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1E0DE4-BEBE-464A-8243-06F634EB68FC}">
          <p14:sldIdLst>
            <p14:sldId id="256"/>
            <p14:sldId id="265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83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577697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Root Cause Analysis and Action Plan for E-Commerce Sales Decline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048720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outlines the root cause analysis for the recent sales decline in our e-commerce platform and presents a comprehensive action plan for recovery and future resilience. We'll explore the data pipeline issues, marketing inefficiencies, and customer reengagement strategies to address this challenge and ensure sustainable growth.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6324124" y="6250900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F7E6C8-8009-D50B-1D53-5469C7B0A55B}"/>
              </a:ext>
            </a:extLst>
          </p:cNvPr>
          <p:cNvSpPr/>
          <p:nvPr/>
        </p:nvSpPr>
        <p:spPr>
          <a:xfrm>
            <a:off x="12833498" y="7729870"/>
            <a:ext cx="1679944" cy="4253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950357" y="1479471"/>
            <a:ext cx="22860" cy="6222206"/>
          </a:xfrm>
          <a:prstGeom prst="roundRect">
            <a:avLst>
              <a:gd name="adj" fmla="val 353471"/>
            </a:avLst>
          </a:prstGeom>
          <a:solidFill>
            <a:srgbClr val="D6BADD"/>
          </a:solidFill>
          <a:ln/>
        </p:spPr>
      </p:sp>
      <p:sp>
        <p:nvSpPr>
          <p:cNvPr id="4" name="Shape 2"/>
          <p:cNvSpPr/>
          <p:nvPr/>
        </p:nvSpPr>
        <p:spPr>
          <a:xfrm>
            <a:off x="1155323" y="1900714"/>
            <a:ext cx="673298" cy="22860"/>
          </a:xfrm>
          <a:prstGeom prst="roundRect">
            <a:avLst>
              <a:gd name="adj" fmla="val 353471"/>
            </a:avLst>
          </a:prstGeom>
          <a:solidFill>
            <a:srgbClr val="D6BADD"/>
          </a:solidFill>
          <a:ln/>
        </p:spPr>
      </p:sp>
      <p:sp>
        <p:nvSpPr>
          <p:cNvPr id="5" name="Shape 3"/>
          <p:cNvSpPr/>
          <p:nvPr/>
        </p:nvSpPr>
        <p:spPr>
          <a:xfrm>
            <a:off x="745391" y="1695807"/>
            <a:ext cx="432792" cy="432792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93862" y="1776413"/>
            <a:ext cx="135731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kern="0" spc="-43" dirty="0">
                <a:solidFill>
                  <a:srgbClr val="272525"/>
                </a:solidFill>
                <a:latin typeface="Source Serif Pro Semi Bold" pitchFamily="34" charset="0"/>
                <a:ea typeface="Source Serif Pro Semi Bold"/>
                <a:cs typeface="Source Serif Pro Semi Bold" pitchFamily="34" charset="-120"/>
              </a:rPr>
              <a:t>1</a:t>
            </a:r>
            <a:endParaRPr lang="en-US" sz="2100" dirty="0">
              <a:ea typeface="Source Serif Pro Semi Bold"/>
            </a:endParaRPr>
          </a:p>
        </p:txBody>
      </p:sp>
      <p:sp>
        <p:nvSpPr>
          <p:cNvPr id="7" name="Text 5"/>
          <p:cNvSpPr/>
          <p:nvPr/>
        </p:nvSpPr>
        <p:spPr>
          <a:xfrm>
            <a:off x="2019895" y="1671757"/>
            <a:ext cx="3148251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800" b="1" kern="0" spc="-44" dirty="0">
                <a:solidFill>
                  <a:srgbClr val="000000"/>
                </a:solidFill>
                <a:latin typeface="Source Serif Pro Semi Bold"/>
                <a:ea typeface="Source Serif Pro Semi Bold"/>
                <a:cs typeface="Source Serif Pro Semi Bold" pitchFamily="34" charset="-120"/>
              </a:rPr>
              <a:t>Why Sales Declined?</a:t>
            </a:r>
            <a:endParaRPr lang="en-US" sz="1800" b="1" dirty="0">
              <a:latin typeface="Source Serif Pro Semi Bold"/>
              <a:ea typeface="Source Serif Pro Semi Bold"/>
            </a:endParaRPr>
          </a:p>
        </p:txBody>
      </p:sp>
      <p:sp>
        <p:nvSpPr>
          <p:cNvPr id="8" name="Text 6"/>
          <p:cNvSpPr/>
          <p:nvPr/>
        </p:nvSpPr>
        <p:spPr>
          <a:xfrm>
            <a:off x="2019895" y="2070021"/>
            <a:ext cx="11937206" cy="307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600" kern="0" spc="-30" dirty="0">
                <a:solidFill>
                  <a:srgbClr val="272525"/>
                </a:solidFill>
                <a:latin typeface="Source Serif Pro Semi Bold"/>
                <a:ea typeface="Source Serif Pro Semi Bold"/>
                <a:cs typeface="Source Sans Pro" pitchFamily="34" charset="-120"/>
              </a:rPr>
              <a:t>Answer: </a:t>
            </a:r>
            <a:r>
              <a:rPr lang="en-US" sz="1600" kern="0" spc="-38" dirty="0">
                <a:solidFill>
                  <a:srgbClr val="272525"/>
                </a:solidFill>
                <a:latin typeface="Source Serif Pro Semi Bold"/>
                <a:ea typeface="Source Serif Pro Semi Bold"/>
                <a:cs typeface="Source Sans Pro" pitchFamily="34" charset="-120"/>
              </a:rPr>
              <a:t>Commodities of customer traffic decreased on the platform.</a:t>
            </a:r>
            <a:endParaRPr lang="en-US" sz="1600" dirty="0">
              <a:latin typeface="Source Serif Pro Semi Bold"/>
              <a:ea typeface="Source Serif Pro Semi Bold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1600" dirty="0">
              <a:latin typeface="Source Serif Pro Semi Bold"/>
              <a:ea typeface="Source Serif Pro Semi Bold"/>
            </a:endParaRPr>
          </a:p>
        </p:txBody>
      </p:sp>
      <p:sp>
        <p:nvSpPr>
          <p:cNvPr id="9" name="Shape 7"/>
          <p:cNvSpPr/>
          <p:nvPr/>
        </p:nvSpPr>
        <p:spPr>
          <a:xfrm>
            <a:off x="1155323" y="3183612"/>
            <a:ext cx="673298" cy="22860"/>
          </a:xfrm>
          <a:prstGeom prst="roundRect">
            <a:avLst>
              <a:gd name="adj" fmla="val 353471"/>
            </a:avLst>
          </a:prstGeom>
          <a:solidFill>
            <a:srgbClr val="D6BADD"/>
          </a:solidFill>
          <a:ln/>
        </p:spPr>
      </p:sp>
      <p:sp>
        <p:nvSpPr>
          <p:cNvPr id="10" name="Shape 8"/>
          <p:cNvSpPr/>
          <p:nvPr/>
        </p:nvSpPr>
        <p:spPr>
          <a:xfrm>
            <a:off x="745391" y="2978706"/>
            <a:ext cx="432792" cy="432792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93862" y="3059311"/>
            <a:ext cx="135731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kern="0" spc="-43" dirty="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 pitchFamily="34" charset="-120"/>
              </a:rPr>
              <a:t>2</a:t>
            </a:r>
            <a:endParaRPr lang="en-US" sz="2100" dirty="0">
              <a:latin typeface="Source Serif Pro Semi Bold"/>
              <a:ea typeface="Source Serif Pro Semi Bold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2019895" y="2954655"/>
            <a:ext cx="6511528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800" b="1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/>
                <a:cs typeface="Source Serif Pro Semi Bold" pitchFamily="34" charset="-120"/>
              </a:rPr>
              <a:t>Why Customer Traffic Dropped?</a:t>
            </a:r>
            <a:endParaRPr lang="en-US" sz="1800" b="1" dirty="0">
              <a:ea typeface="Source Serif Pro Semi Bold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2019895" y="3352919"/>
            <a:ext cx="11937206" cy="307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600" kern="0" spc="-38" dirty="0">
                <a:solidFill>
                  <a:srgbClr val="272525"/>
                </a:solidFill>
                <a:latin typeface="Source Serif Pro Semi Bold"/>
                <a:ea typeface="Source Sans Pro" pitchFamily="34" charset="-122"/>
                <a:cs typeface="Source Sans Pro" pitchFamily="34" charset="-120"/>
              </a:rPr>
              <a:t>Answer: Marketing campaigns were poorly effective over the quarter.</a:t>
            </a:r>
            <a:endParaRPr lang="en-US" sz="1600" dirty="0">
              <a:latin typeface="Source Serif Pro Semi Bold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1155323" y="4466511"/>
            <a:ext cx="673298" cy="22860"/>
          </a:xfrm>
          <a:prstGeom prst="roundRect">
            <a:avLst>
              <a:gd name="adj" fmla="val 353471"/>
            </a:avLst>
          </a:prstGeom>
          <a:solidFill>
            <a:srgbClr val="D6BADD"/>
          </a:solidFill>
          <a:ln/>
        </p:spPr>
      </p:sp>
      <p:sp>
        <p:nvSpPr>
          <p:cNvPr id="15" name="Shape 13"/>
          <p:cNvSpPr/>
          <p:nvPr/>
        </p:nvSpPr>
        <p:spPr>
          <a:xfrm>
            <a:off x="745391" y="4261604"/>
            <a:ext cx="432792" cy="432792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93862" y="4342209"/>
            <a:ext cx="135731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kern="0" spc="-43" dirty="0">
                <a:solidFill>
                  <a:srgbClr val="272525"/>
                </a:solidFill>
                <a:latin typeface="Source Serif Pro Semi Bold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100" dirty="0">
              <a:latin typeface="Source Serif Pro Semi Bold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2019895" y="4237553"/>
            <a:ext cx="5676900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800" b="1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/>
                <a:cs typeface="Source Serif Pro Semi Bold" pitchFamily="34" charset="-120"/>
              </a:rPr>
              <a:t>Why Marketing Was Ineffective?</a:t>
            </a:r>
            <a:endParaRPr lang="en-US" sz="1800" b="1" dirty="0">
              <a:ea typeface="Source Serif Pro Semi Bold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2019895" y="4635818"/>
            <a:ext cx="11937206" cy="307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600" kern="0" spc="-38" dirty="0">
                <a:solidFill>
                  <a:srgbClr val="272525"/>
                </a:solidFill>
                <a:latin typeface="Source Serif Pro Semi Bold"/>
                <a:ea typeface="Source Sans Pro" pitchFamily="34" charset="-122"/>
                <a:cs typeface="Source Sans Pro" pitchFamily="34" charset="-120"/>
              </a:rPr>
              <a:t>Answer: Ad spending and targeting strategies were not optimized for the audience.</a:t>
            </a:r>
            <a:endParaRPr lang="en-US" sz="1600" dirty="0">
              <a:latin typeface="Source Serif Pro Semi Bold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1155323" y="5749409"/>
            <a:ext cx="673298" cy="22860"/>
          </a:xfrm>
          <a:prstGeom prst="roundRect">
            <a:avLst>
              <a:gd name="adj" fmla="val 353471"/>
            </a:avLst>
          </a:prstGeom>
          <a:solidFill>
            <a:srgbClr val="D6BADD"/>
          </a:solidFill>
          <a:ln/>
        </p:spPr>
      </p:sp>
      <p:sp>
        <p:nvSpPr>
          <p:cNvPr id="20" name="Shape 18"/>
          <p:cNvSpPr/>
          <p:nvPr/>
        </p:nvSpPr>
        <p:spPr>
          <a:xfrm>
            <a:off x="745391" y="5544503"/>
            <a:ext cx="432792" cy="432792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893862" y="5625108"/>
            <a:ext cx="135731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kern="0" spc="-43" dirty="0">
                <a:solidFill>
                  <a:srgbClr val="272525"/>
                </a:solidFill>
                <a:latin typeface="Source Serif Pro Semi Bold"/>
                <a:ea typeface="Source Serif Pro Semi Bold" pitchFamily="34" charset="-122"/>
                <a:cs typeface="Source Serif Pro Semi Bold" pitchFamily="34" charset="-120"/>
              </a:rPr>
              <a:t>4</a:t>
            </a:r>
            <a:endParaRPr lang="en-US" sz="2100" dirty="0">
              <a:latin typeface="Source Serif Pro Semi Bold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2019895" y="5520452"/>
            <a:ext cx="4169331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800" b="1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/>
                <a:cs typeface="Source Serif Pro Semi Bold" pitchFamily="34" charset="-120"/>
              </a:rPr>
              <a:t>Why Optimization Was Not Done?</a:t>
            </a:r>
            <a:endParaRPr lang="en-US" sz="1800" b="1" dirty="0">
              <a:ea typeface="Source Serif Pro Semi Bold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2019895" y="5918716"/>
            <a:ext cx="11937206" cy="307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600" kern="0" spc="-38" dirty="0">
                <a:solidFill>
                  <a:srgbClr val="272525"/>
                </a:solidFill>
                <a:latin typeface="Source Serif Pro Semi Bold"/>
                <a:ea typeface="Source Serif Pro Semi Bold"/>
                <a:cs typeface="Source Sans Pro" pitchFamily="34" charset="-120"/>
              </a:rPr>
              <a:t>Answer: A delay was seen in customer behavior analysis, thereby updating the strategy.</a:t>
            </a:r>
            <a:endParaRPr lang="en-US" sz="1600" dirty="0">
              <a:latin typeface="Source Serif Pro Semi Bold"/>
              <a:ea typeface="Source Serif Pro Semi Bold"/>
            </a:endParaRPr>
          </a:p>
        </p:txBody>
      </p:sp>
      <p:sp>
        <p:nvSpPr>
          <p:cNvPr id="24" name="Shape 22"/>
          <p:cNvSpPr/>
          <p:nvPr/>
        </p:nvSpPr>
        <p:spPr>
          <a:xfrm>
            <a:off x="1155323" y="7032308"/>
            <a:ext cx="673298" cy="22860"/>
          </a:xfrm>
          <a:prstGeom prst="roundRect">
            <a:avLst>
              <a:gd name="adj" fmla="val 353471"/>
            </a:avLst>
          </a:prstGeom>
          <a:solidFill>
            <a:srgbClr val="D6BADD"/>
          </a:solidFill>
          <a:ln/>
        </p:spPr>
      </p:sp>
      <p:sp>
        <p:nvSpPr>
          <p:cNvPr id="25" name="Shape 23"/>
          <p:cNvSpPr/>
          <p:nvPr/>
        </p:nvSpPr>
        <p:spPr>
          <a:xfrm>
            <a:off x="745391" y="6827401"/>
            <a:ext cx="432792" cy="432792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893862" y="6908006"/>
            <a:ext cx="135731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kern="0" spc="-43" dirty="0">
                <a:solidFill>
                  <a:srgbClr val="272525"/>
                </a:solidFill>
                <a:latin typeface="Source Serif Pro Semi Bold"/>
                <a:ea typeface="Source Serif Pro Semi Bold"/>
                <a:cs typeface="Source Serif Pro Semi Bold" pitchFamily="34" charset="-120"/>
              </a:rPr>
              <a:t>5</a:t>
            </a:r>
            <a:endParaRPr lang="en-US" sz="2100" dirty="0">
              <a:latin typeface="Source Serif Pro Semi Bold"/>
              <a:ea typeface="Source Serif Pro Semi Bold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2019895" y="6803350"/>
            <a:ext cx="5333048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800" b="1" dirty="0">
                <a:effectLst/>
                <a:latin typeface="Source Serif Pro Semi Bold"/>
                <a:ea typeface="Source Serif Pro Semi Bold"/>
                <a:cs typeface="Times New Roman" panose="02020603050405020304" pitchFamily="18" charset="0"/>
              </a:rPr>
              <a:t>Why was there a delay in analyzing customer behavior? </a:t>
            </a:r>
            <a:endParaRPr lang="en-US" sz="1750" b="1" dirty="0">
              <a:latin typeface="Source Serif Pro Semi Bold"/>
              <a:ea typeface="Source Serif Pro Semi Bold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2019895" y="7201614"/>
            <a:ext cx="11937206" cy="307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effectLst/>
                <a:latin typeface="Source Serif Pro Semi Bold"/>
                <a:ea typeface="Source Serif Pro Semi Bold"/>
                <a:cs typeface="Times New Roman" panose="02020603050405020304" pitchFamily="18" charset="0"/>
              </a:rPr>
              <a:t>Answer: There were delays in analytics receiving new customer data based on the pipeline data technical glitch.</a:t>
            </a:r>
            <a:endParaRPr lang="en-US" sz="1400" dirty="0">
              <a:latin typeface="Source Serif Pro Semi Bold"/>
              <a:ea typeface="Source Serif Pro Semi Bold"/>
            </a:endParaRPr>
          </a:p>
        </p:txBody>
      </p:sp>
      <p:sp>
        <p:nvSpPr>
          <p:cNvPr id="29" name="Text 0">
            <a:extLst>
              <a:ext uri="{FF2B5EF4-FFF2-40B4-BE49-F238E27FC236}">
                <a16:creationId xmlns:a16="http://schemas.microsoft.com/office/drawing/2014/main" id="{E683EF01-93CE-CEEF-D21F-FB6BBB70AF39}"/>
              </a:ext>
            </a:extLst>
          </p:cNvPr>
          <p:cNvSpPr/>
          <p:nvPr/>
        </p:nvSpPr>
        <p:spPr>
          <a:xfrm>
            <a:off x="745391" y="537328"/>
            <a:ext cx="1149524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/>
                <a:ea typeface="Source Serif Pro Semi Bold"/>
                <a:cs typeface="Source Serif Pro Semi Bold" pitchFamily="34" charset="-120"/>
              </a:rPr>
              <a:t>Uncovering the Root Cause: Five Whys Analysis</a:t>
            </a:r>
            <a:endParaRPr lang="en-US" sz="4400" dirty="0">
              <a:latin typeface="Source Serif Pro Semi Bold"/>
              <a:ea typeface="Source Serif Pro Semi Bold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1F7D318-13BD-BDE4-ABD8-BFAAA4A43177}"/>
              </a:ext>
            </a:extLst>
          </p:cNvPr>
          <p:cNvSpPr/>
          <p:nvPr/>
        </p:nvSpPr>
        <p:spPr>
          <a:xfrm>
            <a:off x="12833498" y="7729870"/>
            <a:ext cx="1679944" cy="4253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4257" y="569000"/>
            <a:ext cx="7450693" cy="608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kern="0" spc="-77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The Core Issue: Data Pipeline Delay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207" y="1591508"/>
            <a:ext cx="1304925" cy="11732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5018" y="2116098"/>
            <a:ext cx="129302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kern="0" spc="-41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879062" y="2025968"/>
            <a:ext cx="1393746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Sales Decline</a:t>
            </a:r>
            <a:endParaRPr lang="en-US" sz="1900" b="1" dirty="0"/>
          </a:p>
        </p:txBody>
      </p:sp>
      <p:sp>
        <p:nvSpPr>
          <p:cNvPr id="6" name="Shape 3"/>
          <p:cNvSpPr/>
          <p:nvPr/>
        </p:nvSpPr>
        <p:spPr>
          <a:xfrm>
            <a:off x="4723805" y="2781062"/>
            <a:ext cx="9130665" cy="11430"/>
          </a:xfrm>
          <a:prstGeom prst="roundRect">
            <a:avLst>
              <a:gd name="adj" fmla="val 760434"/>
            </a:avLst>
          </a:prstGeom>
          <a:solidFill>
            <a:srgbClr val="D6BADD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2816423"/>
            <a:ext cx="2609969" cy="117324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54899" y="3196114"/>
            <a:ext cx="129302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kern="0" spc="-41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5531525" y="3023354"/>
            <a:ext cx="2367796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Traffic Reduction</a:t>
            </a:r>
            <a:endParaRPr lang="en-US" sz="1900" b="1" dirty="0"/>
          </a:p>
        </p:txBody>
      </p:sp>
      <p:sp>
        <p:nvSpPr>
          <p:cNvPr id="10" name="Text 6"/>
          <p:cNvSpPr/>
          <p:nvPr/>
        </p:nvSpPr>
        <p:spPr>
          <a:xfrm>
            <a:off x="5531525" y="3451741"/>
            <a:ext cx="2367796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Due to ineffective campaigns</a:t>
            </a: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5376267" y="4005977"/>
            <a:ext cx="8478203" cy="11430"/>
          </a:xfrm>
          <a:prstGeom prst="roundRect">
            <a:avLst>
              <a:gd name="adj" fmla="val 760434"/>
            </a:avLst>
          </a:prstGeom>
          <a:solidFill>
            <a:srgbClr val="D6BADD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163" y="4041338"/>
            <a:ext cx="3915013" cy="117324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955018" y="4421029"/>
            <a:ext cx="129302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kern="0" spc="-41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000" dirty="0"/>
          </a:p>
        </p:txBody>
      </p:sp>
      <p:sp>
        <p:nvSpPr>
          <p:cNvPr id="14" name="Text 9"/>
          <p:cNvSpPr/>
          <p:nvPr/>
        </p:nvSpPr>
        <p:spPr>
          <a:xfrm>
            <a:off x="6184106" y="4248269"/>
            <a:ext cx="2599134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Marketing Inefficiencies</a:t>
            </a:r>
            <a:endParaRPr lang="en-US" sz="1900" b="1" dirty="0"/>
          </a:p>
        </p:txBody>
      </p:sp>
      <p:sp>
        <p:nvSpPr>
          <p:cNvPr id="15" name="Text 10"/>
          <p:cNvSpPr/>
          <p:nvPr/>
        </p:nvSpPr>
        <p:spPr>
          <a:xfrm>
            <a:off x="6184106" y="4676656"/>
            <a:ext cx="2599134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Unoptimized strategies</a:t>
            </a:r>
            <a:endParaRPr lang="en-US" sz="1600" dirty="0"/>
          </a:p>
        </p:txBody>
      </p:sp>
      <p:sp>
        <p:nvSpPr>
          <p:cNvPr id="16" name="Shape 11"/>
          <p:cNvSpPr/>
          <p:nvPr/>
        </p:nvSpPr>
        <p:spPr>
          <a:xfrm>
            <a:off x="6028849" y="5230892"/>
            <a:ext cx="7825621" cy="11430"/>
          </a:xfrm>
          <a:prstGeom prst="roundRect">
            <a:avLst>
              <a:gd name="adj" fmla="val 760434"/>
            </a:avLst>
          </a:prstGeom>
          <a:solidFill>
            <a:srgbClr val="D6BADD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700" y="5266253"/>
            <a:ext cx="5219938" cy="1173242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3954899" y="5645944"/>
            <a:ext cx="129302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kern="0" spc="-41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4</a:t>
            </a:r>
            <a:endParaRPr lang="en-US" sz="2000" dirty="0"/>
          </a:p>
        </p:txBody>
      </p:sp>
      <p:sp>
        <p:nvSpPr>
          <p:cNvPr id="19" name="Text 13"/>
          <p:cNvSpPr/>
          <p:nvPr/>
        </p:nvSpPr>
        <p:spPr>
          <a:xfrm>
            <a:off x="6836569" y="5473184"/>
            <a:ext cx="2830354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Delayed Customer Insights</a:t>
            </a:r>
            <a:endParaRPr lang="en-US" sz="1900" b="1" dirty="0"/>
          </a:p>
        </p:txBody>
      </p:sp>
      <p:sp>
        <p:nvSpPr>
          <p:cNvPr id="20" name="Text 14"/>
          <p:cNvSpPr/>
          <p:nvPr/>
        </p:nvSpPr>
        <p:spPr>
          <a:xfrm>
            <a:off x="6836569" y="5901571"/>
            <a:ext cx="2830354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pipeline issue</a:t>
            </a:r>
            <a:endParaRPr lang="en-US" sz="1600" dirty="0"/>
          </a:p>
        </p:txBody>
      </p:sp>
      <p:sp>
        <p:nvSpPr>
          <p:cNvPr id="21" name="Shape 15"/>
          <p:cNvSpPr/>
          <p:nvPr/>
        </p:nvSpPr>
        <p:spPr>
          <a:xfrm>
            <a:off x="6681311" y="6455807"/>
            <a:ext cx="7173158" cy="11430"/>
          </a:xfrm>
          <a:prstGeom prst="roundRect">
            <a:avLst>
              <a:gd name="adj" fmla="val 760434"/>
            </a:avLst>
          </a:prstGeom>
          <a:solidFill>
            <a:srgbClr val="D6BADD"/>
          </a:solidFill>
          <a:ln/>
        </p:spPr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118" y="6491168"/>
            <a:ext cx="6524982" cy="1173242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3954899" y="6870859"/>
            <a:ext cx="129302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kern="0" spc="-41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5</a:t>
            </a:r>
            <a:endParaRPr lang="en-US" sz="2000" dirty="0"/>
          </a:p>
        </p:txBody>
      </p:sp>
      <p:sp>
        <p:nvSpPr>
          <p:cNvPr id="24" name="Text 17"/>
          <p:cNvSpPr/>
          <p:nvPr/>
        </p:nvSpPr>
        <p:spPr>
          <a:xfrm>
            <a:off x="7489031" y="6698099"/>
            <a:ext cx="2092404" cy="304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Data Pipeline Glitch</a:t>
            </a:r>
            <a:endParaRPr lang="en-US" sz="1900" b="1" dirty="0"/>
          </a:p>
        </p:txBody>
      </p:sp>
      <p:sp>
        <p:nvSpPr>
          <p:cNvPr id="25" name="Text 18"/>
          <p:cNvSpPr/>
          <p:nvPr/>
        </p:nvSpPr>
        <p:spPr>
          <a:xfrm>
            <a:off x="7489031" y="7126486"/>
            <a:ext cx="2092404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Technical failure</a:t>
            </a:r>
            <a:endParaRPr lang="en-US" sz="16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10BF64B-4310-73B7-9BD0-4F5E1DA7B905}"/>
              </a:ext>
            </a:extLst>
          </p:cNvPr>
          <p:cNvSpPr/>
          <p:nvPr/>
        </p:nvSpPr>
        <p:spPr>
          <a:xfrm>
            <a:off x="12833498" y="7729870"/>
            <a:ext cx="1679944" cy="4253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9346" y="667583"/>
            <a:ext cx="7573685" cy="599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kern="0" spc="-75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Action Plan 💡</a:t>
            </a:r>
          </a:p>
          <a:p>
            <a:pPr>
              <a:lnSpc>
                <a:spcPts val="4700"/>
              </a:lnSpc>
            </a:pPr>
            <a:r>
              <a:rPr lang="en-US" sz="3750" kern="0" spc="-75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1. Fixing the Data Pipeline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199346" y="2088356"/>
            <a:ext cx="458272" cy="458272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56628" y="2173724"/>
            <a:ext cx="143708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45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6861215" y="2088356"/>
            <a:ext cx="239637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Immediate Fix</a:t>
            </a:r>
            <a:endParaRPr lang="en-US" sz="1850" b="1" dirty="0"/>
          </a:p>
        </p:txBody>
      </p:sp>
      <p:sp>
        <p:nvSpPr>
          <p:cNvPr id="7" name="Text 4"/>
          <p:cNvSpPr/>
          <p:nvPr/>
        </p:nvSpPr>
        <p:spPr>
          <a:xfrm>
            <a:off x="6861215" y="2510076"/>
            <a:ext cx="3095387" cy="2606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and rectify the specific technical problem in the pipeline. </a:t>
            </a:r>
          </a:p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could involve resolving server capacity issues, debugging faulty scripts, or fixing database connections. </a:t>
            </a:r>
          </a:p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urgency of this fix depends on the nature and severity of the issue.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10160198" y="2088356"/>
            <a:ext cx="458272" cy="458272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17480" y="2173724"/>
            <a:ext cx="143708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45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250" dirty="0"/>
          </a:p>
        </p:txBody>
      </p:sp>
      <p:sp>
        <p:nvSpPr>
          <p:cNvPr id="10" name="Text 7"/>
          <p:cNvSpPr/>
          <p:nvPr/>
        </p:nvSpPr>
        <p:spPr>
          <a:xfrm>
            <a:off x="10822067" y="2088356"/>
            <a:ext cx="239637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Automation</a:t>
            </a:r>
            <a:endParaRPr lang="en-US" sz="1850" b="1" dirty="0"/>
          </a:p>
        </p:txBody>
      </p:sp>
      <p:sp>
        <p:nvSpPr>
          <p:cNvPr id="11" name="Text 8"/>
          <p:cNvSpPr/>
          <p:nvPr/>
        </p:nvSpPr>
        <p:spPr>
          <a:xfrm>
            <a:off x="10822067" y="2510076"/>
            <a:ext cx="3095387" cy="19552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 up monitoring tools that automatically identify disruptions in pipeline operation and notify relevant teams immediately. </a:t>
            </a:r>
          </a:p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proactive approach will ensure early detection and rapid resolution of issues.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6199346" y="5549741"/>
            <a:ext cx="458272" cy="458272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56628" y="5635109"/>
            <a:ext cx="143708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45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250" dirty="0"/>
          </a:p>
        </p:txBody>
      </p:sp>
      <p:sp>
        <p:nvSpPr>
          <p:cNvPr id="14" name="Text 11"/>
          <p:cNvSpPr/>
          <p:nvPr/>
        </p:nvSpPr>
        <p:spPr>
          <a:xfrm>
            <a:off x="6861215" y="5549741"/>
            <a:ext cx="239637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Resilience</a:t>
            </a:r>
            <a:endParaRPr lang="en-US" sz="1850" b="1" dirty="0"/>
          </a:p>
        </p:txBody>
      </p:sp>
      <p:sp>
        <p:nvSpPr>
          <p:cNvPr id="15" name="Text 12"/>
          <p:cNvSpPr/>
          <p:nvPr/>
        </p:nvSpPr>
        <p:spPr>
          <a:xfrm>
            <a:off x="6861215" y="5971461"/>
            <a:ext cx="7056239" cy="1303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Re-engineer the data pipeline to make it more fault-tolerant and scalable. </a:t>
            </a:r>
          </a:p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includes incorporating redundancy, implementing failover mechanisms, and designing for future growth. </a:t>
            </a:r>
          </a:p>
          <a:p>
            <a:pPr marL="285750" indent="-285750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will minimize the impact of any potential failures and ensure seamless data flow.</a:t>
            </a:r>
            <a:endParaRPr lang="en-US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30A28A-1418-24E4-67E3-0C75C2475335}"/>
              </a:ext>
            </a:extLst>
          </p:cNvPr>
          <p:cNvSpPr/>
          <p:nvPr/>
        </p:nvSpPr>
        <p:spPr>
          <a:xfrm>
            <a:off x="12833498" y="7729870"/>
            <a:ext cx="1679944" cy="4253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11191"/>
            <a:ext cx="1050357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2. Enhancing Marketing Strategy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213497"/>
            <a:ext cx="344257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Leverage Real-Time Insights</a:t>
            </a:r>
            <a:endParaRPr lang="en-US" sz="2200" b="1" dirty="0"/>
          </a:p>
        </p:txBody>
      </p:sp>
      <p:sp>
        <p:nvSpPr>
          <p:cNvPr id="4" name="Text 2"/>
          <p:cNvSpPr/>
          <p:nvPr/>
        </p:nvSpPr>
        <p:spPr>
          <a:xfrm>
            <a:off x="837724" y="3804761"/>
            <a:ext cx="3928586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Utilize updated customer behavior insights to optimize advertising placements and spending.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This includes identifying high-performing channels, targeting specific segments, and refining ad creative based on current trends.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213497"/>
            <a:ext cx="381833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Refine Customer Segmentation</a:t>
            </a:r>
            <a:endParaRPr lang="en-US" sz="2200" b="1" dirty="0"/>
          </a:p>
        </p:txBody>
      </p:sp>
      <p:sp>
        <p:nvSpPr>
          <p:cNvPr id="6" name="Text 4"/>
          <p:cNvSpPr/>
          <p:nvPr/>
        </p:nvSpPr>
        <p:spPr>
          <a:xfrm>
            <a:off x="5357813" y="3804761"/>
            <a:ext cx="3928586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Reevaluate customer segmentation based on real-time behavioral shifts. 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ensures accurate targeting and personalized messaging, increasing the effectiveness of marketing campaigns.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213497"/>
            <a:ext cx="340375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Focus on Winning Channels</a:t>
            </a:r>
            <a:endParaRPr lang="en-US" sz="2200" b="1" dirty="0"/>
          </a:p>
        </p:txBody>
      </p:sp>
      <p:sp>
        <p:nvSpPr>
          <p:cNvPr id="8" name="Text 6"/>
          <p:cNvSpPr/>
          <p:nvPr/>
        </p:nvSpPr>
        <p:spPr>
          <a:xfrm>
            <a:off x="9877901" y="3804761"/>
            <a:ext cx="3928586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Maximize traffic and engagement by focusing on high-performing marketing channels. </a:t>
            </a:r>
          </a:p>
          <a:p>
            <a:pPr marL="342900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involves allocating resources to channels that deliver the best results and minimizing investment in underperforming channels.</a:t>
            </a:r>
            <a:endParaRPr lang="en-US" sz="18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926934-5F78-0C4E-5BBF-D97EABDF2C27}"/>
              </a:ext>
            </a:extLst>
          </p:cNvPr>
          <p:cNvSpPr/>
          <p:nvPr/>
        </p:nvSpPr>
        <p:spPr>
          <a:xfrm>
            <a:off x="12833498" y="7729870"/>
            <a:ext cx="1679944" cy="4253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572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9981" y="3485793"/>
            <a:ext cx="10552271" cy="672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kern="0" spc="-85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3. Customer Retargeting Campaign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" y="4500801"/>
            <a:ext cx="571381" cy="57138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9981" y="5300663"/>
            <a:ext cx="2689146" cy="336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Personalized Emails</a:t>
            </a:r>
            <a:endParaRPr lang="en-US" sz="2100" b="1" dirty="0"/>
          </a:p>
        </p:txBody>
      </p:sp>
      <p:sp>
        <p:nvSpPr>
          <p:cNvPr id="6" name="Text 2"/>
          <p:cNvSpPr/>
          <p:nvPr/>
        </p:nvSpPr>
        <p:spPr>
          <a:xfrm>
            <a:off x="799981" y="5773817"/>
            <a:ext cx="4114919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Send targeted emails to previously lost or abandoned customers with personalized offers and reminders about products they viewed or added to their carts.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681" y="4500801"/>
            <a:ext cx="571381" cy="57138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7681" y="5300663"/>
            <a:ext cx="2689146" cy="336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Exclusive Discounts</a:t>
            </a:r>
            <a:endParaRPr lang="en-US" sz="2100" b="1" dirty="0"/>
          </a:p>
        </p:txBody>
      </p:sp>
      <p:sp>
        <p:nvSpPr>
          <p:cNvPr id="9" name="Text 4"/>
          <p:cNvSpPr/>
          <p:nvPr/>
        </p:nvSpPr>
        <p:spPr>
          <a:xfrm>
            <a:off x="5257681" y="5773817"/>
            <a:ext cx="4114919" cy="1463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Offer exclusive discounts or limited-time promotions to incentivize dormant customers to return and make a purchase. This creates a sense of urgency and value.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381" y="4500801"/>
            <a:ext cx="571381" cy="57138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381" y="5300663"/>
            <a:ext cx="2689146" cy="336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Product Reminders</a:t>
            </a:r>
            <a:endParaRPr lang="en-US" sz="2100" b="1" dirty="0"/>
          </a:p>
        </p:txBody>
      </p:sp>
      <p:sp>
        <p:nvSpPr>
          <p:cNvPr id="12" name="Text 6"/>
          <p:cNvSpPr/>
          <p:nvPr/>
        </p:nvSpPr>
        <p:spPr>
          <a:xfrm>
            <a:off x="9715381" y="5773817"/>
            <a:ext cx="4115038" cy="182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Follow up with dormant users who previously viewed specific products. Send emails or push notifications reminding them about the products and encouraging them to complete their purchase.</a:t>
            </a:r>
            <a:endParaRPr lang="en-US" sz="17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E2919C7-9002-3ED8-4758-E2ECE2A48A73}"/>
              </a:ext>
            </a:extLst>
          </p:cNvPr>
          <p:cNvSpPr/>
          <p:nvPr/>
        </p:nvSpPr>
        <p:spPr>
          <a:xfrm>
            <a:off x="12833498" y="7729870"/>
            <a:ext cx="1679944" cy="4253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6522" y="804029"/>
            <a:ext cx="7309961" cy="627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kern="0" spc="-7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4. Improving Processes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522" y="1751171"/>
            <a:ext cx="1066443" cy="189142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32886" y="1964412"/>
            <a:ext cx="2509361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4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Cross-Functional Team</a:t>
            </a:r>
            <a:endParaRPr lang="en-US" sz="1950" b="1" dirty="0"/>
          </a:p>
        </p:txBody>
      </p:sp>
      <p:sp>
        <p:nvSpPr>
          <p:cNvPr id="6" name="Text 2"/>
          <p:cNvSpPr/>
          <p:nvPr/>
        </p:nvSpPr>
        <p:spPr>
          <a:xfrm>
            <a:off x="2132886" y="2406015"/>
            <a:ext cx="6264593" cy="10233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Form a cross-functional team that oversees the data pipeline, analytics, and marketing to ensure better coordination and communication between departments.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22" y="3642598"/>
            <a:ext cx="1066443" cy="189142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32886" y="3855839"/>
            <a:ext cx="3281601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4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Regular Performance Reviews</a:t>
            </a:r>
            <a:endParaRPr lang="en-US" sz="1950" b="1" dirty="0"/>
          </a:p>
        </p:txBody>
      </p:sp>
      <p:sp>
        <p:nvSpPr>
          <p:cNvPr id="9" name="Text 4"/>
          <p:cNvSpPr/>
          <p:nvPr/>
        </p:nvSpPr>
        <p:spPr>
          <a:xfrm>
            <a:off x="2132886" y="4297442"/>
            <a:ext cx="6264593" cy="10233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Schedule regular reviews of campaign performance, incorporating new customer data and insights to continuously refine marketing strategies and optimize results.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522" y="5534025"/>
            <a:ext cx="1066443" cy="189142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32886" y="5747266"/>
            <a:ext cx="2509361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4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Contingency Plans</a:t>
            </a:r>
            <a:endParaRPr lang="en-US" sz="1950" b="1" dirty="0"/>
          </a:p>
        </p:txBody>
      </p:sp>
      <p:sp>
        <p:nvSpPr>
          <p:cNvPr id="12" name="Text 6"/>
          <p:cNvSpPr/>
          <p:nvPr/>
        </p:nvSpPr>
        <p:spPr>
          <a:xfrm>
            <a:off x="2132886" y="6188869"/>
            <a:ext cx="6264593" cy="10233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 contingency plans to maintain marketing performance even when data is delayed. This includes pre-planned strategies to address potential disruptions and minimize negative impact.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6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4243" y="482679"/>
            <a:ext cx="4737735" cy="516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3250" kern="0" spc="-65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Conclusion and Next Steps</a:t>
            </a:r>
            <a:endParaRPr lang="en-US" sz="3250" dirty="0"/>
          </a:p>
        </p:txBody>
      </p:sp>
      <p:sp>
        <p:nvSpPr>
          <p:cNvPr id="4" name="Text 1"/>
          <p:cNvSpPr/>
          <p:nvPr/>
        </p:nvSpPr>
        <p:spPr>
          <a:xfrm>
            <a:off x="614243" y="1349931"/>
            <a:ext cx="7915513" cy="579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550"/>
              </a:lnSpc>
              <a:buNone/>
            </a:pPr>
            <a:r>
              <a:rPr lang="en-US" sz="4550" kern="0" spc="-91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4550" dirty="0"/>
          </a:p>
        </p:txBody>
      </p:sp>
      <p:sp>
        <p:nvSpPr>
          <p:cNvPr id="5" name="Text 2"/>
          <p:cNvSpPr/>
          <p:nvPr/>
        </p:nvSpPr>
        <p:spPr>
          <a:xfrm>
            <a:off x="3539490" y="2148364"/>
            <a:ext cx="2064901" cy="258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200" b="1" kern="0" spc="-3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Key Takeaways</a:t>
            </a:r>
            <a:endParaRPr lang="en-US" sz="2200" b="1" dirty="0"/>
          </a:p>
        </p:txBody>
      </p:sp>
      <p:sp>
        <p:nvSpPr>
          <p:cNvPr id="6" name="Text 3"/>
          <p:cNvSpPr/>
          <p:nvPr/>
        </p:nvSpPr>
        <p:spPr>
          <a:xfrm>
            <a:off x="614243" y="2511623"/>
            <a:ext cx="7915513" cy="561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850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five whys technique demonstrated that a seemingly simple technical failure in the data pipeline can have significant consequences for business performance.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14243" y="3687366"/>
            <a:ext cx="7915513" cy="579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550"/>
              </a:lnSpc>
              <a:buNone/>
            </a:pPr>
            <a:r>
              <a:rPr lang="en-US" sz="4550" kern="0" spc="-91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4550" dirty="0"/>
          </a:p>
        </p:txBody>
      </p:sp>
      <p:sp>
        <p:nvSpPr>
          <p:cNvPr id="8" name="Text 5"/>
          <p:cNvSpPr/>
          <p:nvPr/>
        </p:nvSpPr>
        <p:spPr>
          <a:xfrm>
            <a:off x="3539490" y="4485799"/>
            <a:ext cx="2064901" cy="258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200" b="1" kern="0" spc="-3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Next Steps</a:t>
            </a:r>
            <a:endParaRPr lang="en-US" sz="2200" b="1" dirty="0"/>
          </a:p>
        </p:txBody>
      </p:sp>
      <p:sp>
        <p:nvSpPr>
          <p:cNvPr id="9" name="Text 6"/>
          <p:cNvSpPr/>
          <p:nvPr/>
        </p:nvSpPr>
        <p:spPr>
          <a:xfrm>
            <a:off x="614243" y="4849058"/>
            <a:ext cx="7915513" cy="561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850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the action plan to address the root cause of the sales decline, including fixing the data pipeline, enhancing marketing strategy, and improving processes.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614243" y="6024801"/>
            <a:ext cx="7915513" cy="579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550"/>
              </a:lnSpc>
              <a:buNone/>
            </a:pPr>
            <a:r>
              <a:rPr lang="en-US" sz="4550" kern="0" spc="-91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4550" dirty="0"/>
          </a:p>
        </p:txBody>
      </p:sp>
      <p:sp>
        <p:nvSpPr>
          <p:cNvPr id="11" name="Text 8"/>
          <p:cNvSpPr/>
          <p:nvPr/>
        </p:nvSpPr>
        <p:spPr>
          <a:xfrm>
            <a:off x="3539490" y="6823234"/>
            <a:ext cx="2064901" cy="258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2200" b="1" kern="0" spc="-3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Future Resilience</a:t>
            </a:r>
            <a:endParaRPr lang="en-US" sz="2200" b="1" dirty="0"/>
          </a:p>
        </p:txBody>
      </p:sp>
      <p:sp>
        <p:nvSpPr>
          <p:cNvPr id="12" name="Text 9"/>
          <p:cNvSpPr/>
          <p:nvPr/>
        </p:nvSpPr>
        <p:spPr>
          <a:xfrm>
            <a:off x="614243" y="7186493"/>
            <a:ext cx="7915513" cy="561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850" kern="0" spc="-2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adopting preventive measures and proactive monitoring, we can build a robust e-commerce platform that is resilient to similar issues, ensuring sustainable growth and customer satisfaction.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714</Words>
  <Application>Microsoft Office PowerPoint</Application>
  <PresentationFormat>Custom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Source Sans Pro</vt:lpstr>
      <vt:lpstr>Source Serif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Mohan S</cp:lastModifiedBy>
  <cp:revision>3</cp:revision>
  <dcterms:created xsi:type="dcterms:W3CDTF">2024-12-10T14:07:00Z</dcterms:created>
  <dcterms:modified xsi:type="dcterms:W3CDTF">2024-12-10T14:28:54Z</dcterms:modified>
</cp:coreProperties>
</file>