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63" r:id="rId2"/>
    <p:sldId id="264" r:id="rId3"/>
    <p:sldId id="266" r:id="rId4"/>
    <p:sldId id="267" r:id="rId5"/>
    <p:sldId id="268" r:id="rId6"/>
    <p:sldId id="269" r:id="rId7"/>
    <p:sldId id="270" r:id="rId8"/>
    <p:sldId id="271" r:id="rId9"/>
    <p:sldId id="272" r:id="rId10"/>
    <p:sldId id="273" r:id="rId11"/>
    <p:sldId id="274" r:id="rId12"/>
    <p:sldId id="275"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D821EC-65B6-451A-99BE-283B19B61EC9}" v="13" dt="2023-12-09T00:57:56.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50" d="100"/>
          <a:sy n="50" d="100"/>
        </p:scale>
        <p:origin x="1709"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 SAI" userId="79699dbbffebf8dc" providerId="LiveId" clId="{52D821EC-65B6-451A-99BE-283B19B61EC9}"/>
    <pc:docChg chg="modSld">
      <pc:chgData name="MOHAN SAI" userId="79699dbbffebf8dc" providerId="LiveId" clId="{52D821EC-65B6-451A-99BE-283B19B61EC9}" dt="2023-12-09T00:57:56.148" v="8"/>
      <pc:docMkLst>
        <pc:docMk/>
      </pc:docMkLst>
      <pc:sldChg chg="addSp delSp modSp mod modTransition modAnim">
        <pc:chgData name="MOHAN SAI" userId="79699dbbffebf8dc" providerId="LiveId" clId="{52D821EC-65B6-451A-99BE-283B19B61EC9}" dt="2023-12-09T00:57:56.148" v="8"/>
        <pc:sldMkLst>
          <pc:docMk/>
          <pc:sldMk cId="1525347221" sldId="263"/>
        </pc:sldMkLst>
        <pc:spChg chg="mod">
          <ac:chgData name="MOHAN SAI" userId="79699dbbffebf8dc" providerId="LiveId" clId="{52D821EC-65B6-451A-99BE-283B19B61EC9}" dt="2023-12-09T00:45:04.466" v="5" actId="20577"/>
          <ac:spMkLst>
            <pc:docMk/>
            <pc:sldMk cId="1525347221" sldId="263"/>
            <ac:spMk id="3" creationId="{6B4F7B6E-3EE6-E0A9-49B8-7220360EDD91}"/>
          </ac:spMkLst>
        </pc:spChg>
        <pc:picChg chg="mod">
          <ac:chgData name="MOHAN SAI" userId="79699dbbffebf8dc" providerId="LiveId" clId="{52D821EC-65B6-451A-99BE-283B19B61EC9}" dt="2023-12-08T21:48:06.085" v="1"/>
          <ac:picMkLst>
            <pc:docMk/>
            <pc:sldMk cId="1525347221" sldId="263"/>
            <ac:picMk id="4" creationId="{7C0EC5F9-8A85-C7AF-B5F8-2FD1CB385EEA}"/>
          </ac:picMkLst>
        </pc:picChg>
        <pc:picChg chg="add del mod">
          <ac:chgData name="MOHAN SAI" userId="79699dbbffebf8dc" providerId="LiveId" clId="{52D821EC-65B6-451A-99BE-283B19B61EC9}" dt="2023-12-08T21:49:24.168" v="4"/>
          <ac:picMkLst>
            <pc:docMk/>
            <pc:sldMk cId="1525347221" sldId="263"/>
            <ac:picMk id="5" creationId="{BBF76CF6-B112-D187-E6BB-F0DB4B9EACF9}"/>
          </ac:picMkLst>
        </pc:picChg>
        <pc:picChg chg="add del mod">
          <ac:chgData name="MOHAN SAI" userId="79699dbbffebf8dc" providerId="LiveId" clId="{52D821EC-65B6-451A-99BE-283B19B61EC9}" dt="2023-12-09T00:57:56.148" v="8"/>
          <ac:picMkLst>
            <pc:docMk/>
            <pc:sldMk cId="1525347221" sldId="263"/>
            <ac:picMk id="6" creationId="{52724A05-6986-84CB-C4D2-D57DAED12BCC}"/>
          </ac:picMkLst>
        </pc:picChg>
      </pc:sldChg>
      <pc:sldChg chg="addSp delSp modSp modTransition modAnim">
        <pc:chgData name="MOHAN SAI" userId="79699dbbffebf8dc" providerId="LiveId" clId="{52D821EC-65B6-451A-99BE-283B19B61EC9}" dt="2023-12-09T00:57:56.148" v="8"/>
        <pc:sldMkLst>
          <pc:docMk/>
          <pc:sldMk cId="3391368331" sldId="264"/>
        </pc:sldMkLst>
        <pc:picChg chg="add del mod">
          <ac:chgData name="MOHAN SAI" userId="79699dbbffebf8dc" providerId="LiveId" clId="{52D821EC-65B6-451A-99BE-283B19B61EC9}" dt="2023-12-08T21:49:24.168" v="4"/>
          <ac:picMkLst>
            <pc:docMk/>
            <pc:sldMk cId="3391368331" sldId="264"/>
            <ac:picMk id="4" creationId="{683D3744-ADE3-BBE4-9265-566BDDFD8013}"/>
          </ac:picMkLst>
        </pc:picChg>
      </pc:sldChg>
      <pc:sldChg chg="modTransition">
        <pc:chgData name="MOHAN SAI" userId="79699dbbffebf8dc" providerId="LiveId" clId="{52D821EC-65B6-451A-99BE-283B19B61EC9}" dt="2023-12-09T00:57:56.148" v="8"/>
        <pc:sldMkLst>
          <pc:docMk/>
          <pc:sldMk cId="252656866" sldId="266"/>
        </pc:sldMkLst>
      </pc:sldChg>
      <pc:sldChg chg="modTransition">
        <pc:chgData name="MOHAN SAI" userId="79699dbbffebf8dc" providerId="LiveId" clId="{52D821EC-65B6-451A-99BE-283B19B61EC9}" dt="2023-12-09T00:57:56.148" v="8"/>
        <pc:sldMkLst>
          <pc:docMk/>
          <pc:sldMk cId="3301600156" sldId="267"/>
        </pc:sldMkLst>
      </pc:sldChg>
      <pc:sldChg chg="modTransition">
        <pc:chgData name="MOHAN SAI" userId="79699dbbffebf8dc" providerId="LiveId" clId="{52D821EC-65B6-451A-99BE-283B19B61EC9}" dt="2023-12-09T00:57:56.148" v="8"/>
        <pc:sldMkLst>
          <pc:docMk/>
          <pc:sldMk cId="1707484899" sldId="268"/>
        </pc:sldMkLst>
      </pc:sldChg>
      <pc:sldChg chg="modTransition">
        <pc:chgData name="MOHAN SAI" userId="79699dbbffebf8dc" providerId="LiveId" clId="{52D821EC-65B6-451A-99BE-283B19B61EC9}" dt="2023-12-09T00:57:56.148" v="8"/>
        <pc:sldMkLst>
          <pc:docMk/>
          <pc:sldMk cId="3061928670" sldId="269"/>
        </pc:sldMkLst>
      </pc:sldChg>
      <pc:sldChg chg="modTransition">
        <pc:chgData name="MOHAN SAI" userId="79699dbbffebf8dc" providerId="LiveId" clId="{52D821EC-65B6-451A-99BE-283B19B61EC9}" dt="2023-12-09T00:57:56.148" v="8"/>
        <pc:sldMkLst>
          <pc:docMk/>
          <pc:sldMk cId="4213316452" sldId="270"/>
        </pc:sldMkLst>
      </pc:sldChg>
      <pc:sldChg chg="modTransition">
        <pc:chgData name="MOHAN SAI" userId="79699dbbffebf8dc" providerId="LiveId" clId="{52D821EC-65B6-451A-99BE-283B19B61EC9}" dt="2023-12-09T00:57:56.148" v="8"/>
        <pc:sldMkLst>
          <pc:docMk/>
          <pc:sldMk cId="177494392" sldId="271"/>
        </pc:sldMkLst>
      </pc:sldChg>
      <pc:sldChg chg="modTransition">
        <pc:chgData name="MOHAN SAI" userId="79699dbbffebf8dc" providerId="LiveId" clId="{52D821EC-65B6-451A-99BE-283B19B61EC9}" dt="2023-12-09T00:57:56.148" v="8"/>
        <pc:sldMkLst>
          <pc:docMk/>
          <pc:sldMk cId="969185235" sldId="272"/>
        </pc:sldMkLst>
      </pc:sldChg>
      <pc:sldChg chg="modTransition">
        <pc:chgData name="MOHAN SAI" userId="79699dbbffebf8dc" providerId="LiveId" clId="{52D821EC-65B6-451A-99BE-283B19B61EC9}" dt="2023-12-09T00:57:56.148" v="8"/>
        <pc:sldMkLst>
          <pc:docMk/>
          <pc:sldMk cId="2302285153" sldId="273"/>
        </pc:sldMkLst>
      </pc:sldChg>
      <pc:sldChg chg="modTransition">
        <pc:chgData name="MOHAN SAI" userId="79699dbbffebf8dc" providerId="LiveId" clId="{52D821EC-65B6-451A-99BE-283B19B61EC9}" dt="2023-12-09T00:57:56.148" v="8"/>
        <pc:sldMkLst>
          <pc:docMk/>
          <pc:sldMk cId="346742120" sldId="274"/>
        </pc:sldMkLst>
      </pc:sldChg>
      <pc:sldChg chg="modTransition">
        <pc:chgData name="MOHAN SAI" userId="79699dbbffebf8dc" providerId="LiveId" clId="{52D821EC-65B6-451A-99BE-283B19B61EC9}" dt="2023-12-09T00:57:56.148" v="8"/>
        <pc:sldMkLst>
          <pc:docMk/>
          <pc:sldMk cId="2692008468" sldId="275"/>
        </pc:sldMkLst>
      </pc:sldChg>
      <pc:sldChg chg="modTransition">
        <pc:chgData name="MOHAN SAI" userId="79699dbbffebf8dc" providerId="LiveId" clId="{52D821EC-65B6-451A-99BE-283B19B61EC9}" dt="2023-12-09T00:57:56.148" v="8"/>
        <pc:sldMkLst>
          <pc:docMk/>
          <pc:sldMk cId="744811803" sldId="276"/>
        </pc:sldMkLst>
      </pc:sldChg>
      <pc:sldChg chg="modTransition">
        <pc:chgData name="MOHAN SAI" userId="79699dbbffebf8dc" providerId="LiveId" clId="{52D821EC-65B6-451A-99BE-283B19B61EC9}" dt="2023-12-09T00:57:56.148" v="8"/>
        <pc:sldMkLst>
          <pc:docMk/>
          <pc:sldMk cId="3929027776"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3971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7340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189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12/8/2023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4187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2880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2633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7953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0121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2238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886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12/8/2023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837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12/8/2023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07044563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6CB9-EFCA-9CDD-F100-E7ED6975D93E}"/>
              </a:ext>
            </a:extLst>
          </p:cNvPr>
          <p:cNvSpPr>
            <a:spLocks noGrp="1"/>
          </p:cNvSpPr>
          <p:nvPr>
            <p:ph type="ctrTitle"/>
          </p:nvPr>
        </p:nvSpPr>
        <p:spPr>
          <a:xfrm>
            <a:off x="1401097" y="65395"/>
            <a:ext cx="9144000" cy="3025308"/>
          </a:xfrm>
        </p:spPr>
        <p:txBody>
          <a:bodyPr/>
          <a:lstStyle/>
          <a:p>
            <a:r>
              <a:rPr lang="en-US" dirty="0"/>
              <a:t>PRICE PREDICTION OF USED CARS</a:t>
            </a:r>
          </a:p>
        </p:txBody>
      </p:sp>
      <p:sp>
        <p:nvSpPr>
          <p:cNvPr id="3" name="Subtitle 2">
            <a:extLst>
              <a:ext uri="{FF2B5EF4-FFF2-40B4-BE49-F238E27FC236}">
                <a16:creationId xmlns:a16="http://schemas.microsoft.com/office/drawing/2014/main" id="{6B4F7B6E-3EE6-E0A9-49B8-7220360EDD91}"/>
              </a:ext>
            </a:extLst>
          </p:cNvPr>
          <p:cNvSpPr>
            <a:spLocks noGrp="1"/>
          </p:cNvSpPr>
          <p:nvPr>
            <p:ph type="subTitle" idx="1"/>
          </p:nvPr>
        </p:nvSpPr>
        <p:spPr>
          <a:xfrm>
            <a:off x="1560871" y="3845955"/>
            <a:ext cx="9144000" cy="1135529"/>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52534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DA28-534F-E57C-BAF5-6A5A34144F6E}"/>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319AF48E-667F-B9CE-5344-CDF177B017A5}"/>
              </a:ext>
            </a:extLst>
          </p:cNvPr>
          <p:cNvSpPr>
            <a:spLocks noGrp="1"/>
          </p:cNvSpPr>
          <p:nvPr>
            <p:ph idx="1"/>
          </p:nvPr>
        </p:nvSpPr>
        <p:spPr/>
        <p:txBody>
          <a:bodyPr/>
          <a:lstStyle/>
          <a:p>
            <a:r>
              <a:rPr lang="en-US" dirty="0"/>
              <a:t>A bar plot was generated to illustrate the average 'price' for each 'fuel' type in the dataset. The bar plot provides insights into how the average 'price' varies across different 'fuel' types.</a:t>
            </a:r>
          </a:p>
          <a:p>
            <a:r>
              <a:rPr lang="en-US" dirty="0"/>
              <a:t>The below plot reveals variations in average prices based on different combinations of 'fuel' types and 'condition' states. The interaction between 'fuel' type and 'condition' state is considered, providing a more nuanced view of price variations.</a:t>
            </a:r>
          </a:p>
          <a:p>
            <a:endParaRPr lang="en-IN" dirty="0"/>
          </a:p>
        </p:txBody>
      </p:sp>
      <p:pic>
        <p:nvPicPr>
          <p:cNvPr id="4" name="Picture 3">
            <a:extLst>
              <a:ext uri="{FF2B5EF4-FFF2-40B4-BE49-F238E27FC236}">
                <a16:creationId xmlns:a16="http://schemas.microsoft.com/office/drawing/2014/main" id="{2B235C8D-36D5-B1C4-F631-BC24571D9F5C}"/>
              </a:ext>
            </a:extLst>
          </p:cNvPr>
          <p:cNvPicPr>
            <a:picLocks noChangeAspect="1"/>
          </p:cNvPicPr>
          <p:nvPr/>
        </p:nvPicPr>
        <p:blipFill>
          <a:blip r:embed="rId2"/>
          <a:stretch>
            <a:fillRect/>
          </a:stretch>
        </p:blipFill>
        <p:spPr>
          <a:xfrm>
            <a:off x="3012032" y="4481230"/>
            <a:ext cx="2877561" cy="1961674"/>
          </a:xfrm>
          <a:prstGeom prst="rect">
            <a:avLst/>
          </a:prstGeom>
        </p:spPr>
      </p:pic>
      <p:pic>
        <p:nvPicPr>
          <p:cNvPr id="5" name="Picture 4">
            <a:extLst>
              <a:ext uri="{FF2B5EF4-FFF2-40B4-BE49-F238E27FC236}">
                <a16:creationId xmlns:a16="http://schemas.microsoft.com/office/drawing/2014/main" id="{B1A11135-6824-4E97-7AAB-C3EA6B161F4E}"/>
              </a:ext>
            </a:extLst>
          </p:cNvPr>
          <p:cNvPicPr>
            <a:picLocks noChangeAspect="1"/>
          </p:cNvPicPr>
          <p:nvPr/>
        </p:nvPicPr>
        <p:blipFill>
          <a:blip r:embed="rId3"/>
          <a:stretch>
            <a:fillRect/>
          </a:stretch>
        </p:blipFill>
        <p:spPr>
          <a:xfrm>
            <a:off x="6302409" y="4362769"/>
            <a:ext cx="3634248" cy="2198595"/>
          </a:xfrm>
          <a:prstGeom prst="rect">
            <a:avLst/>
          </a:prstGeom>
        </p:spPr>
      </p:pic>
    </p:spTree>
    <p:extLst>
      <p:ext uri="{BB962C8B-B14F-4D97-AF65-F5344CB8AC3E}">
        <p14:creationId xmlns:p14="http://schemas.microsoft.com/office/powerpoint/2010/main" val="230228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59C-7135-01CE-441D-3049AB9123D3}"/>
              </a:ext>
            </a:extLst>
          </p:cNvPr>
          <p:cNvSpPr>
            <a:spLocks noGrp="1"/>
          </p:cNvSpPr>
          <p:nvPr>
            <p:ph type="title"/>
          </p:nvPr>
        </p:nvSpPr>
        <p:spPr/>
        <p:txBody>
          <a:bodyPr/>
          <a:lstStyle/>
          <a:p>
            <a:r>
              <a:rPr lang="en-IN" dirty="0"/>
              <a:t>Model Training and Evaluation</a:t>
            </a:r>
          </a:p>
        </p:txBody>
      </p:sp>
      <p:sp>
        <p:nvSpPr>
          <p:cNvPr id="3" name="Content Placeholder 2">
            <a:extLst>
              <a:ext uri="{FF2B5EF4-FFF2-40B4-BE49-F238E27FC236}">
                <a16:creationId xmlns:a16="http://schemas.microsoft.com/office/drawing/2014/main" id="{FA297B97-894B-4845-D651-0E6B908DF8ED}"/>
              </a:ext>
            </a:extLst>
          </p:cNvPr>
          <p:cNvSpPr>
            <a:spLocks noGrp="1"/>
          </p:cNvSpPr>
          <p:nvPr>
            <p:ph idx="1"/>
          </p:nvPr>
        </p:nvSpPr>
        <p:spPr/>
        <p:txBody>
          <a:bodyPr/>
          <a:lstStyle/>
          <a:p>
            <a:r>
              <a:rPr lang="en-US" dirty="0"/>
              <a:t>The performance of various regression models on predicting car prices using the transformed dataset  The models considered include Linear Regression, K-Nearest Neighbors (KNN), </a:t>
            </a:r>
            <a:r>
              <a:rPr lang="en-US" dirty="0" err="1"/>
              <a:t>XGBoost</a:t>
            </a:r>
            <a:r>
              <a:rPr lang="en-US" dirty="0"/>
              <a:t> Regressor, and Decision Tree Regressor.</a:t>
            </a:r>
          </a:p>
          <a:p>
            <a:endParaRPr lang="en-IN" dirty="0"/>
          </a:p>
        </p:txBody>
      </p:sp>
      <p:pic>
        <p:nvPicPr>
          <p:cNvPr id="5" name="Picture 4">
            <a:extLst>
              <a:ext uri="{FF2B5EF4-FFF2-40B4-BE49-F238E27FC236}">
                <a16:creationId xmlns:a16="http://schemas.microsoft.com/office/drawing/2014/main" id="{1D80FED6-AF0C-BDF2-F7EE-62CF47807939}"/>
              </a:ext>
            </a:extLst>
          </p:cNvPr>
          <p:cNvPicPr>
            <a:picLocks noChangeAspect="1"/>
          </p:cNvPicPr>
          <p:nvPr/>
        </p:nvPicPr>
        <p:blipFill>
          <a:blip r:embed="rId2"/>
          <a:stretch>
            <a:fillRect/>
          </a:stretch>
        </p:blipFill>
        <p:spPr>
          <a:xfrm>
            <a:off x="1143000" y="3064040"/>
            <a:ext cx="9601200" cy="3608587"/>
          </a:xfrm>
          <a:prstGeom prst="rect">
            <a:avLst/>
          </a:prstGeom>
        </p:spPr>
      </p:pic>
    </p:spTree>
    <p:extLst>
      <p:ext uri="{BB962C8B-B14F-4D97-AF65-F5344CB8AC3E}">
        <p14:creationId xmlns:p14="http://schemas.microsoft.com/office/powerpoint/2010/main" val="34674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2FE0-63F2-3906-3422-1E18C01B031F}"/>
              </a:ext>
            </a:extLst>
          </p:cNvPr>
          <p:cNvSpPr>
            <a:spLocks noGrp="1"/>
          </p:cNvSpPr>
          <p:nvPr>
            <p:ph type="title"/>
          </p:nvPr>
        </p:nvSpPr>
        <p:spPr/>
        <p:txBody>
          <a:bodyPr/>
          <a:lstStyle/>
          <a:p>
            <a:r>
              <a:rPr lang="en-IN" dirty="0"/>
              <a:t>FINAL MODEL ANALYSIS</a:t>
            </a:r>
            <a:br>
              <a:rPr lang="en-IN" dirty="0"/>
            </a:br>
            <a:endParaRPr lang="en-IN" dirty="0"/>
          </a:p>
        </p:txBody>
      </p:sp>
      <p:pic>
        <p:nvPicPr>
          <p:cNvPr id="4" name="Content Placeholder 3">
            <a:extLst>
              <a:ext uri="{FF2B5EF4-FFF2-40B4-BE49-F238E27FC236}">
                <a16:creationId xmlns:a16="http://schemas.microsoft.com/office/drawing/2014/main" id="{A8BEE074-1F29-30AD-09C3-FCC10E9CA785}"/>
              </a:ext>
            </a:extLst>
          </p:cNvPr>
          <p:cNvPicPr>
            <a:picLocks noGrp="1" noChangeAspect="1"/>
          </p:cNvPicPr>
          <p:nvPr>
            <p:ph idx="1"/>
          </p:nvPr>
        </p:nvPicPr>
        <p:blipFill>
          <a:blip r:embed="rId2"/>
          <a:stretch>
            <a:fillRect/>
          </a:stretch>
        </p:blipFill>
        <p:spPr>
          <a:xfrm>
            <a:off x="5520266" y="1915557"/>
            <a:ext cx="5873137" cy="4024313"/>
          </a:xfrm>
          <a:prstGeom prst="rect">
            <a:avLst/>
          </a:prstGeom>
        </p:spPr>
      </p:pic>
      <p:sp>
        <p:nvSpPr>
          <p:cNvPr id="5" name="TextBox 4">
            <a:extLst>
              <a:ext uri="{FF2B5EF4-FFF2-40B4-BE49-F238E27FC236}">
                <a16:creationId xmlns:a16="http://schemas.microsoft.com/office/drawing/2014/main" id="{B716543E-2A65-F601-6262-0DA17FD49337}"/>
              </a:ext>
            </a:extLst>
          </p:cNvPr>
          <p:cNvSpPr txBox="1"/>
          <p:nvPr/>
        </p:nvSpPr>
        <p:spPr>
          <a:xfrm>
            <a:off x="863600" y="2218267"/>
            <a:ext cx="4487333" cy="1938992"/>
          </a:xfrm>
          <a:prstGeom prst="rect">
            <a:avLst/>
          </a:prstGeom>
          <a:noFill/>
        </p:spPr>
        <p:txBody>
          <a:bodyPr wrap="square" rtlCol="0">
            <a:spAutoFit/>
          </a:bodyPr>
          <a:lstStyle/>
          <a:p>
            <a:pPr algn="just"/>
            <a:r>
              <a:rPr lang="en-US" sz="2400" dirty="0"/>
              <a:t>The bar chart below provides a visual representation of the model’s predictions compared to the actual prices for 25 randomly selected samples from the testing set:</a:t>
            </a:r>
          </a:p>
        </p:txBody>
      </p:sp>
    </p:spTree>
    <p:extLst>
      <p:ext uri="{BB962C8B-B14F-4D97-AF65-F5344CB8AC3E}">
        <p14:creationId xmlns:p14="http://schemas.microsoft.com/office/powerpoint/2010/main" val="269200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C584-7D23-E156-D274-5FFF1BEEE2B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A72E1CD-467F-F2AC-3207-68E96CD7E77B}"/>
              </a:ext>
            </a:extLst>
          </p:cNvPr>
          <p:cNvSpPr>
            <a:spLocks noGrp="1"/>
          </p:cNvSpPr>
          <p:nvPr>
            <p:ph idx="1"/>
          </p:nvPr>
        </p:nvSpPr>
        <p:spPr/>
        <p:txBody>
          <a:bodyPr/>
          <a:lstStyle/>
          <a:p>
            <a:pPr algn="just"/>
            <a:r>
              <a:rPr lang="en-US" dirty="0"/>
              <a:t>In conclusion, the project successfully addressed the prediction of used car prices through a systematic approach. This project embarked on predicting used car prices through a systematic and thorough data analysis, preprocessing, and machine learning approach. The </a:t>
            </a:r>
            <a:r>
              <a:rPr lang="en-US" dirty="0" err="1"/>
              <a:t>XGBoost</a:t>
            </a:r>
            <a:r>
              <a:rPr lang="en-US" dirty="0"/>
              <a:t> Regressor emerged as the standout model, showcasing exceptional performance in predicting prices</a:t>
            </a:r>
            <a:endParaRPr lang="en-IN" dirty="0"/>
          </a:p>
        </p:txBody>
      </p:sp>
    </p:spTree>
    <p:extLst>
      <p:ext uri="{BB962C8B-B14F-4D97-AF65-F5344CB8AC3E}">
        <p14:creationId xmlns:p14="http://schemas.microsoft.com/office/powerpoint/2010/main" val="74481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946BBE-3229-58BB-B92D-203AF2226C69}"/>
              </a:ext>
            </a:extLst>
          </p:cNvPr>
          <p:cNvSpPr>
            <a:spLocks noGrp="1"/>
          </p:cNvSpPr>
          <p:nvPr>
            <p:ph type="ctrTitle"/>
          </p:nvPr>
        </p:nvSpPr>
        <p:spPr/>
        <p:txBody>
          <a:bodyPr/>
          <a:lstStyle/>
          <a:p>
            <a:r>
              <a:rPr lang="en-IN" dirty="0"/>
              <a:t>THANK YOU</a:t>
            </a:r>
          </a:p>
        </p:txBody>
      </p:sp>
      <p:sp>
        <p:nvSpPr>
          <p:cNvPr id="8" name="Subtitle 7">
            <a:extLst>
              <a:ext uri="{FF2B5EF4-FFF2-40B4-BE49-F238E27FC236}">
                <a16:creationId xmlns:a16="http://schemas.microsoft.com/office/drawing/2014/main" id="{4808450D-E6DF-DAF7-5F04-D6874D860F1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2902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92AC-6C18-865D-A50C-3FA190EADE3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DFBF4FE-621D-0EC0-66C1-57FE284EEE75}"/>
              </a:ext>
            </a:extLst>
          </p:cNvPr>
          <p:cNvSpPr>
            <a:spLocks noGrp="1"/>
          </p:cNvSpPr>
          <p:nvPr>
            <p:ph idx="1"/>
          </p:nvPr>
        </p:nvSpPr>
        <p:spPr/>
        <p:txBody>
          <a:bodyPr>
            <a:normAutofit/>
          </a:bodyPr>
          <a:lstStyle/>
          <a:p>
            <a:pPr algn="just"/>
            <a:r>
              <a:rPr lang="en-US" dirty="0"/>
              <a:t>The objective of this project is to develop a machine learning model for predicting used car prices using the Craigslist Cars dataset. The dataset, obtained from Kaggle, contains valuable information about various car attributes The goal is to leverage this dataset to create a predictive model that can estimate the price of used cars based on these features. The project involves a series of steps, including data exploration, cleaning, and preprocessing, followed by the implementation of a machine learning mode The results will be visualized and analyzed to assess the model's accuracy and effectiveness in predicting used car prices. This project aims to provide insights into the factors influencing used car prices and demonstrate the application of machine learning techniques in the automotive domain.</a:t>
            </a:r>
          </a:p>
          <a:p>
            <a:endParaRPr lang="en-IN" dirty="0"/>
          </a:p>
        </p:txBody>
      </p:sp>
    </p:spTree>
    <p:extLst>
      <p:ext uri="{BB962C8B-B14F-4D97-AF65-F5344CB8AC3E}">
        <p14:creationId xmlns:p14="http://schemas.microsoft.com/office/powerpoint/2010/main" val="339136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3F6A-1916-5F44-CE84-22078AF494CA}"/>
              </a:ext>
            </a:extLst>
          </p:cNvPr>
          <p:cNvSpPr>
            <a:spLocks noGrp="1"/>
          </p:cNvSpPr>
          <p:nvPr>
            <p:ph type="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4F888A54-4DD4-EDCB-A1D5-75886F43897B}"/>
              </a:ext>
            </a:extLst>
          </p:cNvPr>
          <p:cNvSpPr>
            <a:spLocks noGrp="1"/>
          </p:cNvSpPr>
          <p:nvPr>
            <p:ph idx="1"/>
          </p:nvPr>
        </p:nvSpPr>
        <p:spPr/>
        <p:txBody>
          <a:bodyPr>
            <a:normAutofit/>
          </a:bodyPr>
          <a:lstStyle/>
          <a:p>
            <a:pPr algn="just"/>
            <a:r>
              <a:rPr lang="en-US" b="1" dirty="0"/>
              <a:t>Understanding the Data</a:t>
            </a:r>
            <a:r>
              <a:rPr lang="en-US" dirty="0"/>
              <a:t>: Craigslist is the world's largest collection of used vehicles for sale. This data is scraped every few months, it contains most all relevant information that Craigslist provides on car sales including columns like price, condition, manufacturer, latitude/longitude, and 18 other categories. Understanding and predicting these prices can be invaluable for both buyers and sellers. Our dataset comprises  427880 observations and 26 characteristics i.e.in terms of  rows and column.</a:t>
            </a:r>
          </a:p>
          <a:p>
            <a:pPr algn="just"/>
            <a:r>
              <a:rPr lang="en-US" dirty="0"/>
              <a:t> In the following sections, we will delve into the details of the dataset, the steps taken for data preprocessing, the implementation of the machine learning model, and a comprehensive analysis of the results obtained.</a:t>
            </a:r>
          </a:p>
          <a:p>
            <a:endParaRPr lang="en-US" dirty="0"/>
          </a:p>
          <a:p>
            <a:endParaRPr lang="en-IN" dirty="0"/>
          </a:p>
        </p:txBody>
      </p:sp>
    </p:spTree>
    <p:extLst>
      <p:ext uri="{BB962C8B-B14F-4D97-AF65-F5344CB8AC3E}">
        <p14:creationId xmlns:p14="http://schemas.microsoft.com/office/powerpoint/2010/main" val="25265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57A1-7161-BE7B-9D76-807075DB7D1E}"/>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64409CFA-104E-1E84-A38B-E55414C8FB2B}"/>
              </a:ext>
            </a:extLst>
          </p:cNvPr>
          <p:cNvSpPr>
            <a:spLocks noGrp="1"/>
          </p:cNvSpPr>
          <p:nvPr>
            <p:ph idx="1"/>
          </p:nvPr>
        </p:nvSpPr>
        <p:spPr/>
        <p:txBody>
          <a:bodyPr>
            <a:normAutofit/>
          </a:bodyPr>
          <a:lstStyle/>
          <a:p>
            <a:r>
              <a:rPr lang="en-US" dirty="0"/>
              <a:t>We perform EDA to predict the price of used cars by considering different parameters like fuel type, drive type, Manufacturer, condition, etc.</a:t>
            </a:r>
          </a:p>
          <a:p>
            <a:r>
              <a:rPr lang="en-US" dirty="0"/>
              <a:t>To take a closer look at the data  Our dataset comprises 427880 observations and 12 characteristics. i.e., Total Rows: [426880]. Total Columns: [26]. It is good practice to know the columns and their corresponding data types along with finding whether they contain null values or not. Data has float and integer values. After that we have found the missing values is several columns of our dataset.</a:t>
            </a:r>
          </a:p>
          <a:p>
            <a:endParaRPr lang="en-IN" dirty="0"/>
          </a:p>
        </p:txBody>
      </p:sp>
    </p:spTree>
    <p:extLst>
      <p:ext uri="{BB962C8B-B14F-4D97-AF65-F5344CB8AC3E}">
        <p14:creationId xmlns:p14="http://schemas.microsoft.com/office/powerpoint/2010/main" val="330160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D67F-CB3B-962C-6C35-347F3AF39321}"/>
              </a:ext>
            </a:extLst>
          </p:cNvPr>
          <p:cNvSpPr>
            <a:spLocks noGrp="1"/>
          </p:cNvSpPr>
          <p:nvPr>
            <p:ph type="title"/>
          </p:nvPr>
        </p:nvSpPr>
        <p:spPr/>
        <p:txBody>
          <a:bodyPr/>
          <a:lstStyle/>
          <a:p>
            <a:r>
              <a:rPr lang="en-IN" dirty="0"/>
              <a:t>DATA CLEANING and preprocessing</a:t>
            </a:r>
          </a:p>
        </p:txBody>
      </p:sp>
      <p:sp>
        <p:nvSpPr>
          <p:cNvPr id="3" name="Content Placeholder 2">
            <a:extLst>
              <a:ext uri="{FF2B5EF4-FFF2-40B4-BE49-F238E27FC236}">
                <a16:creationId xmlns:a16="http://schemas.microsoft.com/office/drawing/2014/main" id="{61E94011-8B95-D066-638A-2AA1C1BD6CB7}"/>
              </a:ext>
            </a:extLst>
          </p:cNvPr>
          <p:cNvSpPr>
            <a:spLocks noGrp="1"/>
          </p:cNvSpPr>
          <p:nvPr>
            <p:ph idx="1"/>
          </p:nvPr>
        </p:nvSpPr>
        <p:spPr/>
        <p:txBody>
          <a:bodyPr/>
          <a:lstStyle/>
          <a:p>
            <a:pPr algn="just"/>
            <a:r>
              <a:rPr lang="en-IN" b="1" dirty="0"/>
              <a:t>Ensuring Data Quality: </a:t>
            </a:r>
            <a:r>
              <a:rPr lang="en-US" dirty="0"/>
              <a:t>This process involves dealing with inconsistencies, missing values in the data to ensure its quality and accuracy. There are several common techniques used in data cleaning: Handling Missing Values: There are several methods to deal with missing values So, in our dataset we have converted all missing values as ‘unknown’. Handling Duplicate Values: The total number of duplicated rows in the dataset is 53043. By eliminating duplicate values, we will get new shape of data. </a:t>
            </a:r>
          </a:p>
          <a:p>
            <a:pPr algn="just"/>
            <a:r>
              <a:rPr lang="en-US" dirty="0"/>
              <a:t>Categorical Data Cleaning: This report aims to analyze the distribution of car manufacturers within the used cars dataset. and the focus of this analysis is on the 'manufacturer' column.</a:t>
            </a:r>
          </a:p>
          <a:p>
            <a:pPr algn="just"/>
            <a:endParaRPr lang="en-IN" dirty="0"/>
          </a:p>
        </p:txBody>
      </p:sp>
    </p:spTree>
    <p:extLst>
      <p:ext uri="{BB962C8B-B14F-4D97-AF65-F5344CB8AC3E}">
        <p14:creationId xmlns:p14="http://schemas.microsoft.com/office/powerpoint/2010/main" val="170748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825A-C5CA-4E67-4B1D-A0A9160EF09E}"/>
              </a:ext>
            </a:extLst>
          </p:cNvPr>
          <p:cNvSpPr>
            <a:spLocks noGrp="1"/>
          </p:cNvSpPr>
          <p:nvPr>
            <p:ph type="title"/>
          </p:nvPr>
        </p:nvSpPr>
        <p:spPr/>
        <p:txBody>
          <a:bodyPr/>
          <a:lstStyle/>
          <a:p>
            <a:r>
              <a:rPr lang="en-IN" dirty="0"/>
              <a:t>DATA CLEANING and preprocessing</a:t>
            </a:r>
          </a:p>
        </p:txBody>
      </p:sp>
      <p:sp>
        <p:nvSpPr>
          <p:cNvPr id="3" name="Content Placeholder 2">
            <a:extLst>
              <a:ext uri="{FF2B5EF4-FFF2-40B4-BE49-F238E27FC236}">
                <a16:creationId xmlns:a16="http://schemas.microsoft.com/office/drawing/2014/main" id="{2C97E6BC-4A0D-7275-3DBB-FCDDDF39CBDD}"/>
              </a:ext>
            </a:extLst>
          </p:cNvPr>
          <p:cNvSpPr>
            <a:spLocks noGrp="1"/>
          </p:cNvSpPr>
          <p:nvPr>
            <p:ph idx="1"/>
          </p:nvPr>
        </p:nvSpPr>
        <p:spPr/>
        <p:txBody>
          <a:bodyPr/>
          <a:lstStyle/>
          <a:p>
            <a:pPr algn="just"/>
            <a:r>
              <a:rPr lang="en-US" dirty="0"/>
              <a:t>Numerical data cleaning refers to the process of transforming raw numerical data into a clean, organized, and structured format suitable for machine learning algorithms. This process typically involves the following steps: Data Verification, Data Integration, Data Conversion, Outlier Detection and Removal, Missing Value Handling, </a:t>
            </a:r>
            <a:r>
              <a:rPr lang="en-IN" dirty="0"/>
              <a:t>Data Validation:</a:t>
            </a:r>
          </a:p>
        </p:txBody>
      </p:sp>
    </p:spTree>
    <p:extLst>
      <p:ext uri="{BB962C8B-B14F-4D97-AF65-F5344CB8AC3E}">
        <p14:creationId xmlns:p14="http://schemas.microsoft.com/office/powerpoint/2010/main" val="306192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ACFD-CB50-D76E-1C89-F771790B6F6C}"/>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A956ACEB-4547-CF19-0E99-9541529FCFBA}"/>
              </a:ext>
            </a:extLst>
          </p:cNvPr>
          <p:cNvSpPr>
            <a:spLocks noGrp="1"/>
          </p:cNvSpPr>
          <p:nvPr>
            <p:ph idx="1"/>
          </p:nvPr>
        </p:nvSpPr>
        <p:spPr/>
        <p:txBody>
          <a:bodyPr/>
          <a:lstStyle/>
          <a:p>
            <a:pPr algn="just"/>
            <a:r>
              <a:rPr lang="en-US" dirty="0"/>
              <a:t>The feature engineering process and a visualization created from the updated dataset Feature engineering includes transforming the 'odometer' and 'year' columns to integer types and visualizing the relationship between 'price' and 'year.' From figure 2 Price vs. Year: A bar plot illustrates the relationship between 'price' and 'year.' The plot reveals how the 'price' of cars varies across different 'year' values. The bar plot shows that, in general, newer cars tend to have higher prices</a:t>
            </a:r>
          </a:p>
          <a:p>
            <a:endParaRPr lang="en-IN" dirty="0"/>
          </a:p>
        </p:txBody>
      </p:sp>
      <p:pic>
        <p:nvPicPr>
          <p:cNvPr id="4" name="Picture 3">
            <a:extLst>
              <a:ext uri="{FF2B5EF4-FFF2-40B4-BE49-F238E27FC236}">
                <a16:creationId xmlns:a16="http://schemas.microsoft.com/office/drawing/2014/main" id="{E41E866E-4D7E-FD06-2144-6BB1A54F6947}"/>
              </a:ext>
            </a:extLst>
          </p:cNvPr>
          <p:cNvPicPr>
            <a:picLocks noChangeAspect="1"/>
          </p:cNvPicPr>
          <p:nvPr/>
        </p:nvPicPr>
        <p:blipFill>
          <a:blip r:embed="rId2"/>
          <a:stretch>
            <a:fillRect/>
          </a:stretch>
        </p:blipFill>
        <p:spPr>
          <a:xfrm>
            <a:off x="6462989" y="4335761"/>
            <a:ext cx="3375277" cy="2158171"/>
          </a:xfrm>
          <a:prstGeom prst="rect">
            <a:avLst/>
          </a:prstGeom>
        </p:spPr>
      </p:pic>
    </p:spTree>
    <p:extLst>
      <p:ext uri="{BB962C8B-B14F-4D97-AF65-F5344CB8AC3E}">
        <p14:creationId xmlns:p14="http://schemas.microsoft.com/office/powerpoint/2010/main" val="421331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A88B-2F55-9520-D50D-193E476A2971}"/>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FF7D7674-2BE8-EF9D-5887-1BDC2202133A}"/>
              </a:ext>
            </a:extLst>
          </p:cNvPr>
          <p:cNvSpPr>
            <a:spLocks noGrp="1"/>
          </p:cNvSpPr>
          <p:nvPr>
            <p:ph idx="1"/>
          </p:nvPr>
        </p:nvSpPr>
        <p:spPr/>
        <p:txBody>
          <a:bodyPr/>
          <a:lstStyle/>
          <a:p>
            <a:pPr algn="just"/>
            <a:r>
              <a:rPr lang="en-US" dirty="0"/>
              <a:t>The data visualization process using a pair plot generated from a sample of the updated dataset . The pair plot provides a visual overview of relationships between pairs of variables. The dataset was down sampled to 600 random entries.</a:t>
            </a:r>
          </a:p>
        </p:txBody>
      </p:sp>
      <p:pic>
        <p:nvPicPr>
          <p:cNvPr id="4" name="Picture 3">
            <a:extLst>
              <a:ext uri="{FF2B5EF4-FFF2-40B4-BE49-F238E27FC236}">
                <a16:creationId xmlns:a16="http://schemas.microsoft.com/office/drawing/2014/main" id="{335FBCB9-ABCA-56B0-F28F-4B08C7DA7F71}"/>
              </a:ext>
            </a:extLst>
          </p:cNvPr>
          <p:cNvPicPr>
            <a:picLocks noChangeAspect="1"/>
          </p:cNvPicPr>
          <p:nvPr/>
        </p:nvPicPr>
        <p:blipFill>
          <a:blip r:embed="rId2"/>
          <a:stretch>
            <a:fillRect/>
          </a:stretch>
        </p:blipFill>
        <p:spPr>
          <a:xfrm>
            <a:off x="4477371" y="3377963"/>
            <a:ext cx="3237257" cy="2946636"/>
          </a:xfrm>
          <a:prstGeom prst="rect">
            <a:avLst/>
          </a:prstGeom>
        </p:spPr>
      </p:pic>
    </p:spTree>
    <p:extLst>
      <p:ext uri="{BB962C8B-B14F-4D97-AF65-F5344CB8AC3E}">
        <p14:creationId xmlns:p14="http://schemas.microsoft.com/office/powerpoint/2010/main" val="1774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9028-8704-972A-B3BE-F9F212B26D0E}"/>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DDC1558B-A465-D59F-98D4-C32D6E65DBFA}"/>
              </a:ext>
            </a:extLst>
          </p:cNvPr>
          <p:cNvSpPr>
            <a:spLocks noGrp="1"/>
          </p:cNvSpPr>
          <p:nvPr>
            <p:ph idx="1"/>
          </p:nvPr>
        </p:nvSpPr>
        <p:spPr>
          <a:xfrm>
            <a:off x="1143000" y="2009554"/>
            <a:ext cx="9906000" cy="801379"/>
          </a:xfrm>
        </p:spPr>
        <p:txBody>
          <a:bodyPr>
            <a:normAutofit lnSpcReduction="10000"/>
          </a:bodyPr>
          <a:lstStyle/>
          <a:p>
            <a:r>
              <a:rPr lang="en-US" sz="2400" dirty="0"/>
              <a:t>The heatmap provides insights into the degree and direction of linear relationships between pairs of numerical variables.</a:t>
            </a:r>
            <a:endParaRPr lang="en-IN" sz="2400" dirty="0"/>
          </a:p>
          <a:p>
            <a:endParaRPr lang="en-IN" dirty="0"/>
          </a:p>
        </p:txBody>
      </p:sp>
      <p:pic>
        <p:nvPicPr>
          <p:cNvPr id="4" name="Picture 3">
            <a:extLst>
              <a:ext uri="{FF2B5EF4-FFF2-40B4-BE49-F238E27FC236}">
                <a16:creationId xmlns:a16="http://schemas.microsoft.com/office/drawing/2014/main" id="{650BED25-9C0F-3829-1C01-3D388494EB39}"/>
              </a:ext>
            </a:extLst>
          </p:cNvPr>
          <p:cNvPicPr>
            <a:picLocks noChangeAspect="1"/>
          </p:cNvPicPr>
          <p:nvPr/>
        </p:nvPicPr>
        <p:blipFill>
          <a:blip r:embed="rId2"/>
          <a:stretch>
            <a:fillRect/>
          </a:stretch>
        </p:blipFill>
        <p:spPr>
          <a:xfrm>
            <a:off x="7011283" y="2810933"/>
            <a:ext cx="3377317" cy="2408129"/>
          </a:xfrm>
          <a:prstGeom prst="rect">
            <a:avLst/>
          </a:prstGeom>
        </p:spPr>
      </p:pic>
      <p:pic>
        <p:nvPicPr>
          <p:cNvPr id="5" name="Picture 4">
            <a:extLst>
              <a:ext uri="{FF2B5EF4-FFF2-40B4-BE49-F238E27FC236}">
                <a16:creationId xmlns:a16="http://schemas.microsoft.com/office/drawing/2014/main" id="{331C4033-2EB3-81AA-B244-6D3330EADFED}"/>
              </a:ext>
            </a:extLst>
          </p:cNvPr>
          <p:cNvPicPr>
            <a:picLocks noChangeAspect="1"/>
          </p:cNvPicPr>
          <p:nvPr/>
        </p:nvPicPr>
        <p:blipFill>
          <a:blip r:embed="rId3"/>
          <a:stretch>
            <a:fillRect/>
          </a:stretch>
        </p:blipFill>
        <p:spPr>
          <a:xfrm>
            <a:off x="1143000" y="2675466"/>
            <a:ext cx="3243353" cy="2420322"/>
          </a:xfrm>
          <a:prstGeom prst="rect">
            <a:avLst/>
          </a:prstGeom>
        </p:spPr>
      </p:pic>
      <p:sp>
        <p:nvSpPr>
          <p:cNvPr id="6" name="TextBox 5">
            <a:extLst>
              <a:ext uri="{FF2B5EF4-FFF2-40B4-BE49-F238E27FC236}">
                <a16:creationId xmlns:a16="http://schemas.microsoft.com/office/drawing/2014/main" id="{EAD05307-73B1-74EB-6620-C2B5EC894B2F}"/>
              </a:ext>
            </a:extLst>
          </p:cNvPr>
          <p:cNvSpPr txBox="1"/>
          <p:nvPr/>
        </p:nvSpPr>
        <p:spPr>
          <a:xfrm>
            <a:off x="1337733" y="5231255"/>
            <a:ext cx="9711267" cy="830997"/>
          </a:xfrm>
          <a:prstGeom prst="rect">
            <a:avLst/>
          </a:prstGeom>
          <a:noFill/>
        </p:spPr>
        <p:txBody>
          <a:bodyPr wrap="square" rtlCol="0">
            <a:spAutoFit/>
          </a:bodyPr>
          <a:lstStyle/>
          <a:p>
            <a:pPr algn="just"/>
            <a:r>
              <a:rPr lang="en-US" sz="2400" dirty="0"/>
              <a:t>A distribution plot was generated to visualize the distribution of 'price' values in the dataset. The distribution plot provides insights</a:t>
            </a:r>
            <a:endParaRPr lang="en-IN" sz="2400" dirty="0"/>
          </a:p>
        </p:txBody>
      </p:sp>
    </p:spTree>
    <p:extLst>
      <p:ext uri="{BB962C8B-B14F-4D97-AF65-F5344CB8AC3E}">
        <p14:creationId xmlns:p14="http://schemas.microsoft.com/office/powerpoint/2010/main" val="96918523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372</TotalTime>
  <Words>951</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Univers Condensed Light</vt:lpstr>
      <vt:lpstr>Walbaum Display Light</vt:lpstr>
      <vt:lpstr>AngleLinesVTI</vt:lpstr>
      <vt:lpstr>PRICE PREDICTION OF USED CARS</vt:lpstr>
      <vt:lpstr>introduction</vt:lpstr>
      <vt:lpstr>DATASET OVERVIEW</vt:lpstr>
      <vt:lpstr>EXPLORATORY DATA ANALYSIS</vt:lpstr>
      <vt:lpstr>DATA CLEANING and preprocessing</vt:lpstr>
      <vt:lpstr>DATA CLEANING and preprocessing</vt:lpstr>
      <vt:lpstr>Feature Engineering</vt:lpstr>
      <vt:lpstr>DATA VISUALIZATION</vt:lpstr>
      <vt:lpstr>DATA VISUALIZATION</vt:lpstr>
      <vt:lpstr>DATA VISUALIZATION</vt:lpstr>
      <vt:lpstr>Model Training and Evaluation</vt:lpstr>
      <vt:lpstr>FINAL MODEL ANALYSIS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SAI</dc:creator>
  <cp:lastModifiedBy>MOHAN SAI</cp:lastModifiedBy>
  <cp:revision>569</cp:revision>
  <dcterms:created xsi:type="dcterms:W3CDTF">2022-04-08T16:26:41Z</dcterms:created>
  <dcterms:modified xsi:type="dcterms:W3CDTF">2023-12-09T01:50:40Z</dcterms:modified>
</cp:coreProperties>
</file>