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64" r:id="rId2"/>
    <p:sldId id="266" r:id="rId3"/>
    <p:sldId id="287" r:id="rId4"/>
    <p:sldId id="288" r:id="rId5"/>
    <p:sldId id="289" r:id="rId6"/>
    <p:sldId id="292" r:id="rId7"/>
    <p:sldId id="285" r:id="rId8"/>
    <p:sldId id="293" r:id="rId9"/>
    <p:sldId id="297" r:id="rId10"/>
    <p:sldId id="294" r:id="rId11"/>
    <p:sldId id="295" r:id="rId12"/>
    <p:sldId id="296" r:id="rId13"/>
    <p:sldId id="291"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82A5D-A63A-481D-ACF2-4C6B8D305A79}" v="23" dt="2024-05-06T00:24:45.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snapToGrid="0">
      <p:cViewPr varScale="1">
        <p:scale>
          <a:sx n="69" d="100"/>
          <a:sy n="69" d="100"/>
        </p:scale>
        <p:origin x="-118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8B011-6969-4FD7-8715-AD0632B1F91D}" type="datetimeFigureOut">
              <a:rPr lang="en-US" smtClean="0"/>
              <a:pPr/>
              <a:t>5/5/2024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1A3F6-BCBB-463A-9447-572192DB4748}" type="slidenum">
              <a:rPr lang="en-US" smtClean="0"/>
              <a:pPr/>
              <a:t>‹#›</a:t>
            </a:fld>
            <a:endParaRPr lang="en-US"/>
          </a:p>
        </p:txBody>
      </p:sp>
    </p:spTree>
    <p:extLst>
      <p:ext uri="{BB962C8B-B14F-4D97-AF65-F5344CB8AC3E}">
        <p14:creationId xmlns:p14="http://schemas.microsoft.com/office/powerpoint/2010/main" val="221008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7E1A3F6-BCBB-463A-9447-572192DB4748}" type="slidenum">
              <a:rPr lang="en-US" smtClean="0"/>
              <a:pPr/>
              <a:t>1</a:t>
            </a:fld>
            <a:endParaRPr lang="en-US"/>
          </a:p>
        </p:txBody>
      </p:sp>
    </p:spTree>
    <p:extLst>
      <p:ext uri="{BB962C8B-B14F-4D97-AF65-F5344CB8AC3E}">
        <p14:creationId xmlns:p14="http://schemas.microsoft.com/office/powerpoint/2010/main" val="65373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7C6D49-76E9-44D0-ABF5-B5B0D779D5F4}" type="datetime1">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pic>
        <p:nvPicPr>
          <p:cNvPr id="7" name="Picture 2" descr="C:\Users\DELL\Downloads\Slider__00 (2).png"/>
          <p:cNvPicPr>
            <a:picLocks noChangeAspect="1" noChangeArrowheads="1"/>
          </p:cNvPicPr>
          <p:nvPr userDrawn="1"/>
        </p:nvPicPr>
        <p:blipFill>
          <a:blip r:embed="rId2" cstate="print"/>
          <a:srcRect t="82888"/>
          <a:stretch>
            <a:fillRect/>
          </a:stretch>
        </p:blipFill>
        <p:spPr bwMode="auto">
          <a:xfrm>
            <a:off x="0" y="5638800"/>
            <a:ext cx="9144000" cy="12192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90E18-D0B9-4C96-BE38-E9C6AE20587B}" type="datetime1">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2D2C12-E397-43A6-A3DA-E6BC462B9466}" type="datetime1">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1FE81-D7A0-4628-85B1-1CE60697B055}" type="datetime1">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DE9C2-FB6D-41DD-9A5D-C6F7BE3F353F}" type="datetime1">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8DE78B-CE45-4B1A-8E82-B1B946821FEE}" type="datetime1">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8BEED6-49B9-40D3-B0C5-61758BCCFAD0}" type="datetime1">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E4C78-3656-453F-9CB0-314283F520BB}" type="datetime1">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CC9C7-F903-4D09-9E3B-11533CA38972}" type="datetime1">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91A59-E793-4009-89B2-32BCAAD00654}" type="datetime1">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E16F-59AB-44C3-BD48-07F8056078B0}" type="datetime1">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BF383-D1E5-4182-BADC-8FC40A5DA076}" type="slidenum">
              <a:rPr lang="en-US" smtClean="0"/>
              <a:pPr/>
              <a:t>‹#›</a:t>
            </a:fld>
            <a:endParaRPr lang="en-US"/>
          </a:p>
        </p:txBody>
      </p:sp>
      <p:pic>
        <p:nvPicPr>
          <p:cNvPr id="7" name="Picture 2" descr="C:\Users\DELL\Downloads\Slider__00 (2).png"/>
          <p:cNvPicPr>
            <a:picLocks noChangeAspect="1" noChangeArrowheads="1"/>
          </p:cNvPicPr>
          <p:nvPr/>
        </p:nvPicPr>
        <p:blipFill>
          <a:blip r:embed="rId13" cstate="print"/>
          <a:srcRect t="82888"/>
          <a:stretch>
            <a:fillRect/>
          </a:stretch>
        </p:blipFill>
        <p:spPr bwMode="auto">
          <a:xfrm>
            <a:off x="0" y="5638800"/>
            <a:ext cx="9144000" cy="1219200"/>
          </a:xfrm>
          <a:prstGeom prst="rect">
            <a:avLst/>
          </a:prstGeom>
          <a:noFill/>
        </p:spPr>
      </p:pic>
      <p:sp>
        <p:nvSpPr>
          <p:cNvPr id="8" name="Date Placeholder 3"/>
          <p:cNvSpPr txBox="1">
            <a:spLocks/>
          </p:cNvSpPr>
          <p:nvPr/>
        </p:nvSpPr>
        <p:spPr>
          <a:xfrm>
            <a:off x="4800600" y="6567714"/>
            <a:ext cx="2133600" cy="30480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EA5F592-7333-4C6C-BAAB-6678817E1707}" type="datetimeFigureOut">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5/5/2024</a:t>
            </a:fld>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Slide Number Placeholder 5"/>
          <p:cNvSpPr txBox="1">
            <a:spLocks/>
          </p:cNvSpPr>
          <p:nvPr/>
        </p:nvSpPr>
        <p:spPr>
          <a:xfrm>
            <a:off x="6934200" y="6585858"/>
            <a:ext cx="2133600" cy="30480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40BF383-D1E5-4182-BADC-8FC40A5DA076}" type="slidenum">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10" name="Picture 2" descr="C:\Users\DELL\Downloads\Slider__00 (3).png"/>
          <p:cNvPicPr>
            <a:picLocks noChangeAspect="1" noChangeArrowheads="1"/>
          </p:cNvPicPr>
          <p:nvPr/>
        </p:nvPicPr>
        <p:blipFill>
          <a:blip r:embed="rId14" cstate="print"/>
          <a:srcRect b="74998"/>
          <a:stretch>
            <a:fillRect/>
          </a:stretch>
        </p:blipFill>
        <p:spPr bwMode="auto">
          <a:xfrm>
            <a:off x="0" y="-228600"/>
            <a:ext cx="9144000" cy="16764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1E7EB-909D-40FC-8CF1-1EF8BE6EED4B}"/>
              </a:ext>
            </a:extLst>
          </p:cNvPr>
          <p:cNvSpPr>
            <a:spLocks noGrp="1"/>
          </p:cNvSpPr>
          <p:nvPr>
            <p:ph idx="1"/>
          </p:nvPr>
        </p:nvSpPr>
        <p:spPr>
          <a:xfrm>
            <a:off x="381703" y="873671"/>
            <a:ext cx="8373616" cy="2556284"/>
          </a:xfrm>
        </p:spPr>
        <p:txBody>
          <a:bodyPr vert="horz" lIns="91440" tIns="45720" rIns="91440" bIns="45720" rtlCol="0" anchor="t">
            <a:normAutofit fontScale="77500" lnSpcReduction="20000"/>
          </a:bodyPr>
          <a:lstStyle/>
          <a:p>
            <a:pPr marL="0" indent="0" algn="ctr">
              <a:buNone/>
            </a:pPr>
            <a:r>
              <a:rPr lang="en-US" sz="2800" b="1" dirty="0">
                <a:solidFill>
                  <a:schemeClr val="accent2"/>
                </a:solidFill>
                <a:latin typeface="Times New Roman"/>
                <a:cs typeface="Arial"/>
              </a:rPr>
              <a:t> SWITCHED CAPACITOR VOLTAGE BOOST CONVERTER FOR HYBRID ELECTRIC VEHICLE DRIVES</a:t>
            </a:r>
            <a:br>
              <a:rPr lang="en-US" sz="2800" b="1" dirty="0">
                <a:latin typeface="Times New Roman"/>
                <a:cs typeface="Arial" panose="020B0604020202020204" pitchFamily="34" charset="0"/>
              </a:rPr>
            </a:br>
            <a:r>
              <a:rPr lang="en-IN" sz="2400" b="1" dirty="0">
                <a:solidFill>
                  <a:srgbClr val="7030A0"/>
                </a:solidFill>
                <a:latin typeface="Times New Roman"/>
                <a:cs typeface="Times New Roman"/>
              </a:rPr>
              <a:t>Under the Guidance</a:t>
            </a:r>
            <a:r>
              <a:rPr lang="en-IN" sz="2800" b="1" dirty="0">
                <a:solidFill>
                  <a:srgbClr val="7030A0"/>
                </a:solidFill>
                <a:latin typeface="Times New Roman"/>
                <a:cs typeface="Times New Roman"/>
              </a:rPr>
              <a:t> </a:t>
            </a:r>
          </a:p>
          <a:p>
            <a:pPr marL="0" indent="0" algn="ctr">
              <a:buNone/>
            </a:pPr>
            <a:r>
              <a:rPr lang="en-US" sz="2400" b="1" dirty="0">
                <a:latin typeface="Times New Roman"/>
                <a:cs typeface="Times New Roman"/>
              </a:rPr>
              <a:t>APPALA NAIDU K</a:t>
            </a:r>
          </a:p>
          <a:p>
            <a:pPr marL="0" indent="0" algn="ctr">
              <a:buNone/>
            </a:pPr>
            <a:r>
              <a:rPr lang="en-US" sz="2400" dirty="0">
                <a:latin typeface="Times New Roman"/>
                <a:cs typeface="Times New Roman"/>
              </a:rPr>
              <a:t>(Asst. Professor)</a:t>
            </a:r>
            <a:endParaRPr lang="en-IN" sz="2400">
              <a:latin typeface="Times New Roman"/>
              <a:cs typeface="Times New Roman"/>
            </a:endParaRPr>
          </a:p>
          <a:p>
            <a:pPr marL="0" indent="0" algn="ctr">
              <a:buNone/>
            </a:pPr>
            <a:r>
              <a:rPr lang="en-IN" sz="2800" b="1" dirty="0">
                <a:solidFill>
                  <a:srgbClr val="7030A0"/>
                </a:solidFill>
                <a:latin typeface="Times New Roman"/>
                <a:cs typeface="Times New Roman"/>
              </a:rPr>
              <a:t>Presented by</a:t>
            </a:r>
            <a:r>
              <a:rPr lang="en-US" sz="2800" b="1" dirty="0">
                <a:latin typeface="Times New Roman"/>
                <a:cs typeface="Times New Roman"/>
              </a:rPr>
              <a:t> </a:t>
            </a:r>
          </a:p>
          <a:p>
            <a:pPr marL="0" indent="0" algn="ctr">
              <a:buNone/>
            </a:pPr>
            <a:r>
              <a:rPr lang="en-US" sz="2800" b="1" dirty="0">
                <a:latin typeface="Times New Roman"/>
                <a:cs typeface="Times New Roman"/>
              </a:rPr>
              <a:t>18EE019 </a:t>
            </a:r>
          </a:p>
        </p:txBody>
      </p:sp>
      <p:sp>
        <p:nvSpPr>
          <p:cNvPr id="4" name="Date Placeholder 3">
            <a:extLst>
              <a:ext uri="{FF2B5EF4-FFF2-40B4-BE49-F238E27FC236}">
                <a16:creationId xmlns:a16="http://schemas.microsoft.com/office/drawing/2014/main" id="{7339BD29-DA88-4439-886D-B401E8A9636B}"/>
              </a:ext>
            </a:extLst>
          </p:cNvPr>
          <p:cNvSpPr>
            <a:spLocks noGrp="1"/>
          </p:cNvSpPr>
          <p:nvPr>
            <p:ph type="dt" sz="half" idx="10"/>
          </p:nvPr>
        </p:nvSpPr>
        <p:spPr>
          <a:xfrm>
            <a:off x="0" y="6504877"/>
            <a:ext cx="4320480" cy="365125"/>
          </a:xfrm>
        </p:spPr>
        <p:txBody>
          <a:bodyPr/>
          <a:lstStyle/>
          <a:p>
            <a:r>
              <a:rPr lang="en-US" sz="1400" b="1">
                <a:solidFill>
                  <a:schemeClr val="tx1"/>
                </a:solidFill>
              </a:rPr>
              <a:t>Department of Electrical and Electronics Engineering</a:t>
            </a:r>
          </a:p>
        </p:txBody>
      </p:sp>
      <p:graphicFrame>
        <p:nvGraphicFramePr>
          <p:cNvPr id="6" name="Table 5">
            <a:extLst>
              <a:ext uri="{FF2B5EF4-FFF2-40B4-BE49-F238E27FC236}">
                <a16:creationId xmlns:a16="http://schemas.microsoft.com/office/drawing/2014/main" id="{8B2707C1-40C7-446F-91D0-969D76DB64B1}"/>
              </a:ext>
            </a:extLst>
          </p:cNvPr>
          <p:cNvGraphicFramePr>
            <a:graphicFrameLocks noGrp="1"/>
          </p:cNvGraphicFramePr>
          <p:nvPr>
            <p:extLst>
              <p:ext uri="{D42A27DB-BD31-4B8C-83A1-F6EECF244321}">
                <p14:modId xmlns:p14="http://schemas.microsoft.com/office/powerpoint/2010/main" val="2838419618"/>
              </p:ext>
            </p:extLst>
          </p:nvPr>
        </p:nvGraphicFramePr>
        <p:xfrm>
          <a:off x="0" y="3223516"/>
          <a:ext cx="9109015" cy="3546087"/>
        </p:xfrm>
        <a:graphic>
          <a:graphicData uri="http://schemas.openxmlformats.org/drawingml/2006/table">
            <a:tbl>
              <a:tblPr firstRow="1" bandRow="1">
                <a:tableStyleId>{7DF18680-E054-41AD-8BC1-D1AEF772440D}</a:tableStyleId>
              </a:tblPr>
              <a:tblGrid>
                <a:gridCol w="1618179">
                  <a:extLst>
                    <a:ext uri="{9D8B030D-6E8A-4147-A177-3AD203B41FA5}">
                      <a16:colId xmlns:a16="http://schemas.microsoft.com/office/drawing/2014/main" val="2126847225"/>
                    </a:ext>
                  </a:extLst>
                </a:gridCol>
                <a:gridCol w="1550982">
                  <a:extLst>
                    <a:ext uri="{9D8B030D-6E8A-4147-A177-3AD203B41FA5}">
                      <a16:colId xmlns:a16="http://schemas.microsoft.com/office/drawing/2014/main" val="2755601840"/>
                    </a:ext>
                  </a:extLst>
                </a:gridCol>
                <a:gridCol w="1772138">
                  <a:extLst>
                    <a:ext uri="{9D8B030D-6E8A-4147-A177-3AD203B41FA5}">
                      <a16:colId xmlns:a16="http://schemas.microsoft.com/office/drawing/2014/main" val="2633362970"/>
                    </a:ext>
                  </a:extLst>
                </a:gridCol>
                <a:gridCol w="1440177">
                  <a:extLst>
                    <a:ext uri="{9D8B030D-6E8A-4147-A177-3AD203B41FA5}">
                      <a16:colId xmlns:a16="http://schemas.microsoft.com/office/drawing/2014/main" val="1211914415"/>
                    </a:ext>
                  </a:extLst>
                </a:gridCol>
                <a:gridCol w="2727539">
                  <a:extLst>
                    <a:ext uri="{9D8B030D-6E8A-4147-A177-3AD203B41FA5}">
                      <a16:colId xmlns:a16="http://schemas.microsoft.com/office/drawing/2014/main" val="4262729718"/>
                    </a:ext>
                  </a:extLst>
                </a:gridCol>
              </a:tblGrid>
              <a:tr h="632397">
                <a:tc>
                  <a:txBody>
                    <a:bodyPr/>
                    <a:lstStyle/>
                    <a:p>
                      <a:pPr algn="ctr"/>
                      <a:r>
                        <a:rPr lang="en-US" sz="1800" dirty="0">
                          <a:solidFill>
                            <a:schemeClr val="tx1"/>
                          </a:solidFill>
                          <a:latin typeface="Times New Roman"/>
                        </a:rPr>
                        <a:t>Regd. No.</a:t>
                      </a:r>
                    </a:p>
                  </a:txBody>
                  <a:tcPr marT="45700" marB="45700"/>
                </a:tc>
                <a:tc>
                  <a:txBody>
                    <a:bodyPr/>
                    <a:lstStyle/>
                    <a:p>
                      <a:pPr algn="ctr"/>
                      <a:r>
                        <a:rPr lang="en-US" sz="1800" dirty="0">
                          <a:solidFill>
                            <a:schemeClr val="tx1"/>
                          </a:solidFill>
                          <a:latin typeface="Times New Roman"/>
                        </a:rPr>
                        <a:t>Name</a:t>
                      </a:r>
                    </a:p>
                  </a:txBody>
                  <a:tcPr marT="45700" marB="45700"/>
                </a:tc>
                <a:tc>
                  <a:txBody>
                    <a:bodyPr/>
                    <a:lstStyle/>
                    <a:p>
                      <a:r>
                        <a:rPr lang="en-IN" sz="1800" dirty="0">
                          <a:solidFill>
                            <a:schemeClr val="tx1"/>
                          </a:solidFill>
                          <a:latin typeface="Times New Roman"/>
                        </a:rPr>
                        <a:t>No. of meetings with Guide</a:t>
                      </a:r>
                    </a:p>
                  </a:txBody>
                  <a:tcPr/>
                </a:tc>
                <a:tc>
                  <a:txBody>
                    <a:bodyPr/>
                    <a:lstStyle/>
                    <a:p>
                      <a:r>
                        <a:rPr lang="en-IN" sz="1800" dirty="0">
                          <a:solidFill>
                            <a:schemeClr val="tx1"/>
                          </a:solidFill>
                          <a:latin typeface="Times New Roman"/>
                        </a:rPr>
                        <a:t>Total No. of meetings</a:t>
                      </a:r>
                    </a:p>
                  </a:txBody>
                  <a:tcPr/>
                </a:tc>
                <a:tc>
                  <a:txBody>
                    <a:bodyPr/>
                    <a:lstStyle/>
                    <a:p>
                      <a:r>
                        <a:rPr lang="en-IN" sz="1800" dirty="0">
                          <a:solidFill>
                            <a:schemeClr val="tx1"/>
                          </a:solidFill>
                          <a:latin typeface="Times New Roman"/>
                        </a:rPr>
                        <a:t>Individual contribution</a:t>
                      </a:r>
                    </a:p>
                  </a:txBody>
                  <a:tcPr/>
                </a:tc>
                <a:extLst>
                  <a:ext uri="{0D108BD9-81ED-4DB2-BD59-A6C34878D82A}">
                    <a16:rowId xmlns:a16="http://schemas.microsoft.com/office/drawing/2014/main" val="1095190394"/>
                  </a:ext>
                </a:extLst>
              </a:tr>
              <a:tr h="566522">
                <a:tc>
                  <a:txBody>
                    <a:bodyPr/>
                    <a:lstStyle/>
                    <a:p>
                      <a:r>
                        <a:rPr lang="en-US" sz="1800" dirty="0">
                          <a:solidFill>
                            <a:schemeClr val="tx1"/>
                          </a:solidFill>
                          <a:latin typeface="Times New Roman"/>
                        </a:rPr>
                        <a:t>18L31A02A8</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V SAI VAMSI</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26</a:t>
                      </a:r>
                      <a:endParaRPr lang="en-IN" sz="1800">
                        <a:solidFill>
                          <a:schemeClr val="tx1"/>
                        </a:solidFill>
                        <a:latin typeface="Times New Roman"/>
                      </a:endParaRPr>
                    </a:p>
                  </a:txBody>
                  <a:tcPr/>
                </a:tc>
                <a:tc>
                  <a:txBody>
                    <a:bodyPr/>
                    <a:lstStyle/>
                    <a:p>
                      <a:pPr algn="ctr"/>
                      <a:r>
                        <a:rPr lang="en-IN" sz="1800" dirty="0">
                          <a:solidFill>
                            <a:schemeClr val="tx1"/>
                          </a:solidFill>
                          <a:latin typeface="Times New Roman"/>
                        </a:rPr>
                        <a:t>30</a:t>
                      </a:r>
                    </a:p>
                  </a:txBody>
                  <a:tcPr/>
                </a:tc>
                <a:tc>
                  <a:txBody>
                    <a:bodyPr/>
                    <a:lstStyle/>
                    <a:p>
                      <a:r>
                        <a:rPr lang="en-US" sz="1800" dirty="0">
                          <a:solidFill>
                            <a:schemeClr val="tx1"/>
                          </a:solidFill>
                          <a:latin typeface="Times New Roman"/>
                        </a:rPr>
                        <a:t>Problem Identify Literature Survey</a:t>
                      </a:r>
                      <a:endParaRPr lang="en-IN" sz="1800">
                        <a:solidFill>
                          <a:schemeClr val="tx1"/>
                        </a:solidFill>
                        <a:latin typeface="Times New Roman"/>
                      </a:endParaRPr>
                    </a:p>
                  </a:txBody>
                  <a:tcPr/>
                </a:tc>
                <a:extLst>
                  <a:ext uri="{0D108BD9-81ED-4DB2-BD59-A6C34878D82A}">
                    <a16:rowId xmlns:a16="http://schemas.microsoft.com/office/drawing/2014/main" val="554740755"/>
                  </a:ext>
                </a:extLst>
              </a:tr>
              <a:tr h="566522">
                <a:tc>
                  <a:txBody>
                    <a:bodyPr/>
                    <a:lstStyle/>
                    <a:p>
                      <a:r>
                        <a:rPr lang="en-US" sz="1800" dirty="0">
                          <a:solidFill>
                            <a:schemeClr val="tx1"/>
                          </a:solidFill>
                          <a:latin typeface="Times New Roman"/>
                        </a:rPr>
                        <a:t>18L31A02C9</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P PURNA VIKAS </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24</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30</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Simulation and Literature and survey</a:t>
                      </a:r>
                      <a:endParaRPr lang="en-IN" sz="1800">
                        <a:solidFill>
                          <a:schemeClr val="tx1"/>
                        </a:solidFill>
                        <a:latin typeface="Times New Roman"/>
                      </a:endParaRPr>
                    </a:p>
                  </a:txBody>
                  <a:tcPr/>
                </a:tc>
                <a:extLst>
                  <a:ext uri="{0D108BD9-81ED-4DB2-BD59-A6C34878D82A}">
                    <a16:rowId xmlns:a16="http://schemas.microsoft.com/office/drawing/2014/main" val="2362860868"/>
                  </a:ext>
                </a:extLst>
              </a:tr>
              <a:tr h="711447">
                <a:tc>
                  <a:txBody>
                    <a:bodyPr/>
                    <a:lstStyle/>
                    <a:p>
                      <a:r>
                        <a:rPr lang="en-US" sz="1800" dirty="0">
                          <a:solidFill>
                            <a:schemeClr val="tx1"/>
                          </a:solidFill>
                          <a:latin typeface="Times New Roman"/>
                        </a:rPr>
                        <a:t>19L35A0201</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J VENKATA</a:t>
                      </a:r>
                    </a:p>
                    <a:p>
                      <a:r>
                        <a:rPr lang="en-US" sz="1800" dirty="0">
                          <a:solidFill>
                            <a:schemeClr val="tx1"/>
                          </a:solidFill>
                          <a:latin typeface="Times New Roman"/>
                        </a:rPr>
                        <a:t>KISHORE</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27</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30</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Paper writing and Literature and survey</a:t>
                      </a:r>
                      <a:endParaRPr lang="en-IN" sz="1800">
                        <a:solidFill>
                          <a:schemeClr val="tx1"/>
                        </a:solidFill>
                        <a:latin typeface="Times New Roman"/>
                      </a:endParaRPr>
                    </a:p>
                  </a:txBody>
                  <a:tcPr/>
                </a:tc>
                <a:extLst>
                  <a:ext uri="{0D108BD9-81ED-4DB2-BD59-A6C34878D82A}">
                    <a16:rowId xmlns:a16="http://schemas.microsoft.com/office/drawing/2014/main" val="4216207664"/>
                  </a:ext>
                </a:extLst>
              </a:tr>
              <a:tr h="566522">
                <a:tc>
                  <a:txBody>
                    <a:bodyPr/>
                    <a:lstStyle/>
                    <a:p>
                      <a:r>
                        <a:rPr lang="en-US" sz="1800" dirty="0">
                          <a:solidFill>
                            <a:schemeClr val="tx1"/>
                          </a:solidFill>
                          <a:latin typeface="Times New Roman"/>
                        </a:rPr>
                        <a:t>18L31A02H4</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B MOHAN SAI</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25</a:t>
                      </a:r>
                      <a:endParaRPr lang="en-IN" sz="1800">
                        <a:solidFill>
                          <a:schemeClr val="tx1"/>
                        </a:solidFill>
                        <a:latin typeface="Times New Roman"/>
                      </a:endParaRPr>
                    </a:p>
                  </a:txBody>
                  <a:tcPr/>
                </a:tc>
                <a:tc>
                  <a:txBody>
                    <a:bodyPr/>
                    <a:lstStyle/>
                    <a:p>
                      <a:pPr algn="ctr"/>
                      <a:r>
                        <a:rPr lang="en-US" sz="1800" dirty="0">
                          <a:solidFill>
                            <a:schemeClr val="tx1"/>
                          </a:solidFill>
                          <a:latin typeface="Times New Roman"/>
                        </a:rPr>
                        <a:t>30</a:t>
                      </a:r>
                      <a:endParaRPr lang="en-IN" sz="1800">
                        <a:solidFill>
                          <a:schemeClr val="tx1"/>
                        </a:solidFill>
                        <a:latin typeface="Times New Roman"/>
                      </a:endParaRPr>
                    </a:p>
                  </a:txBody>
                  <a:tcPr/>
                </a:tc>
                <a:tc>
                  <a:txBody>
                    <a:bodyPr/>
                    <a:lstStyle/>
                    <a:p>
                      <a:r>
                        <a:rPr lang="en-US" sz="1800" dirty="0">
                          <a:solidFill>
                            <a:schemeClr val="tx1"/>
                          </a:solidFill>
                          <a:latin typeface="Times New Roman"/>
                        </a:rPr>
                        <a:t> Literature survey, Simulation and presentation</a:t>
                      </a:r>
                    </a:p>
                  </a:txBody>
                  <a:tcPr/>
                </a:tc>
                <a:extLst>
                  <a:ext uri="{0D108BD9-81ED-4DB2-BD59-A6C34878D82A}">
                    <a16:rowId xmlns:a16="http://schemas.microsoft.com/office/drawing/2014/main" val="206164846"/>
                  </a:ext>
                </a:extLst>
              </a:tr>
            </a:tbl>
          </a:graphicData>
        </a:graphic>
      </p:graphicFrame>
    </p:spTree>
    <p:extLst>
      <p:ext uri="{BB962C8B-B14F-4D97-AF65-F5344CB8AC3E}">
        <p14:creationId xmlns:p14="http://schemas.microsoft.com/office/powerpoint/2010/main" val="54804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690275"/>
            <a:ext cx="8229600" cy="1143000"/>
          </a:xfrm>
        </p:spPr>
        <p:txBody>
          <a:bodyPr>
            <a:normAutofit/>
          </a:bodyPr>
          <a:lstStyle/>
          <a:p>
            <a:r>
              <a:rPr lang="en-US" sz="2800" b="1" dirty="0">
                <a:latin typeface="Times New Roman"/>
                <a:cs typeface="Times New Roman"/>
              </a:rPr>
              <a:t>SIMULATION OUTPUT WAVE FORMS</a:t>
            </a:r>
          </a:p>
        </p:txBody>
      </p:sp>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10</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151" t="24263" r="20454" b="14292"/>
          <a:stretch/>
        </p:blipFill>
        <p:spPr>
          <a:xfrm>
            <a:off x="263236" y="1580970"/>
            <a:ext cx="4211781" cy="244970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0000" t="19413" r="20909" b="18604"/>
          <a:stretch/>
        </p:blipFill>
        <p:spPr>
          <a:xfrm>
            <a:off x="4946072" y="1580970"/>
            <a:ext cx="4197927" cy="247570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000" t="24803" r="21061" b="22377"/>
          <a:stretch/>
        </p:blipFill>
        <p:spPr>
          <a:xfrm>
            <a:off x="1884219" y="4030679"/>
            <a:ext cx="4876799" cy="2457206"/>
          </a:xfrm>
          <a:prstGeom prst="rect">
            <a:avLst/>
          </a:prstGeom>
        </p:spPr>
      </p:pic>
    </p:spTree>
    <p:extLst>
      <p:ext uri="{BB962C8B-B14F-4D97-AF65-F5344CB8AC3E}">
        <p14:creationId xmlns:p14="http://schemas.microsoft.com/office/powerpoint/2010/main" val="89124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65583"/>
            <a:ext cx="8229600" cy="1143000"/>
          </a:xfrm>
        </p:spPr>
        <p:txBody>
          <a:bodyPr>
            <a:normAutofit/>
          </a:bodyPr>
          <a:lstStyle/>
          <a:p>
            <a:r>
              <a:rPr lang="en-US" sz="2800" b="1" dirty="0">
                <a:latin typeface="Times New Roman"/>
                <a:cs typeface="Times New Roman"/>
              </a:rPr>
              <a:t>CONCLUSION</a:t>
            </a:r>
          </a:p>
        </p:txBody>
      </p:sp>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11</a:t>
            </a:fld>
            <a:endParaRPr lang="en-US"/>
          </a:p>
        </p:txBody>
      </p:sp>
      <p:sp>
        <p:nvSpPr>
          <p:cNvPr id="5" name="Rectangle 4"/>
          <p:cNvSpPr/>
          <p:nvPr/>
        </p:nvSpPr>
        <p:spPr>
          <a:xfrm>
            <a:off x="4421" y="1779313"/>
            <a:ext cx="9135378" cy="3077766"/>
          </a:xfrm>
          <a:prstGeom prst="rect">
            <a:avLst/>
          </a:prstGeom>
        </p:spPr>
        <p:txBody>
          <a:bodyPr wrap="square" lIns="91440" tIns="45720" rIns="91440" bIns="45720" anchor="t">
            <a:spAutoFit/>
          </a:bodyPr>
          <a:lstStyle/>
          <a:p>
            <a:pPr marL="285750" indent="-285750" algn="just">
              <a:buFont typeface="Wingdings"/>
              <a:buChar char="v"/>
            </a:pPr>
            <a:r>
              <a:rPr lang="en-US" sz="1600" dirty="0">
                <a:latin typeface="Times New Roman"/>
                <a:cs typeface="Times New Roman"/>
              </a:rPr>
              <a:t>This project has presented a new switched-capacitor power converter (SC) for implementing dc-ac and ac-dc power conversion. The SC converter employs a switched-capacitor circuit augmented with the main converter circuit to the power source, thus providing unique features that cannot be attained by the traditional VSI or boost VSI. </a:t>
            </a:r>
            <a:endParaRPr lang="en-US">
              <a:latin typeface="Times New Roman"/>
              <a:cs typeface="Times New Roman"/>
            </a:endParaRPr>
          </a:p>
          <a:p>
            <a:pPr marL="285750" indent="-285750" algn="just">
              <a:buFont typeface="Wingdings"/>
              <a:buChar char="v"/>
            </a:pPr>
            <a:endParaRPr lang="en-US" sz="1600" dirty="0">
              <a:latin typeface="Times New Roman"/>
              <a:cs typeface="Times New Roman"/>
            </a:endParaRPr>
          </a:p>
          <a:p>
            <a:pPr marL="285750" indent="-285750" algn="just">
              <a:buFont typeface="Wingdings"/>
              <a:buChar char="v"/>
            </a:pPr>
            <a:r>
              <a:rPr lang="en-US" sz="1600" dirty="0">
                <a:latin typeface="Times New Roman"/>
                <a:cs typeface="Times New Roman"/>
              </a:rPr>
              <a:t>One of these unique features is doubling the area of the linear modulation region. The SC converter eliminates the need for the cumbersome and costly inductor to boost the voltage. Instead, it relies on only the capacitors to achieve voltage boost, which allows higher power density. The formulation of the maximum voltage drop across the capacitor and the minimum charging current are analytically derived.</a:t>
            </a:r>
            <a:endParaRPr lang="en-US" dirty="0">
              <a:latin typeface="Calibri"/>
              <a:cs typeface="Calibri"/>
            </a:endParaRPr>
          </a:p>
          <a:p>
            <a:pPr marL="285750" indent="-285750" algn="just">
              <a:buFont typeface="Wingdings"/>
              <a:buChar char="v"/>
            </a:pPr>
            <a:endParaRPr lang="en-US">
              <a:latin typeface="Calibri"/>
              <a:cs typeface="Calibri"/>
            </a:endParaRPr>
          </a:p>
          <a:p>
            <a:pPr marL="285750" indent="-285750" algn="just">
              <a:buFont typeface="Wingdings"/>
              <a:buChar char="v"/>
            </a:pPr>
            <a:r>
              <a:rPr lang="en-US" sz="1600" dirty="0">
                <a:latin typeface="Times New Roman"/>
                <a:cs typeface="Times New Roman"/>
              </a:rPr>
              <a:t>The analytical results provide a clear insight into the design elements that affect the behavior of the charging current, thus allowing the operation at higher power. </a:t>
            </a:r>
          </a:p>
        </p:txBody>
      </p:sp>
    </p:spTree>
    <p:extLst>
      <p:ext uri="{BB962C8B-B14F-4D97-AF65-F5344CB8AC3E}">
        <p14:creationId xmlns:p14="http://schemas.microsoft.com/office/powerpoint/2010/main" val="285141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2" y="633397"/>
            <a:ext cx="8229600" cy="1143000"/>
          </a:xfrm>
        </p:spPr>
        <p:txBody>
          <a:bodyPr>
            <a:normAutofit/>
          </a:bodyPr>
          <a:lstStyle/>
          <a:p>
            <a:r>
              <a:rPr lang="en-US" sz="2800" b="1" dirty="0">
                <a:latin typeface="Times New Roman"/>
                <a:cs typeface="Times New Roman"/>
              </a:rPr>
              <a:t>FUTURE SCOPE</a:t>
            </a:r>
            <a:endParaRPr lang="en-US" sz="2800" b="1">
              <a:latin typeface="Times New Roman"/>
              <a:cs typeface="Times New Roman"/>
            </a:endParaRPr>
          </a:p>
        </p:txBody>
      </p:sp>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12</a:t>
            </a:fld>
            <a:endParaRPr lang="en-US"/>
          </a:p>
        </p:txBody>
      </p:sp>
      <p:sp>
        <p:nvSpPr>
          <p:cNvPr id="5" name="Rectangle 4"/>
          <p:cNvSpPr/>
          <p:nvPr/>
        </p:nvSpPr>
        <p:spPr>
          <a:xfrm>
            <a:off x="-148" y="1812875"/>
            <a:ext cx="9141493" cy="2585323"/>
          </a:xfrm>
          <a:prstGeom prst="rect">
            <a:avLst/>
          </a:prstGeom>
        </p:spPr>
        <p:txBody>
          <a:bodyPr wrap="square" lIns="91440" tIns="45720" rIns="91440" bIns="45720" anchor="t">
            <a:spAutoFit/>
          </a:bodyPr>
          <a:lstStyle/>
          <a:p>
            <a:pPr marL="285750" indent="-285750" algn="just">
              <a:buFont typeface="Wingdings" pitchFamily="2" charset="2"/>
              <a:buChar char="v"/>
            </a:pPr>
            <a:r>
              <a:rPr lang="en-US" dirty="0">
                <a:latin typeface="Times New Roman"/>
                <a:cs typeface="Times New Roman"/>
              </a:rPr>
              <a:t>The SC converter can boost or buck voltage, minimize component count, increase power density, and reduce cost This paper proposes a control method for a low cost  GC micro-inverter with MPPT used in photovoltaic applications. A macro-model is proposed in order to test the proposed system and improve simulation times. </a:t>
            </a:r>
            <a:endParaRPr lang="en-US" dirty="0">
              <a:latin typeface="Times New Roman"/>
              <a:ea typeface="Calibri"/>
              <a:cs typeface="Times New Roman"/>
            </a:endParaRPr>
          </a:p>
          <a:p>
            <a:pPr marL="285750" indent="-285750" algn="just">
              <a:buFont typeface="Wingdings" pitchFamily="2" charset="2"/>
              <a:buChar char="v"/>
            </a:pPr>
            <a:endParaRPr lang="en-US" dirty="0">
              <a:latin typeface="Times New Roman"/>
              <a:cs typeface="Times New Roman"/>
            </a:endParaRPr>
          </a:p>
          <a:p>
            <a:pPr marL="285750" indent="-285750" algn="just">
              <a:buFont typeface="Wingdings" pitchFamily="2" charset="2"/>
              <a:buChar char="v"/>
            </a:pPr>
            <a:r>
              <a:rPr lang="en-US" dirty="0">
                <a:latin typeface="Times New Roman"/>
                <a:cs typeface="Times New Roman"/>
              </a:rPr>
              <a:t>In this way different MPPT algorithms can be developed and easily compared. Also, the macro-model speeds-the tuning of the voltage loop and the design of the input filters used for maximum power point tracking. The AM and the circuit used for inverter simulations are validated experimental results.</a:t>
            </a:r>
            <a:endParaRPr lang="en-US">
              <a:latin typeface="Times New Roman"/>
              <a:ea typeface="Calibri"/>
              <a:cs typeface="Times New Roman"/>
            </a:endParaRPr>
          </a:p>
        </p:txBody>
      </p:sp>
    </p:spTree>
    <p:extLst>
      <p:ext uri="{BB962C8B-B14F-4D97-AF65-F5344CB8AC3E}">
        <p14:creationId xmlns:p14="http://schemas.microsoft.com/office/powerpoint/2010/main" val="29994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40BF383-D1E5-4182-BADC-8FC40A5DA076}" type="slidenum">
              <a:rPr lang="en-US" smtClean="0"/>
              <a:pPr/>
              <a:t>13</a:t>
            </a:fld>
            <a:endParaRPr lang="en-US"/>
          </a:p>
        </p:txBody>
      </p:sp>
      <p:sp>
        <p:nvSpPr>
          <p:cNvPr id="6" name="Rectangle 5"/>
          <p:cNvSpPr/>
          <p:nvPr/>
        </p:nvSpPr>
        <p:spPr>
          <a:xfrm>
            <a:off x="-2637" y="1641838"/>
            <a:ext cx="9142046" cy="2609642"/>
          </a:xfrm>
          <a:prstGeom prst="rect">
            <a:avLst/>
          </a:prstGeom>
        </p:spPr>
        <p:txBody>
          <a:bodyPr wrap="square" lIns="91440" tIns="45720" rIns="91440" bIns="45720" anchor="t">
            <a:spAutoFit/>
          </a:bodyPr>
          <a:lstStyle/>
          <a:p>
            <a:pPr algn="just"/>
            <a:r>
              <a:rPr lang="en-US" dirty="0">
                <a:latin typeface="Times New Roman"/>
                <a:cs typeface="Times New Roman"/>
              </a:rPr>
              <a:t>[1]   </a:t>
            </a:r>
            <a:r>
              <a:rPr lang="en-US" err="1">
                <a:latin typeface="Times New Roman"/>
                <a:cs typeface="Times New Roman"/>
              </a:rPr>
              <a:t>Janabi</a:t>
            </a:r>
            <a:r>
              <a:rPr lang="en-US" dirty="0">
                <a:latin typeface="Times New Roman"/>
                <a:cs typeface="Times New Roman"/>
              </a:rPr>
              <a:t>, A., &amp; Wang, B. (2019). Switched-capacitor voltage boost </a:t>
            </a:r>
            <a:r>
              <a:rPr lang="en-US">
                <a:latin typeface="Times New Roman"/>
                <a:cs typeface="Times New Roman"/>
              </a:rPr>
              <a:t>converter                                             for electric and hybrid electric vehicle </a:t>
            </a:r>
            <a:r>
              <a:rPr lang="en-US" dirty="0">
                <a:latin typeface="Times New Roman"/>
                <a:cs typeface="Times New Roman"/>
              </a:rPr>
              <a:t>drives. IEEE Transactions on Power Electronics, 35(6), 5615-5624.</a:t>
            </a:r>
            <a:endParaRPr lang="en-US">
              <a:cs typeface="Calibri"/>
            </a:endParaRPr>
          </a:p>
          <a:p>
            <a:pPr algn="just"/>
            <a:r>
              <a:rPr lang="en-US" dirty="0">
                <a:latin typeface="Times New Roman"/>
                <a:cs typeface="Times New Roman"/>
              </a:rPr>
              <a:t>[2]  Y. Song and B. Wang, “Evaluation Methodology and Control Strategies for Improving Reliability of HEV Power Electronic System,” in IEEE Transactions on Vehicular Technology, vol. 63, no. 8, pp. 3661-3676, Oct. 2014</a:t>
            </a:r>
          </a:p>
          <a:p>
            <a:pPr algn="just"/>
            <a:r>
              <a:rPr lang="en-US" dirty="0">
                <a:latin typeface="Times New Roman"/>
                <a:cs typeface="Times New Roman"/>
              </a:rPr>
              <a:t>[3] W. Qian, H. Cha, F. Z. Peng and L. M. Tolbert, “55-kW Variable 3X DCDC Converter for Plug-in Hybrid Electric Vehicles,” in IEEE Transactions on Power Electronics, vol. 27, no. 4, pp. 1668-1678, April 2012</a:t>
            </a:r>
          </a:p>
        </p:txBody>
      </p:sp>
      <p:sp>
        <p:nvSpPr>
          <p:cNvPr id="2" name="Rectangle 1"/>
          <p:cNvSpPr/>
          <p:nvPr/>
        </p:nvSpPr>
        <p:spPr>
          <a:xfrm>
            <a:off x="3521364" y="883468"/>
            <a:ext cx="2598788" cy="523220"/>
          </a:xfrm>
          <a:prstGeom prst="rect">
            <a:avLst/>
          </a:prstGeom>
        </p:spPr>
        <p:txBody>
          <a:bodyPr wrap="none" lIns="91440" tIns="45720" rIns="91440" bIns="45720" anchor="t">
            <a:spAutoFit/>
          </a:bodyPr>
          <a:lstStyle/>
          <a:p>
            <a:r>
              <a:rPr lang="en-US" sz="2800" b="1" dirty="0">
                <a:latin typeface="Times New Roman"/>
                <a:cs typeface="Times New Roman"/>
              </a:rPr>
              <a:t>REFERENCES</a:t>
            </a:r>
          </a:p>
        </p:txBody>
      </p:sp>
    </p:spTree>
    <p:extLst>
      <p:ext uri="{BB962C8B-B14F-4D97-AF65-F5344CB8AC3E}">
        <p14:creationId xmlns:p14="http://schemas.microsoft.com/office/powerpoint/2010/main" val="53161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endParaRPr lang="en-US"/>
          </a:p>
          <a:p>
            <a:endParaRPr lang="en-US"/>
          </a:p>
          <a:p>
            <a:pPr lvl="5">
              <a:buNone/>
            </a:pPr>
            <a:r>
              <a:rPr lang="en-US" dirty="0"/>
              <a:t>		</a:t>
            </a:r>
            <a:endParaRPr lang="en-US" dirty="0">
              <a:cs typeface="Calibri"/>
            </a:endParaRPr>
          </a:p>
          <a:p>
            <a:pPr lvl="5">
              <a:buNone/>
            </a:pPr>
            <a:r>
              <a:rPr lang="en-US" dirty="0"/>
              <a:t>	</a:t>
            </a:r>
            <a:r>
              <a:rPr lang="en-US" sz="5400" b="1" dirty="0">
                <a:latin typeface="Times New Roman"/>
                <a:cs typeface="Arial"/>
              </a:rPr>
              <a:t>THANK YOU</a:t>
            </a:r>
          </a:p>
        </p:txBody>
      </p:sp>
      <p:sp>
        <p:nvSpPr>
          <p:cNvPr id="5" name="Slide Number Placeholder 4"/>
          <p:cNvSpPr>
            <a:spLocks noGrp="1"/>
          </p:cNvSpPr>
          <p:nvPr>
            <p:ph type="sldNum" sz="quarter" idx="12"/>
          </p:nvPr>
        </p:nvSpPr>
        <p:spPr/>
        <p:txBody>
          <a:bodyPr/>
          <a:lstStyle/>
          <a:p>
            <a:fld id="{940BF383-D1E5-4182-BADC-8FC40A5DA076}" type="slidenum">
              <a:rPr lang="en-US" dirty="0"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91" y="566468"/>
            <a:ext cx="8229600" cy="1143000"/>
          </a:xfrm>
        </p:spPr>
        <p:txBody>
          <a:bodyPr>
            <a:normAutofit/>
          </a:bodyPr>
          <a:lstStyle/>
          <a:p>
            <a:r>
              <a:rPr lang="en-US" sz="2800" b="1" dirty="0">
                <a:latin typeface="Times New Roman"/>
                <a:cs typeface="Times New Roman"/>
              </a:rPr>
              <a:t>INTRODUCTION</a:t>
            </a:r>
            <a:endParaRPr lang="en-IN" sz="2800" b="1" dirty="0">
              <a:latin typeface="Times New Roman"/>
              <a:cs typeface="Times New Roman"/>
            </a:endParaRPr>
          </a:p>
        </p:txBody>
      </p:sp>
      <p:sp>
        <p:nvSpPr>
          <p:cNvPr id="5" name="Slide Number Placeholder 4"/>
          <p:cNvSpPr>
            <a:spLocks noGrp="1"/>
          </p:cNvSpPr>
          <p:nvPr>
            <p:ph type="sldNum" sz="quarter" idx="12"/>
          </p:nvPr>
        </p:nvSpPr>
        <p:spPr/>
        <p:txBody>
          <a:bodyPr/>
          <a:lstStyle/>
          <a:p>
            <a:fld id="{940BF383-D1E5-4182-BADC-8FC40A5DA076}" type="slidenum">
              <a:rPr lang="en-US" smtClean="0"/>
              <a:pPr/>
              <a:t>2</a:t>
            </a:fld>
            <a:endParaRPr lang="en-US"/>
          </a:p>
        </p:txBody>
      </p:sp>
      <p:sp>
        <p:nvSpPr>
          <p:cNvPr id="6" name="Content Placeholder 5"/>
          <p:cNvSpPr>
            <a:spLocks noGrp="1"/>
          </p:cNvSpPr>
          <p:nvPr>
            <p:ph idx="4294967295"/>
          </p:nvPr>
        </p:nvSpPr>
        <p:spPr>
          <a:xfrm>
            <a:off x="339323" y="1697104"/>
            <a:ext cx="8229600" cy="4943475"/>
          </a:xfrm>
        </p:spPr>
        <p:txBody>
          <a:bodyPr vert="horz" lIns="91440" tIns="45720" rIns="91440" bIns="45720" rtlCol="0" anchor="t">
            <a:normAutofit lnSpcReduction="10000"/>
          </a:bodyPr>
          <a:lstStyle/>
          <a:p>
            <a:pPr algn="just">
              <a:spcBef>
                <a:spcPts val="1400"/>
              </a:spcBef>
              <a:buFont typeface="Wingdings" pitchFamily="34" charset="0"/>
              <a:buChar char="v"/>
            </a:pPr>
            <a:r>
              <a:rPr lang="en-US" sz="1600" dirty="0">
                <a:latin typeface="Times New Roman"/>
                <a:cs typeface="Times New Roman"/>
              </a:rPr>
              <a:t>By 2042, around 93% (290 million) of all vehicles will be electric and internal combustion-based automakers will have a Kodak moment.</a:t>
            </a:r>
          </a:p>
          <a:p>
            <a:pPr algn="just">
              <a:spcBef>
                <a:spcPts val="1400"/>
              </a:spcBef>
              <a:buFont typeface="Wingdings" pitchFamily="34" charset="0"/>
              <a:buChar char="v"/>
            </a:pPr>
            <a:r>
              <a:rPr lang="en-IN" sz="1600" dirty="0">
                <a:latin typeface="Times New Roman"/>
                <a:ea typeface="Calibri" panose="020F0502020204030204" pitchFamily="34" charset="0"/>
                <a:cs typeface="Times New Roman"/>
              </a:rPr>
              <a:t>The prospective evolution of EV technology is categorized into three 1.Battery chemistry 2. Autonomous driving 3. Power electronic units. The power conversion units is the drivetrain is the critical one.[1] The refinement of the drivetrain upshot in decrease in size, better battery usage.</a:t>
            </a:r>
          </a:p>
          <a:p>
            <a:pPr algn="just">
              <a:spcBef>
                <a:spcPts val="1400"/>
              </a:spcBef>
              <a:buFont typeface="Wingdings" pitchFamily="34" charset="0"/>
              <a:buChar char="v"/>
            </a:pPr>
            <a:r>
              <a:rPr lang="en-IN" sz="1600" dirty="0">
                <a:latin typeface="Times New Roman"/>
                <a:ea typeface="Calibri" panose="020F0502020204030204" pitchFamily="34" charset="0"/>
                <a:cs typeface="Times New Roman"/>
              </a:rPr>
              <a:t>Most of the EV’s utilize two level VSI with or without boost stage due to its liability[2] </a:t>
            </a:r>
          </a:p>
          <a:p>
            <a:pPr algn="just">
              <a:spcBef>
                <a:spcPts val="1400"/>
              </a:spcBef>
              <a:buFont typeface="Wingdings" pitchFamily="34" charset="0"/>
              <a:buChar char="v"/>
            </a:pPr>
            <a:r>
              <a:rPr lang="en-IN" sz="1600" dirty="0">
                <a:latin typeface="Times New Roman"/>
                <a:ea typeface="Calibri" panose="020F0502020204030204" pitchFamily="34" charset="0"/>
                <a:cs typeface="Times New Roman"/>
              </a:rPr>
              <a:t>Generally, for commercial traction drives two configurations are used</a:t>
            </a:r>
          </a:p>
          <a:p>
            <a:pPr marL="0" indent="0" algn="just">
              <a:spcBef>
                <a:spcPts val="1400"/>
              </a:spcBef>
              <a:buNone/>
            </a:pPr>
            <a:r>
              <a:rPr lang="en-IN" sz="1600" dirty="0">
                <a:latin typeface="Times New Roman"/>
                <a:ea typeface="Calibri" panose="020F0502020204030204" pitchFamily="34" charset="0"/>
                <a:cs typeface="Times New Roman"/>
              </a:rPr>
              <a:t>       1.Battery directly powering a two level inverter</a:t>
            </a:r>
          </a:p>
          <a:p>
            <a:pPr marL="0" indent="0" algn="just">
              <a:spcBef>
                <a:spcPts val="1400"/>
              </a:spcBef>
              <a:buNone/>
            </a:pPr>
            <a:r>
              <a:rPr lang="en-IN" sz="1600" dirty="0">
                <a:latin typeface="Times New Roman"/>
                <a:ea typeface="Calibri" panose="020F0502020204030204" pitchFamily="34" charset="0"/>
                <a:cs typeface="Times New Roman"/>
              </a:rPr>
              <a:t>       2.Battery connect to inverter with DC-DC boost stage</a:t>
            </a:r>
          </a:p>
          <a:p>
            <a:pPr algn="just">
              <a:spcBef>
                <a:spcPts val="1400"/>
              </a:spcBef>
              <a:buFont typeface="Wingdings" pitchFamily="34" charset="0"/>
              <a:buChar char="v"/>
            </a:pPr>
            <a:r>
              <a:rPr lang="en-IN" sz="1600" dirty="0">
                <a:latin typeface="Times New Roman"/>
                <a:ea typeface="Calibri" panose="020F0502020204030204" pitchFamily="34" charset="0"/>
                <a:cs typeface="Times New Roman"/>
              </a:rPr>
              <a:t>First configuration offers less stress on inverter but the batteries are expensive with large number of cells placed in series. This leads in slow charge. This is used in more range of EV(75-100 KWh) [3] [4] </a:t>
            </a:r>
          </a:p>
          <a:p>
            <a:pPr algn="just">
              <a:spcBef>
                <a:spcPts val="1400"/>
              </a:spcBef>
              <a:buFont typeface="Wingdings" pitchFamily="34" charset="0"/>
              <a:buChar char="v"/>
            </a:pPr>
            <a:r>
              <a:rPr lang="en-IN" sz="1600" dirty="0">
                <a:latin typeface="Times New Roman"/>
                <a:ea typeface="Calibri" panose="020F0502020204030204" pitchFamily="34" charset="0"/>
                <a:cs typeface="Times New Roman"/>
              </a:rPr>
              <a:t>Second configuration is used in HEV with a battery energy ratings range of (50-95 KWh)</a:t>
            </a:r>
          </a:p>
          <a:p>
            <a:pPr marL="0" indent="0" algn="just">
              <a:spcBef>
                <a:spcPts val="1400"/>
              </a:spcBef>
              <a:buNone/>
            </a:pPr>
            <a:r>
              <a:rPr lang="en-IN" sz="1800" dirty="0">
                <a:latin typeface="+mj-lt"/>
                <a:ea typeface="Calibri" panose="020F0502020204030204" pitchFamily="34" charset="0"/>
                <a:cs typeface="Times New Roman"/>
              </a:rPr>
              <a:t>          </a:t>
            </a:r>
            <a:endParaRPr lang="en-IN" dirty="0"/>
          </a:p>
          <a:p>
            <a:pPr marL="0" indent="0" algn="just">
              <a:spcBef>
                <a:spcPts val="1400"/>
              </a:spcBef>
              <a:buNone/>
            </a:pPr>
            <a:endParaRPr lang="en-IN" sz="1800" dirty="0">
              <a:latin typeface="+mj-lt"/>
              <a:ea typeface="Calibri" panose="020F0502020204030204" pitchFamily="34" charset="0"/>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94572B-8677-4595-8B49-98F90B1D140F}"/>
              </a:ext>
            </a:extLst>
          </p:cNvPr>
          <p:cNvSpPr>
            <a:spLocks noGrp="1"/>
          </p:cNvSpPr>
          <p:nvPr>
            <p:ph type="dt" sz="half" idx="10"/>
          </p:nvPr>
        </p:nvSpPr>
        <p:spPr/>
        <p:txBody>
          <a:bodyPr/>
          <a:lstStyle/>
          <a:p>
            <a:fld id="{B161FE81-D7A0-4628-85B1-1CE60697B055}" type="datetime1">
              <a:rPr lang="en-US" smtClean="0"/>
              <a:pPr/>
              <a:t>5/5/2024</a:t>
            </a:fld>
            <a:endParaRPr lang="en-US"/>
          </a:p>
        </p:txBody>
      </p:sp>
      <p:sp>
        <p:nvSpPr>
          <p:cNvPr id="5" name="Slide Number Placeholder 4">
            <a:extLst>
              <a:ext uri="{FF2B5EF4-FFF2-40B4-BE49-F238E27FC236}">
                <a16:creationId xmlns:a16="http://schemas.microsoft.com/office/drawing/2014/main" id="{5B161956-2A04-4AF6-A34D-535FF12E2150}"/>
              </a:ext>
            </a:extLst>
          </p:cNvPr>
          <p:cNvSpPr>
            <a:spLocks noGrp="1"/>
          </p:cNvSpPr>
          <p:nvPr>
            <p:ph type="sldNum" sz="quarter" idx="12"/>
          </p:nvPr>
        </p:nvSpPr>
        <p:spPr/>
        <p:txBody>
          <a:bodyPr/>
          <a:lstStyle/>
          <a:p>
            <a:fld id="{940BF383-D1E5-4182-BADC-8FC40A5DA076}" type="slidenum">
              <a:rPr lang="en-US" smtClean="0"/>
              <a:pPr/>
              <a:t>3</a:t>
            </a:fld>
            <a:endParaRPr lang="en-US"/>
          </a:p>
        </p:txBody>
      </p:sp>
      <p:sp>
        <p:nvSpPr>
          <p:cNvPr id="3" name="TextBox 2">
            <a:extLst>
              <a:ext uri="{FF2B5EF4-FFF2-40B4-BE49-F238E27FC236}">
                <a16:creationId xmlns:a16="http://schemas.microsoft.com/office/drawing/2014/main" id="{18505866-7689-48D0-8557-B1590B15A622}"/>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0" name="Picture 10" descr="Diagram, schematic&#10;&#10;Description automatically generated">
            <a:extLst>
              <a:ext uri="{FF2B5EF4-FFF2-40B4-BE49-F238E27FC236}">
                <a16:creationId xmlns:a16="http://schemas.microsoft.com/office/drawing/2014/main" id="{7FB0BDBC-608B-4B39-A06D-462DCC43E65F}"/>
              </a:ext>
            </a:extLst>
          </p:cNvPr>
          <p:cNvPicPr>
            <a:picLocks noChangeAspect="1"/>
          </p:cNvPicPr>
          <p:nvPr/>
        </p:nvPicPr>
        <p:blipFill rotWithShape="1">
          <a:blip r:embed="rId2"/>
          <a:srcRect l="10835" t="6198" r="11061" b="11359"/>
          <a:stretch/>
        </p:blipFill>
        <p:spPr>
          <a:xfrm>
            <a:off x="1247148" y="810763"/>
            <a:ext cx="6164832" cy="3545337"/>
          </a:xfrm>
          <a:prstGeom prst="rect">
            <a:avLst/>
          </a:prstGeom>
        </p:spPr>
      </p:pic>
      <p:sp>
        <p:nvSpPr>
          <p:cNvPr id="11" name="TextBox 10">
            <a:extLst>
              <a:ext uri="{FF2B5EF4-FFF2-40B4-BE49-F238E27FC236}">
                <a16:creationId xmlns:a16="http://schemas.microsoft.com/office/drawing/2014/main" id="{391970BF-607E-4CC8-9AB1-50D12AF29B56}"/>
              </a:ext>
            </a:extLst>
          </p:cNvPr>
          <p:cNvSpPr txBox="1"/>
          <p:nvPr/>
        </p:nvSpPr>
        <p:spPr>
          <a:xfrm>
            <a:off x="800099" y="4725432"/>
            <a:ext cx="80621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pPr marL="285750" indent="-285750">
              <a:buFont typeface="Wingdings"/>
              <a:buChar char="v"/>
            </a:pPr>
            <a:r>
              <a:rPr lang="en-US" dirty="0">
                <a:latin typeface="Times New Roman"/>
                <a:cs typeface="Calibri"/>
              </a:rPr>
              <a:t>Its drawbacks are inductor is heavy and costly. The copper and core losses increase proportionally with size of inductor.</a:t>
            </a:r>
          </a:p>
        </p:txBody>
      </p:sp>
      <p:sp>
        <p:nvSpPr>
          <p:cNvPr id="2" name="TextBox 1"/>
          <p:cNvSpPr txBox="1"/>
          <p:nvPr/>
        </p:nvSpPr>
        <p:spPr>
          <a:xfrm>
            <a:off x="2157428" y="4356100"/>
            <a:ext cx="4829143" cy="369332"/>
          </a:xfrm>
          <a:prstGeom prst="rect">
            <a:avLst/>
          </a:prstGeom>
          <a:noFill/>
        </p:spPr>
        <p:txBody>
          <a:bodyPr wrap="none" lIns="91440" tIns="45720" rIns="91440" bIns="45720" rtlCol="0" anchor="t">
            <a:spAutoFit/>
          </a:bodyPr>
          <a:lstStyle/>
          <a:p>
            <a:r>
              <a:rPr lang="en-US" dirty="0">
                <a:latin typeface="Times New Roman"/>
                <a:cs typeface="Times New Roman"/>
              </a:rPr>
              <a:t>Fig1. conventional inverter converter topology [1]</a:t>
            </a:r>
          </a:p>
        </p:txBody>
      </p:sp>
    </p:spTree>
    <p:extLst>
      <p:ext uri="{BB962C8B-B14F-4D97-AF65-F5344CB8AC3E}">
        <p14:creationId xmlns:p14="http://schemas.microsoft.com/office/powerpoint/2010/main" val="113855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FB8CCC-2834-42C7-8A08-C5C5576813E2}"/>
              </a:ext>
            </a:extLst>
          </p:cNvPr>
          <p:cNvSpPr>
            <a:spLocks noGrp="1"/>
          </p:cNvSpPr>
          <p:nvPr>
            <p:ph type="sldNum" sz="quarter" idx="12"/>
          </p:nvPr>
        </p:nvSpPr>
        <p:spPr/>
        <p:txBody>
          <a:bodyPr/>
          <a:lstStyle/>
          <a:p>
            <a:fld id="{940BF383-D1E5-4182-BADC-8FC40A5DA076}" type="slidenum">
              <a:rPr lang="en-US" smtClean="0"/>
              <a:pPr/>
              <a:t>4</a:t>
            </a:fld>
            <a:endParaRPr lang="en-US"/>
          </a:p>
        </p:txBody>
      </p:sp>
      <p:pic>
        <p:nvPicPr>
          <p:cNvPr id="6" name="Picture 6" descr="Diagram, schematic&#10;&#10;Description automatically generated">
            <a:extLst>
              <a:ext uri="{FF2B5EF4-FFF2-40B4-BE49-F238E27FC236}">
                <a16:creationId xmlns:a16="http://schemas.microsoft.com/office/drawing/2014/main" id="{C1269667-EFB6-4985-87A9-4CDC9DFD0B23}"/>
              </a:ext>
            </a:extLst>
          </p:cNvPr>
          <p:cNvPicPr>
            <a:picLocks noGrp="1" noChangeAspect="1"/>
          </p:cNvPicPr>
          <p:nvPr>
            <p:ph idx="4294967295"/>
          </p:nvPr>
        </p:nvPicPr>
        <p:blipFill rotWithShape="1">
          <a:blip r:embed="rId2"/>
          <a:srcRect l="13320" t="7619" r="13121" b="11084"/>
          <a:stretch/>
        </p:blipFill>
        <p:spPr>
          <a:xfrm>
            <a:off x="1746226" y="757163"/>
            <a:ext cx="5326063" cy="3367180"/>
          </a:xfrm>
        </p:spPr>
      </p:pic>
      <p:sp>
        <p:nvSpPr>
          <p:cNvPr id="7" name="TextBox 6">
            <a:extLst>
              <a:ext uri="{FF2B5EF4-FFF2-40B4-BE49-F238E27FC236}">
                <a16:creationId xmlns:a16="http://schemas.microsoft.com/office/drawing/2014/main" id="{AF75CAF6-5B15-4B31-8AC6-A0819BAB2F90}"/>
              </a:ext>
            </a:extLst>
          </p:cNvPr>
          <p:cNvSpPr txBox="1"/>
          <p:nvPr/>
        </p:nvSpPr>
        <p:spPr>
          <a:xfrm>
            <a:off x="224286" y="4474883"/>
            <a:ext cx="88535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latin typeface="Times New Roman"/>
                <a:cs typeface="Calibri"/>
              </a:rPr>
              <a:t>The above circuit shows the SC circuit employed with inverter to form unified circuit.</a:t>
            </a:r>
            <a:endParaRPr lang="en-US">
              <a:latin typeface="Times New Roman"/>
              <a:cs typeface="Times New Roman"/>
            </a:endParaRPr>
          </a:p>
          <a:p>
            <a:endParaRPr lang="en-US" dirty="0">
              <a:latin typeface="Times New Roman"/>
              <a:cs typeface="Calibri"/>
            </a:endParaRPr>
          </a:p>
          <a:p>
            <a:pPr marL="285750" indent="-285750">
              <a:buFont typeface="Wingdings"/>
              <a:buChar char="v"/>
            </a:pPr>
            <a:r>
              <a:rPr lang="en-US" dirty="0">
                <a:latin typeface="Times New Roman"/>
                <a:cs typeface="Calibri"/>
              </a:rPr>
              <a:t>The SC circuit is used to create multileveled DC link voltage</a:t>
            </a:r>
          </a:p>
          <a:p>
            <a:endParaRPr lang="en-US" dirty="0">
              <a:latin typeface="Times New Roman"/>
              <a:cs typeface="Calibri"/>
            </a:endParaRPr>
          </a:p>
          <a:p>
            <a:pPr marL="285750" indent="-285750">
              <a:buFont typeface="Wingdings"/>
              <a:buChar char="v"/>
            </a:pPr>
            <a:r>
              <a:rPr lang="en-US" dirty="0">
                <a:latin typeface="Times New Roman"/>
                <a:cs typeface="Calibri"/>
              </a:rPr>
              <a:t>It is different from conventional one by not having reverse blocking diode at load or large filter capacitor</a:t>
            </a:r>
          </a:p>
        </p:txBody>
      </p:sp>
      <p:sp>
        <p:nvSpPr>
          <p:cNvPr id="2" name="Rectangle 1"/>
          <p:cNvSpPr/>
          <p:nvPr/>
        </p:nvSpPr>
        <p:spPr>
          <a:xfrm>
            <a:off x="2131923" y="3938125"/>
            <a:ext cx="4322850" cy="369332"/>
          </a:xfrm>
          <a:prstGeom prst="rect">
            <a:avLst/>
          </a:prstGeom>
        </p:spPr>
        <p:txBody>
          <a:bodyPr wrap="none">
            <a:spAutoFit/>
          </a:bodyPr>
          <a:lstStyle/>
          <a:p>
            <a:r>
              <a:rPr lang="en-US" dirty="0">
                <a:cs typeface="Calibri"/>
              </a:rPr>
              <a:t>Fig2.</a:t>
            </a:r>
            <a:r>
              <a:rPr lang="en-US" dirty="0">
                <a:solidFill>
                  <a:srgbClr val="FF0000"/>
                </a:solidFill>
                <a:cs typeface="Calibri"/>
              </a:rPr>
              <a:t> </a:t>
            </a:r>
            <a:r>
              <a:rPr lang="en-US" dirty="0"/>
              <a:t>switched-capacitor power converter</a:t>
            </a:r>
            <a:r>
              <a:rPr lang="en-US" dirty="0">
                <a:cs typeface="Calibri"/>
              </a:rPr>
              <a:t>[1]</a:t>
            </a:r>
            <a:endParaRPr lang="en-US" dirty="0"/>
          </a:p>
        </p:txBody>
      </p:sp>
    </p:spTree>
    <p:extLst>
      <p:ext uri="{BB962C8B-B14F-4D97-AF65-F5344CB8AC3E}">
        <p14:creationId xmlns:p14="http://schemas.microsoft.com/office/powerpoint/2010/main" val="37167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8E68FC-4CE3-4F64-BAD6-A3D402EBE3D7}"/>
              </a:ext>
            </a:extLst>
          </p:cNvPr>
          <p:cNvSpPr>
            <a:spLocks noGrp="1"/>
          </p:cNvSpPr>
          <p:nvPr>
            <p:ph type="title"/>
          </p:nvPr>
        </p:nvSpPr>
        <p:spPr>
          <a:xfrm>
            <a:off x="457200" y="729164"/>
            <a:ext cx="8229600" cy="688474"/>
          </a:xfrm>
        </p:spPr>
        <p:txBody>
          <a:bodyPr>
            <a:normAutofit/>
          </a:bodyPr>
          <a:lstStyle/>
          <a:p>
            <a:r>
              <a:rPr lang="en-US" sz="2800" dirty="0">
                <a:latin typeface="Times New Roman"/>
                <a:cs typeface="Calibri"/>
              </a:rPr>
              <a:t>LITERATURE SURVEY</a:t>
            </a:r>
          </a:p>
        </p:txBody>
      </p:sp>
      <p:sp>
        <p:nvSpPr>
          <p:cNvPr id="2" name="Date Placeholder 1">
            <a:extLst>
              <a:ext uri="{FF2B5EF4-FFF2-40B4-BE49-F238E27FC236}">
                <a16:creationId xmlns:a16="http://schemas.microsoft.com/office/drawing/2014/main" id="{93300C39-7979-4607-8328-7E1ADA3DEF09}"/>
              </a:ext>
            </a:extLst>
          </p:cNvPr>
          <p:cNvSpPr>
            <a:spLocks noGrp="1"/>
          </p:cNvSpPr>
          <p:nvPr>
            <p:ph type="dt" sz="half" idx="10"/>
          </p:nvPr>
        </p:nvSpPr>
        <p:spPr/>
        <p:txBody>
          <a:bodyPr/>
          <a:lstStyle/>
          <a:p>
            <a:fld id="{3E9E4C78-3656-453F-9CB0-314283F520BB}" type="datetime1">
              <a:rPr lang="en-US" smtClean="0"/>
              <a:pPr/>
              <a:t>5/5/2024</a:t>
            </a:fld>
            <a:endParaRPr lang="en-US"/>
          </a:p>
        </p:txBody>
      </p:sp>
      <p:sp>
        <p:nvSpPr>
          <p:cNvPr id="3" name="Slide Number Placeholder 2">
            <a:extLst>
              <a:ext uri="{FF2B5EF4-FFF2-40B4-BE49-F238E27FC236}">
                <a16:creationId xmlns:a16="http://schemas.microsoft.com/office/drawing/2014/main" id="{2D7846E2-CDFB-4B3B-8AF8-ED3DB38A5EC5}"/>
              </a:ext>
            </a:extLst>
          </p:cNvPr>
          <p:cNvSpPr>
            <a:spLocks noGrp="1"/>
          </p:cNvSpPr>
          <p:nvPr>
            <p:ph type="sldNum" sz="quarter" idx="12"/>
          </p:nvPr>
        </p:nvSpPr>
        <p:spPr/>
        <p:txBody>
          <a:bodyPr/>
          <a:lstStyle/>
          <a:p>
            <a:fld id="{940BF383-D1E5-4182-BADC-8FC40A5DA076}" type="slidenum">
              <a:rPr lang="en-US" smtClean="0"/>
              <a:pPr/>
              <a:t>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09712475"/>
              </p:ext>
            </p:extLst>
          </p:nvPr>
        </p:nvGraphicFramePr>
        <p:xfrm>
          <a:off x="194553" y="1349712"/>
          <a:ext cx="8676062" cy="5212080"/>
        </p:xfrm>
        <a:graphic>
          <a:graphicData uri="http://schemas.openxmlformats.org/drawingml/2006/table">
            <a:tbl>
              <a:tblPr firstRow="1" bandRow="1">
                <a:tableStyleId>{5C22544A-7EE6-4342-B048-85BDC9FD1C3A}</a:tableStyleId>
              </a:tblPr>
              <a:tblGrid>
                <a:gridCol w="807075">
                  <a:extLst>
                    <a:ext uri="{9D8B030D-6E8A-4147-A177-3AD203B41FA5}">
                      <a16:colId xmlns:a16="http://schemas.microsoft.com/office/drawing/2014/main" val="20000"/>
                    </a:ext>
                  </a:extLst>
                </a:gridCol>
                <a:gridCol w="837125">
                  <a:extLst>
                    <a:ext uri="{9D8B030D-6E8A-4147-A177-3AD203B41FA5}">
                      <a16:colId xmlns:a16="http://schemas.microsoft.com/office/drawing/2014/main" val="20001"/>
                    </a:ext>
                  </a:extLst>
                </a:gridCol>
                <a:gridCol w="1300767">
                  <a:extLst>
                    <a:ext uri="{9D8B030D-6E8A-4147-A177-3AD203B41FA5}">
                      <a16:colId xmlns:a16="http://schemas.microsoft.com/office/drawing/2014/main" val="20002"/>
                    </a:ext>
                  </a:extLst>
                </a:gridCol>
                <a:gridCol w="1596979">
                  <a:extLst>
                    <a:ext uri="{9D8B030D-6E8A-4147-A177-3AD203B41FA5}">
                      <a16:colId xmlns:a16="http://schemas.microsoft.com/office/drawing/2014/main" val="20003"/>
                    </a:ext>
                  </a:extLst>
                </a:gridCol>
                <a:gridCol w="4134116">
                  <a:extLst>
                    <a:ext uri="{9D8B030D-6E8A-4147-A177-3AD203B41FA5}">
                      <a16:colId xmlns:a16="http://schemas.microsoft.com/office/drawing/2014/main" val="20004"/>
                    </a:ext>
                  </a:extLst>
                </a:gridCol>
              </a:tblGrid>
              <a:tr h="370840">
                <a:tc>
                  <a:txBody>
                    <a:bodyPr/>
                    <a:lstStyle/>
                    <a:p>
                      <a:r>
                        <a:rPr lang="en-US" dirty="0">
                          <a:latin typeface="Times New Roman"/>
                        </a:rPr>
                        <a:t>Ref.</a:t>
                      </a:r>
                      <a:r>
                        <a:rPr lang="en-US" baseline="0" dirty="0">
                          <a:latin typeface="Times New Roman"/>
                        </a:rPr>
                        <a:t> No.</a:t>
                      </a:r>
                      <a:endParaRPr lang="en-US">
                        <a:latin typeface="Times New Roman"/>
                      </a:endParaRPr>
                    </a:p>
                  </a:txBody>
                  <a:tcPr/>
                </a:tc>
                <a:tc>
                  <a:txBody>
                    <a:bodyPr/>
                    <a:lstStyle/>
                    <a:p>
                      <a:r>
                        <a:rPr lang="en-US" dirty="0">
                          <a:latin typeface="Times New Roman"/>
                        </a:rPr>
                        <a:t>Year</a:t>
                      </a:r>
                    </a:p>
                  </a:txBody>
                  <a:tcPr/>
                </a:tc>
                <a:tc>
                  <a:txBody>
                    <a:bodyPr/>
                    <a:lstStyle/>
                    <a:p>
                      <a:r>
                        <a:rPr lang="en-US" dirty="0">
                          <a:latin typeface="Times New Roman"/>
                        </a:rPr>
                        <a:t>Author</a:t>
                      </a:r>
                    </a:p>
                  </a:txBody>
                  <a:tcPr/>
                </a:tc>
                <a:tc>
                  <a:txBody>
                    <a:bodyPr/>
                    <a:lstStyle/>
                    <a:p>
                      <a:r>
                        <a:rPr lang="en-US" dirty="0">
                          <a:latin typeface="Times New Roman"/>
                        </a:rPr>
                        <a:t>Title</a:t>
                      </a:r>
                    </a:p>
                  </a:txBody>
                  <a:tcPr/>
                </a:tc>
                <a:tc>
                  <a:txBody>
                    <a:bodyPr/>
                    <a:lstStyle/>
                    <a:p>
                      <a:r>
                        <a:rPr lang="en-US" dirty="0">
                          <a:latin typeface="Times New Roman"/>
                        </a:rPr>
                        <a:t>Inference</a:t>
                      </a:r>
                    </a:p>
                  </a:txBody>
                  <a:tcPr/>
                </a:tc>
                <a:extLst>
                  <a:ext uri="{0D108BD9-81ED-4DB2-BD59-A6C34878D82A}">
                    <a16:rowId xmlns:a16="http://schemas.microsoft.com/office/drawing/2014/main" val="10000"/>
                  </a:ext>
                </a:extLst>
              </a:tr>
              <a:tr h="370840">
                <a:tc>
                  <a:txBody>
                    <a:bodyPr/>
                    <a:lstStyle/>
                    <a:p>
                      <a:r>
                        <a:rPr lang="en-US" dirty="0">
                          <a:latin typeface="Times New Roman"/>
                        </a:rPr>
                        <a:t>[1]</a:t>
                      </a:r>
                    </a:p>
                  </a:txBody>
                  <a:tcPr/>
                </a:tc>
                <a:tc>
                  <a:txBody>
                    <a:bodyPr/>
                    <a:lstStyle/>
                    <a:p>
                      <a:r>
                        <a:rPr lang="en-US" sz="1800" b="0" i="0" kern="1200" dirty="0">
                          <a:solidFill>
                            <a:schemeClr val="dk1"/>
                          </a:solidFill>
                          <a:effectLst/>
                          <a:latin typeface="Times New Roman"/>
                          <a:ea typeface="+mn-ea"/>
                          <a:cs typeface="+mn-cs"/>
                        </a:rPr>
                        <a:t> 2019</a:t>
                      </a:r>
                      <a:endParaRPr lang="en-US">
                        <a:latin typeface="Times New Roman"/>
                      </a:endParaRPr>
                    </a:p>
                  </a:txBody>
                  <a:tcPr/>
                </a:tc>
                <a:tc>
                  <a:txBody>
                    <a:bodyPr/>
                    <a:lstStyle/>
                    <a:p>
                      <a:r>
                        <a:rPr lang="en-US" sz="1800" b="0" i="0" kern="1200" dirty="0" err="1">
                          <a:solidFill>
                            <a:schemeClr val="dk1"/>
                          </a:solidFill>
                          <a:effectLst/>
                          <a:latin typeface="Times New Roman"/>
                          <a:ea typeface="+mn-ea"/>
                          <a:cs typeface="+mn-cs"/>
                        </a:rPr>
                        <a:t>Janabi</a:t>
                      </a:r>
                      <a:r>
                        <a:rPr lang="en-US" sz="1800" b="0" i="0" kern="1200" dirty="0">
                          <a:solidFill>
                            <a:schemeClr val="dk1"/>
                          </a:solidFill>
                          <a:effectLst/>
                          <a:latin typeface="Times New Roman"/>
                          <a:ea typeface="+mn-ea"/>
                          <a:cs typeface="+mn-cs"/>
                        </a:rPr>
                        <a:t>, A., &amp; Wang, B. </a:t>
                      </a:r>
                      <a:endParaRPr lang="en-US">
                        <a:latin typeface="Times New Roman"/>
                      </a:endParaRPr>
                    </a:p>
                  </a:txBody>
                  <a:tcPr/>
                </a:tc>
                <a:tc>
                  <a:txBody>
                    <a:bodyPr/>
                    <a:lstStyle/>
                    <a:p>
                      <a:r>
                        <a:rPr lang="en-US" sz="1800" b="0" i="0" kern="1200" dirty="0">
                          <a:solidFill>
                            <a:schemeClr val="dk1"/>
                          </a:solidFill>
                          <a:effectLst/>
                          <a:latin typeface="Times New Roman"/>
                          <a:ea typeface="+mn-ea"/>
                          <a:cs typeface="+mn-cs"/>
                        </a:rPr>
                        <a:t>Switched-capacitor voltage boost converter for electric and hybrid electric vehicle drives.</a:t>
                      </a:r>
                      <a:endParaRPr lang="en-US">
                        <a:latin typeface="Times New Roman"/>
                      </a:endParaRPr>
                    </a:p>
                  </a:txBody>
                  <a:tcPr/>
                </a:tc>
                <a:tc>
                  <a:txBody>
                    <a:bodyPr/>
                    <a:lstStyle/>
                    <a:p>
                      <a:r>
                        <a:rPr lang="en-US" dirty="0">
                          <a:latin typeface="Times New Roman"/>
                        </a:rPr>
                        <a:t>A new switched-capacitor power converter (SC) for implementing dc-ac and ac-dc power conversion</a:t>
                      </a:r>
                      <a:r>
                        <a:rPr lang="en-US" baseline="0" dirty="0">
                          <a:latin typeface="Times New Roman"/>
                        </a:rPr>
                        <a:t> is proposed. </a:t>
                      </a:r>
                      <a:endParaRPr lang="en-US">
                        <a:latin typeface="Times New Roman"/>
                      </a:endParaRPr>
                    </a:p>
                  </a:txBody>
                  <a:tcPr/>
                </a:tc>
                <a:extLst>
                  <a:ext uri="{0D108BD9-81ED-4DB2-BD59-A6C34878D82A}">
                    <a16:rowId xmlns:a16="http://schemas.microsoft.com/office/drawing/2014/main" val="10001"/>
                  </a:ext>
                </a:extLst>
              </a:tr>
              <a:tr h="2274767">
                <a:tc>
                  <a:txBody>
                    <a:bodyPr/>
                    <a:lstStyle/>
                    <a:p>
                      <a:r>
                        <a:rPr lang="en-US" dirty="0">
                          <a:latin typeface="Times New Roman"/>
                        </a:rPr>
                        <a:t>[2]</a:t>
                      </a:r>
                    </a:p>
                  </a:txBody>
                  <a:tcPr/>
                </a:tc>
                <a:tc>
                  <a:txBody>
                    <a:bodyPr/>
                    <a:lstStyle/>
                    <a:p>
                      <a:r>
                        <a:rPr lang="en-US" sz="1800" b="0" i="0" kern="1200" baseline="0" dirty="0">
                          <a:solidFill>
                            <a:schemeClr val="dk1"/>
                          </a:solidFill>
                          <a:effectLst/>
                          <a:latin typeface="Times New Roman"/>
                          <a:ea typeface="+mn-ea"/>
                          <a:cs typeface="+mn-cs"/>
                        </a:rPr>
                        <a:t> </a:t>
                      </a:r>
                      <a:r>
                        <a:rPr lang="en-US" sz="1800" b="0" i="0" kern="1200" dirty="0">
                          <a:solidFill>
                            <a:schemeClr val="dk1"/>
                          </a:solidFill>
                          <a:effectLst/>
                          <a:latin typeface="Times New Roman"/>
                          <a:ea typeface="+mn-ea"/>
                          <a:cs typeface="+mn-cs"/>
                        </a:rPr>
                        <a:t>2014</a:t>
                      </a:r>
                      <a:endParaRPr lang="en-US">
                        <a:latin typeface="Times New Roman"/>
                      </a:endParaRPr>
                    </a:p>
                  </a:txBody>
                  <a:tcPr/>
                </a:tc>
                <a:tc>
                  <a:txBody>
                    <a:bodyPr/>
                    <a:lstStyle/>
                    <a:p>
                      <a:r>
                        <a:rPr lang="en-US" dirty="0">
                          <a:latin typeface="Times New Roman"/>
                        </a:rPr>
                        <a:t>Song, Y., &amp; Wang, B.</a:t>
                      </a:r>
                    </a:p>
                  </a:txBody>
                  <a:tcPr/>
                </a:tc>
                <a:tc>
                  <a:txBody>
                    <a:bodyPr/>
                    <a:lstStyle/>
                    <a:p>
                      <a:r>
                        <a:rPr lang="en-US" sz="1800" b="0" i="0" kern="1200" dirty="0">
                          <a:solidFill>
                            <a:schemeClr val="dk1"/>
                          </a:solidFill>
                          <a:effectLst/>
                          <a:latin typeface="Times New Roman"/>
                          <a:ea typeface="+mn-ea"/>
                          <a:cs typeface="+mn-cs"/>
                        </a:rPr>
                        <a:t>Evaluation methodology and control strategies for improving reliability of HEV power electronic system.</a:t>
                      </a:r>
                      <a:endParaRPr lang="en-US">
                        <a:latin typeface="Times New Roman"/>
                      </a:endParaRPr>
                    </a:p>
                  </a:txBody>
                  <a:tcPr/>
                </a:tc>
                <a:tc>
                  <a:txBody>
                    <a:bodyPr/>
                    <a:lstStyle/>
                    <a:p>
                      <a:pPr marL="285750" indent="-285750">
                        <a:buFont typeface="Arial" pitchFamily="34" charset="0"/>
                        <a:buChar char="•"/>
                      </a:pPr>
                      <a:r>
                        <a:rPr lang="en-US" dirty="0">
                          <a:latin typeface="Times New Roman"/>
                        </a:rPr>
                        <a:t>the failure rates of semiconductor devices are strongly correlated to the driving behaviors.</a:t>
                      </a:r>
                    </a:p>
                    <a:p>
                      <a:pPr marL="285750" indent="-285750">
                        <a:buFont typeface="Arial" pitchFamily="34" charset="0"/>
                        <a:buChar char="•"/>
                      </a:pPr>
                      <a:r>
                        <a:rPr lang="en-US" dirty="0">
                          <a:latin typeface="Times New Roman"/>
                        </a:rPr>
                        <a:t> Thermal stresses have a significant influence on the reliability of devices.</a:t>
                      </a:r>
                    </a:p>
                    <a:p>
                      <a:pPr marL="285750" indent="-285750">
                        <a:buFont typeface="Arial" pitchFamily="34" charset="0"/>
                        <a:buChar char="•"/>
                      </a:pPr>
                      <a:r>
                        <a:rPr lang="en-US" dirty="0">
                          <a:latin typeface="Times New Roman"/>
                        </a:rPr>
                        <a:t>the variable dc-link voltage control and a hybrid discontinuous modulation scheme are presented</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3038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8E68FC-4CE3-4F64-BAD6-A3D402EBE3D7}"/>
              </a:ext>
            </a:extLst>
          </p:cNvPr>
          <p:cNvSpPr>
            <a:spLocks noGrp="1"/>
          </p:cNvSpPr>
          <p:nvPr>
            <p:ph type="title"/>
          </p:nvPr>
        </p:nvSpPr>
        <p:spPr>
          <a:xfrm>
            <a:off x="457200" y="535980"/>
            <a:ext cx="8229600" cy="688474"/>
          </a:xfrm>
        </p:spPr>
        <p:txBody>
          <a:bodyPr>
            <a:normAutofit/>
          </a:bodyPr>
          <a:lstStyle/>
          <a:p>
            <a:r>
              <a:rPr lang="en-US" sz="2800" dirty="0">
                <a:latin typeface="Times New Roman"/>
                <a:cs typeface="Calibri"/>
              </a:rPr>
              <a:t>LITERATURE SURVEY</a:t>
            </a:r>
          </a:p>
        </p:txBody>
      </p:sp>
      <p:sp>
        <p:nvSpPr>
          <p:cNvPr id="2" name="Date Placeholder 1">
            <a:extLst>
              <a:ext uri="{FF2B5EF4-FFF2-40B4-BE49-F238E27FC236}">
                <a16:creationId xmlns:a16="http://schemas.microsoft.com/office/drawing/2014/main" id="{93300C39-7979-4607-8328-7E1ADA3DEF09}"/>
              </a:ext>
            </a:extLst>
          </p:cNvPr>
          <p:cNvSpPr>
            <a:spLocks noGrp="1"/>
          </p:cNvSpPr>
          <p:nvPr>
            <p:ph type="dt" sz="half" idx="10"/>
          </p:nvPr>
        </p:nvSpPr>
        <p:spPr/>
        <p:txBody>
          <a:bodyPr/>
          <a:lstStyle/>
          <a:p>
            <a:fld id="{3E9E4C78-3656-453F-9CB0-314283F520BB}" type="datetime1">
              <a:rPr lang="en-US" smtClean="0"/>
              <a:pPr/>
              <a:t>5/5/2024</a:t>
            </a:fld>
            <a:endParaRPr lang="en-US"/>
          </a:p>
        </p:txBody>
      </p:sp>
      <p:sp>
        <p:nvSpPr>
          <p:cNvPr id="3" name="Slide Number Placeholder 2">
            <a:extLst>
              <a:ext uri="{FF2B5EF4-FFF2-40B4-BE49-F238E27FC236}">
                <a16:creationId xmlns:a16="http://schemas.microsoft.com/office/drawing/2014/main" id="{2D7846E2-CDFB-4B3B-8AF8-ED3DB38A5EC5}"/>
              </a:ext>
            </a:extLst>
          </p:cNvPr>
          <p:cNvSpPr>
            <a:spLocks noGrp="1"/>
          </p:cNvSpPr>
          <p:nvPr>
            <p:ph type="sldNum" sz="quarter" idx="12"/>
          </p:nvPr>
        </p:nvSpPr>
        <p:spPr/>
        <p:txBody>
          <a:bodyPr/>
          <a:lstStyle/>
          <a:p>
            <a:fld id="{940BF383-D1E5-4182-BADC-8FC40A5DA076}" type="slidenum">
              <a:rPr lang="en-US" smtClean="0"/>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38358880"/>
              </p:ext>
            </p:extLst>
          </p:nvPr>
        </p:nvGraphicFramePr>
        <p:xfrm>
          <a:off x="291829" y="1228117"/>
          <a:ext cx="8551570" cy="5251474"/>
        </p:xfrm>
        <a:graphic>
          <a:graphicData uri="http://schemas.openxmlformats.org/drawingml/2006/table">
            <a:tbl>
              <a:tblPr firstRow="1" bandRow="1">
                <a:tableStyleId>{5C22544A-7EE6-4342-B048-85BDC9FD1C3A}</a:tableStyleId>
              </a:tblPr>
              <a:tblGrid>
                <a:gridCol w="795494">
                  <a:extLst>
                    <a:ext uri="{9D8B030D-6E8A-4147-A177-3AD203B41FA5}">
                      <a16:colId xmlns:a16="http://schemas.microsoft.com/office/drawing/2014/main" val="20000"/>
                    </a:ext>
                  </a:extLst>
                </a:gridCol>
                <a:gridCol w="825114">
                  <a:extLst>
                    <a:ext uri="{9D8B030D-6E8A-4147-A177-3AD203B41FA5}">
                      <a16:colId xmlns:a16="http://schemas.microsoft.com/office/drawing/2014/main" val="20001"/>
                    </a:ext>
                  </a:extLst>
                </a:gridCol>
                <a:gridCol w="1282102">
                  <a:extLst>
                    <a:ext uri="{9D8B030D-6E8A-4147-A177-3AD203B41FA5}">
                      <a16:colId xmlns:a16="http://schemas.microsoft.com/office/drawing/2014/main" val="20002"/>
                    </a:ext>
                  </a:extLst>
                </a:gridCol>
                <a:gridCol w="1574064">
                  <a:extLst>
                    <a:ext uri="{9D8B030D-6E8A-4147-A177-3AD203B41FA5}">
                      <a16:colId xmlns:a16="http://schemas.microsoft.com/office/drawing/2014/main" val="20003"/>
                    </a:ext>
                  </a:extLst>
                </a:gridCol>
                <a:gridCol w="4074796">
                  <a:extLst>
                    <a:ext uri="{9D8B030D-6E8A-4147-A177-3AD203B41FA5}">
                      <a16:colId xmlns:a16="http://schemas.microsoft.com/office/drawing/2014/main" val="20004"/>
                    </a:ext>
                  </a:extLst>
                </a:gridCol>
              </a:tblGrid>
              <a:tr h="620466">
                <a:tc>
                  <a:txBody>
                    <a:bodyPr/>
                    <a:lstStyle/>
                    <a:p>
                      <a:r>
                        <a:rPr lang="en-US" dirty="0">
                          <a:latin typeface="Times New Roman"/>
                        </a:rPr>
                        <a:t>Ref.</a:t>
                      </a:r>
                      <a:r>
                        <a:rPr lang="en-US" baseline="0" dirty="0">
                          <a:latin typeface="Times New Roman"/>
                        </a:rPr>
                        <a:t> No.</a:t>
                      </a:r>
                      <a:endParaRPr lang="en-US">
                        <a:latin typeface="Times New Roman"/>
                      </a:endParaRPr>
                    </a:p>
                  </a:txBody>
                  <a:tcPr/>
                </a:tc>
                <a:tc>
                  <a:txBody>
                    <a:bodyPr/>
                    <a:lstStyle/>
                    <a:p>
                      <a:r>
                        <a:rPr lang="en-US" dirty="0">
                          <a:latin typeface="Times New Roman"/>
                        </a:rPr>
                        <a:t>Year</a:t>
                      </a:r>
                    </a:p>
                  </a:txBody>
                  <a:tcPr/>
                </a:tc>
                <a:tc>
                  <a:txBody>
                    <a:bodyPr/>
                    <a:lstStyle/>
                    <a:p>
                      <a:r>
                        <a:rPr lang="en-US" dirty="0">
                          <a:latin typeface="Times New Roman"/>
                        </a:rPr>
                        <a:t>Author</a:t>
                      </a:r>
                    </a:p>
                  </a:txBody>
                  <a:tcPr/>
                </a:tc>
                <a:tc>
                  <a:txBody>
                    <a:bodyPr/>
                    <a:lstStyle/>
                    <a:p>
                      <a:r>
                        <a:rPr lang="en-US" dirty="0">
                          <a:latin typeface="Times New Roman"/>
                        </a:rPr>
                        <a:t>Title</a:t>
                      </a:r>
                    </a:p>
                  </a:txBody>
                  <a:tcPr/>
                </a:tc>
                <a:tc>
                  <a:txBody>
                    <a:bodyPr/>
                    <a:lstStyle/>
                    <a:p>
                      <a:r>
                        <a:rPr lang="en-US" dirty="0">
                          <a:latin typeface="Times New Roman"/>
                        </a:rPr>
                        <a:t>Inference</a:t>
                      </a:r>
                    </a:p>
                  </a:txBody>
                  <a:tcPr/>
                </a:tc>
                <a:extLst>
                  <a:ext uri="{0D108BD9-81ED-4DB2-BD59-A6C34878D82A}">
                    <a16:rowId xmlns:a16="http://schemas.microsoft.com/office/drawing/2014/main" val="10000"/>
                  </a:ext>
                </a:extLst>
              </a:tr>
              <a:tr h="2543332">
                <a:tc>
                  <a:txBody>
                    <a:bodyPr/>
                    <a:lstStyle/>
                    <a:p>
                      <a:r>
                        <a:rPr lang="en-US" dirty="0">
                          <a:latin typeface="Times New Roman"/>
                        </a:rPr>
                        <a:t>[3]</a:t>
                      </a:r>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US" sz="1800" b="0" i="0" kern="1200" dirty="0">
                          <a:solidFill>
                            <a:schemeClr val="dk1"/>
                          </a:solidFill>
                          <a:effectLst/>
                          <a:latin typeface="Times New Roman"/>
                          <a:ea typeface="+mn-ea"/>
                          <a:cs typeface="+mn-cs"/>
                        </a:rPr>
                        <a:t> </a:t>
                      </a:r>
                      <a:r>
                        <a:rPr lang="en-US" sz="1800" kern="1200" dirty="0">
                          <a:solidFill>
                            <a:schemeClr val="dk1"/>
                          </a:solidFill>
                          <a:effectLst/>
                          <a:latin typeface="Times New Roman"/>
                          <a:ea typeface="+mn-ea"/>
                          <a:cs typeface="+mn-cs"/>
                        </a:rPr>
                        <a:t>2012</a:t>
                      </a:r>
                      <a:endParaRPr lang="en-US">
                        <a:latin typeface="Times New Roman"/>
                      </a:endParaRPr>
                    </a:p>
                    <a:p>
                      <a:endParaRPr lang="en-US" dirty="0">
                        <a:latin typeface="Times New Roman"/>
                      </a:endParaRPr>
                    </a:p>
                  </a:txBody>
                  <a:tcPr/>
                </a:tc>
                <a:tc>
                  <a:txBody>
                    <a:bodyPr/>
                    <a:lstStyle/>
                    <a:p>
                      <a:r>
                        <a:rPr lang="en-US" sz="1800" kern="1200" dirty="0">
                          <a:solidFill>
                            <a:schemeClr val="dk1"/>
                          </a:solidFill>
                          <a:effectLst/>
                          <a:latin typeface="Times New Roman"/>
                          <a:ea typeface="+mn-ea"/>
                          <a:cs typeface="+mn-cs"/>
                        </a:rPr>
                        <a:t>W. Qian, H. Cha, F. Z. Peng and L. M. Tolbert</a:t>
                      </a:r>
                      <a:endParaRPr lang="en-US">
                        <a:latin typeface="Times New Roman"/>
                      </a:endParaRPr>
                    </a:p>
                  </a:txBody>
                  <a:tcPr/>
                </a:tc>
                <a:tc>
                  <a:txBody>
                    <a:bodyPr/>
                    <a:lstStyle/>
                    <a:p>
                      <a:r>
                        <a:rPr lang="en-US" sz="1800" kern="1200" dirty="0">
                          <a:solidFill>
                            <a:schemeClr val="dk1"/>
                          </a:solidFill>
                          <a:effectLst/>
                          <a:latin typeface="Times New Roman"/>
                          <a:ea typeface="+mn-ea"/>
                          <a:cs typeface="+mn-cs"/>
                        </a:rPr>
                        <a:t>DCDC Converter for Plug-in Hybrid Electric Vehicles</a:t>
                      </a:r>
                      <a:endParaRPr lang="en-US">
                        <a:latin typeface="Times New Roman"/>
                      </a:endParaRPr>
                    </a:p>
                  </a:txBody>
                  <a:tcPr/>
                </a:tc>
                <a:tc>
                  <a:txBody>
                    <a:bodyPr/>
                    <a:lstStyle/>
                    <a:p>
                      <a:r>
                        <a:rPr lang="en-US" dirty="0">
                          <a:latin typeface="Times New Roman"/>
                        </a:rPr>
                        <a:t>A four-level flying-capacitor dc-dc converter is explored that can overcome these drawbacks by dramatically reducing the inductance requirement. A special case of the four-level converter, the 3X dc-dc converter, operates at three discrete output/input voltage ratios, thus further reducing the inductance requirement to a minimal value (~0).</a:t>
                      </a:r>
                    </a:p>
                  </a:txBody>
                  <a:tcPr/>
                </a:tc>
                <a:extLst>
                  <a:ext uri="{0D108BD9-81ED-4DB2-BD59-A6C34878D82A}">
                    <a16:rowId xmlns:a16="http://schemas.microsoft.com/office/drawing/2014/main" val="10001"/>
                  </a:ext>
                </a:extLst>
              </a:tr>
              <a:tr h="2051074">
                <a:tc>
                  <a:txBody>
                    <a:bodyPr/>
                    <a:lstStyle/>
                    <a:p>
                      <a:r>
                        <a:rPr lang="en-US" dirty="0">
                          <a:latin typeface="Times New Roman"/>
                        </a:rPr>
                        <a:t>[4]</a:t>
                      </a:r>
                    </a:p>
                  </a:txBody>
                  <a:tcPr/>
                </a:tc>
                <a:tc>
                  <a:txBody>
                    <a:bodyPr/>
                    <a:lstStyle/>
                    <a:p>
                      <a:r>
                        <a:rPr lang="en-US" sz="1800" b="0" i="0" kern="1200" baseline="0" dirty="0">
                          <a:solidFill>
                            <a:schemeClr val="dk1"/>
                          </a:solidFill>
                          <a:effectLst/>
                          <a:latin typeface="Times New Roman"/>
                          <a:ea typeface="+mn-ea"/>
                          <a:cs typeface="+mn-cs"/>
                        </a:rPr>
                        <a:t> 2012</a:t>
                      </a:r>
                      <a:endParaRPr lang="en-US">
                        <a:latin typeface="Times New Roman"/>
                      </a:endParaRPr>
                    </a:p>
                  </a:txBody>
                  <a:tcPr/>
                </a:tc>
                <a:tc>
                  <a:txBody>
                    <a:bodyPr/>
                    <a:lstStyle/>
                    <a:p>
                      <a:r>
                        <a:rPr lang="en-US" dirty="0">
                          <a:latin typeface="Times New Roman"/>
                        </a:rPr>
                        <a:t>J. O. Estima and A. J. Marques Cardoso</a:t>
                      </a:r>
                    </a:p>
                  </a:txBody>
                  <a:tcPr/>
                </a:tc>
                <a:tc>
                  <a:txBody>
                    <a:bodyPr/>
                    <a:lstStyle/>
                    <a:p>
                      <a:r>
                        <a:rPr lang="en-US" dirty="0">
                          <a:latin typeface="Times New Roman"/>
                        </a:rPr>
                        <a:t>Efficiency Analysis of Drive Train Topologies Applied to Electric/Hybrid Vehicles</a:t>
                      </a:r>
                    </a:p>
                  </a:txBody>
                  <a:tcPr/>
                </a:tc>
                <a:tc>
                  <a:txBody>
                    <a:bodyPr/>
                    <a:lstStyle/>
                    <a:p>
                      <a:pPr marL="0" indent="0">
                        <a:buFont typeface="Arial" pitchFamily="34" charset="0"/>
                        <a:buNone/>
                      </a:pPr>
                      <a:r>
                        <a:rPr lang="en-US" dirty="0">
                          <a:latin typeface="Times New Roman"/>
                        </a:rPr>
                        <a:t>The second topology, the battery is connected to a bidirectional dc–dc converter, which supplies the inverter</a:t>
                      </a:r>
                      <a:r>
                        <a:rPr lang="en-US" baseline="0" dirty="0">
                          <a:latin typeface="Times New Roman"/>
                        </a:rPr>
                        <a:t> and</a:t>
                      </a:r>
                      <a:r>
                        <a:rPr lang="en-US" dirty="0">
                          <a:latin typeface="Times New Roman"/>
                        </a:rPr>
                        <a:t> a variable-voltage control technique applied to this which allows for the improvement of the drive overall performance.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738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ACC328-9C72-42A4-A692-53666D7855C6}"/>
              </a:ext>
            </a:extLst>
          </p:cNvPr>
          <p:cNvSpPr>
            <a:spLocks noGrp="1"/>
          </p:cNvSpPr>
          <p:nvPr>
            <p:ph type="title"/>
          </p:nvPr>
        </p:nvSpPr>
        <p:spPr>
          <a:xfrm>
            <a:off x="405685" y="723630"/>
            <a:ext cx="8215402" cy="816429"/>
          </a:xfrm>
        </p:spPr>
        <p:txBody>
          <a:bodyPr>
            <a:normAutofit/>
          </a:bodyPr>
          <a:lstStyle/>
          <a:p>
            <a:r>
              <a:rPr lang="en-US" sz="2800" b="1" dirty="0">
                <a:latin typeface="Times New Roman"/>
                <a:cs typeface="Calibri"/>
              </a:rPr>
              <a:t>OBJECTIVES</a:t>
            </a:r>
          </a:p>
        </p:txBody>
      </p:sp>
      <p:sp>
        <p:nvSpPr>
          <p:cNvPr id="5" name="Slide Number Placeholder 4">
            <a:extLst>
              <a:ext uri="{FF2B5EF4-FFF2-40B4-BE49-F238E27FC236}">
                <a16:creationId xmlns:a16="http://schemas.microsoft.com/office/drawing/2014/main" id="{B2868A76-9CFB-4042-A66B-276B663A3802}"/>
              </a:ext>
            </a:extLst>
          </p:cNvPr>
          <p:cNvSpPr>
            <a:spLocks noGrp="1"/>
          </p:cNvSpPr>
          <p:nvPr>
            <p:ph type="sldNum" sz="quarter" idx="12"/>
          </p:nvPr>
        </p:nvSpPr>
        <p:spPr/>
        <p:txBody>
          <a:bodyPr/>
          <a:lstStyle/>
          <a:p>
            <a:fld id="{940BF383-D1E5-4182-BADC-8FC40A5DA076}" type="slidenum">
              <a:rPr lang="en-US" smtClean="0"/>
              <a:pPr/>
              <a:t>7</a:t>
            </a:fld>
            <a:endParaRPr lang="en-US"/>
          </a:p>
        </p:txBody>
      </p:sp>
      <p:sp>
        <p:nvSpPr>
          <p:cNvPr id="2" name="TextBox 1">
            <a:extLst>
              <a:ext uri="{FF2B5EF4-FFF2-40B4-BE49-F238E27FC236}">
                <a16:creationId xmlns:a16="http://schemas.microsoft.com/office/drawing/2014/main" id="{21C0BFA6-8468-4FEB-B25E-9E5C26E02163}"/>
              </a:ext>
            </a:extLst>
          </p:cNvPr>
          <p:cNvSpPr txBox="1"/>
          <p:nvPr/>
        </p:nvSpPr>
        <p:spPr>
          <a:xfrm>
            <a:off x="58240" y="1694605"/>
            <a:ext cx="869247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latin typeface="Times New Roman"/>
                <a:cs typeface="Calibri"/>
              </a:rPr>
              <a:t>To overcome the limitations of traditional drivetrain this project proposes Switched Capacitor voltage boost converter and its control methods.</a:t>
            </a:r>
          </a:p>
          <a:p>
            <a:pPr marL="285750" indent="-285750">
              <a:buFont typeface="Wingdings"/>
              <a:buChar char="v"/>
            </a:pPr>
            <a:endParaRPr lang="en-US" dirty="0">
              <a:latin typeface="Times New Roman"/>
              <a:cs typeface="Calibri"/>
            </a:endParaRPr>
          </a:p>
          <a:p>
            <a:pPr marL="285750" indent="-285750">
              <a:buFont typeface="Wingdings"/>
              <a:buChar char="v"/>
            </a:pPr>
            <a:r>
              <a:rPr lang="en-US" dirty="0">
                <a:latin typeface="Times New Roman"/>
                <a:cs typeface="Calibri"/>
              </a:rPr>
              <a:t>It employs a SC circuit with inverter to form a unified circuit.</a:t>
            </a:r>
          </a:p>
          <a:p>
            <a:pPr marL="285750" indent="-285750">
              <a:buFont typeface="Wingdings"/>
              <a:buChar char="v"/>
            </a:pPr>
            <a:endParaRPr lang="en-US" dirty="0">
              <a:latin typeface="Times New Roman"/>
              <a:cs typeface="Calibri"/>
            </a:endParaRPr>
          </a:p>
          <a:p>
            <a:pPr marL="285750" indent="-285750">
              <a:buFont typeface="Wingdings"/>
              <a:buChar char="v"/>
            </a:pPr>
            <a:r>
              <a:rPr lang="en-US" dirty="0">
                <a:latin typeface="Times New Roman"/>
                <a:cs typeface="Calibri"/>
              </a:rPr>
              <a:t>The SC circuit is used to create a multileveled DC-link voltage.</a:t>
            </a:r>
          </a:p>
          <a:p>
            <a:pPr marL="285750" indent="-285750">
              <a:buFont typeface="Wingdings"/>
              <a:buChar char="v"/>
            </a:pPr>
            <a:endParaRPr lang="en-US" dirty="0">
              <a:latin typeface="Times New Roman"/>
              <a:cs typeface="Calibri"/>
            </a:endParaRPr>
          </a:p>
          <a:p>
            <a:pPr marL="285750" indent="-285750">
              <a:buFont typeface="Wingdings"/>
              <a:buChar char="v"/>
            </a:pPr>
            <a:r>
              <a:rPr lang="en-US" dirty="0">
                <a:latin typeface="Times New Roman"/>
                <a:cs typeface="Calibri"/>
              </a:rPr>
              <a:t>The proposed SC circuit differs from conventional one by not having reverse blocking diode or large capacitor filter.</a:t>
            </a:r>
          </a:p>
          <a:p>
            <a:pPr marL="285750" indent="-285750">
              <a:buFont typeface="Wingdings"/>
              <a:buChar char="v"/>
            </a:pPr>
            <a:endParaRPr lang="en-US" dirty="0">
              <a:latin typeface="Times New Roman"/>
              <a:cs typeface="Calibri"/>
            </a:endParaRPr>
          </a:p>
          <a:p>
            <a:pPr marL="285750" indent="-285750">
              <a:buFont typeface="Wingdings"/>
              <a:buChar char="v"/>
            </a:pPr>
            <a:r>
              <a:rPr lang="en-US" dirty="0">
                <a:latin typeface="Times New Roman"/>
                <a:cs typeface="Calibri"/>
              </a:rPr>
              <a:t>The regulation of output current and voltage is realized by unified control of both the inverter and the SC stages</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9210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04" y="438607"/>
            <a:ext cx="8229600" cy="1143000"/>
          </a:xfrm>
        </p:spPr>
        <p:txBody>
          <a:bodyPr>
            <a:normAutofit/>
          </a:bodyPr>
          <a:lstStyle/>
          <a:p>
            <a:r>
              <a:rPr lang="en-US" sz="2800" b="1" dirty="0">
                <a:latin typeface="Times New Roman"/>
                <a:cs typeface="Times New Roman"/>
              </a:rPr>
              <a:t>METHODOLOGY</a:t>
            </a:r>
            <a:endParaRPr lang="en-US" sz="2800" b="1">
              <a:latin typeface="Times New Roman"/>
              <a:cs typeface="Times New Roman"/>
            </a:endParaRPr>
          </a:p>
        </p:txBody>
      </p:sp>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8</a:t>
            </a:fld>
            <a:endParaRPr lang="en-US"/>
          </a:p>
        </p:txBody>
      </p:sp>
      <p:sp>
        <p:nvSpPr>
          <p:cNvPr id="5" name="Rectangle 4"/>
          <p:cNvSpPr/>
          <p:nvPr/>
        </p:nvSpPr>
        <p:spPr>
          <a:xfrm>
            <a:off x="-3815" y="1260959"/>
            <a:ext cx="9151627" cy="5078313"/>
          </a:xfrm>
          <a:prstGeom prst="rect">
            <a:avLst/>
          </a:prstGeom>
        </p:spPr>
        <p:txBody>
          <a:bodyPr wrap="square" lIns="91440" tIns="45720" rIns="91440" bIns="45720" anchor="t">
            <a:spAutoFit/>
          </a:bodyPr>
          <a:lstStyle/>
          <a:p>
            <a:pPr marL="285750" indent="-285750" algn="just">
              <a:buFont typeface="Wingdings"/>
              <a:buChar char="v"/>
            </a:pPr>
            <a:r>
              <a:rPr lang="en-US" dirty="0">
                <a:latin typeface="Times New Roman"/>
                <a:cs typeface="Times New Roman"/>
              </a:rPr>
              <a:t>The reliability prediction of hybrid electric vehicles (HEVs) is of paramount importance for planning, design, control, and operation management of vehicles, since it can provide an objective criterion for comparative evaluation of various configurations and topologies and can be used as an effective tool to improve the design and control of the overall system. </a:t>
            </a:r>
            <a:endParaRPr lang="en-US">
              <a:latin typeface="Times New Roman"/>
              <a:ea typeface="Calibri"/>
              <a:cs typeface="Calibri"/>
            </a:endParaRPr>
          </a:p>
          <a:p>
            <a:pPr marL="285750" indent="-285750" algn="just">
              <a:buFont typeface="Wingdings"/>
              <a:buChar char="v"/>
            </a:pPr>
            <a:endParaRPr lang="en-US" dirty="0">
              <a:latin typeface="Times New Roman"/>
              <a:cs typeface="Times New Roman"/>
            </a:endParaRPr>
          </a:p>
          <a:p>
            <a:pPr marL="285750" indent="-285750" algn="just">
              <a:buFont typeface="Wingdings"/>
              <a:buChar char="v"/>
            </a:pPr>
            <a:r>
              <a:rPr lang="en-US" dirty="0">
                <a:latin typeface="Times New Roman"/>
                <a:cs typeface="Times New Roman"/>
              </a:rPr>
              <a:t>This project presents a mission-profile-dependent simulation model based on MATLAB for quantitatively assessing the reliability of the electric drivetrain of HEVs. This model takes into consideration the variable driving scenarios, dormant mode, electrical stresses, and thermal stresses. Therefore, more reliable and accurate prediction of system reliability has been achieved. </a:t>
            </a:r>
            <a:endParaRPr lang="en-US">
              <a:latin typeface="Times New Roman"/>
              <a:ea typeface="Calibri"/>
              <a:cs typeface="Calibri"/>
            </a:endParaRPr>
          </a:p>
          <a:p>
            <a:pPr marL="285750" indent="-285750" algn="just">
              <a:buFont typeface="Wingdings"/>
              <a:buChar char="v"/>
            </a:pPr>
            <a:endParaRPr lang="en-US" dirty="0">
              <a:latin typeface="Times New Roman"/>
              <a:cs typeface="Times New Roman"/>
            </a:endParaRPr>
          </a:p>
          <a:p>
            <a:pPr marL="285750" indent="-285750" algn="just">
              <a:buFont typeface="Wingdings"/>
              <a:buChar char="v"/>
            </a:pPr>
            <a:r>
              <a:rPr lang="en-US" dirty="0">
                <a:latin typeface="Times New Roman"/>
                <a:cs typeface="Times New Roman"/>
              </a:rPr>
              <a:t>The methodology is explained in detail, and the results of reliability assessment based on a series HEV are presented. Based on reliability analysis, two control strategies are proposed to increase the mean time to failure of HEV powertrains: 1) variable dc-link voltage control. </a:t>
            </a:r>
            <a:endParaRPr lang="en-US" dirty="0">
              <a:latin typeface="Times New Roman"/>
              <a:ea typeface="Calibri"/>
              <a:cs typeface="Calibri"/>
            </a:endParaRPr>
          </a:p>
          <a:p>
            <a:pPr marL="285750" indent="-285750" algn="just">
              <a:buFont typeface="Wingdings"/>
              <a:buChar char="v"/>
            </a:pPr>
            <a:endParaRPr lang="en-US" dirty="0">
              <a:latin typeface="Times New Roman"/>
              <a:cs typeface="Times New Roman"/>
            </a:endParaRPr>
          </a:p>
          <a:p>
            <a:pPr marL="285750" indent="-285750" algn="just">
              <a:buFont typeface="Wingdings"/>
              <a:buChar char="v"/>
            </a:pPr>
            <a:r>
              <a:rPr lang="en-US" dirty="0">
                <a:latin typeface="Times New Roman"/>
                <a:cs typeface="Times New Roman"/>
              </a:rPr>
              <a:t>These novel control schemes reduce the power losses and thermal stresses of power converters, and consequently, enhance system reliability. Numerical simulation results verify the benefits of two proposed control strategies in terms of power losses and reliability</a:t>
            </a:r>
            <a:endParaRPr lang="en-US">
              <a:latin typeface="Times New Roman"/>
              <a:ea typeface="Calibri"/>
              <a:cs typeface="Calibri"/>
            </a:endParaRPr>
          </a:p>
        </p:txBody>
      </p:sp>
    </p:spTree>
    <p:extLst>
      <p:ext uri="{BB962C8B-B14F-4D97-AF65-F5344CB8AC3E}">
        <p14:creationId xmlns:p14="http://schemas.microsoft.com/office/powerpoint/2010/main" val="370568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66BED-F771-4AC7-8D22-05979E252E18}" type="datetime1">
              <a:rPr lang="en-US" smtClean="0"/>
              <a:pPr/>
              <a:t>5/5/2024</a:t>
            </a:fld>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9</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61" t="19682" r="1970" b="6477"/>
          <a:stretch/>
        </p:blipFill>
        <p:spPr>
          <a:xfrm>
            <a:off x="96982" y="1870364"/>
            <a:ext cx="8866909" cy="3796146"/>
          </a:xfrm>
          <a:prstGeom prst="rect">
            <a:avLst/>
          </a:prstGeom>
        </p:spPr>
      </p:pic>
      <p:sp>
        <p:nvSpPr>
          <p:cNvPr id="2" name="TextBox 1">
            <a:extLst>
              <a:ext uri="{FF2B5EF4-FFF2-40B4-BE49-F238E27FC236}">
                <a16:creationId xmlns:a16="http://schemas.microsoft.com/office/drawing/2014/main" id="{F183ACB9-D50B-F0E5-164C-FBD96DCFE13E}"/>
              </a:ext>
            </a:extLst>
          </p:cNvPr>
          <p:cNvSpPr txBox="1"/>
          <p:nvPr/>
        </p:nvSpPr>
        <p:spPr>
          <a:xfrm>
            <a:off x="-932" y="805959"/>
            <a:ext cx="87865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Times New Roman"/>
                <a:ea typeface="Calibri"/>
                <a:cs typeface="Calibri"/>
              </a:rPr>
              <a:t>SIMULATION CIRCUIT</a:t>
            </a:r>
          </a:p>
        </p:txBody>
      </p:sp>
    </p:spTree>
    <p:extLst>
      <p:ext uri="{BB962C8B-B14F-4D97-AF65-F5344CB8AC3E}">
        <p14:creationId xmlns:p14="http://schemas.microsoft.com/office/powerpoint/2010/main" val="412144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1175</Words>
  <Application>Microsoft Office PowerPoint</Application>
  <PresentationFormat>On-screen Show (4:3)</PresentationFormat>
  <Paragraphs>134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INTRODUCTION</vt:lpstr>
      <vt:lpstr>PowerPoint Presentation</vt:lpstr>
      <vt:lpstr>PowerPoint Presentation</vt:lpstr>
      <vt:lpstr>LITERATURE SURVEY</vt:lpstr>
      <vt:lpstr>LITERATURE SURVEY</vt:lpstr>
      <vt:lpstr>OBJECTIVES</vt:lpstr>
      <vt:lpstr>METHODOLOGY</vt:lpstr>
      <vt:lpstr>PowerPoint Presentation</vt:lpstr>
      <vt:lpstr>SIMULATION OUTPUT WAVE FORMS</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Motivation/Origin</dc:title>
  <dc:creator>DELL</dc:creator>
  <cp:lastModifiedBy>user</cp:lastModifiedBy>
  <cp:revision>426</cp:revision>
  <dcterms:created xsi:type="dcterms:W3CDTF">2018-12-05T03:25:40Z</dcterms:created>
  <dcterms:modified xsi:type="dcterms:W3CDTF">2024-05-06T00:25:09Z</dcterms:modified>
</cp:coreProperties>
</file>