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2" r:id="rId8"/>
    <p:sldId id="261" r:id="rId9"/>
    <p:sldId id="263" r:id="rId10"/>
    <p:sldId id="264" r:id="rId11"/>
    <p:sldId id="267" r:id="rId12"/>
    <p:sldId id="269"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22C02-17D6-BD42-B52A-FE5FF9660DE9}" v="14" dt="2023-11-11T00:02:3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50"/>
  </p:normalViewPr>
  <p:slideViewPr>
    <p:cSldViewPr snapToGrid="0">
      <p:cViewPr varScale="1">
        <p:scale>
          <a:sx n="124" d="100"/>
          <a:sy n="124"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data-cleaning-and-preprocessing-with-r" TargetMode="External"/><Relationship Id="rId2" Type="http://schemas.openxmlformats.org/officeDocument/2006/relationships/hyperlink" Target="https://statsandr.com/blog/web-scraping-in-r/#rvest" TargetMode="External"/><Relationship Id="rId1" Type="http://schemas.openxmlformats.org/officeDocument/2006/relationships/slideLayout" Target="../slideLayouts/slideLayout2.xml"/><Relationship Id="rId5" Type="http://schemas.openxmlformats.org/officeDocument/2006/relationships/hyperlink" Target="https://www.tableau.com/learn/articles/what-is-data-cleaning#:~:text=tools%20and%20software-,What%20is%20data%20cleaning%3F,to%20be%20duplicated%20or%20mislabeled." TargetMode="External"/><Relationship Id="rId4" Type="http://schemas.openxmlformats.org/officeDocument/2006/relationships/hyperlink" Target="https://www.geeksforgeeks.org/data-visualization-in-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immunityageing.biomedcentral.com/artic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1C39-FBB1-D146-6AD1-64588CC96031}"/>
              </a:ext>
            </a:extLst>
          </p:cNvPr>
          <p:cNvSpPr>
            <a:spLocks noGrp="1"/>
          </p:cNvSpPr>
          <p:nvPr>
            <p:ph type="ctrTitle"/>
          </p:nvPr>
        </p:nvSpPr>
        <p:spPr>
          <a:xfrm>
            <a:off x="1856723" y="1930400"/>
            <a:ext cx="8478037" cy="3531080"/>
          </a:xfrm>
        </p:spPr>
        <p:txBody>
          <a:bodyPr/>
          <a:lstStyle/>
          <a:p>
            <a:r>
              <a:rPr lang="en-US" sz="5000" dirty="0">
                <a:effectLst/>
                <a:latin typeface="Helvetica Neue" panose="02000503000000020004" pitchFamily="2" charset="0"/>
              </a:rPr>
              <a:t>Web Scraping using R: Extracting and Analyzing Journal Article Data</a:t>
            </a:r>
            <a:br>
              <a:rPr lang="en-US" sz="5000" dirty="0">
                <a:effectLst/>
                <a:latin typeface="Helvetica Neue" panose="02000503000000020004" pitchFamily="2" charset="0"/>
              </a:rPr>
            </a:br>
            <a:endParaRPr lang="en-US" sz="5000" dirty="0"/>
          </a:p>
        </p:txBody>
      </p:sp>
    </p:spTree>
    <p:extLst>
      <p:ext uri="{BB962C8B-B14F-4D97-AF65-F5344CB8AC3E}">
        <p14:creationId xmlns:p14="http://schemas.microsoft.com/office/powerpoint/2010/main" val="255209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2C168C5-F633-21E6-15BF-82E632E4952B}"/>
              </a:ext>
            </a:extLst>
          </p:cNvPr>
          <p:cNvPicPr>
            <a:picLocks noGrp="1" noChangeAspect="1"/>
          </p:cNvPicPr>
          <p:nvPr>
            <p:ph idx="1"/>
          </p:nvPr>
        </p:nvPicPr>
        <p:blipFill>
          <a:blip r:embed="rId2"/>
          <a:stretch>
            <a:fillRect/>
          </a:stretch>
        </p:blipFill>
        <p:spPr>
          <a:xfrm>
            <a:off x="1214068" y="457200"/>
            <a:ext cx="10762032" cy="4583596"/>
          </a:xfrm>
        </p:spPr>
      </p:pic>
      <p:sp>
        <p:nvSpPr>
          <p:cNvPr id="6" name="TextBox 5">
            <a:extLst>
              <a:ext uri="{FF2B5EF4-FFF2-40B4-BE49-F238E27FC236}">
                <a16:creationId xmlns:a16="http://schemas.microsoft.com/office/drawing/2014/main" id="{501A1D93-77AF-6C7D-6C27-CBE15C2B8611}"/>
              </a:ext>
            </a:extLst>
          </p:cNvPr>
          <p:cNvSpPr txBox="1"/>
          <p:nvPr/>
        </p:nvSpPr>
        <p:spPr>
          <a:xfrm>
            <a:off x="1214068" y="5334000"/>
            <a:ext cx="10198100" cy="923330"/>
          </a:xfrm>
          <a:prstGeom prst="rect">
            <a:avLst/>
          </a:prstGeom>
          <a:noFill/>
        </p:spPr>
        <p:txBody>
          <a:bodyPr wrap="square" rtlCol="0">
            <a:spAutoFit/>
          </a:bodyPr>
          <a:lstStyle/>
          <a:p>
            <a:r>
              <a:rPr lang="en-US" dirty="0"/>
              <a:t>the code analyzes the distribution of keyword counts in a set of articles and presents the information in a bar plot, making it easier to understand the patterns in the dataset. The bins help group articles based on the number of keywords they contain.</a:t>
            </a:r>
          </a:p>
        </p:txBody>
      </p:sp>
    </p:spTree>
    <p:extLst>
      <p:ext uri="{BB962C8B-B14F-4D97-AF65-F5344CB8AC3E}">
        <p14:creationId xmlns:p14="http://schemas.microsoft.com/office/powerpoint/2010/main" val="10898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F264-7936-905F-8D9B-44AC42B5FC5A}"/>
              </a:ext>
            </a:extLst>
          </p:cNvPr>
          <p:cNvSpPr>
            <a:spLocks noGrp="1"/>
          </p:cNvSpPr>
          <p:nvPr>
            <p:ph type="title"/>
          </p:nvPr>
        </p:nvSpPr>
        <p:spPr>
          <a:xfrm>
            <a:off x="1371600" y="520700"/>
            <a:ext cx="9601200" cy="1485900"/>
          </a:xfrm>
        </p:spPr>
        <p:txBody>
          <a:bodyPr/>
          <a:lstStyle/>
          <a:p>
            <a:r>
              <a:rPr lang="en-US" dirty="0"/>
              <a:t>Exporting the Data</a:t>
            </a:r>
          </a:p>
        </p:txBody>
      </p:sp>
      <p:sp>
        <p:nvSpPr>
          <p:cNvPr id="3" name="Content Placeholder 2">
            <a:extLst>
              <a:ext uri="{FF2B5EF4-FFF2-40B4-BE49-F238E27FC236}">
                <a16:creationId xmlns:a16="http://schemas.microsoft.com/office/drawing/2014/main" id="{27C7C6CF-7BB9-68DF-472C-1F2AC6CEC794}"/>
              </a:ext>
            </a:extLst>
          </p:cNvPr>
          <p:cNvSpPr>
            <a:spLocks noGrp="1"/>
          </p:cNvSpPr>
          <p:nvPr>
            <p:ph idx="1"/>
          </p:nvPr>
        </p:nvSpPr>
        <p:spPr>
          <a:xfrm>
            <a:off x="1371600" y="1638300"/>
            <a:ext cx="9601200" cy="3581400"/>
          </a:xfrm>
        </p:spPr>
        <p:txBody>
          <a:bodyPr/>
          <a:lstStyle/>
          <a:p>
            <a:r>
              <a:rPr lang="en-US" dirty="0" err="1"/>
              <a:t>Writexl</a:t>
            </a:r>
            <a:r>
              <a:rPr lang="en-US" dirty="0"/>
              <a:t> package is used  to export the data into an excel, this package is used to read, write and format excel files.</a:t>
            </a:r>
          </a:p>
          <a:p>
            <a:endParaRPr lang="en-US" dirty="0"/>
          </a:p>
        </p:txBody>
      </p:sp>
      <p:pic>
        <p:nvPicPr>
          <p:cNvPr id="7" name="Picture 6" descr="A screenshot of a computer&#10;&#10;Description automatically generated">
            <a:extLst>
              <a:ext uri="{FF2B5EF4-FFF2-40B4-BE49-F238E27FC236}">
                <a16:creationId xmlns:a16="http://schemas.microsoft.com/office/drawing/2014/main" id="{D0F26815-D67F-F480-AE29-9EC3D85BD82E}"/>
              </a:ext>
            </a:extLst>
          </p:cNvPr>
          <p:cNvPicPr>
            <a:picLocks noChangeAspect="1"/>
          </p:cNvPicPr>
          <p:nvPr/>
        </p:nvPicPr>
        <p:blipFill rotWithShape="1">
          <a:blip r:embed="rId2"/>
          <a:srcRect t="8316" b="31491"/>
          <a:stretch/>
        </p:blipFill>
        <p:spPr>
          <a:xfrm>
            <a:off x="1714500" y="2240359"/>
            <a:ext cx="7772400" cy="9652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4B06E2F-6AB5-A73C-A23E-0CD8C172F4AB}"/>
              </a:ext>
            </a:extLst>
          </p:cNvPr>
          <p:cNvPicPr>
            <a:picLocks noChangeAspect="1"/>
          </p:cNvPicPr>
          <p:nvPr/>
        </p:nvPicPr>
        <p:blipFill>
          <a:blip r:embed="rId3"/>
          <a:stretch>
            <a:fillRect/>
          </a:stretch>
        </p:blipFill>
        <p:spPr>
          <a:xfrm>
            <a:off x="2603500" y="3308350"/>
            <a:ext cx="6985000" cy="3344068"/>
          </a:xfrm>
          <a:prstGeom prst="rect">
            <a:avLst/>
          </a:prstGeom>
        </p:spPr>
      </p:pic>
    </p:spTree>
    <p:extLst>
      <p:ext uri="{BB962C8B-B14F-4D97-AF65-F5344CB8AC3E}">
        <p14:creationId xmlns:p14="http://schemas.microsoft.com/office/powerpoint/2010/main" val="223728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730F-B2DA-DD0A-C083-7774FC319D25}"/>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EF495EDB-CB52-3852-2A27-2076ED45494A}"/>
              </a:ext>
            </a:extLst>
          </p:cNvPr>
          <p:cNvSpPr>
            <a:spLocks noGrp="1"/>
          </p:cNvSpPr>
          <p:nvPr>
            <p:ph idx="1"/>
          </p:nvPr>
        </p:nvSpPr>
        <p:spPr/>
        <p:txBody>
          <a:bodyPr/>
          <a:lstStyle/>
          <a:p>
            <a:r>
              <a:rPr lang="en-US" dirty="0"/>
              <a:t>Web scraping for all the pages of the given website was a bit difficult to get done. </a:t>
            </a:r>
          </a:p>
          <a:p>
            <a:r>
              <a:rPr lang="en-US" dirty="0"/>
              <a:t>Extracting the keywords HTML code</a:t>
            </a:r>
          </a:p>
          <a:p>
            <a:r>
              <a:rPr lang="en-US" dirty="0"/>
              <a:t>Performing Data Visualization</a:t>
            </a:r>
          </a:p>
          <a:p>
            <a:pPr>
              <a:buFont typeface="Arial" panose="020B0604020202020204" pitchFamily="34" charset="0"/>
              <a:buChar char="•"/>
            </a:pPr>
            <a:r>
              <a:rPr lang="en-US" dirty="0"/>
              <a:t> Example:  counting the number of keywords per article </a:t>
            </a:r>
          </a:p>
        </p:txBody>
      </p:sp>
    </p:spTree>
    <p:extLst>
      <p:ext uri="{BB962C8B-B14F-4D97-AF65-F5344CB8AC3E}">
        <p14:creationId xmlns:p14="http://schemas.microsoft.com/office/powerpoint/2010/main" val="259397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FF6C-0607-2C57-ED88-5018984C3E06}"/>
              </a:ext>
            </a:extLst>
          </p:cNvPr>
          <p:cNvSpPr>
            <a:spLocks noGrp="1"/>
          </p:cNvSpPr>
          <p:nvPr>
            <p:ph type="title"/>
          </p:nvPr>
        </p:nvSpPr>
        <p:spPr>
          <a:xfrm>
            <a:off x="3683000" y="2393950"/>
            <a:ext cx="5194300" cy="1485900"/>
          </a:xfrm>
        </p:spPr>
        <p:txBody>
          <a:bodyPr>
            <a:normAutofit/>
          </a:bodyPr>
          <a:lstStyle/>
          <a:p>
            <a:r>
              <a:rPr lang="en-US" sz="8500" dirty="0">
                <a:latin typeface="Monotype Corsiva" panose="03010101010201010101" pitchFamily="66" charset="0"/>
                <a:cs typeface="Charmonman" pitchFamily="2" charset="-34"/>
              </a:rPr>
              <a:t>Thank You</a:t>
            </a:r>
          </a:p>
        </p:txBody>
      </p:sp>
      <p:sp>
        <p:nvSpPr>
          <p:cNvPr id="3" name="Content Placeholder 2">
            <a:extLst>
              <a:ext uri="{FF2B5EF4-FFF2-40B4-BE49-F238E27FC236}">
                <a16:creationId xmlns:a16="http://schemas.microsoft.com/office/drawing/2014/main" id="{66EDC3A0-D9CB-E9CD-842E-ED710FC100B0}"/>
              </a:ext>
            </a:extLst>
          </p:cNvPr>
          <p:cNvSpPr>
            <a:spLocks noGrp="1"/>
          </p:cNvSpPr>
          <p:nvPr>
            <p:ph idx="1"/>
          </p:nvPr>
        </p:nvSpPr>
        <p:spPr>
          <a:xfrm>
            <a:off x="7505700" y="4152900"/>
            <a:ext cx="4508500" cy="2006600"/>
          </a:xfrm>
        </p:spPr>
        <p:txBody>
          <a:bodyPr>
            <a:noAutofit/>
          </a:bodyPr>
          <a:lstStyle/>
          <a:p>
            <a:pPr marL="0" indent="0">
              <a:buNone/>
            </a:pPr>
            <a:r>
              <a:rPr lang="en-US" sz="3500" dirty="0">
                <a:latin typeface="Monotype Corsiva" panose="03010101010201010101" pitchFamily="66" charset="0"/>
              </a:rPr>
              <a:t>Aravind Kalyan Sivakumar</a:t>
            </a:r>
          </a:p>
          <a:p>
            <a:pPr marL="0" indent="0">
              <a:buNone/>
            </a:pPr>
            <a:r>
              <a:rPr lang="en-US" sz="3500" dirty="0">
                <a:latin typeface="Monotype Corsiva" panose="03010101010201010101" pitchFamily="66" charset="0"/>
              </a:rPr>
              <a:t>Mohan Sai </a:t>
            </a:r>
            <a:r>
              <a:rPr lang="en-US" sz="3500" dirty="0" err="1">
                <a:latin typeface="Monotype Corsiva" panose="03010101010201010101" pitchFamily="66" charset="0"/>
              </a:rPr>
              <a:t>Bandarupalli</a:t>
            </a:r>
            <a:endParaRPr lang="en-US" sz="3500" dirty="0">
              <a:latin typeface="Monotype Corsiva" panose="03010101010201010101" pitchFamily="66" charset="0"/>
            </a:endParaRPr>
          </a:p>
          <a:p>
            <a:pPr marL="0" indent="0">
              <a:buNone/>
            </a:pPr>
            <a:r>
              <a:rPr lang="en-US" sz="3500" dirty="0">
                <a:latin typeface="Monotype Corsiva" panose="03010101010201010101" pitchFamily="66" charset="0"/>
              </a:rPr>
              <a:t>Vaishnavi Panga</a:t>
            </a:r>
          </a:p>
        </p:txBody>
      </p:sp>
    </p:spTree>
    <p:extLst>
      <p:ext uri="{BB962C8B-B14F-4D97-AF65-F5344CB8AC3E}">
        <p14:creationId xmlns:p14="http://schemas.microsoft.com/office/powerpoint/2010/main" val="393988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A958-ACEF-6566-B218-0271D70B6C99}"/>
              </a:ext>
            </a:extLst>
          </p:cNvPr>
          <p:cNvSpPr>
            <a:spLocks noGrp="1"/>
          </p:cNvSpPr>
          <p:nvPr>
            <p:ph type="title"/>
          </p:nvPr>
        </p:nvSpPr>
        <p:spPr>
          <a:xfrm>
            <a:off x="1371600" y="685800"/>
            <a:ext cx="9601200" cy="711200"/>
          </a:xfrm>
        </p:spPr>
        <p:txBody>
          <a:bodyPr/>
          <a:lstStyle/>
          <a:p>
            <a:r>
              <a:rPr lang="en-US" dirty="0"/>
              <a:t>References</a:t>
            </a:r>
          </a:p>
        </p:txBody>
      </p:sp>
      <p:sp>
        <p:nvSpPr>
          <p:cNvPr id="3" name="Content Placeholder 2">
            <a:extLst>
              <a:ext uri="{FF2B5EF4-FFF2-40B4-BE49-F238E27FC236}">
                <a16:creationId xmlns:a16="http://schemas.microsoft.com/office/drawing/2014/main" id="{03288772-75A0-EDAC-F1F6-9AB53BE50258}"/>
              </a:ext>
            </a:extLst>
          </p:cNvPr>
          <p:cNvSpPr>
            <a:spLocks noGrp="1"/>
          </p:cNvSpPr>
          <p:nvPr>
            <p:ph idx="1"/>
          </p:nvPr>
        </p:nvSpPr>
        <p:spPr>
          <a:xfrm>
            <a:off x="1371600" y="1397000"/>
            <a:ext cx="9601200" cy="4470400"/>
          </a:xfrm>
        </p:spPr>
        <p:txBody>
          <a:bodyPr/>
          <a:lstStyle/>
          <a:p>
            <a:pPr marL="0" indent="0">
              <a:buNone/>
            </a:pPr>
            <a:r>
              <a:rPr lang="en-US" dirty="0">
                <a:hlinkClick r:id="rId2"/>
              </a:rPr>
              <a:t>https://statsandr.com/blog/web-scraping-in-r/ - rvest</a:t>
            </a:r>
            <a:endParaRPr lang="en-US" dirty="0"/>
          </a:p>
          <a:p>
            <a:pPr marL="0" indent="0">
              <a:buNone/>
            </a:pPr>
            <a:r>
              <a:rPr lang="en-US" dirty="0">
                <a:hlinkClick r:id="rId3"/>
              </a:rPr>
              <a:t>https://www.tutorialspoint.com/data-cleaning-and-preprocessing-with-r</a:t>
            </a:r>
            <a:endParaRPr lang="en-US" dirty="0"/>
          </a:p>
          <a:p>
            <a:pPr marL="0" indent="0">
              <a:buNone/>
            </a:pPr>
            <a:r>
              <a:rPr lang="en-US" dirty="0">
                <a:hlinkClick r:id="rId4"/>
              </a:rPr>
              <a:t>https://www.geeksforgeeks.org/data-visualization-in-r/</a:t>
            </a:r>
            <a:endParaRPr lang="en-US" dirty="0"/>
          </a:p>
          <a:p>
            <a:pPr marL="0" indent="0">
              <a:buNone/>
            </a:pPr>
            <a:r>
              <a:rPr lang="en-US" dirty="0">
                <a:hlinkClick r:id="rId5"/>
              </a:rPr>
              <a:t>https://www.tableau.com/learn/articles/what-is-data-cleaning - :~:text=tools and software-,What is data cleaning%3F,to be duplicated or mislabeled.</a:t>
            </a:r>
            <a:endParaRPr lang="en-US" dirty="0"/>
          </a:p>
        </p:txBody>
      </p:sp>
    </p:spTree>
    <p:extLst>
      <p:ext uri="{BB962C8B-B14F-4D97-AF65-F5344CB8AC3E}">
        <p14:creationId xmlns:p14="http://schemas.microsoft.com/office/powerpoint/2010/main" val="200062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CAE0-413B-1926-D65C-3226B2B3ED37}"/>
              </a:ext>
            </a:extLst>
          </p:cNvPr>
          <p:cNvSpPr>
            <a:spLocks noGrp="1"/>
          </p:cNvSpPr>
          <p:nvPr>
            <p:ph type="title"/>
          </p:nvPr>
        </p:nvSpPr>
        <p:spPr>
          <a:xfrm>
            <a:off x="1295400" y="2527121"/>
            <a:ext cx="9601200" cy="1061720"/>
          </a:xfrm>
        </p:spPr>
        <p:txBody>
          <a:bodyPr/>
          <a:lstStyle/>
          <a:p>
            <a:r>
              <a:rPr lang="en-US" dirty="0"/>
              <a:t>Introduction</a:t>
            </a:r>
          </a:p>
        </p:txBody>
      </p:sp>
      <p:sp>
        <p:nvSpPr>
          <p:cNvPr id="3" name="Content Placeholder 2">
            <a:extLst>
              <a:ext uri="{FF2B5EF4-FFF2-40B4-BE49-F238E27FC236}">
                <a16:creationId xmlns:a16="http://schemas.microsoft.com/office/drawing/2014/main" id="{0F7CF263-A9A0-0100-952A-77E491346031}"/>
              </a:ext>
            </a:extLst>
          </p:cNvPr>
          <p:cNvSpPr>
            <a:spLocks noGrp="1"/>
          </p:cNvSpPr>
          <p:nvPr>
            <p:ph idx="1"/>
          </p:nvPr>
        </p:nvSpPr>
        <p:spPr>
          <a:xfrm>
            <a:off x="1346200" y="3735458"/>
            <a:ext cx="9601200" cy="1920240"/>
          </a:xfrm>
        </p:spPr>
        <p:txBody>
          <a:bodyPr>
            <a:normAutofit fontScale="92500" lnSpcReduction="20000"/>
          </a:bodyPr>
          <a:lstStyle/>
          <a:p>
            <a:r>
              <a:rPr lang="en-US" b="1" i="0" dirty="0">
                <a:solidFill>
                  <a:srgbClr val="333333"/>
                </a:solidFill>
                <a:effectLst/>
                <a:latin typeface="-apple-system"/>
              </a:rPr>
              <a:t>Web scraping</a:t>
            </a:r>
            <a:r>
              <a:rPr lang="en-US" b="0" i="0" dirty="0">
                <a:solidFill>
                  <a:srgbClr val="333333"/>
                </a:solidFill>
                <a:effectLst/>
                <a:latin typeface="-apple-system"/>
              </a:rPr>
              <a:t> is the art of extracting information from the HTML, CSS and </a:t>
            </a:r>
            <a:r>
              <a:rPr lang="en-US" b="0" i="0" dirty="0" err="1">
                <a:solidFill>
                  <a:srgbClr val="333333"/>
                </a:solidFill>
                <a:effectLst/>
                <a:latin typeface="-apple-system"/>
              </a:rPr>
              <a:t>Javascript</a:t>
            </a:r>
            <a:r>
              <a:rPr lang="en-US" b="0" i="0" dirty="0">
                <a:solidFill>
                  <a:srgbClr val="333333"/>
                </a:solidFill>
                <a:effectLst/>
                <a:latin typeface="-apple-system"/>
              </a:rPr>
              <a:t> lines of code. </a:t>
            </a:r>
          </a:p>
          <a:p>
            <a:r>
              <a:rPr lang="en-US" dirty="0">
                <a:solidFill>
                  <a:srgbClr val="333333"/>
                </a:solidFill>
                <a:latin typeface="-apple-system"/>
              </a:rPr>
              <a:t>Most commonly used package for web scrapping in R programming language is </a:t>
            </a:r>
            <a:r>
              <a:rPr lang="en-US" dirty="0" err="1">
                <a:solidFill>
                  <a:srgbClr val="333333"/>
                </a:solidFill>
                <a:latin typeface="-apple-system"/>
              </a:rPr>
              <a:t>rvest</a:t>
            </a:r>
            <a:r>
              <a:rPr lang="en-US" dirty="0">
                <a:solidFill>
                  <a:srgbClr val="333333"/>
                </a:solidFill>
                <a:latin typeface="-apple-system"/>
              </a:rPr>
              <a:t>.</a:t>
            </a:r>
          </a:p>
          <a:p>
            <a:r>
              <a:rPr lang="en-US" dirty="0" err="1"/>
              <a:t>Rvest</a:t>
            </a:r>
            <a:r>
              <a:rPr lang="en-US" b="0" i="0" dirty="0">
                <a:solidFill>
                  <a:srgbClr val="333333"/>
                </a:solidFill>
                <a:effectLst/>
                <a:latin typeface="-apple-system"/>
              </a:rPr>
              <a:t> provides functions to access a web page and specific elements using CSS selectors and XPath. </a:t>
            </a:r>
          </a:p>
          <a:p>
            <a:r>
              <a:rPr lang="en-US" dirty="0">
                <a:solidFill>
                  <a:srgbClr val="333333"/>
                </a:solidFill>
                <a:latin typeface="-apple-system"/>
              </a:rPr>
              <a:t>Topic: </a:t>
            </a:r>
            <a:r>
              <a:rPr lang="en-US" dirty="0">
                <a:solidFill>
                  <a:srgbClr val="333333"/>
                </a:solidFill>
                <a:latin typeface="-apple-system"/>
                <a:hlinkClick r:id="rId2"/>
              </a:rPr>
              <a:t>immunity and ageing</a:t>
            </a:r>
            <a:endParaRPr lang="en-US" b="0" i="0" dirty="0">
              <a:solidFill>
                <a:srgbClr val="333333"/>
              </a:solidFill>
              <a:effectLst/>
              <a:latin typeface="-apple-system"/>
            </a:endParaRP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0CEA8A44-BDE2-2D0C-C06C-70BBF9748993}"/>
              </a:ext>
            </a:extLst>
          </p:cNvPr>
          <p:cNvSpPr txBox="1"/>
          <p:nvPr/>
        </p:nvSpPr>
        <p:spPr>
          <a:xfrm>
            <a:off x="1295400" y="1516092"/>
            <a:ext cx="10403840" cy="646331"/>
          </a:xfrm>
          <a:prstGeom prst="rect">
            <a:avLst/>
          </a:prstGeom>
          <a:noFill/>
        </p:spPr>
        <p:txBody>
          <a:bodyPr wrap="square" rtlCol="0">
            <a:spAutoFit/>
          </a:bodyPr>
          <a:lstStyle/>
          <a:p>
            <a:pPr marL="285750" indent="-285750">
              <a:buClr>
                <a:schemeClr val="tx1"/>
              </a:buClr>
              <a:buFont typeface="Wingdings" pitchFamily="2" charset="2"/>
              <a:buChar char="§"/>
            </a:pPr>
            <a:r>
              <a:rPr lang="en-US" dirty="0">
                <a:latin typeface="Helvetica Neue" panose="02000503000000020004" pitchFamily="2" charset="0"/>
              </a:rPr>
              <a:t>T</a:t>
            </a:r>
            <a:r>
              <a:rPr lang="en-US" dirty="0">
                <a:effectLst/>
                <a:latin typeface="Helvetica Neue" panose="02000503000000020004" pitchFamily="2" charset="0"/>
              </a:rPr>
              <a:t>o learn &amp; explore about web scrapping, data visualization in different forms saying barographs, pie charts, histograms &amp; etc.</a:t>
            </a:r>
          </a:p>
        </p:txBody>
      </p:sp>
      <p:sp>
        <p:nvSpPr>
          <p:cNvPr id="6" name="TextBox 5">
            <a:extLst>
              <a:ext uri="{FF2B5EF4-FFF2-40B4-BE49-F238E27FC236}">
                <a16:creationId xmlns:a16="http://schemas.microsoft.com/office/drawing/2014/main" id="{91EC93ED-E645-3DE7-59E6-04CE667CDA99}"/>
              </a:ext>
            </a:extLst>
          </p:cNvPr>
          <p:cNvSpPr txBox="1"/>
          <p:nvPr/>
        </p:nvSpPr>
        <p:spPr>
          <a:xfrm>
            <a:off x="1346200" y="436896"/>
            <a:ext cx="3362960" cy="769441"/>
          </a:xfrm>
          <a:prstGeom prst="rect">
            <a:avLst/>
          </a:prstGeom>
          <a:noFill/>
        </p:spPr>
        <p:txBody>
          <a:bodyPr wrap="square" rtlCol="0">
            <a:spAutoFit/>
          </a:bodyPr>
          <a:lstStyle/>
          <a:p>
            <a:r>
              <a:rPr lang="en-US" sz="4400" dirty="0">
                <a:latin typeface="+mj-lt"/>
              </a:rPr>
              <a:t>Objective</a:t>
            </a:r>
          </a:p>
        </p:txBody>
      </p:sp>
    </p:spTree>
    <p:extLst>
      <p:ext uri="{BB962C8B-B14F-4D97-AF65-F5344CB8AC3E}">
        <p14:creationId xmlns:p14="http://schemas.microsoft.com/office/powerpoint/2010/main" val="412719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E40-049E-EAC4-96E7-F68F8BD0A1E6}"/>
              </a:ext>
            </a:extLst>
          </p:cNvPr>
          <p:cNvSpPr>
            <a:spLocks noGrp="1"/>
          </p:cNvSpPr>
          <p:nvPr>
            <p:ph type="title"/>
          </p:nvPr>
        </p:nvSpPr>
        <p:spPr>
          <a:xfrm>
            <a:off x="1371600" y="685800"/>
            <a:ext cx="9601200" cy="868680"/>
          </a:xfrm>
        </p:spPr>
        <p:txBody>
          <a:bodyPr/>
          <a:lstStyle/>
          <a:p>
            <a:r>
              <a:rPr lang="en-US" dirty="0"/>
              <a:t>Steps involved</a:t>
            </a:r>
          </a:p>
        </p:txBody>
      </p:sp>
      <p:sp>
        <p:nvSpPr>
          <p:cNvPr id="3" name="Content Placeholder 2">
            <a:extLst>
              <a:ext uri="{FF2B5EF4-FFF2-40B4-BE49-F238E27FC236}">
                <a16:creationId xmlns:a16="http://schemas.microsoft.com/office/drawing/2014/main" id="{C3934DEC-94E5-EC0B-E5D4-103728E22B1C}"/>
              </a:ext>
            </a:extLst>
          </p:cNvPr>
          <p:cNvSpPr>
            <a:spLocks noGrp="1"/>
          </p:cNvSpPr>
          <p:nvPr>
            <p:ph idx="1"/>
          </p:nvPr>
        </p:nvSpPr>
        <p:spPr>
          <a:xfrm>
            <a:off x="1371600" y="1838960"/>
            <a:ext cx="9601200" cy="4028440"/>
          </a:xfrm>
        </p:spPr>
        <p:txBody>
          <a:bodyPr/>
          <a:lstStyle/>
          <a:p>
            <a:r>
              <a:rPr lang="en-US" dirty="0">
                <a:effectLst/>
                <a:latin typeface="Helvetica Neue" panose="02000503000000020004" pitchFamily="2" charset="0"/>
              </a:rPr>
              <a:t>Setting up the environment</a:t>
            </a:r>
          </a:p>
          <a:p>
            <a:r>
              <a:rPr lang="en-US" dirty="0">
                <a:latin typeface="Helvetica Neue" panose="02000503000000020004" pitchFamily="2" charset="0"/>
              </a:rPr>
              <a:t>Scraping data from web</a:t>
            </a:r>
          </a:p>
          <a:p>
            <a:r>
              <a:rPr lang="en-US" dirty="0">
                <a:latin typeface="Helvetica Neue" panose="02000503000000020004" pitchFamily="2" charset="0"/>
              </a:rPr>
              <a:t>Cleaning &amp; pre-processing</a:t>
            </a:r>
          </a:p>
          <a:p>
            <a:r>
              <a:rPr lang="en-US" dirty="0">
                <a:effectLst/>
                <a:latin typeface="Helvetica Neue" panose="02000503000000020004" pitchFamily="2" charset="0"/>
              </a:rPr>
              <a:t>Data Analyzation &amp; visualization</a:t>
            </a:r>
          </a:p>
        </p:txBody>
      </p:sp>
    </p:spTree>
    <p:extLst>
      <p:ext uri="{BB962C8B-B14F-4D97-AF65-F5344CB8AC3E}">
        <p14:creationId xmlns:p14="http://schemas.microsoft.com/office/powerpoint/2010/main" val="134342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8A9B-FE7E-FB33-06D0-A66AB38B08EC}"/>
              </a:ext>
            </a:extLst>
          </p:cNvPr>
          <p:cNvSpPr>
            <a:spLocks noGrp="1"/>
          </p:cNvSpPr>
          <p:nvPr>
            <p:ph type="title"/>
          </p:nvPr>
        </p:nvSpPr>
        <p:spPr/>
        <p:txBody>
          <a:bodyPr/>
          <a:lstStyle/>
          <a:p>
            <a:r>
              <a:rPr lang="en-US" dirty="0"/>
              <a:t>Setting up the Environment</a:t>
            </a:r>
          </a:p>
        </p:txBody>
      </p:sp>
      <p:sp>
        <p:nvSpPr>
          <p:cNvPr id="3" name="Content Placeholder 2">
            <a:extLst>
              <a:ext uri="{FF2B5EF4-FFF2-40B4-BE49-F238E27FC236}">
                <a16:creationId xmlns:a16="http://schemas.microsoft.com/office/drawing/2014/main" id="{1179A7FF-2721-62BE-238D-A3273D1E7A29}"/>
              </a:ext>
            </a:extLst>
          </p:cNvPr>
          <p:cNvSpPr>
            <a:spLocks noGrp="1"/>
          </p:cNvSpPr>
          <p:nvPr>
            <p:ph idx="1"/>
          </p:nvPr>
        </p:nvSpPr>
        <p:spPr/>
        <p:txBody>
          <a:bodyPr/>
          <a:lstStyle/>
          <a:p>
            <a:r>
              <a:rPr lang="en-US" dirty="0"/>
              <a:t>For the scraping of data from web  we use </a:t>
            </a:r>
            <a:r>
              <a:rPr lang="en-US" dirty="0" err="1"/>
              <a:t>rvest</a:t>
            </a:r>
            <a:r>
              <a:rPr lang="en-US" dirty="0"/>
              <a:t> package</a:t>
            </a:r>
          </a:p>
          <a:p>
            <a:r>
              <a:rPr lang="en-US" dirty="0" err="1"/>
              <a:t>httr</a:t>
            </a:r>
            <a:r>
              <a:rPr lang="en-US" dirty="0"/>
              <a:t> package is used for making HTTP requests</a:t>
            </a:r>
          </a:p>
          <a:p>
            <a:r>
              <a:rPr lang="en-US" dirty="0"/>
              <a:t>Xml2 package is used to work with HTML and XML form of data</a:t>
            </a:r>
          </a:p>
          <a:p>
            <a:endParaRPr lang="en-US" dirty="0"/>
          </a:p>
        </p:txBody>
      </p:sp>
    </p:spTree>
    <p:extLst>
      <p:ext uri="{BB962C8B-B14F-4D97-AF65-F5344CB8AC3E}">
        <p14:creationId xmlns:p14="http://schemas.microsoft.com/office/powerpoint/2010/main" val="25957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AA0A-32F6-1A4E-E895-0AEF7DBF8EFD}"/>
              </a:ext>
            </a:extLst>
          </p:cNvPr>
          <p:cNvSpPr>
            <a:spLocks noGrp="1"/>
          </p:cNvSpPr>
          <p:nvPr>
            <p:ph type="title"/>
          </p:nvPr>
        </p:nvSpPr>
        <p:spPr/>
        <p:txBody>
          <a:bodyPr/>
          <a:lstStyle/>
          <a:p>
            <a:r>
              <a:rPr lang="en-US" dirty="0"/>
              <a:t>Scraping data from Web</a:t>
            </a:r>
          </a:p>
        </p:txBody>
      </p:sp>
      <p:sp>
        <p:nvSpPr>
          <p:cNvPr id="3" name="Content Placeholder 2">
            <a:extLst>
              <a:ext uri="{FF2B5EF4-FFF2-40B4-BE49-F238E27FC236}">
                <a16:creationId xmlns:a16="http://schemas.microsoft.com/office/drawing/2014/main" id="{41AEAD92-7AC5-5ADA-3AF9-3ECFD4F0485A}"/>
              </a:ext>
            </a:extLst>
          </p:cNvPr>
          <p:cNvSpPr>
            <a:spLocks noGrp="1"/>
          </p:cNvSpPr>
          <p:nvPr>
            <p:ph idx="1"/>
          </p:nvPr>
        </p:nvSpPr>
        <p:spPr>
          <a:xfrm>
            <a:off x="1371600" y="1828800"/>
            <a:ext cx="9601200" cy="4038600"/>
          </a:xfrm>
        </p:spPr>
        <p:txBody>
          <a:bodyPr/>
          <a:lstStyle/>
          <a:p>
            <a:r>
              <a:rPr lang="en-US" dirty="0"/>
              <a:t>Used </a:t>
            </a:r>
            <a:r>
              <a:rPr lang="en-US" b="1" dirty="0"/>
              <a:t>Selector gadget </a:t>
            </a:r>
            <a:r>
              <a:rPr lang="en-US" dirty="0"/>
              <a:t>web extension to read the class and element names.</a:t>
            </a:r>
          </a:p>
          <a:p>
            <a:r>
              <a:rPr lang="en-US" dirty="0"/>
              <a:t>Using few functions such as </a:t>
            </a:r>
            <a:r>
              <a:rPr lang="en-US" dirty="0" err="1"/>
              <a:t>html_text</a:t>
            </a:r>
            <a:r>
              <a:rPr lang="en-US" dirty="0"/>
              <a:t>, </a:t>
            </a:r>
            <a:r>
              <a:rPr lang="en-US" dirty="0" err="1"/>
              <a:t>html_nodes</a:t>
            </a:r>
            <a:r>
              <a:rPr lang="en-US" dirty="0"/>
              <a:t>, </a:t>
            </a:r>
            <a:r>
              <a:rPr lang="en-US" dirty="0" err="1"/>
              <a:t>html_attributes</a:t>
            </a:r>
            <a:r>
              <a:rPr lang="en-US" dirty="0"/>
              <a:t>, </a:t>
            </a:r>
            <a:r>
              <a:rPr lang="en-US" dirty="0" err="1"/>
              <a:t>read_html</a:t>
            </a:r>
            <a:r>
              <a:rPr lang="en-US" dirty="0"/>
              <a:t> and son on for reading the html file.</a:t>
            </a:r>
          </a:p>
          <a:p>
            <a:r>
              <a:rPr lang="en-US" dirty="0"/>
              <a:t>Used a  for loop to read multiple pages from the link, as there were almost 12 pages where each page had almost 50 journal details.</a:t>
            </a:r>
          </a:p>
          <a:p>
            <a:endParaRPr lang="en-US" dirty="0"/>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08AC8A82-02D3-D16A-AD1D-E622388C9B7B}"/>
              </a:ext>
            </a:extLst>
          </p:cNvPr>
          <p:cNvPicPr>
            <a:picLocks noChangeAspect="1"/>
          </p:cNvPicPr>
          <p:nvPr/>
        </p:nvPicPr>
        <p:blipFill rotWithShape="1">
          <a:blip r:embed="rId2"/>
          <a:srcRect l="2178" t="21163" r="2012" b="66501"/>
          <a:stretch/>
        </p:blipFill>
        <p:spPr>
          <a:xfrm>
            <a:off x="1564287" y="4119770"/>
            <a:ext cx="9256113" cy="902804"/>
          </a:xfrm>
          <a:prstGeom prst="rect">
            <a:avLst/>
          </a:prstGeom>
        </p:spPr>
      </p:pic>
    </p:spTree>
    <p:extLst>
      <p:ext uri="{BB962C8B-B14F-4D97-AF65-F5344CB8AC3E}">
        <p14:creationId xmlns:p14="http://schemas.microsoft.com/office/powerpoint/2010/main" val="329601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shot of a computer code&#10;&#10;Description automatically generated">
            <a:extLst>
              <a:ext uri="{FF2B5EF4-FFF2-40B4-BE49-F238E27FC236}">
                <a16:creationId xmlns:a16="http://schemas.microsoft.com/office/drawing/2014/main" id="{35E30B65-A375-9603-A17A-F631B4D027C1}"/>
              </a:ext>
            </a:extLst>
          </p:cNvPr>
          <p:cNvPicPr>
            <a:picLocks noGrp="1" noChangeAspect="1"/>
          </p:cNvPicPr>
          <p:nvPr>
            <p:ph idx="1"/>
          </p:nvPr>
        </p:nvPicPr>
        <p:blipFill>
          <a:blip r:embed="rId2"/>
          <a:stretch>
            <a:fillRect/>
          </a:stretch>
        </p:blipFill>
        <p:spPr>
          <a:xfrm>
            <a:off x="1333500" y="800100"/>
            <a:ext cx="9639300" cy="5054600"/>
          </a:xfrm>
        </p:spPr>
      </p:pic>
    </p:spTree>
    <p:extLst>
      <p:ext uri="{BB962C8B-B14F-4D97-AF65-F5344CB8AC3E}">
        <p14:creationId xmlns:p14="http://schemas.microsoft.com/office/powerpoint/2010/main" val="173833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42F-3253-F71E-D242-F62B6C246DB0}"/>
              </a:ext>
            </a:extLst>
          </p:cNvPr>
          <p:cNvSpPr>
            <a:spLocks noGrp="1"/>
          </p:cNvSpPr>
          <p:nvPr>
            <p:ph type="title"/>
          </p:nvPr>
        </p:nvSpPr>
        <p:spPr/>
        <p:txBody>
          <a:bodyPr/>
          <a:lstStyle/>
          <a:p>
            <a:r>
              <a:rPr lang="en-US" dirty="0"/>
              <a:t>Cleaning and Pre-Processing</a:t>
            </a:r>
          </a:p>
        </p:txBody>
      </p:sp>
      <p:sp>
        <p:nvSpPr>
          <p:cNvPr id="3" name="Content Placeholder 2">
            <a:extLst>
              <a:ext uri="{FF2B5EF4-FFF2-40B4-BE49-F238E27FC236}">
                <a16:creationId xmlns:a16="http://schemas.microsoft.com/office/drawing/2014/main" id="{C12330A5-69FB-3FBA-E9EB-6BBBC99B18EA}"/>
              </a:ext>
            </a:extLst>
          </p:cNvPr>
          <p:cNvSpPr>
            <a:spLocks noGrp="1"/>
          </p:cNvSpPr>
          <p:nvPr>
            <p:ph idx="1"/>
          </p:nvPr>
        </p:nvSpPr>
        <p:spPr/>
        <p:txBody>
          <a:bodyPr/>
          <a:lstStyle/>
          <a:p>
            <a:r>
              <a:rPr lang="en-US" i="0" dirty="0">
                <a:solidFill>
                  <a:srgbClr val="4D5156"/>
                </a:solidFill>
                <a:effectLst/>
              </a:rPr>
              <a:t>Data Cleaning is the process of correcting or removing corrupt, incorrect or unnecessary data from the data set before data analysis.</a:t>
            </a:r>
          </a:p>
          <a:p>
            <a:r>
              <a:rPr lang="en-US" dirty="0">
                <a:solidFill>
                  <a:srgbClr val="4D5156"/>
                </a:solidFill>
              </a:rPr>
              <a:t>Most common cleaning steps include:</a:t>
            </a:r>
          </a:p>
          <a:p>
            <a:pPr>
              <a:buFont typeface="Arial" panose="020B0604020202020204" pitchFamily="34" charset="0"/>
              <a:buChar char="•"/>
            </a:pPr>
            <a:r>
              <a:rPr lang="en-US" dirty="0">
                <a:solidFill>
                  <a:srgbClr val="4D5156"/>
                </a:solidFill>
              </a:rPr>
              <a:t>Handling missing data</a:t>
            </a:r>
          </a:p>
          <a:p>
            <a:pPr>
              <a:buFont typeface="Arial" panose="020B0604020202020204" pitchFamily="34" charset="0"/>
              <a:buChar char="•"/>
            </a:pPr>
            <a:r>
              <a:rPr lang="en-US" dirty="0">
                <a:solidFill>
                  <a:srgbClr val="4D5156"/>
                </a:solidFill>
              </a:rPr>
              <a:t>Outlier Detection and treatment</a:t>
            </a:r>
          </a:p>
          <a:p>
            <a:pPr>
              <a:buFont typeface="Arial" panose="020B0604020202020204" pitchFamily="34" charset="0"/>
              <a:buChar char="•"/>
            </a:pPr>
            <a:r>
              <a:rPr lang="en-US" dirty="0">
                <a:solidFill>
                  <a:srgbClr val="4D5156"/>
                </a:solidFill>
              </a:rPr>
              <a:t>Removing Duplicates</a:t>
            </a:r>
          </a:p>
          <a:p>
            <a:pPr>
              <a:buFont typeface="Arial" panose="020B0604020202020204" pitchFamily="34" charset="0"/>
              <a:buChar char="•"/>
            </a:pPr>
            <a:r>
              <a:rPr lang="en-US" dirty="0">
                <a:solidFill>
                  <a:srgbClr val="4D5156"/>
                </a:solidFill>
              </a:rPr>
              <a:t>Data Validation</a:t>
            </a:r>
          </a:p>
          <a:p>
            <a:endParaRPr lang="en-US" dirty="0"/>
          </a:p>
        </p:txBody>
      </p:sp>
    </p:spTree>
    <p:extLst>
      <p:ext uri="{BB962C8B-B14F-4D97-AF65-F5344CB8AC3E}">
        <p14:creationId xmlns:p14="http://schemas.microsoft.com/office/powerpoint/2010/main" val="322741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84A-00AB-9831-9B7A-B36399883E84}"/>
              </a:ext>
            </a:extLst>
          </p:cNvPr>
          <p:cNvSpPr>
            <a:spLocks noGrp="1"/>
          </p:cNvSpPr>
          <p:nvPr>
            <p:ph type="title"/>
          </p:nvPr>
        </p:nvSpPr>
        <p:spPr/>
        <p:txBody>
          <a:bodyPr/>
          <a:lstStyle/>
          <a:p>
            <a:r>
              <a:rPr lang="en-US" dirty="0"/>
              <a:t>Cleaning and Pre-Processing</a:t>
            </a:r>
          </a:p>
        </p:txBody>
      </p:sp>
      <p:sp>
        <p:nvSpPr>
          <p:cNvPr id="3" name="Content Placeholder 2">
            <a:extLst>
              <a:ext uri="{FF2B5EF4-FFF2-40B4-BE49-F238E27FC236}">
                <a16:creationId xmlns:a16="http://schemas.microsoft.com/office/drawing/2014/main" id="{ADD9F99F-BED2-D0C4-78E2-589EF4ED3487}"/>
              </a:ext>
            </a:extLst>
          </p:cNvPr>
          <p:cNvSpPr>
            <a:spLocks noGrp="1"/>
          </p:cNvSpPr>
          <p:nvPr>
            <p:ph idx="1"/>
          </p:nvPr>
        </p:nvSpPr>
        <p:spPr/>
        <p:txBody>
          <a:bodyPr/>
          <a:lstStyle/>
          <a:p>
            <a:r>
              <a:rPr lang="en-US" i="0" dirty="0">
                <a:solidFill>
                  <a:srgbClr val="040C28"/>
                </a:solidFill>
                <a:effectLst/>
              </a:rPr>
              <a:t>Data pre-processing involves transforming data into a basic form that makes it easy to work with</a:t>
            </a:r>
            <a:r>
              <a:rPr lang="en-US" i="0" dirty="0">
                <a:solidFill>
                  <a:srgbClr val="4D5156"/>
                </a:solidFill>
                <a:effectLst/>
              </a:rPr>
              <a:t>.</a:t>
            </a:r>
          </a:p>
          <a:p>
            <a:r>
              <a:rPr lang="en-US" dirty="0">
                <a:solidFill>
                  <a:srgbClr val="4D5156"/>
                </a:solidFill>
              </a:rPr>
              <a:t>Data Pre-Processing techniques:</a:t>
            </a:r>
          </a:p>
          <a:p>
            <a:pPr>
              <a:buFont typeface="Arial" panose="020B0604020202020204" pitchFamily="34" charset="0"/>
              <a:buChar char="•"/>
            </a:pPr>
            <a:r>
              <a:rPr lang="en-US" i="0" dirty="0">
                <a:solidFill>
                  <a:srgbClr val="4D5156"/>
                </a:solidFill>
                <a:effectLst/>
              </a:rPr>
              <a:t>Data Integration</a:t>
            </a:r>
          </a:p>
          <a:p>
            <a:pPr>
              <a:buFont typeface="Arial" panose="020B0604020202020204" pitchFamily="34" charset="0"/>
              <a:buChar char="•"/>
            </a:pPr>
            <a:r>
              <a:rPr lang="en-US" dirty="0">
                <a:solidFill>
                  <a:srgbClr val="4D5156"/>
                </a:solidFill>
              </a:rPr>
              <a:t>Data Transformation</a:t>
            </a:r>
          </a:p>
          <a:p>
            <a:pPr>
              <a:buFont typeface="Arial" panose="020B0604020202020204" pitchFamily="34" charset="0"/>
              <a:buChar char="•"/>
            </a:pPr>
            <a:r>
              <a:rPr lang="en-US" i="0" dirty="0">
                <a:solidFill>
                  <a:srgbClr val="4D5156"/>
                </a:solidFill>
                <a:effectLst/>
              </a:rPr>
              <a:t>Feature selection</a:t>
            </a:r>
          </a:p>
          <a:p>
            <a:pPr>
              <a:buFont typeface="Arial" panose="020B0604020202020204" pitchFamily="34" charset="0"/>
              <a:buChar char="•"/>
            </a:pPr>
            <a:r>
              <a:rPr lang="en-US" dirty="0">
                <a:solidFill>
                  <a:srgbClr val="4D5156"/>
                </a:solidFill>
              </a:rPr>
              <a:t>Encoding Categorical Variables</a:t>
            </a:r>
          </a:p>
          <a:p>
            <a:pPr>
              <a:buFont typeface="Arial" panose="020B0604020202020204" pitchFamily="34" charset="0"/>
              <a:buChar char="•"/>
            </a:pPr>
            <a:r>
              <a:rPr lang="en-US" i="0" dirty="0">
                <a:solidFill>
                  <a:srgbClr val="4D5156"/>
                </a:solidFill>
                <a:effectLst/>
              </a:rPr>
              <a:t>Handling Imbalanced Data</a:t>
            </a:r>
          </a:p>
          <a:p>
            <a:pPr>
              <a:buFont typeface="Arial" panose="020B0604020202020204" pitchFamily="34" charset="0"/>
              <a:buChar char="•"/>
            </a:pPr>
            <a:endParaRPr lang="en-US" i="0" dirty="0">
              <a:solidFill>
                <a:srgbClr val="4D5156"/>
              </a:solidFill>
              <a:effectLst/>
            </a:endParaRPr>
          </a:p>
        </p:txBody>
      </p:sp>
    </p:spTree>
    <p:extLst>
      <p:ext uri="{BB962C8B-B14F-4D97-AF65-F5344CB8AC3E}">
        <p14:creationId xmlns:p14="http://schemas.microsoft.com/office/powerpoint/2010/main" val="234339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B0F8-E2C2-60C5-6775-4E9AC5D20CBE}"/>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74DA9404-E684-6B8F-E0F1-9B845B0942AC}"/>
              </a:ext>
            </a:extLst>
          </p:cNvPr>
          <p:cNvSpPr>
            <a:spLocks noGrp="1"/>
          </p:cNvSpPr>
          <p:nvPr>
            <p:ph idx="1"/>
          </p:nvPr>
        </p:nvSpPr>
        <p:spPr>
          <a:xfrm>
            <a:off x="1371600" y="1752600"/>
            <a:ext cx="9601200" cy="3581400"/>
          </a:xfrm>
        </p:spPr>
        <p:txBody>
          <a:bodyPr/>
          <a:lstStyle/>
          <a:p>
            <a:r>
              <a:rPr lang="en-US" b="1" i="0" dirty="0">
                <a:solidFill>
                  <a:schemeClr val="tx1"/>
                </a:solidFill>
                <a:effectLst/>
              </a:rPr>
              <a:t>Data visualization</a:t>
            </a:r>
            <a:r>
              <a:rPr lang="en-US" b="0" i="0" dirty="0">
                <a:solidFill>
                  <a:schemeClr val="tx1"/>
                </a:solidFill>
                <a:effectLst/>
              </a:rPr>
              <a:t> is the technique used to deliver insights in data using visual cues such as graphs, charts, maps, and many others. This is useful as it helps in intuitive and easy understanding of the large quantities of data and thereby make better decisions regarding it .</a:t>
            </a:r>
          </a:p>
          <a:p>
            <a:r>
              <a:rPr lang="en-US" dirty="0">
                <a:solidFill>
                  <a:schemeClr val="tx1"/>
                </a:solidFill>
              </a:rPr>
              <a:t>We use  a library ggplot2 , It is </a:t>
            </a:r>
            <a:r>
              <a:rPr lang="en-US" b="0" i="0" dirty="0">
                <a:solidFill>
                  <a:srgbClr val="040C28"/>
                </a:solidFill>
                <a:effectLst/>
                <a:latin typeface="Google Sans"/>
              </a:rPr>
              <a:t>plotting package that provides helpful commands to create complex plots from data in a data frame</a:t>
            </a:r>
            <a:r>
              <a:rPr lang="en-US" b="0" i="0" dirty="0">
                <a:solidFill>
                  <a:srgbClr val="4D5156"/>
                </a:solidFill>
                <a:effectLst/>
                <a:latin typeface="Google Sans"/>
              </a:rPr>
              <a:t>.</a:t>
            </a:r>
            <a:endParaRPr lang="en-US" b="0" i="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21877321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126</TotalTime>
  <Words>566</Words>
  <Application>Microsoft Macintosh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Franklin Gothic Book</vt:lpstr>
      <vt:lpstr>Google Sans</vt:lpstr>
      <vt:lpstr>Helvetica Neue</vt:lpstr>
      <vt:lpstr>Monotype Corsiva</vt:lpstr>
      <vt:lpstr>Wingdings</vt:lpstr>
      <vt:lpstr>Crop</vt:lpstr>
      <vt:lpstr>Web Scraping using R: Extracting and Analyzing Journal Article Data </vt:lpstr>
      <vt:lpstr>Introduction</vt:lpstr>
      <vt:lpstr>Steps involved</vt:lpstr>
      <vt:lpstr>Setting up the Environment</vt:lpstr>
      <vt:lpstr>Scraping data from Web</vt:lpstr>
      <vt:lpstr>PowerPoint Presentation</vt:lpstr>
      <vt:lpstr>Cleaning and Pre-Processing</vt:lpstr>
      <vt:lpstr>Cleaning and Pre-Processing</vt:lpstr>
      <vt:lpstr>Data Analysis and Visualization</vt:lpstr>
      <vt:lpstr>PowerPoint Presentation</vt:lpstr>
      <vt:lpstr>Exporting the Data</vt:lpstr>
      <vt:lpstr>Challenges faced</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using R: Extracting and Analyzing Journal Article Data </dc:title>
  <dc:creator>Panga, Vaishnavi</dc:creator>
  <cp:lastModifiedBy>Panga, Vaishnavi</cp:lastModifiedBy>
  <cp:revision>4</cp:revision>
  <dcterms:created xsi:type="dcterms:W3CDTF">2023-11-10T22:11:21Z</dcterms:created>
  <dcterms:modified xsi:type="dcterms:W3CDTF">2023-11-13T01:39:02Z</dcterms:modified>
</cp:coreProperties>
</file>