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35EE-5F3B-AF74-DFF3-5505FBC7F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32082-3355-0B4E-DBED-FF1287EB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48C5-AE85-7C2A-D135-63D21218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1933-5081-D2CE-9A45-C300CC1B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A6E7-47DE-F32E-E773-49428BF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BDC-F717-EC93-63EE-D9F0290A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1BA2-38A1-0BB3-A60E-9B367105C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125E-E90C-FE04-A5E8-1EED6396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A002-159D-B861-48BA-CEFF501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A722-B90B-8E06-5B08-755C5EEE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F7895-4A47-7EDE-8FDF-BE949D2E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B452-04CE-3E27-7984-0F50EBE7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717B-954B-7E89-BB2A-A9F43BF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3E39-9279-42C5-1D08-6EDC5E1B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4172-40B7-167F-CE04-27F69597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A746-ECCD-70E7-0411-5E5B5B28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B617-DF60-02AB-61D1-34D573C9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4AB1-F5F5-AF52-534C-D070E84A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BAB4-A247-3649-C6D3-1016F913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07C-1186-BE3A-9E7F-6722D8F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00CD-194E-AA91-1ECA-3BFF2DB9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B2C9-CAC5-DBBF-8CCE-04C6E988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C751-58EE-AE8C-FF0A-B9D0CCCA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A255-D50B-E3E0-1742-804AD08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B140-148A-50D2-7B4C-60E982A3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45FA-0879-5703-278C-59A959D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A93E-538F-ED49-B539-1BB4B4B35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73AAE-ED62-6732-CB08-F8A81F89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4E33-2F6F-3DD0-BD11-5908C327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F2FE8-51A4-3733-A9B9-8BD210F5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3E74-793B-C6E0-4697-37073CA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21ED-2D00-D80E-06CF-2C952D0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6096-6631-0C96-6C92-1BE64D77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F242-7E04-92D0-9F3C-345F676EB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A193-E9DD-B611-351A-181F340B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702CD-8A45-C82C-D0D4-466A45CA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8585F-3F68-A904-5A85-97107A58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32B8C-4CFD-4E6C-6405-CF2901A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89C7C-375E-48F4-2A65-EDA352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4977-60D2-4587-FCEA-27EE025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32A82-F16F-CC96-FA58-345933E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E24CA-F4AE-F102-A8A6-84B76C86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2E5D9-012E-32E9-B273-EC2536F5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35494-E1C2-9313-A127-F335767B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093F1-9B49-D886-FDD5-3779833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5B51F-B831-9542-4879-6258466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337C-4D3D-6EC0-2663-B3F2A12F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E9AF-C6A7-73B6-9E16-007F152F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CB04F-B3D3-C997-D46D-B6C4AEB8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F85D-ECDA-DE77-BB45-970C8424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A9D4-C6D6-6562-93CD-2F3DE04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172A-28F7-D8CC-1C3D-4714C219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76C0-2A88-5A39-6E5B-18C172E6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BBA41-F9FD-E7A4-F9B2-3A82BC33F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6505E-DE6B-CD59-3BB4-BF555477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8868-7CD4-6CAB-CB3F-2911CA97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7DFE-CA69-3823-C067-C8509145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CE1E-4B0B-FD96-7AA4-E18B903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0EA60-EAB0-1F6C-850B-DF7F896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5CDF-255B-E591-D3A1-00BBB001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A2A0-0E8D-18B1-C774-17AE5F94A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C54D-99FF-41F0-9E2D-416C52AEF57A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E614-1567-0610-70AC-BA91A1F1F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4E3F-E987-21C6-705F-77E83ED2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C3F8-2C79-45A0-B415-BA025F8E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0842-4EED-474E-49B1-CCFC7CD1A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8" y="1113039"/>
            <a:ext cx="11775988" cy="109975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oge UI"/>
              </a:rPr>
              <a:t>Uncovering the </a:t>
            </a:r>
            <a:r>
              <a:rPr lang="en-US" sz="4400" b="1" dirty="0">
                <a:latin typeface="Seoge UI"/>
              </a:rPr>
              <a:t>"</a:t>
            </a: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Seoge UI"/>
              </a:rPr>
              <a:t>Why</a:t>
            </a:r>
            <a:r>
              <a:rPr lang="en-US" sz="4400" b="1" dirty="0">
                <a:latin typeface="Seoge UI"/>
              </a:rPr>
              <a:t>"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Seoge UI"/>
              </a:rPr>
              <a:t>Behind Logistics Delays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Seoge 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7B451-15E7-4AEF-89D8-F34BF23A2F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8997" y="2619843"/>
            <a:ext cx="101140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the manufacturing supply chain, shipment delays are a major, costly problem.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"Bad luck" is not a useful business answer. The goal of this analysis was to use real-world data   to find the root causes of delays.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49CF1-EE3B-208A-C1A6-3A7421770E13}"/>
              </a:ext>
            </a:extLst>
          </p:cNvPr>
          <p:cNvSpPr txBox="1"/>
          <p:nvPr/>
        </p:nvSpPr>
        <p:spPr>
          <a:xfrm>
            <a:off x="1116226" y="4238157"/>
            <a:ext cx="6297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Business Questions: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1152D-7200-9D75-55AB-B12F8C96826D}"/>
              </a:ext>
            </a:extLst>
          </p:cNvPr>
          <p:cNvSpPr txBox="1"/>
          <p:nvPr/>
        </p:nvSpPr>
        <p:spPr>
          <a:xfrm>
            <a:off x="1116226" y="4777100"/>
            <a:ext cx="96341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types of shipments are most delayed? (FTL vs. Carting)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Where are the biggest bottlenecks? (Hotspot States)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do most delays happen? (Time of Day)</a:t>
            </a:r>
          </a:p>
        </p:txBody>
      </p:sp>
    </p:spTree>
    <p:extLst>
      <p:ext uri="{BB962C8B-B14F-4D97-AF65-F5344CB8AC3E}">
        <p14:creationId xmlns:p14="http://schemas.microsoft.com/office/powerpoint/2010/main" val="21261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6AEF-8A2B-698B-F64C-67564878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2">
                    <a:lumMod val="50000"/>
                  </a:schemeClr>
                </a:solidFill>
                <a:latin typeface="Seoge UI"/>
              </a:rPr>
              <a:t>The Data: B2B Shipments (</a:t>
            </a:r>
            <a:r>
              <a:rPr lang="en-US" sz="3500" b="1" dirty="0" err="1">
                <a:solidFill>
                  <a:schemeClr val="tx2">
                    <a:lumMod val="50000"/>
                  </a:schemeClr>
                </a:solidFill>
                <a:latin typeface="Seoge UI"/>
              </a:rPr>
              <a:t>Delhivery</a:t>
            </a:r>
            <a:r>
              <a:rPr lang="en-US" sz="3500" b="1" dirty="0">
                <a:solidFill>
                  <a:schemeClr val="tx2">
                    <a:lumMod val="50000"/>
                  </a:schemeClr>
                </a:solidFill>
                <a:latin typeface="Seoge UI"/>
              </a:rPr>
              <a:t> Logistics Ltd.)</a:t>
            </a:r>
            <a:endParaRPr lang="en-IN" sz="3500" b="1" dirty="0">
              <a:solidFill>
                <a:schemeClr val="tx2">
                  <a:lumMod val="50000"/>
                </a:schemeClr>
              </a:solidFill>
              <a:latin typeface="Seog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DB15-0D8C-EA65-B7D5-6D55F16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Scope: </a:t>
            </a:r>
            <a:r>
              <a:rPr lang="en-US" dirty="0"/>
              <a:t>~114,000 individual shipment segments from India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Features Analyzed:</a:t>
            </a:r>
          </a:p>
          <a:p>
            <a:r>
              <a:rPr lang="en-US" dirty="0" err="1"/>
              <a:t>route_type</a:t>
            </a:r>
            <a:r>
              <a:rPr lang="en-US" dirty="0"/>
              <a:t> (FTL vs. Carting)</a:t>
            </a:r>
          </a:p>
          <a:p>
            <a:r>
              <a:rPr lang="en-US" dirty="0" err="1"/>
              <a:t>source_state</a:t>
            </a:r>
            <a:r>
              <a:rPr lang="en-US" dirty="0"/>
              <a:t> (Origin)</a:t>
            </a:r>
          </a:p>
          <a:p>
            <a:r>
              <a:rPr lang="en-US" dirty="0" err="1"/>
              <a:t>od_start_time</a:t>
            </a:r>
            <a:r>
              <a:rPr lang="en-US" dirty="0"/>
              <a:t> (Time of day)</a:t>
            </a:r>
          </a:p>
          <a:p>
            <a:r>
              <a:rPr lang="en-US" dirty="0" err="1"/>
              <a:t>segment_actual_time</a:t>
            </a:r>
            <a:r>
              <a:rPr lang="en-US" dirty="0"/>
              <a:t> (Real time)</a:t>
            </a:r>
          </a:p>
          <a:p>
            <a:r>
              <a:rPr lang="en-US" dirty="0" err="1"/>
              <a:t>segment_osrm_time</a:t>
            </a:r>
            <a:r>
              <a:rPr lang="en-US" dirty="0"/>
              <a:t> (Expected time)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Core Metric Created:</a:t>
            </a:r>
          </a:p>
          <a:p>
            <a:r>
              <a:rPr lang="en-US" dirty="0"/>
              <a:t>Segment Delay (Mins) = </a:t>
            </a:r>
            <a:r>
              <a:rPr lang="en-US" dirty="0" err="1"/>
              <a:t>segment_actual_time</a:t>
            </a:r>
            <a:r>
              <a:rPr lang="en-US" dirty="0"/>
              <a:t> - </a:t>
            </a:r>
            <a:r>
              <a:rPr lang="en-US" dirty="0" err="1"/>
              <a:t>segment_osrm_time</a:t>
            </a:r>
            <a:endParaRPr lang="en-US" dirty="0"/>
          </a:p>
          <a:p>
            <a:r>
              <a:rPr lang="en-US" dirty="0"/>
              <a:t>This metric was the foundation for the entire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4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CEB-8678-4674-3F42-775528AB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Seoge UI"/>
              </a:rPr>
              <a:t>Insight 1: </a:t>
            </a:r>
            <a:r>
              <a:rPr lang="en-US" sz="4300" b="1" dirty="0">
                <a:solidFill>
                  <a:schemeClr val="tx2">
                    <a:lumMod val="75000"/>
                  </a:schemeClr>
                </a:solidFill>
                <a:latin typeface="Seoge UI"/>
              </a:rPr>
              <a:t>The Problem is PROCESS, Not DISTANCE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7F9E-0940-E07F-68F8-31239EBD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94285"/>
            <a:ext cx="5712940" cy="53165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Finding: </a:t>
            </a:r>
            <a:r>
              <a:rPr lang="en-US" dirty="0"/>
              <a:t>The scatter plot shows no correlation between a segment's distance and its delay. A 50km trip is just as likely to be delayed as a 500km trip.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Impact (The "So What"):</a:t>
            </a:r>
          </a:p>
          <a:p>
            <a:pPr algn="just"/>
            <a:r>
              <a:rPr lang="en-US" dirty="0"/>
              <a:t>This is the most critical insight. It proves that delays are caused by inefficient processes (like hub waiting, bad routing, traffic), not by just driving a long way.</a:t>
            </a:r>
          </a:p>
          <a:p>
            <a:pPr algn="just"/>
            <a:r>
              <a:rPr lang="en-US" dirty="0"/>
              <a:t>You can't shorten a road, but you can fix a broken process. This is the core business case for </a:t>
            </a:r>
            <a:r>
              <a:rPr lang="en-US" dirty="0" err="1"/>
              <a:t>RoaDo's</a:t>
            </a:r>
            <a:r>
              <a:rPr lang="en-US" dirty="0"/>
              <a:t> "operating system for logistics."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362BB-9061-A01A-7BFA-8488A590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79" y="1396314"/>
            <a:ext cx="4995840" cy="3200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08113-70EC-BED8-6C51-62129F16B72B}"/>
              </a:ext>
            </a:extLst>
          </p:cNvPr>
          <p:cNvSpPr txBox="1"/>
          <p:nvPr/>
        </p:nvSpPr>
        <p:spPr>
          <a:xfrm>
            <a:off x="7241059" y="4819134"/>
            <a:ext cx="48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Scatter Plot of Delay and Distance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96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D3DF-4CC8-E294-93E7-B5843333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3" y="63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solidFill>
                  <a:schemeClr val="accent4">
                    <a:lumMod val="50000"/>
                  </a:schemeClr>
                </a:solidFill>
                <a:latin typeface="Seoge UI"/>
              </a:rPr>
              <a:t>Insight 2: 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Seoge UI"/>
              </a:rPr>
              <a:t>FTL Shipments are 41% More Delayed</a:t>
            </a:r>
            <a:endParaRPr lang="en-IN" sz="3900" b="1" dirty="0">
              <a:solidFill>
                <a:schemeClr val="accent1">
                  <a:lumMod val="50000"/>
                </a:schemeClr>
              </a:solidFill>
              <a:latin typeface="Seog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2F3C-1EE5-BCFC-B5DF-7CF56A4F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33" y="3892378"/>
            <a:ext cx="10838934" cy="2743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Finding: </a:t>
            </a:r>
            <a:r>
              <a:rPr lang="en-US" dirty="0"/>
              <a:t>'FTL' (Full Truck Load) shipments—the most valuable and critical part of the manufacturing supply chain—are 41% more delayed on average than smaller 'Carting' shipments.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Impact (The "So What"):</a:t>
            </a:r>
          </a:p>
          <a:p>
            <a:pPr algn="just"/>
            <a:r>
              <a:rPr lang="en-US" dirty="0"/>
              <a:t>The network's most expensive and high-priority shipments are its least reliable.</a:t>
            </a:r>
          </a:p>
          <a:p>
            <a:pPr algn="just"/>
            <a:r>
              <a:rPr lang="en-US" dirty="0"/>
              <a:t>This is a massive, costly problem for manufacturers and the exact target market for </a:t>
            </a:r>
            <a:r>
              <a:rPr lang="en-US" dirty="0" err="1"/>
              <a:t>RoaDo's</a:t>
            </a:r>
            <a:r>
              <a:rPr lang="en-US" dirty="0"/>
              <a:t> AI-enabled alerts.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7FB88-8DEE-CD5E-0ABC-68F87C5B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36" y="1202224"/>
            <a:ext cx="6120087" cy="232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6665D-5FB3-4D14-4791-FB38B60D2E0B}"/>
              </a:ext>
            </a:extLst>
          </p:cNvPr>
          <p:cNvSpPr txBox="1"/>
          <p:nvPr/>
        </p:nvSpPr>
        <p:spPr>
          <a:xfrm>
            <a:off x="7693521" y="1994427"/>
            <a:ext cx="39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Bar Plot of Delay by Shipment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168B-E670-68C8-CF1B-D425E6F7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90"/>
            <a:ext cx="10515600" cy="882907"/>
          </a:xfrm>
        </p:spPr>
        <p:txBody>
          <a:bodyPr>
            <a:normAutofit/>
          </a:bodyPr>
          <a:lstStyle/>
          <a:p>
            <a:pPr algn="ctr"/>
            <a:r>
              <a:rPr lang="en-IN" sz="3900" b="1" dirty="0">
                <a:solidFill>
                  <a:schemeClr val="accent4">
                    <a:lumMod val="50000"/>
                  </a:schemeClr>
                </a:solidFill>
                <a:latin typeface="Seoge UI"/>
              </a:rPr>
              <a:t>Insight 3 &amp; Actionable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CCF4-CAA9-EBC6-14C3-5A9F91EF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" y="999751"/>
            <a:ext cx="6052750" cy="24292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Finding: Delays are predictable. They are not random.</a:t>
            </a:r>
          </a:p>
          <a:p>
            <a:pPr algn="just"/>
            <a:r>
              <a:rPr lang="en-US" dirty="0"/>
              <a:t>Where: Delays are concentrated in "hotspot" states and specific routes </a:t>
            </a:r>
          </a:p>
          <a:p>
            <a:pPr marL="0" indent="0" algn="just">
              <a:buNone/>
            </a:pPr>
            <a:r>
              <a:rPr lang="en-US" dirty="0"/>
              <a:t>   (like "Maharashtra -&gt; Gujarat").</a:t>
            </a:r>
          </a:p>
          <a:p>
            <a:pPr algn="just"/>
            <a:r>
              <a:rPr lang="en-US" dirty="0"/>
              <a:t>When: Delays spike at predictable times`, especially overnight (10 PM - 4 AM) and during the evening rush (4 PM - 6 PM).</a:t>
            </a:r>
          </a:p>
          <a:p>
            <a:pPr algn="just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7A4B1-2BCD-EDDE-D46D-1B44DF64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68" y="1198605"/>
            <a:ext cx="5210432" cy="2059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9314A9-DFFB-0C2E-BB6A-4646F5DD49F2}"/>
              </a:ext>
            </a:extLst>
          </p:cNvPr>
          <p:cNvSpPr txBox="1"/>
          <p:nvPr/>
        </p:nvSpPr>
        <p:spPr>
          <a:xfrm>
            <a:off x="7661190" y="3258522"/>
            <a:ext cx="473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Line Chart of peak Delay Time of Day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9768E-5C07-98ED-DDA5-649B8C69B715}"/>
              </a:ext>
            </a:extLst>
          </p:cNvPr>
          <p:cNvSpPr/>
          <p:nvPr/>
        </p:nvSpPr>
        <p:spPr>
          <a:xfrm>
            <a:off x="7661190" y="3627854"/>
            <a:ext cx="4164226" cy="3230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168DE-8BDD-2FDE-327C-EF03217E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8" y="3769798"/>
            <a:ext cx="3892378" cy="30274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28DEC-8FC0-FBD6-FA25-979408969246}"/>
              </a:ext>
            </a:extLst>
          </p:cNvPr>
          <p:cNvSpPr txBox="1"/>
          <p:nvPr/>
        </p:nvSpPr>
        <p:spPr>
          <a:xfrm>
            <a:off x="838200" y="3415855"/>
            <a:ext cx="6065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Recommendations: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13A14-DDF5-6F01-D28F-690FD130C3F1}"/>
              </a:ext>
            </a:extLst>
          </p:cNvPr>
          <p:cNvSpPr txBox="1"/>
          <p:nvPr/>
        </p:nvSpPr>
        <p:spPr>
          <a:xfrm>
            <a:off x="632256" y="3995678"/>
            <a:ext cx="664999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Prioritize FTL: </a:t>
            </a:r>
            <a:r>
              <a:rPr lang="en-US" sz="2100" dirty="0"/>
              <a:t>Focus sales and product efforts on fixing the FTL delay problem, as it's the highest-value issue.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Launch Predictive Alerts: </a:t>
            </a:r>
            <a:r>
              <a:rPr lang="en-US" sz="2100" dirty="0"/>
              <a:t>Use the "hotspot" routes and "peak delay hours" to create an AI-driven "Delay Risk Score" for shipments before they even start.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Optimize Hubs: </a:t>
            </a:r>
            <a:r>
              <a:rPr lang="en-US" sz="2100" dirty="0"/>
              <a:t>Investigate the overnight process at the worst-performing hubs. The data shows this is a major system-wide bottleneck.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56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555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Seoge UI</vt:lpstr>
      <vt:lpstr>Office Theme</vt:lpstr>
      <vt:lpstr>Uncovering the "Why" Behind Logistics Delays</vt:lpstr>
      <vt:lpstr>The Data: B2B Shipments (Delhivery Logistics Ltd.)</vt:lpstr>
      <vt:lpstr>Insight 1: The Problem is PROCESS, Not DISTANCE </vt:lpstr>
      <vt:lpstr>Insight 2: FTL Shipments are 41% More Delayed</vt:lpstr>
      <vt:lpstr>Insight 3 &amp; Actionable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Sai P</dc:creator>
  <cp:lastModifiedBy>Mohan Sai P</cp:lastModifiedBy>
  <cp:revision>3</cp:revision>
  <dcterms:created xsi:type="dcterms:W3CDTF">2025-10-31T17:09:13Z</dcterms:created>
  <dcterms:modified xsi:type="dcterms:W3CDTF">2025-10-31T17:46:07Z</dcterms:modified>
</cp:coreProperties>
</file>