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73" r:id="rId5"/>
    <p:sldId id="272" r:id="rId6"/>
    <p:sldId id="275" r:id="rId7"/>
    <p:sldId id="276" r:id="rId8"/>
    <p:sldId id="274" r:id="rId9"/>
    <p:sldId id="271"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 R Shetty" userId="545f764bdc3b645e" providerId="LiveId" clId="{0859F1EB-FF6C-4CB0-B66F-340D552AE2DD}"/>
    <pc:docChg chg="modSld">
      <pc:chgData name="Mohan R Shetty" userId="545f764bdc3b645e" providerId="LiveId" clId="{0859F1EB-FF6C-4CB0-B66F-340D552AE2DD}" dt="2025-02-11T12:14:38.236" v="9" actId="20577"/>
      <pc:docMkLst>
        <pc:docMk/>
      </pc:docMkLst>
      <pc:sldChg chg="modSp mod">
        <pc:chgData name="Mohan R Shetty" userId="545f764bdc3b645e" providerId="LiveId" clId="{0859F1EB-FF6C-4CB0-B66F-340D552AE2DD}" dt="2025-02-11T12:14:38.236" v="9" actId="20577"/>
        <pc:sldMkLst>
          <pc:docMk/>
          <pc:sldMk cId="0" sldId="256"/>
        </pc:sldMkLst>
        <pc:spChg chg="mod">
          <ac:chgData name="Mohan R Shetty" userId="545f764bdc3b645e" providerId="LiveId" clId="{0859F1EB-FF6C-4CB0-B66F-340D552AE2DD}" dt="2025-02-11T12:14:38.236" v="9" actId="20577"/>
          <ac:spMkLst>
            <pc:docMk/>
            <pc:sldMk cId="0" sldId="256"/>
            <ac:spMk id="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C3D82B00-B77A-D2D2-00C0-1634777D38F3}"/>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BC96B54-42AD-2646-1908-144141481F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04B4B82-C4EC-24F0-9F10-744794F0C3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5681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5B12DD09-6087-5A30-2D50-8299E5D8884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3AD3E2A-E8C5-9E40-68C2-7040883E01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8804B697-9A6D-7999-DEA3-6AE1B2686B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320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908476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researchgate.net/publication/323135624_Web_application_fuzz_testing" TargetMode="External"/><Relationship Id="rId5" Type="http://schemas.openxmlformats.org/officeDocument/2006/relationships/hyperlink" Target="https://ieeexplore.ieee.org/stamp/stamp.jsp?arnumber=10374347" TargetMode="External"/><Relationship Id="rId4" Type="http://schemas.openxmlformats.org/officeDocument/2006/relationships/hyperlink" Target="https://www.researchgate.net/publication/347237814_Fuzzing_Technique_in_Web_Applications_and_Beyon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Creating a Comprehensive Web Application </a:t>
            </a:r>
            <a:r>
              <a:rPr lang="en-GB" dirty="0" err="1">
                <a:solidFill>
                  <a:schemeClr val="tx1"/>
                </a:solidFill>
                <a:latin typeface="Cambria" panose="02040503050406030204" pitchFamily="18" charset="0"/>
                <a:ea typeface="Cambria" panose="02040503050406030204" pitchFamily="18" charset="0"/>
              </a:rPr>
              <a:t>Fuzzer</a:t>
            </a:r>
            <a:r>
              <a:rPr lang="en-GB" dirty="0">
                <a:solidFill>
                  <a:schemeClr val="tx1"/>
                </a:solidFill>
                <a:latin typeface="Cambria" panose="02040503050406030204" pitchFamily="18" charset="0"/>
                <a:ea typeface="Cambria" panose="02040503050406030204" pitchFamily="18" charset="0"/>
              </a:rPr>
              <a:t>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373131" y="196104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CSE-G93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Vineetha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B</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703833"/>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Mr. Amarnath J.L</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40EBAA87-7D49-407D-7305-7AD8042EA4D6}"/>
              </a:ext>
            </a:extLst>
          </p:cNvPr>
          <p:cNvGraphicFramePr>
            <a:graphicFrameLocks noGrp="1"/>
          </p:cNvGraphicFramePr>
          <p:nvPr>
            <p:extLst>
              <p:ext uri="{D42A27DB-BD31-4B8C-83A1-F6EECF244321}">
                <p14:modId xmlns:p14="http://schemas.microsoft.com/office/powerpoint/2010/main" val="4015857630"/>
              </p:ext>
            </p:extLst>
          </p:nvPr>
        </p:nvGraphicFramePr>
        <p:xfrm>
          <a:off x="373131" y="2491740"/>
          <a:ext cx="6107064" cy="2096852"/>
        </p:xfrm>
        <a:graphic>
          <a:graphicData uri="http://schemas.openxmlformats.org/drawingml/2006/table">
            <a:tbl>
              <a:tblPr firstRow="1" bandRow="1"/>
              <a:tblGrid>
                <a:gridCol w="3053532">
                  <a:extLst>
                    <a:ext uri="{9D8B030D-6E8A-4147-A177-3AD203B41FA5}">
                      <a16:colId xmlns:a16="http://schemas.microsoft.com/office/drawing/2014/main" val="2587923701"/>
                    </a:ext>
                  </a:extLst>
                </a:gridCol>
                <a:gridCol w="3053532">
                  <a:extLst>
                    <a:ext uri="{9D8B030D-6E8A-4147-A177-3AD203B41FA5}">
                      <a16:colId xmlns:a16="http://schemas.microsoft.com/office/drawing/2014/main" val="1046108261"/>
                    </a:ext>
                  </a:extLst>
                </a:gridCol>
              </a:tblGrid>
              <a:tr h="429485">
                <a:tc>
                  <a:txBody>
                    <a:bodyPr/>
                    <a:lstStyle/>
                    <a:p>
                      <a:pPr algn="ctr"/>
                      <a:r>
                        <a:rPr lang="en-IN" sz="2400" b="1" dirty="0">
                          <a:solidFill>
                            <a:schemeClr val="bg2">
                              <a:lumMod val="60000"/>
                              <a:lumOff val="40000"/>
                            </a:schemeClr>
                          </a:solidFill>
                          <a:latin typeface="Cambria" panose="02040503050406030204" pitchFamily="18" charset="0"/>
                          <a:ea typeface="Cambria" panose="02040503050406030204" pitchFamily="18" charset="0"/>
                        </a:rPr>
                        <a:t>Roll No</a:t>
                      </a:r>
                    </a:p>
                  </a:txBody>
                  <a:tcPr/>
                </a:tc>
                <a:tc>
                  <a:txBody>
                    <a:bodyPr/>
                    <a:lstStyle/>
                    <a:p>
                      <a:pPr algn="ctr"/>
                      <a:r>
                        <a:rPr lang="en-IN" sz="2400" b="1" dirty="0">
                          <a:solidFill>
                            <a:schemeClr val="bg2">
                              <a:lumMod val="60000"/>
                              <a:lumOff val="40000"/>
                            </a:schemeClr>
                          </a:solidFill>
                          <a:latin typeface="Cambria" panose="02040503050406030204" pitchFamily="18" charset="0"/>
                          <a:ea typeface="Cambria" panose="02040503050406030204" pitchFamily="18" charset="0"/>
                        </a:rPr>
                        <a:t>Student Name</a:t>
                      </a:r>
                    </a:p>
                  </a:txBody>
                  <a:tcPr/>
                </a:tc>
                <a:extLst>
                  <a:ext uri="{0D108BD9-81ED-4DB2-BD59-A6C34878D82A}">
                    <a16:rowId xmlns:a16="http://schemas.microsoft.com/office/drawing/2014/main" val="3478210902"/>
                  </a:ext>
                </a:extLst>
              </a:tr>
              <a:tr h="409913">
                <a:tc>
                  <a:txBody>
                    <a:bodyPr/>
                    <a:lstStyle/>
                    <a:p>
                      <a:pPr algn="ctr"/>
                      <a:r>
                        <a:rPr lang="en-IN" sz="2000" dirty="0">
                          <a:latin typeface="Cambria" panose="02040503050406030204" pitchFamily="18" charset="0"/>
                          <a:ea typeface="Cambria" panose="02040503050406030204" pitchFamily="18" charset="0"/>
                        </a:rPr>
                        <a:t>20211CSE0591</a:t>
                      </a:r>
                    </a:p>
                  </a:txBody>
                  <a:tcPr/>
                </a:tc>
                <a:tc>
                  <a:txBody>
                    <a:bodyPr/>
                    <a:lstStyle/>
                    <a:p>
                      <a:pPr algn="ctr"/>
                      <a:r>
                        <a:rPr lang="en-IN" sz="2000" dirty="0">
                          <a:latin typeface="Cambria" panose="02040503050406030204" pitchFamily="18" charset="0"/>
                          <a:ea typeface="Cambria" panose="02040503050406030204" pitchFamily="18" charset="0"/>
                        </a:rPr>
                        <a:t>Mohan R Shetty</a:t>
                      </a:r>
                    </a:p>
                  </a:txBody>
                  <a:tcPr/>
                </a:tc>
                <a:extLst>
                  <a:ext uri="{0D108BD9-81ED-4DB2-BD59-A6C34878D82A}">
                    <a16:rowId xmlns:a16="http://schemas.microsoft.com/office/drawing/2014/main" val="34811518"/>
                  </a:ext>
                </a:extLst>
              </a:tr>
              <a:tr h="409913">
                <a:tc>
                  <a:txBody>
                    <a:bodyPr/>
                    <a:lstStyle/>
                    <a:p>
                      <a:pPr algn="ctr"/>
                      <a:r>
                        <a:rPr lang="en-IN" sz="2000" dirty="0">
                          <a:latin typeface="Cambria" panose="02040503050406030204" pitchFamily="18" charset="0"/>
                          <a:ea typeface="Cambria" panose="02040503050406030204" pitchFamily="18" charset="0"/>
                        </a:rPr>
                        <a:t>20211CSE0584</a:t>
                      </a:r>
                    </a:p>
                  </a:txBody>
                  <a:tcPr/>
                </a:tc>
                <a:tc>
                  <a:txBody>
                    <a:bodyPr/>
                    <a:lstStyle/>
                    <a:p>
                      <a:pPr algn="ctr"/>
                      <a:r>
                        <a:rPr lang="en-IN" sz="2000" dirty="0">
                          <a:latin typeface="Cambria" panose="02040503050406030204" pitchFamily="18" charset="0"/>
                          <a:ea typeface="Cambria" panose="02040503050406030204" pitchFamily="18" charset="0"/>
                        </a:rPr>
                        <a:t>Amulya S Sathish</a:t>
                      </a:r>
                    </a:p>
                  </a:txBody>
                  <a:tcPr/>
                </a:tc>
                <a:extLst>
                  <a:ext uri="{0D108BD9-81ED-4DB2-BD59-A6C34878D82A}">
                    <a16:rowId xmlns:a16="http://schemas.microsoft.com/office/drawing/2014/main" val="974617688"/>
                  </a:ext>
                </a:extLst>
              </a:tr>
              <a:tr h="409913">
                <a:tc>
                  <a:txBody>
                    <a:bodyPr/>
                    <a:lstStyle/>
                    <a:p>
                      <a:pPr algn="ctr"/>
                      <a:r>
                        <a:rPr lang="en-IN" sz="2000" dirty="0">
                          <a:latin typeface="Cambria" panose="02040503050406030204" pitchFamily="18" charset="0"/>
                          <a:ea typeface="Cambria" panose="02040503050406030204" pitchFamily="18" charset="0"/>
                        </a:rPr>
                        <a:t>20211CSE0599</a:t>
                      </a:r>
                    </a:p>
                  </a:txBody>
                  <a:tcPr/>
                </a:tc>
                <a:tc>
                  <a:txBody>
                    <a:bodyPr/>
                    <a:lstStyle/>
                    <a:p>
                      <a:pPr algn="ctr"/>
                      <a:r>
                        <a:rPr lang="en-IN" sz="2000" dirty="0">
                          <a:latin typeface="Cambria" panose="02040503050406030204" pitchFamily="18" charset="0"/>
                          <a:ea typeface="Cambria" panose="02040503050406030204" pitchFamily="18" charset="0"/>
                        </a:rPr>
                        <a:t>Suchithra K</a:t>
                      </a:r>
                    </a:p>
                  </a:txBody>
                  <a:tcPr/>
                </a:tc>
                <a:extLst>
                  <a:ext uri="{0D108BD9-81ED-4DB2-BD59-A6C34878D82A}">
                    <a16:rowId xmlns:a16="http://schemas.microsoft.com/office/drawing/2014/main" val="2810996167"/>
                  </a:ext>
                </a:extLst>
              </a:tr>
              <a:tr h="409913">
                <a:tc>
                  <a:txBody>
                    <a:bodyPr/>
                    <a:lstStyle/>
                    <a:p>
                      <a:pPr algn="ctr"/>
                      <a:r>
                        <a:rPr lang="en-IN" sz="2000" dirty="0">
                          <a:latin typeface="Cambria" panose="02040503050406030204" pitchFamily="18" charset="0"/>
                          <a:ea typeface="Cambria" panose="02040503050406030204" pitchFamily="18" charset="0"/>
                        </a:rPr>
                        <a:t>20211CSE0607</a:t>
                      </a:r>
                    </a:p>
                  </a:txBody>
                  <a:tcPr/>
                </a:tc>
                <a:tc>
                  <a:txBody>
                    <a:bodyPr/>
                    <a:lstStyle/>
                    <a:p>
                      <a:pPr algn="ctr"/>
                      <a:r>
                        <a:rPr lang="en-IN" sz="2000" dirty="0">
                          <a:latin typeface="Cambria" panose="02040503050406030204" pitchFamily="18" charset="0"/>
                          <a:ea typeface="Cambria" panose="02040503050406030204" pitchFamily="18" charset="0"/>
                        </a:rPr>
                        <a:t>Sumanth R</a:t>
                      </a:r>
                    </a:p>
                  </a:txBody>
                  <a:tcPr/>
                </a:tc>
                <a:extLst>
                  <a:ext uri="{0D108BD9-81ED-4DB2-BD59-A6C34878D82A}">
                    <a16:rowId xmlns:a16="http://schemas.microsoft.com/office/drawing/2014/main" val="164497596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sz="2000" b="1" i="0" dirty="0">
                <a:solidFill>
                  <a:srgbClr val="333333"/>
                </a:solidFill>
                <a:effectLst/>
                <a:latin typeface="HelveticaNeue Regular"/>
              </a:rPr>
              <a:t>[1] Web Application Vulnerability Fuzzing Based On Improved Genetic Algorithm</a:t>
            </a:r>
          </a:p>
          <a:p>
            <a:pPr marL="152400" indent="0">
              <a:spcBef>
                <a:spcPts val="0"/>
              </a:spcBef>
              <a:buNone/>
            </a:pPr>
            <a:r>
              <a:rPr lang="en-US" sz="1600" i="0" dirty="0">
                <a:solidFill>
                  <a:srgbClr val="333333"/>
                </a:solidFill>
                <a:effectLst/>
                <a:latin typeface="HelveticaNeue Regular"/>
                <a:hlinkClick r:id="rId3"/>
              </a:rPr>
              <a:t>X. Zhou and B. Wu, "Web Application Vulnerability Fuzzing Based On Improved Genetic Algorithm," 2020 IEEE 4th Information Technology, Networking, Electronic and Automation Control Conference (ITNEC), Chongqing, China, 2020, pp. 977-981, </a:t>
            </a:r>
            <a:r>
              <a:rPr lang="en-US" sz="1600" i="0" dirty="0" err="1">
                <a:solidFill>
                  <a:srgbClr val="333333"/>
                </a:solidFill>
                <a:effectLst/>
                <a:latin typeface="HelveticaNeue Regular"/>
                <a:hlinkClick r:id="rId3"/>
              </a:rPr>
              <a:t>doi</a:t>
            </a:r>
            <a:r>
              <a:rPr lang="en-US" sz="1600" i="0" dirty="0">
                <a:solidFill>
                  <a:srgbClr val="333333"/>
                </a:solidFill>
                <a:effectLst/>
                <a:latin typeface="HelveticaNeue Regular"/>
                <a:hlinkClick r:id="rId3"/>
              </a:rPr>
              <a:t>: 10.1109/ITNEC48623.2020.9084765. </a:t>
            </a:r>
            <a:endParaRPr lang="en-US" sz="1600" i="0" dirty="0">
              <a:solidFill>
                <a:srgbClr val="333333"/>
              </a:solidFill>
              <a:effectLst/>
              <a:latin typeface="HelveticaNeue Regular"/>
            </a:endParaRPr>
          </a:p>
          <a:p>
            <a:pPr marL="152400" indent="0">
              <a:spcBef>
                <a:spcPts val="0"/>
              </a:spcBef>
              <a:buNone/>
            </a:pPr>
            <a:endParaRPr lang="en-US" b="1" dirty="0">
              <a:solidFill>
                <a:srgbClr val="333333"/>
              </a:solidFill>
              <a:latin typeface="HelveticaNeue Regular"/>
            </a:endParaRPr>
          </a:p>
          <a:p>
            <a:pPr marL="152400" indent="0">
              <a:spcBef>
                <a:spcPts val="0"/>
              </a:spcBef>
              <a:buNone/>
            </a:pPr>
            <a:r>
              <a:rPr lang="en-US" sz="2000" b="1" i="0" dirty="0">
                <a:solidFill>
                  <a:srgbClr val="111111"/>
                </a:solidFill>
                <a:effectLst/>
                <a:latin typeface="Roboto" panose="02000000000000000000" pitchFamily="2" charset="0"/>
              </a:rPr>
              <a:t>[2] Fuzzing Technique in Web Applications and Beyond</a:t>
            </a:r>
          </a:p>
          <a:p>
            <a:pPr marL="152400" indent="0">
              <a:spcBef>
                <a:spcPts val="0"/>
              </a:spcBef>
              <a:buNone/>
            </a:pPr>
            <a:r>
              <a:rPr lang="en-US" sz="1800" i="0" dirty="0">
                <a:solidFill>
                  <a:srgbClr val="111111"/>
                </a:solidFill>
                <a:effectLst/>
                <a:latin typeface="Roboto" panose="02000000000000000000" pitchFamily="2" charset="0"/>
                <a:hlinkClick r:id="rId4"/>
              </a:rPr>
              <a:t>Zhao, </a:t>
            </a:r>
            <a:r>
              <a:rPr lang="en-US" sz="1800" i="0" dirty="0" err="1">
                <a:solidFill>
                  <a:srgbClr val="111111"/>
                </a:solidFill>
                <a:effectLst/>
                <a:latin typeface="Roboto" panose="02000000000000000000" pitchFamily="2" charset="0"/>
                <a:hlinkClick r:id="rId4"/>
              </a:rPr>
              <a:t>Danyang</a:t>
            </a:r>
            <a:r>
              <a:rPr lang="en-US" sz="1800" i="0" dirty="0">
                <a:solidFill>
                  <a:srgbClr val="111111"/>
                </a:solidFill>
                <a:effectLst/>
                <a:latin typeface="Roboto" panose="02000000000000000000" pitchFamily="2" charset="0"/>
                <a:hlinkClick r:id="rId4"/>
              </a:rPr>
              <a:t>. (2020). Fuzzing Technique in Web Applications and Beyond. Journal of Physics: Conference Series. 1678. 012109. 10.1088/1742-6596/1678/1/012109. </a:t>
            </a:r>
            <a:endParaRPr lang="en-US" sz="1800" i="0" dirty="0">
              <a:solidFill>
                <a:srgbClr val="111111"/>
              </a:solidFill>
              <a:effectLst/>
              <a:latin typeface="Roboto" panose="02000000000000000000" pitchFamily="2" charset="0"/>
            </a:endParaRPr>
          </a:p>
          <a:p>
            <a:pPr marL="152400" indent="0">
              <a:spcBef>
                <a:spcPts val="0"/>
              </a:spcBef>
              <a:buNone/>
            </a:pPr>
            <a:endParaRPr lang="en-US" sz="2000" b="1" dirty="0">
              <a:solidFill>
                <a:srgbClr val="111111"/>
              </a:solidFill>
              <a:latin typeface="Roboto" panose="02000000000000000000" pitchFamily="2" charset="0"/>
            </a:endParaRPr>
          </a:p>
          <a:p>
            <a:pPr marL="152400" indent="0">
              <a:spcBef>
                <a:spcPts val="0"/>
              </a:spcBef>
              <a:buNone/>
            </a:pPr>
            <a:r>
              <a:rPr lang="en-US" sz="1600" b="1" u="sng" dirty="0">
                <a:solidFill>
                  <a:schemeClr val="tx1"/>
                </a:solidFill>
                <a:hlinkClick r:id="rId5">
                  <a:extLst>
                    <a:ext uri="{A12FA001-AC4F-418D-AE19-62706E023703}">
                      <ahyp:hlinkClr xmlns:ahyp="http://schemas.microsoft.com/office/drawing/2018/hyperlinkcolor" val="tx"/>
                    </a:ext>
                  </a:extLst>
                </a:hlinkClick>
              </a:rPr>
              <a:t>[3] </a:t>
            </a:r>
            <a:r>
              <a:rPr lang="en-US" sz="1600" b="1" dirty="0">
                <a:solidFill>
                  <a:schemeClr val="tx1"/>
                </a:solidFill>
                <a:hlinkClick r:id="rId5">
                  <a:extLst>
                    <a:ext uri="{A12FA001-AC4F-418D-AE19-62706E023703}">
                      <ahyp:hlinkClr xmlns:ahyp="http://schemas.microsoft.com/office/drawing/2018/hyperlinkcolor" val="tx"/>
                    </a:ext>
                  </a:extLst>
                </a:hlinkClick>
              </a:rPr>
              <a:t>Machine Learning-Based Fuzz Testing Techniques: A Survey</a:t>
            </a:r>
            <a:endParaRPr lang="en-US" sz="1600" b="1" dirty="0">
              <a:solidFill>
                <a:schemeClr val="tx1"/>
              </a:solidFill>
            </a:endParaRPr>
          </a:p>
          <a:p>
            <a:pPr marL="152400" indent="0">
              <a:spcBef>
                <a:spcPts val="0"/>
              </a:spcBef>
              <a:buNone/>
            </a:pPr>
            <a:endParaRPr lang="en-US" sz="1600" b="1" dirty="0">
              <a:solidFill>
                <a:schemeClr val="tx1"/>
              </a:solidFill>
            </a:endParaRPr>
          </a:p>
          <a:p>
            <a:pPr marL="152400" indent="0">
              <a:spcBef>
                <a:spcPts val="0"/>
              </a:spcBef>
              <a:buNone/>
            </a:pPr>
            <a:endParaRPr lang="en-IN" sz="1600" b="1" i="0" dirty="0">
              <a:solidFill>
                <a:srgbClr val="333333"/>
              </a:solidFill>
              <a:effectLst/>
              <a:latin typeface="HelveticaNeue Regular"/>
            </a:endParaRPr>
          </a:p>
          <a:p>
            <a:pPr marL="152400" indent="0">
              <a:spcBef>
                <a:spcPts val="0"/>
              </a:spcBef>
              <a:buNone/>
            </a:pPr>
            <a:r>
              <a:rPr lang="en-US" sz="1800" b="1" dirty="0">
                <a:solidFill>
                  <a:srgbClr val="333333"/>
                </a:solidFill>
                <a:latin typeface="HelveticaNeue Regular"/>
              </a:rPr>
              <a:t>[4]</a:t>
            </a:r>
            <a:r>
              <a:rPr lang="en-IN" sz="1800" b="1" dirty="0"/>
              <a:t>Web Application Fuzz Testing </a:t>
            </a:r>
          </a:p>
          <a:p>
            <a:pPr marL="152400" indent="0">
              <a:spcBef>
                <a:spcPts val="0"/>
              </a:spcBef>
              <a:buNone/>
            </a:pPr>
            <a:r>
              <a:rPr lang="en-US" sz="1600" i="0" dirty="0" err="1">
                <a:solidFill>
                  <a:srgbClr val="333333"/>
                </a:solidFill>
                <a:effectLst/>
                <a:latin typeface="HelveticaNeue Regular"/>
                <a:hlinkClick r:id="rId6"/>
              </a:rPr>
              <a:t>Andrianto</a:t>
            </a:r>
            <a:r>
              <a:rPr lang="en-US" sz="1600" i="0" dirty="0">
                <a:solidFill>
                  <a:srgbClr val="333333"/>
                </a:solidFill>
                <a:effectLst/>
                <a:latin typeface="HelveticaNeue Regular"/>
                <a:hlinkClick r:id="rId6"/>
              </a:rPr>
              <a:t>, Ivan &amp; Liem, M. &amp; </a:t>
            </a:r>
            <a:r>
              <a:rPr lang="en-US" sz="1600" i="0" dirty="0" err="1">
                <a:solidFill>
                  <a:srgbClr val="333333"/>
                </a:solidFill>
                <a:effectLst/>
                <a:latin typeface="HelveticaNeue Regular"/>
                <a:hlinkClick r:id="rId6"/>
              </a:rPr>
              <a:t>Asnar</a:t>
            </a:r>
            <a:r>
              <a:rPr lang="en-US" sz="1600" i="0" dirty="0">
                <a:solidFill>
                  <a:srgbClr val="333333"/>
                </a:solidFill>
                <a:effectLst/>
                <a:latin typeface="HelveticaNeue Regular"/>
                <a:hlinkClick r:id="rId6"/>
              </a:rPr>
              <a:t>, </a:t>
            </a:r>
            <a:r>
              <a:rPr lang="en-US" sz="1600" i="0" dirty="0" err="1">
                <a:solidFill>
                  <a:srgbClr val="333333"/>
                </a:solidFill>
                <a:effectLst/>
                <a:latin typeface="HelveticaNeue Regular"/>
                <a:hlinkClick r:id="rId6"/>
              </a:rPr>
              <a:t>Yudistira</a:t>
            </a:r>
            <a:r>
              <a:rPr lang="en-US" sz="1600" i="0" dirty="0">
                <a:solidFill>
                  <a:srgbClr val="333333"/>
                </a:solidFill>
                <a:effectLst/>
                <a:latin typeface="HelveticaNeue Regular"/>
                <a:hlinkClick r:id="rId6"/>
              </a:rPr>
              <a:t>. (2017). Web application fuzz testing. 1-6. 10.1109/ICODSE.2017.8285893. </a:t>
            </a:r>
            <a:endParaRPr lang="en-US" sz="1600" i="0" dirty="0">
              <a:solidFill>
                <a:srgbClr val="333333"/>
              </a:solidFill>
              <a:effectLst/>
              <a:latin typeface="HelveticaNeue Regular"/>
            </a:endParaRP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Survey</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PSCS451</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sz="2600" b="1" dirty="0">
                <a:solidFill>
                  <a:schemeClr val="tx1"/>
                </a:solidFill>
                <a:latin typeface="Cambria" panose="02040503050406030204" pitchFamily="18" charset="0"/>
                <a:ea typeface="Cambria" panose="02040503050406030204" pitchFamily="18" charset="0"/>
              </a:rPr>
              <a:t>Organization: </a:t>
            </a:r>
            <a:r>
              <a:rPr lang="fr-FR" dirty="0">
                <a:latin typeface="Cambria" panose="02040503050406030204" pitchFamily="18" charset="0"/>
                <a:ea typeface="Cambria" panose="02040503050406030204" pitchFamily="18" charset="0"/>
              </a:rPr>
              <a:t>National Critical Information Infrastructure Protection Center (NCIIPC)</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US" dirty="0">
                <a:latin typeface="Cambria" panose="02040503050406030204" pitchFamily="18" charset="0"/>
                <a:ea typeface="Cambria" panose="02040503050406030204" pitchFamily="18" charset="0"/>
              </a:rPr>
              <a:t>: Software</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 This model outlines the development of a comprehensive web application </a:t>
            </a:r>
            <a:r>
              <a:rPr lang="en-US" dirty="0" err="1">
                <a:latin typeface="Cambria" panose="02040503050406030204" pitchFamily="18" charset="0"/>
                <a:ea typeface="Cambria" panose="02040503050406030204" pitchFamily="18" charset="0"/>
              </a:rPr>
              <a:t>fuzzer</a:t>
            </a:r>
            <a:r>
              <a:rPr lang="en-US" dirty="0">
                <a:latin typeface="Cambria" panose="02040503050406030204" pitchFamily="18" charset="0"/>
                <a:ea typeface="Cambria" panose="02040503050406030204" pitchFamily="18" charset="0"/>
              </a:rPr>
              <a:t> to identify and mitigate vulnerabilities in web components such as directories, virtual hosts, API endpoints, URL parameters, custom test cases, and subdomains. It emphasizes systematic enumeration, testing for common vulnerabilities, and incorporating user-defined scenarios for targeted analysis. The framework includes detailed reporting, prioritization of issues, and actionable remediation strategies. Key benefits include early detection of security issues, improved code quality, enhanced developer awareness, and strengthened application security before deployment.</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Frontend: HTML, CSS, JavaScript</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Backend: Flask, SQLite</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Programming Language: Python</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Operating System : Windows/ mac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Python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SQLite</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IDE : </a:t>
            </a:r>
            <a:r>
              <a:rPr lang="en-US" dirty="0" err="1">
                <a:latin typeface="Cambria" panose="02040503050406030204" pitchFamily="18" charset="0"/>
                <a:ea typeface="Cambria" panose="02040503050406030204" pitchFamily="18" charset="0"/>
              </a:rPr>
              <a:t>VSCode</a:t>
            </a:r>
            <a:r>
              <a:rPr lang="en-US" dirty="0">
                <a:latin typeface="Cambria" panose="02040503050406030204" pitchFamily="18" charset="0"/>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EB0DB399-D98C-35E7-48C1-73EBC0E51D17}"/>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F6F300F9-B9D5-77F6-64D9-35EEF350AA0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5533BB22-3E94-60E5-A267-265568694119}"/>
              </a:ext>
            </a:extLst>
          </p:cNvPr>
          <p:cNvSpPr>
            <a:spLocks noGrp="1"/>
          </p:cNvSpPr>
          <p:nvPr>
            <p:ph type="body" idx="1"/>
          </p:nvPr>
        </p:nvSpPr>
        <p:spPr>
          <a:xfrm>
            <a:off x="558350" y="1051965"/>
            <a:ext cx="10922450" cy="5044036"/>
          </a:xfrm>
        </p:spPr>
        <p:txBody>
          <a:bodyPr>
            <a:normAutofit/>
          </a:bodyPr>
          <a:lstStyle/>
          <a:p>
            <a:pPr marL="76200" indent="0">
              <a:buNone/>
            </a:pPr>
            <a:r>
              <a:rPr lang="en-US" sz="1800" dirty="0"/>
              <a:t>Web applications are fundamental to online services but are highly susceptible to cyber-attacks due to their complexity and widespread usage. Hidden components like directories, virtual hosts, API endpoints, URL parameters, and subdomains are common targets for attackers. Identifying vulnerabilities in these areas through comprehensive fuzzing enhances web application security.</a:t>
            </a:r>
            <a:endParaRPr lang="en-US" dirty="0"/>
          </a:p>
          <a:p>
            <a:pPr marL="76200" indent="0">
              <a:buNone/>
            </a:pPr>
            <a:r>
              <a:rPr lang="en-US" sz="1800" dirty="0"/>
              <a:t>A Web Application </a:t>
            </a:r>
            <a:r>
              <a:rPr lang="en-US" sz="1800" dirty="0" err="1"/>
              <a:t>Fuzzer</a:t>
            </a:r>
            <a:r>
              <a:rPr lang="en-US" sz="1800" dirty="0"/>
              <a:t> is a tool used to test web applications by sending unexpected, random, or malicious inputs to identify vulnerabilities, errors, and security weaknesses.</a:t>
            </a:r>
          </a:p>
          <a:p>
            <a:pPr marL="76200" indent="0">
              <a:buNone/>
            </a:pPr>
            <a:r>
              <a:rPr lang="en-US" sz="1800" dirty="0"/>
              <a:t>The core idea of this model is to detect the vulnerabilities or other errors that is related to security and to </a:t>
            </a:r>
            <a:r>
              <a:rPr lang="en-US" sz="1800" dirty="0" err="1"/>
              <a:t>analyse</a:t>
            </a:r>
            <a:r>
              <a:rPr lang="en-US" sz="1800" dirty="0"/>
              <a:t> them. This project aims to develop an automated </a:t>
            </a:r>
            <a:r>
              <a:rPr lang="en-US" sz="1800" dirty="0" err="1"/>
              <a:t>fuzzer</a:t>
            </a:r>
            <a:r>
              <a:rPr lang="en-US" sz="1800" dirty="0"/>
              <a:t> to identify and test these components for security flaws. The </a:t>
            </a:r>
            <a:r>
              <a:rPr lang="en-US" sz="1800" dirty="0" err="1"/>
              <a:t>fuzzer</a:t>
            </a:r>
            <a:r>
              <a:rPr lang="en-US" sz="1800" dirty="0"/>
              <a:t> will systematically enumerate and test hidden directories, API endpoints, and subdomains while fuzzing URL parameters for injection attacks. It will also allow custom test cases to address specific vulnerabilities. By automating the detection of vulnerabilities early in development, this approach improves code quality, raises security awareness, and reduces the risk of exploitation, ultimately enhancing the web application’s security before deployment.</a:t>
            </a:r>
            <a:endParaRPr lang="en-IN" sz="1800" dirty="0"/>
          </a:p>
        </p:txBody>
      </p:sp>
    </p:spTree>
    <p:extLst>
      <p:ext uri="{BB962C8B-B14F-4D97-AF65-F5344CB8AC3E}">
        <p14:creationId xmlns:p14="http://schemas.microsoft.com/office/powerpoint/2010/main" val="378466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F48CE6B-A5ED-E1C7-4F71-3D469C46BF62}"/>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C228E9A-4E2D-F990-03F1-C11C8004D8D4}"/>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6D5C3A3D-A481-1C7F-2374-33FCA84F55EF}"/>
              </a:ext>
            </a:extLst>
          </p:cNvPr>
          <p:cNvSpPr>
            <a:spLocks noGrp="1"/>
          </p:cNvSpPr>
          <p:nvPr>
            <p:ph type="body" idx="1"/>
          </p:nvPr>
        </p:nvSpPr>
        <p:spPr>
          <a:xfrm>
            <a:off x="558350" y="1051965"/>
            <a:ext cx="9985572" cy="5186994"/>
          </a:xfrm>
        </p:spPr>
        <p:txBody>
          <a:bodyPr>
            <a:normAutofit/>
          </a:bodyPr>
          <a:lstStyle/>
          <a:p>
            <a:pPr marL="76200" indent="0">
              <a:buNone/>
            </a:pPr>
            <a:r>
              <a:rPr lang="en-US" sz="1800" dirty="0"/>
              <a:t>What is Fuzzing?</a:t>
            </a:r>
          </a:p>
          <a:p>
            <a:pPr marL="76200" indent="0" algn="just">
              <a:buNone/>
            </a:pPr>
            <a:r>
              <a:rPr lang="en-US" sz="1800" dirty="0"/>
              <a:t>Fuzzing is an automated testing technique used to identify vulnerabilities in software by inputting random, malformed, or unexpected data (payloads) into the application. The goal is to uncover security flaws, such as buffer overflows, SQL injection, and cross-site scripting (XSS), by exposing the software to various inputs it might not encounter in normal use. Fuzzing helps detect vulnerabilities early in the development process, allowing developers to fix issues before the application is deployed to production. It is an essential tool in proactive security measures, enhancing the overall robustness and resilience of web applications.</a:t>
            </a:r>
            <a:endParaRPr lang="en-IN" dirty="0"/>
          </a:p>
        </p:txBody>
      </p:sp>
      <p:pic>
        <p:nvPicPr>
          <p:cNvPr id="4" name="Picture 3">
            <a:extLst>
              <a:ext uri="{FF2B5EF4-FFF2-40B4-BE49-F238E27FC236}">
                <a16:creationId xmlns:a16="http://schemas.microsoft.com/office/drawing/2014/main" id="{EE5B48A0-0874-470C-53C8-0DEBEC65A337}"/>
              </a:ext>
            </a:extLst>
          </p:cNvPr>
          <p:cNvPicPr>
            <a:picLocks noChangeAspect="1"/>
          </p:cNvPicPr>
          <p:nvPr/>
        </p:nvPicPr>
        <p:blipFill>
          <a:blip r:embed="rId3"/>
          <a:stretch>
            <a:fillRect/>
          </a:stretch>
        </p:blipFill>
        <p:spPr>
          <a:xfrm>
            <a:off x="6214683" y="3645462"/>
            <a:ext cx="5130351" cy="3067241"/>
          </a:xfrm>
          <a:prstGeom prst="rect">
            <a:avLst/>
          </a:prstGeom>
        </p:spPr>
      </p:pic>
    </p:spTree>
    <p:extLst>
      <p:ext uri="{BB962C8B-B14F-4D97-AF65-F5344CB8AC3E}">
        <p14:creationId xmlns:p14="http://schemas.microsoft.com/office/powerpoint/2010/main" val="139278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0D06-1A23-EA89-4843-8C42CA006A2D}"/>
              </a:ext>
            </a:extLst>
          </p:cNvPr>
          <p:cNvSpPr>
            <a:spLocks noGrp="1"/>
          </p:cNvSpPr>
          <p:nvPr>
            <p:ph type="title"/>
          </p:nvPr>
        </p:nvSpPr>
        <p:spPr>
          <a:xfrm>
            <a:off x="812800" y="72828"/>
            <a:ext cx="10668000" cy="882032"/>
          </a:xfrm>
        </p:spPr>
        <p:txBody>
          <a:bodyPr/>
          <a:lstStyle/>
          <a:p>
            <a:r>
              <a:rPr lang="en-IN" dirty="0"/>
              <a:t>Literature Survey:</a:t>
            </a:r>
          </a:p>
        </p:txBody>
      </p:sp>
      <p:sp>
        <p:nvSpPr>
          <p:cNvPr id="3" name="Text Placeholder 2">
            <a:extLst>
              <a:ext uri="{FF2B5EF4-FFF2-40B4-BE49-F238E27FC236}">
                <a16:creationId xmlns:a16="http://schemas.microsoft.com/office/drawing/2014/main" id="{1D4BC5A5-679F-CB79-7275-C1791488DAC6}"/>
              </a:ext>
            </a:extLst>
          </p:cNvPr>
          <p:cNvSpPr>
            <a:spLocks noGrp="1"/>
          </p:cNvSpPr>
          <p:nvPr>
            <p:ph type="body" idx="1"/>
          </p:nvPr>
        </p:nvSpPr>
        <p:spPr>
          <a:xfrm>
            <a:off x="258945" y="954860"/>
            <a:ext cx="11933055" cy="5381204"/>
          </a:xfrm>
        </p:spPr>
        <p:txBody>
          <a:bodyPr>
            <a:normAutofit lnSpcReduction="10000"/>
          </a:bodyPr>
          <a:lstStyle/>
          <a:p>
            <a:pPr marL="76200" indent="0">
              <a:buNone/>
            </a:pPr>
            <a:r>
              <a:rPr lang="en-US" sz="1800" dirty="0">
                <a:latin typeface="Cambria" panose="02040503050406030204" pitchFamily="18" charset="0"/>
                <a:ea typeface="Cambria" panose="02040503050406030204" pitchFamily="18" charset="0"/>
              </a:rPr>
              <a:t>In [1] this model, the results show that the improved algorithm can generate better test cases than the standard genetic algorithm (SGA) and the adaptive genetic algorithm (AGA) and also detect more web vulnerabilities. It shows provides a good and accurate security vulnerabilities.</a:t>
            </a:r>
          </a:p>
          <a:p>
            <a:pPr marL="76200" indent="0">
              <a:buNone/>
            </a:pPr>
            <a:endParaRPr lang="en-IN" sz="1800" dirty="0"/>
          </a:p>
          <a:p>
            <a:pPr marL="76200" indent="0">
              <a:buNone/>
            </a:pPr>
            <a:r>
              <a:rPr lang="en-IN" sz="1800" dirty="0">
                <a:latin typeface="Cambria" panose="02040503050406030204" pitchFamily="18" charset="0"/>
                <a:ea typeface="Cambria" panose="02040503050406030204" pitchFamily="18" charset="0"/>
              </a:rPr>
              <a:t>In paper [2],</a:t>
            </a:r>
            <a:r>
              <a:rPr lang="en-US" sz="1800" dirty="0">
                <a:latin typeface="Cambria" panose="02040503050406030204" pitchFamily="18" charset="0"/>
                <a:ea typeface="Cambria" panose="02040503050406030204" pitchFamily="18" charset="0"/>
              </a:rPr>
              <a:t> the author has discussed the applications of fuzzing technique in both web and other areas. We also present a case study by implementing a </a:t>
            </a:r>
            <a:r>
              <a:rPr lang="en-US" sz="1800" dirty="0" err="1">
                <a:latin typeface="Cambria" panose="02040503050406030204" pitchFamily="18" charset="0"/>
                <a:ea typeface="Cambria" panose="02040503050406030204" pitchFamily="18" charset="0"/>
              </a:rPr>
              <a:t>fuzzer</a:t>
            </a:r>
            <a:r>
              <a:rPr lang="en-US" sz="1800" dirty="0">
                <a:latin typeface="Cambria" panose="02040503050406030204" pitchFamily="18" charset="0"/>
                <a:ea typeface="Cambria" panose="02040503050406030204" pitchFamily="18" charset="0"/>
              </a:rPr>
              <a:t> in this study. This paper also gives an idea for invention of new techniques for identifying threats and vulnerabilities.</a:t>
            </a:r>
          </a:p>
          <a:p>
            <a:pPr marL="76200" indent="0">
              <a:buNone/>
            </a:pPr>
            <a:endParaRPr lang="en-US" sz="1800" dirty="0">
              <a:latin typeface="Cambria" panose="02040503050406030204" pitchFamily="18" charset="0"/>
              <a:ea typeface="Cambria" panose="02040503050406030204" pitchFamily="18" charset="0"/>
            </a:endParaRPr>
          </a:p>
          <a:p>
            <a:pPr marL="76200" indent="0">
              <a:buNone/>
            </a:pPr>
            <a:r>
              <a:rPr lang="en-US" sz="1800" dirty="0">
                <a:latin typeface="Cambria" panose="02040503050406030204" pitchFamily="18" charset="0"/>
                <a:ea typeface="Cambria" panose="02040503050406030204" pitchFamily="18" charset="0"/>
              </a:rPr>
              <a:t>In paper[3],the author investigates the latest research results in fuzzing and provides a systematic review of machine learning-based fuzzing techniques. Firstly, by outlining the workflow of fuzzing, it summarizes the optimization of different stages of fuzzing using machine learning. Specifically, it focuses on the application of machine learning in the preprocessing phase, test case generation phase, input selection phase and result analysis phase. Secondly, it mentally focuses on the optimization methods of machine learning in the process of mutation, generation and filtering of test cases.</a:t>
            </a:r>
          </a:p>
          <a:p>
            <a:pPr marL="76200" indent="0">
              <a:buNone/>
            </a:pPr>
            <a:endParaRPr lang="en-US" sz="1800" dirty="0">
              <a:latin typeface="Cambria" panose="02040503050406030204" pitchFamily="18" charset="0"/>
              <a:ea typeface="Cambria" panose="02040503050406030204" pitchFamily="18" charset="0"/>
            </a:endParaRPr>
          </a:p>
          <a:p>
            <a:pPr marL="76200" indent="0">
              <a:buNone/>
            </a:pPr>
            <a:r>
              <a:rPr lang="en-US" sz="1800" dirty="0">
                <a:latin typeface="Cambria" panose="02040503050406030204" pitchFamily="18" charset="0"/>
                <a:ea typeface="Cambria" panose="02040503050406030204" pitchFamily="18" charset="0"/>
              </a:rPr>
              <a:t>In paper [4], they have developed a platform and tools for web application fuzz testing automation that can be integrated to Jenkins. The tool has been tested on web applications with known vulnerabilities. In 13 of the 15 test cases, the tool can successfully found the presence of vulnerabilities. Based on the results, most vulnerabilities can be detected based on HTTP response content.</a:t>
            </a:r>
          </a:p>
          <a:p>
            <a:pPr marL="76200" indent="0">
              <a:buNone/>
            </a:pPr>
            <a:endParaRPr lang="en-US" sz="1800" dirty="0">
              <a:latin typeface="Cambria" panose="02040503050406030204" pitchFamily="18" charset="0"/>
              <a:ea typeface="Cambria" panose="02040503050406030204" pitchFamily="18" charset="0"/>
            </a:endParaRPr>
          </a:p>
          <a:p>
            <a:pPr marL="7620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219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dirty="0"/>
              <a:t>Secure User Authentication System</a:t>
            </a: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dirty="0"/>
              <a:t>Accurate Web Application Testing</a:t>
            </a: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dirty="0"/>
              <a:t>Interactive Dashboard</a:t>
            </a: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US" dirty="0"/>
              <a:t>Provides clear feedback to users for errors</a:t>
            </a:r>
            <a:endParaRPr lang="en-IN" dirty="0"/>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dirty="0"/>
              <a:t>Reusable Accounts</a:t>
            </a:r>
          </a:p>
        </p:txBody>
      </p:sp>
    </p:spTree>
    <p:extLst>
      <p:ext uri="{BB962C8B-B14F-4D97-AF65-F5344CB8AC3E}">
        <p14:creationId xmlns:p14="http://schemas.microsoft.com/office/powerpoint/2010/main" val="200045574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1058</Words>
  <Application>Microsoft Office PowerPoint</Application>
  <PresentationFormat>Widescreen</PresentationFormat>
  <Paragraphs>81</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Cambria</vt:lpstr>
      <vt:lpstr>HelveticaNeue Regular</vt:lpstr>
      <vt:lpstr>Roboto</vt:lpstr>
      <vt:lpstr>Verdana</vt:lpstr>
      <vt:lpstr>Wingdings</vt:lpstr>
      <vt:lpstr>Bioinformatics</vt:lpstr>
      <vt:lpstr>Creating a Comprehensive Web Application Fuzzer </vt:lpstr>
      <vt:lpstr>Content</vt:lpstr>
      <vt:lpstr>Problem Statement Number: PSCS451</vt:lpstr>
      <vt:lpstr>Analysis of Problem Statement</vt:lpstr>
      <vt:lpstr>Analysis of Problem Statement (contd...)</vt:lpstr>
      <vt:lpstr>Analysis of Problem Statement (contd...)</vt:lpstr>
      <vt:lpstr>Analysis of Problem Statement (contd...)</vt:lpstr>
      <vt:lpstr>Literature Survey:</vt:lpstr>
      <vt:lpstr>Objectives:</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Mohan R Shetty</cp:lastModifiedBy>
  <cp:revision>39</cp:revision>
  <dcterms:modified xsi:type="dcterms:W3CDTF">2025-02-11T12:14:45Z</dcterms:modified>
</cp:coreProperties>
</file>