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8" r:id="rId6"/>
    <p:sldId id="270" r:id="rId7"/>
    <p:sldId id="271" r:id="rId8"/>
    <p:sldId id="272" r:id="rId9"/>
    <p:sldId id="273" r:id="rId10"/>
    <p:sldId id="274" r:id="rId11"/>
    <p:sldId id="275" r:id="rId12"/>
    <p:sldId id="276" r:id="rId13"/>
    <p:sldId id="277" r:id="rId14"/>
    <p:sldId id="278" r:id="rId15"/>
    <p:sldId id="279" r:id="rId16"/>
    <p:sldId id="281" r:id="rId17"/>
    <p:sldId id="283"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vil\Documents\SQL\final%20project\Q1%20solua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evil\Documents\SQL\final%20project\data-1716555848745.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evil\Documents\SQL\final%20project\data-1716556564008.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vil\Documents\SQL\final%20project\data-1716556919353.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evil\Documents\SQL\final%20project\data-1716557200015.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vil\Documents\SQL\final%20project\Q2%20solu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vil\Documents\SQL\final%20project\Q3%20solu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vil\Documents\SQL\final%20project\Q4%20solu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evil\Documents\SQL\final%20project\data-1716734387485.csv"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evil\Documents\SQL\final%20project\Q6%20solu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vil\Documents\SQL\final%20project\Q6%20solu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evil\Documents\SQL\final%20project\Q6%20solua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vil\Documents\SQL\final%20project\data-1716555432785.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Players S.R.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 soluation'!$B$1</c:f>
              <c:strCache>
                <c:ptCount val="1"/>
                <c:pt idx="0">
                  <c:v>total_runs</c:v>
                </c:pt>
              </c:strCache>
            </c:strRef>
          </c:tx>
          <c:spPr>
            <a:gradFill rotWithShape="1">
              <a:gsLst>
                <a:gs pos="100000">
                  <a:schemeClr val="accent4">
                    <a:lumMod val="60000"/>
                    <a:lumOff val="4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'Q1 soluation'!$A$2:$A$11</c:f>
              <c:strCache>
                <c:ptCount val="10"/>
                <c:pt idx="0">
                  <c:v>AD Russell</c:v>
                </c:pt>
                <c:pt idx="1">
                  <c:v>SP Narine</c:v>
                </c:pt>
                <c:pt idx="2">
                  <c:v>HH Pandya</c:v>
                </c:pt>
                <c:pt idx="3">
                  <c:v>V Sehwag</c:v>
                </c:pt>
                <c:pt idx="4">
                  <c:v>GJ Maxwell</c:v>
                </c:pt>
                <c:pt idx="5">
                  <c:v>AB de Villiers</c:v>
                </c:pt>
                <c:pt idx="6">
                  <c:v>RR Pant</c:v>
                </c:pt>
                <c:pt idx="7">
                  <c:v>CH Gayle</c:v>
                </c:pt>
                <c:pt idx="8">
                  <c:v>JC Buttler</c:v>
                </c:pt>
                <c:pt idx="9">
                  <c:v>KA Pollard</c:v>
                </c:pt>
              </c:strCache>
            </c:strRef>
          </c:cat>
          <c:val>
            <c:numRef>
              <c:f>'Q1 soluation'!$B$2:$B$11</c:f>
              <c:numCache>
                <c:formatCode>General</c:formatCode>
                <c:ptCount val="10"/>
                <c:pt idx="0">
                  <c:v>1517</c:v>
                </c:pt>
                <c:pt idx="1">
                  <c:v>892</c:v>
                </c:pt>
                <c:pt idx="2">
                  <c:v>1349</c:v>
                </c:pt>
                <c:pt idx="3">
                  <c:v>2728</c:v>
                </c:pt>
                <c:pt idx="4">
                  <c:v>1505</c:v>
                </c:pt>
                <c:pt idx="5">
                  <c:v>4849</c:v>
                </c:pt>
                <c:pt idx="6">
                  <c:v>2079</c:v>
                </c:pt>
                <c:pt idx="7">
                  <c:v>4772</c:v>
                </c:pt>
                <c:pt idx="8">
                  <c:v>1714</c:v>
                </c:pt>
                <c:pt idx="9">
                  <c:v>3023</c:v>
                </c:pt>
              </c:numCache>
            </c:numRef>
          </c:val>
          <c:extLst>
            <c:ext xmlns:c16="http://schemas.microsoft.com/office/drawing/2014/chart" uri="{C3380CC4-5D6E-409C-BE32-E72D297353CC}">
              <c16:uniqueId val="{00000000-D1E2-46AD-B2D6-B9B00949782A}"/>
            </c:ext>
          </c:extLst>
        </c:ser>
        <c:ser>
          <c:idx val="1"/>
          <c:order val="1"/>
          <c:tx>
            <c:strRef>
              <c:f>'Q1 soluation'!$C$1</c:f>
              <c:strCache>
                <c:ptCount val="1"/>
                <c:pt idx="0">
                  <c:v>total_faced_balls</c:v>
                </c:pt>
              </c:strCache>
            </c:strRef>
          </c:tx>
          <c:spPr>
            <a:gradFill rotWithShape="1">
              <a:gsLst>
                <a:gs pos="100000">
                  <a:schemeClr val="accent6">
                    <a:lumMod val="60000"/>
                    <a:lumOff val="4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'Q1 soluation'!$A$2:$A$11</c:f>
              <c:strCache>
                <c:ptCount val="10"/>
                <c:pt idx="0">
                  <c:v>AD Russell</c:v>
                </c:pt>
                <c:pt idx="1">
                  <c:v>SP Narine</c:v>
                </c:pt>
                <c:pt idx="2">
                  <c:v>HH Pandya</c:v>
                </c:pt>
                <c:pt idx="3">
                  <c:v>V Sehwag</c:v>
                </c:pt>
                <c:pt idx="4">
                  <c:v>GJ Maxwell</c:v>
                </c:pt>
                <c:pt idx="5">
                  <c:v>AB de Villiers</c:v>
                </c:pt>
                <c:pt idx="6">
                  <c:v>RR Pant</c:v>
                </c:pt>
                <c:pt idx="7">
                  <c:v>CH Gayle</c:v>
                </c:pt>
                <c:pt idx="8">
                  <c:v>JC Buttler</c:v>
                </c:pt>
                <c:pt idx="9">
                  <c:v>KA Pollard</c:v>
                </c:pt>
              </c:strCache>
            </c:strRef>
          </c:cat>
          <c:val>
            <c:numRef>
              <c:f>'Q1 soluation'!$C$2:$C$11</c:f>
              <c:numCache>
                <c:formatCode>General</c:formatCode>
                <c:ptCount val="10"/>
                <c:pt idx="0">
                  <c:v>882</c:v>
                </c:pt>
                <c:pt idx="1">
                  <c:v>573</c:v>
                </c:pt>
                <c:pt idx="2">
                  <c:v>897</c:v>
                </c:pt>
                <c:pt idx="3">
                  <c:v>1833</c:v>
                </c:pt>
                <c:pt idx="4">
                  <c:v>1013</c:v>
                </c:pt>
                <c:pt idx="5">
                  <c:v>3264</c:v>
                </c:pt>
                <c:pt idx="6">
                  <c:v>1416</c:v>
                </c:pt>
                <c:pt idx="7">
                  <c:v>3342</c:v>
                </c:pt>
                <c:pt idx="8">
                  <c:v>1184</c:v>
                </c:pt>
                <c:pt idx="9">
                  <c:v>2107</c:v>
                </c:pt>
              </c:numCache>
            </c:numRef>
          </c:val>
          <c:extLst>
            <c:ext xmlns:c16="http://schemas.microsoft.com/office/drawing/2014/chart" uri="{C3380CC4-5D6E-409C-BE32-E72D297353CC}">
              <c16:uniqueId val="{00000001-D1E2-46AD-B2D6-B9B00949782A}"/>
            </c:ext>
          </c:extLst>
        </c:ser>
        <c:dLbls>
          <c:showLegendKey val="0"/>
          <c:showVal val="0"/>
          <c:showCatName val="0"/>
          <c:showSerName val="0"/>
          <c:showPercent val="0"/>
          <c:showBubbleSize val="0"/>
        </c:dLbls>
        <c:gapWidth val="176"/>
        <c:overlap val="-100"/>
        <c:axId val="475449087"/>
        <c:axId val="354452399"/>
      </c:barChart>
      <c:barChart>
        <c:barDir val="col"/>
        <c:grouping val="clustered"/>
        <c:varyColors val="0"/>
        <c:ser>
          <c:idx val="2"/>
          <c:order val="2"/>
          <c:tx>
            <c:strRef>
              <c:f>'Q1 soluation'!$D$1</c:f>
              <c:strCache>
                <c:ptCount val="1"/>
                <c:pt idx="0">
                  <c:v>s_r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'Q1 soluation'!$A$2:$A$11</c:f>
              <c:strCache>
                <c:ptCount val="10"/>
                <c:pt idx="0">
                  <c:v>AD Russell</c:v>
                </c:pt>
                <c:pt idx="1">
                  <c:v>SP Narine</c:v>
                </c:pt>
                <c:pt idx="2">
                  <c:v>HH Pandya</c:v>
                </c:pt>
                <c:pt idx="3">
                  <c:v>V Sehwag</c:v>
                </c:pt>
                <c:pt idx="4">
                  <c:v>GJ Maxwell</c:v>
                </c:pt>
                <c:pt idx="5">
                  <c:v>AB de Villiers</c:v>
                </c:pt>
                <c:pt idx="6">
                  <c:v>RR Pant</c:v>
                </c:pt>
                <c:pt idx="7">
                  <c:v>CH Gayle</c:v>
                </c:pt>
                <c:pt idx="8">
                  <c:v>JC Buttler</c:v>
                </c:pt>
                <c:pt idx="9">
                  <c:v>KA Pollard</c:v>
                </c:pt>
              </c:strCache>
            </c:strRef>
          </c:cat>
          <c:val>
            <c:numRef>
              <c:f>'Q1 soluation'!$D$2:$D$11</c:f>
              <c:numCache>
                <c:formatCode>General</c:formatCode>
                <c:ptCount val="10"/>
                <c:pt idx="0">
                  <c:v>181.86</c:v>
                </c:pt>
                <c:pt idx="1">
                  <c:v>167.36</c:v>
                </c:pt>
                <c:pt idx="2">
                  <c:v>160.97999999999999</c:v>
                </c:pt>
                <c:pt idx="3">
                  <c:v>159.03</c:v>
                </c:pt>
                <c:pt idx="4">
                  <c:v>157.55000000000001</c:v>
                </c:pt>
                <c:pt idx="5">
                  <c:v>153.68</c:v>
                </c:pt>
                <c:pt idx="6">
                  <c:v>153.11000000000001</c:v>
                </c:pt>
                <c:pt idx="7">
                  <c:v>152.69</c:v>
                </c:pt>
                <c:pt idx="8">
                  <c:v>151.6</c:v>
                </c:pt>
                <c:pt idx="9">
                  <c:v>151.31</c:v>
                </c:pt>
              </c:numCache>
            </c:numRef>
          </c:val>
          <c:extLst>
            <c:ext xmlns:c16="http://schemas.microsoft.com/office/drawing/2014/chart" uri="{C3380CC4-5D6E-409C-BE32-E72D297353CC}">
              <c16:uniqueId val="{00000002-D1E2-46AD-B2D6-B9B00949782A}"/>
            </c:ext>
          </c:extLst>
        </c:ser>
        <c:dLbls>
          <c:showLegendKey val="0"/>
          <c:showVal val="0"/>
          <c:showCatName val="0"/>
          <c:showSerName val="0"/>
          <c:showPercent val="0"/>
          <c:showBubbleSize val="0"/>
        </c:dLbls>
        <c:gapWidth val="500"/>
        <c:overlap val="-100"/>
        <c:axId val="572337871"/>
        <c:axId val="572334031"/>
      </c:barChart>
      <c:catAx>
        <c:axId val="4754490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4452399"/>
        <c:crosses val="autoZero"/>
        <c:auto val="1"/>
        <c:lblAlgn val="ctr"/>
        <c:lblOffset val="100"/>
        <c:noMultiLvlLbl val="0"/>
      </c:catAx>
      <c:valAx>
        <c:axId val="3544523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5449087"/>
        <c:crosses val="autoZero"/>
        <c:crossBetween val="between"/>
      </c:valAx>
      <c:valAx>
        <c:axId val="57233403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2337871"/>
        <c:crosses val="max"/>
        <c:crossBetween val="between"/>
      </c:valAx>
      <c:catAx>
        <c:axId val="572337871"/>
        <c:scaling>
          <c:orientation val="minMax"/>
        </c:scaling>
        <c:delete val="1"/>
        <c:axPos val="b"/>
        <c:numFmt formatCode="General" sourceLinked="1"/>
        <c:majorTickMark val="none"/>
        <c:minorTickMark val="none"/>
        <c:tickLblPos val="nextTo"/>
        <c:crossAx val="57233403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'data-1716555848745'!$B$1</c:f>
              <c:strCache>
                <c:ptCount val="1"/>
                <c:pt idx="0">
                  <c:v>count_of_dot</c:v>
                </c:pt>
              </c:strCache>
            </c:strRef>
          </c:tx>
          <c:spPr>
            <a:noFill/>
            <a:ln w="9525" cap="flat" cmpd="sng" algn="ctr">
              <a:solidFill>
                <a:schemeClr val="accent4">
                  <a:lumMod val="75000"/>
                </a:schemeClr>
              </a:solidFill>
              <a:miter lim="800000"/>
            </a:ln>
            <a:effectLst>
              <a:glow rad="63500">
                <a:srgbClr val="00B050">
                  <a:alpha val="25000"/>
                </a:srgbClr>
              </a:glow>
            </a:effectLst>
          </c:spPr>
          <c:invertIfNegative val="0"/>
          <c:cat>
            <c:strRef>
              <c:f>'data-1716555848745'!$A$2:$A$17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'data-1716555848745'!$B$2:$B$17</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FA10-4440-9B8E-4AEBDEF36F42}"/>
            </c:ext>
          </c:extLst>
        </c:ser>
        <c:dLbls>
          <c:showLegendKey val="0"/>
          <c:showVal val="0"/>
          <c:showCatName val="0"/>
          <c:showSerName val="0"/>
          <c:showPercent val="0"/>
          <c:showBubbleSize val="0"/>
        </c:dLbls>
        <c:gapWidth val="315"/>
        <c:overlap val="-40"/>
        <c:axId val="1854142479"/>
        <c:axId val="1633652383"/>
      </c:barChart>
      <c:catAx>
        <c:axId val="18541424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33652383"/>
        <c:crosses val="autoZero"/>
        <c:auto val="1"/>
        <c:lblAlgn val="ctr"/>
        <c:lblOffset val="100"/>
        <c:noMultiLvlLbl val="0"/>
      </c:catAx>
      <c:valAx>
        <c:axId val="163365238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541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'data-1716556564008'!$B$1</c:f>
              <c:strCache>
                <c:ptCount val="1"/>
                <c:pt idx="0">
                  <c:v>total_extra_runs</c:v>
                </c:pt>
              </c:strCache>
            </c:strRef>
          </c:tx>
          <c:spPr>
            <a:gradFill rotWithShape="1">
              <a:gsLst>
                <a:gs pos="100000">
                  <a:srgbClr val="00B0F0"/>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'data-1716556564008'!$A$2:$A$6</c:f>
              <c:strCache>
                <c:ptCount val="5"/>
                <c:pt idx="0">
                  <c:v>SL Malinga</c:v>
                </c:pt>
                <c:pt idx="1">
                  <c:v>P Kumar</c:v>
                </c:pt>
                <c:pt idx="2">
                  <c:v>UT Yadav</c:v>
                </c:pt>
                <c:pt idx="3">
                  <c:v>DJ Bravo</c:v>
                </c:pt>
                <c:pt idx="4">
                  <c:v>B Kumar</c:v>
                </c:pt>
              </c:strCache>
            </c:strRef>
          </c:cat>
          <c:val>
            <c:numRef>
              <c:f>'data-1716556564008'!$B$2:$B$6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1667-4AC7-9A71-564F6AFF3CC7}"/>
            </c:ext>
          </c:extLst>
        </c:ser>
        <c:dLbls>
          <c:showLegendKey val="0"/>
          <c:showVal val="0"/>
          <c:showCatName val="0"/>
          <c:showSerName val="0"/>
          <c:showPercent val="0"/>
          <c:showBubbleSize val="0"/>
        </c:dLbls>
        <c:gapWidth val="100"/>
        <c:overlap val="-24"/>
        <c:axId val="345453008"/>
        <c:axId val="345453968"/>
      </c:barChart>
      <c:catAx>
        <c:axId val="345453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5453968"/>
        <c:crosses val="autoZero"/>
        <c:auto val="1"/>
        <c:lblAlgn val="ctr"/>
        <c:lblOffset val="100"/>
        <c:noMultiLvlLbl val="0"/>
      </c:catAx>
      <c:valAx>
        <c:axId val="3454539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5453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venue with total_runs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'data-1716556919353'!$B$1</c:f>
              <c:strCache>
                <c:ptCount val="1"/>
                <c:pt idx="0">
                  <c:v>total_runs</c:v>
                </c:pt>
              </c:strCache>
            </c:strRef>
          </c:tx>
          <c:spPr>
            <a:solidFill>
              <a:srgbClr val="00B0F0"/>
            </a:solidFill>
            <a:ln>
              <a:noFill/>
            </a:ln>
            <a:effectLst/>
          </c:spPr>
          <c:invertIfNegative val="0"/>
          <c:cat>
            <c:strRef>
              <c:f>'data-1716556919353'!$A$2:$A$37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'data-1716556919353'!$B$2:$B$37</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extLst>
            <c:ext xmlns:c16="http://schemas.microsoft.com/office/drawing/2014/chart" uri="{C3380CC4-5D6E-409C-BE32-E72D297353CC}">
              <c16:uniqueId val="{00000000-F0C3-421C-AC4B-C770CE355595}"/>
            </c:ext>
          </c:extLst>
        </c:ser>
        <c:dLbls>
          <c:showLegendKey val="0"/>
          <c:showVal val="0"/>
          <c:showCatName val="0"/>
          <c:showSerName val="0"/>
          <c:showPercent val="0"/>
          <c:showBubbleSize val="0"/>
        </c:dLbls>
        <c:gapWidth val="269"/>
        <c:overlap val="-20"/>
        <c:axId val="2097442367"/>
        <c:axId val="2097438527"/>
      </c:barChart>
      <c:catAx>
        <c:axId val="2097442367"/>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2097438527"/>
        <c:crosses val="autoZero"/>
        <c:auto val="1"/>
        <c:lblAlgn val="ctr"/>
        <c:lblOffset val="100"/>
        <c:noMultiLvlLbl val="0"/>
      </c:catAx>
      <c:valAx>
        <c:axId val="20974385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097442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lumOff val="35000"/>
      </a:schemeClr>
    </a:solidFill>
    <a:ln w="9525" cap="flat" cmpd="sng" algn="ctr">
      <a:solidFill>
        <a:schemeClr val="accent4">
          <a:lumMod val="60000"/>
          <a:lumOff val="40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a:t>Year Vs Total_Runs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'data-1716557200015'!$B$1</c:f>
              <c:strCache>
                <c:ptCount val="1"/>
                <c:pt idx="0">
                  <c:v>total_runs</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'data-1716557200015'!$A$2:$A$12</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xVal>
          <c:yVal>
            <c:numRef>
              <c:f>'data-1716557200015'!$B$2:$B$12</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yVal>
          <c:smooth val="0"/>
          <c:extLst>
            <c:ext xmlns:c16="http://schemas.microsoft.com/office/drawing/2014/chart" uri="{C3380CC4-5D6E-409C-BE32-E72D297353CC}">
              <c16:uniqueId val="{00000000-ADC7-408F-A18A-79C70AB9B3E3}"/>
            </c:ext>
          </c:extLst>
        </c:ser>
        <c:dLbls>
          <c:showLegendKey val="0"/>
          <c:showVal val="0"/>
          <c:showCatName val="0"/>
          <c:showSerName val="0"/>
          <c:showPercent val="0"/>
          <c:showBubbleSize val="0"/>
        </c:dLbls>
        <c:axId val="1705934783"/>
        <c:axId val="1705938623"/>
      </c:scatterChart>
      <c:valAx>
        <c:axId val="170593478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705938623"/>
        <c:crosses val="autoZero"/>
        <c:crossBetween val="midCat"/>
      </c:valAx>
      <c:valAx>
        <c:axId val="1705938623"/>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705934783"/>
        <c:crosses val="autoZero"/>
        <c:crossBetween val="midCat"/>
      </c:valAx>
      <c:spPr>
        <a:noFill/>
        <a:ln>
          <a:noFill/>
        </a:ln>
        <a:effectLst/>
      </c:spPr>
    </c:plotArea>
    <c:plotVisOnly val="1"/>
    <c:dispBlanksAs val="gap"/>
    <c:showDLblsOverMax val="0"/>
  </c:chart>
  <c:spPr>
    <a:solidFill>
      <a:schemeClr val="bg2">
        <a:lumMod val="60000"/>
        <a:lumOff val="40000"/>
      </a:schemeClr>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dirty="0">
                <a:solidFill>
                  <a:prstClr val="white">
                    <a:lumMod val="95000"/>
                  </a:prstClr>
                </a:solidFill>
                <a:effectLst>
                  <a:outerShdw blurRad="50800" dist="38100" dir="5400000" algn="t" rotWithShape="0">
                    <a:prstClr val="black">
                      <a:alpha val="40000"/>
                    </a:prstClr>
                  </a:outerShdw>
                </a:effectLst>
              </a:rPr>
              <a:t>Player with Average and Season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1"/>
          <c:tx>
            <c:strRef>
              <c:f>'Q2 soluation'!$C$1</c:f>
              <c:strCache>
                <c:ptCount val="1"/>
                <c:pt idx="0">
                  <c:v>average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'Q2 soluation'!$A$2:$A$11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'Q2 soluation'!$C$2:$C$11</c:f>
              <c:numCache>
                <c:formatCode>General</c:formatCode>
                <c:ptCount val="10"/>
                <c:pt idx="0">
                  <c:v>88</c:v>
                </c:pt>
                <c:pt idx="1">
                  <c:v>42</c:v>
                </c:pt>
                <c:pt idx="2">
                  <c:v>42</c:v>
                </c:pt>
                <c:pt idx="3">
                  <c:v>41</c:v>
                </c:pt>
                <c:pt idx="4">
                  <c:v>41</c:v>
                </c:pt>
                <c:pt idx="5">
                  <c:v>41</c:v>
                </c:pt>
                <c:pt idx="6">
                  <c:v>41</c:v>
                </c:pt>
                <c:pt idx="7">
                  <c:v>39</c:v>
                </c:pt>
                <c:pt idx="8">
                  <c:v>39</c:v>
                </c:pt>
                <c:pt idx="9">
                  <c:v>38</c:v>
                </c:pt>
              </c:numCache>
            </c:numRef>
          </c:val>
          <c:smooth val="0"/>
          <c:extLst>
            <c:ext xmlns:c16="http://schemas.microsoft.com/office/drawing/2014/chart" uri="{C3380CC4-5D6E-409C-BE32-E72D297353CC}">
              <c16:uniqueId val="{00000000-3866-400C-9EAD-313FDCD388A3}"/>
            </c:ext>
          </c:extLst>
        </c:ser>
        <c:dLbls>
          <c:showLegendKey val="0"/>
          <c:showVal val="0"/>
          <c:showCatName val="0"/>
          <c:showSerName val="0"/>
          <c:showPercent val="0"/>
          <c:showBubbleSize val="0"/>
        </c:dLbls>
        <c:marker val="1"/>
        <c:smooth val="0"/>
        <c:axId val="1437007232"/>
        <c:axId val="1437013472"/>
      </c:lineChart>
      <c:lineChart>
        <c:grouping val="standard"/>
        <c:varyColors val="0"/>
        <c:ser>
          <c:idx val="0"/>
          <c:order val="0"/>
          <c:tx>
            <c:strRef>
              <c:f>'Q2 soluation'!$B$1</c:f>
              <c:strCache>
                <c:ptCount val="1"/>
                <c:pt idx="0">
                  <c:v>season</c:v>
                </c:pt>
              </c:strCache>
            </c:strRef>
          </c:tx>
          <c:spPr>
            <a:ln w="34925" cap="rnd">
              <a:solidFill>
                <a:srgbClr val="00B0F0"/>
              </a:solidFill>
              <a:round/>
            </a:ln>
            <a:effectLst>
              <a:outerShdw blurRad="57150" dist="19050" dir="5400000" algn="ctr" rotWithShape="0">
                <a:srgbClr val="000000">
                  <a:alpha val="63000"/>
                </a:srgbClr>
              </a:outerShdw>
            </a:effectLst>
          </c:spPr>
          <c:marker>
            <c:symbol val="none"/>
          </c:marker>
          <c:cat>
            <c:strRef>
              <c:f>'Q2 soluation'!$A$2:$A$11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'Q2 soluation'!$B$2:$B$11</c:f>
              <c:numCache>
                <c:formatCode>General</c:formatCode>
                <c:ptCount val="10"/>
                <c:pt idx="0">
                  <c:v>8</c:v>
                </c:pt>
                <c:pt idx="1">
                  <c:v>13</c:v>
                </c:pt>
                <c:pt idx="2">
                  <c:v>7</c:v>
                </c:pt>
                <c:pt idx="3">
                  <c:v>3</c:v>
                </c:pt>
                <c:pt idx="4">
                  <c:v>8</c:v>
                </c:pt>
                <c:pt idx="5">
                  <c:v>12</c:v>
                </c:pt>
                <c:pt idx="6">
                  <c:v>11</c:v>
                </c:pt>
                <c:pt idx="7">
                  <c:v>6</c:v>
                </c:pt>
                <c:pt idx="8">
                  <c:v>4</c:v>
                </c:pt>
                <c:pt idx="9">
                  <c:v>7</c:v>
                </c:pt>
              </c:numCache>
            </c:numRef>
          </c:val>
          <c:smooth val="0"/>
          <c:extLst>
            <c:ext xmlns:c16="http://schemas.microsoft.com/office/drawing/2014/chart" uri="{C3380CC4-5D6E-409C-BE32-E72D297353CC}">
              <c16:uniqueId val="{00000001-3866-400C-9EAD-313FDCD388A3}"/>
            </c:ext>
          </c:extLst>
        </c:ser>
        <c:dLbls>
          <c:showLegendKey val="0"/>
          <c:showVal val="0"/>
          <c:showCatName val="0"/>
          <c:showSerName val="0"/>
          <c:showPercent val="0"/>
          <c:showBubbleSize val="0"/>
        </c:dLbls>
        <c:marker val="1"/>
        <c:smooth val="0"/>
        <c:axId val="1250596784"/>
        <c:axId val="1437002432"/>
      </c:lineChart>
      <c:catAx>
        <c:axId val="14370072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7013472"/>
        <c:crosses val="autoZero"/>
        <c:auto val="1"/>
        <c:lblAlgn val="ctr"/>
        <c:lblOffset val="100"/>
        <c:noMultiLvlLbl val="0"/>
      </c:catAx>
      <c:valAx>
        <c:axId val="14370134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7007232"/>
        <c:crosses val="autoZero"/>
        <c:crossBetween val="between"/>
      </c:valAx>
      <c:valAx>
        <c:axId val="143700243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50596784"/>
        <c:crosses val="max"/>
        <c:crossBetween val="between"/>
      </c:valAx>
      <c:catAx>
        <c:axId val="1250596784"/>
        <c:scaling>
          <c:orientation val="minMax"/>
        </c:scaling>
        <c:delete val="1"/>
        <c:axPos val="b"/>
        <c:numFmt formatCode="General" sourceLinked="1"/>
        <c:majorTickMark val="none"/>
        <c:minorTickMark val="none"/>
        <c:tickLblPos val="nextTo"/>
        <c:crossAx val="14370024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Players with Season and Boundaries_%</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'Q3 soluation'!$B$1</c:f>
              <c:strCache>
                <c:ptCount val="1"/>
                <c:pt idx="0">
                  <c:v>season</c:v>
                </c:pt>
              </c:strCache>
            </c:strRef>
          </c:tx>
          <c:spPr>
            <a:gradFill rotWithShape="1">
              <a:gsLst>
                <a:gs pos="100000">
                  <a:srgbClr val="00B0F0"/>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'Q3 soluation'!$A$2:$A$11</c:f>
              <c:strCache>
                <c:ptCount val="10"/>
                <c:pt idx="0">
                  <c:v>SP Narine</c:v>
                </c:pt>
                <c:pt idx="1">
                  <c:v>AD Russell</c:v>
                </c:pt>
                <c:pt idx="2">
                  <c:v>CH Gayle</c:v>
                </c:pt>
                <c:pt idx="3">
                  <c:v>CR Brathwaite</c:v>
                </c:pt>
                <c:pt idx="4">
                  <c:v>ST Jayasuriya</c:v>
                </c:pt>
                <c:pt idx="5">
                  <c:v>BCJ Cutting</c:v>
                </c:pt>
                <c:pt idx="6">
                  <c:v>MS Gony</c:v>
                </c:pt>
                <c:pt idx="7">
                  <c:v>KK Cooper</c:v>
                </c:pt>
                <c:pt idx="8">
                  <c:v>AC Gilchrist</c:v>
                </c:pt>
                <c:pt idx="9">
                  <c:v>MJ McClenaghan</c:v>
                </c:pt>
              </c:strCache>
            </c:strRef>
          </c:cat>
          <c:val>
            <c:numRef>
              <c:f>'Q3 soluation'!$B$2:$B$11</c:f>
              <c:numCache>
                <c:formatCode>General</c:formatCode>
                <c:ptCount val="10"/>
                <c:pt idx="0">
                  <c:v>9</c:v>
                </c:pt>
                <c:pt idx="1">
                  <c:v>8</c:v>
                </c:pt>
                <c:pt idx="2">
                  <c:v>12</c:v>
                </c:pt>
                <c:pt idx="3">
                  <c:v>4</c:v>
                </c:pt>
                <c:pt idx="4">
                  <c:v>3</c:v>
                </c:pt>
                <c:pt idx="5">
                  <c:v>5</c:v>
                </c:pt>
                <c:pt idx="6">
                  <c:v>6</c:v>
                </c:pt>
                <c:pt idx="7">
                  <c:v>3</c:v>
                </c:pt>
                <c:pt idx="8">
                  <c:v>6</c:v>
                </c:pt>
                <c:pt idx="9">
                  <c:v>5</c:v>
                </c:pt>
              </c:numCache>
            </c:numRef>
          </c:val>
          <c:extLst>
            <c:ext xmlns:c16="http://schemas.microsoft.com/office/drawing/2014/chart" uri="{C3380CC4-5D6E-409C-BE32-E72D297353CC}">
              <c16:uniqueId val="{00000000-36AD-45FC-97F9-846FD331A9F0}"/>
            </c:ext>
          </c:extLst>
        </c:ser>
        <c:dLbls>
          <c:showLegendKey val="0"/>
          <c:showVal val="0"/>
          <c:showCatName val="0"/>
          <c:showSerName val="0"/>
          <c:showPercent val="0"/>
          <c:showBubbleSize val="0"/>
        </c:dLbls>
        <c:gapWidth val="182"/>
        <c:axId val="1710207840"/>
        <c:axId val="1710195840"/>
      </c:barChart>
      <c:lineChart>
        <c:grouping val="standard"/>
        <c:varyColors val="0"/>
        <c:ser>
          <c:idx val="1"/>
          <c:order val="1"/>
          <c:tx>
            <c:strRef>
              <c:f>'Q3 soluation'!$C$1</c:f>
              <c:strCache>
                <c:ptCount val="1"/>
                <c:pt idx="0">
                  <c:v>%_boundaries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'Q3 soluation'!$A$2:$A$11</c:f>
              <c:strCache>
                <c:ptCount val="10"/>
                <c:pt idx="0">
                  <c:v>SP Narine</c:v>
                </c:pt>
                <c:pt idx="1">
                  <c:v>AD Russell</c:v>
                </c:pt>
                <c:pt idx="2">
                  <c:v>CH Gayle</c:v>
                </c:pt>
                <c:pt idx="3">
                  <c:v>CR Brathwaite</c:v>
                </c:pt>
                <c:pt idx="4">
                  <c:v>ST Jayasuriya</c:v>
                </c:pt>
                <c:pt idx="5">
                  <c:v>BCJ Cutting</c:v>
                </c:pt>
                <c:pt idx="6">
                  <c:v>MS Gony</c:v>
                </c:pt>
                <c:pt idx="7">
                  <c:v>KK Cooper</c:v>
                </c:pt>
                <c:pt idx="8">
                  <c:v>AC Gilchrist</c:v>
                </c:pt>
                <c:pt idx="9">
                  <c:v>MJ McClenaghan</c:v>
                </c:pt>
              </c:strCache>
            </c:strRef>
          </c:cat>
          <c:val>
            <c:numRef>
              <c:f>'Q3 soluation'!$C$2:$C$11</c:f>
              <c:numCache>
                <c:formatCode>General</c:formatCode>
                <c:ptCount val="10"/>
                <c:pt idx="0">
                  <c:v>81</c:v>
                </c:pt>
                <c:pt idx="1">
                  <c:v>78</c:v>
                </c:pt>
                <c:pt idx="2">
                  <c:v>76</c:v>
                </c:pt>
                <c:pt idx="3">
                  <c:v>75</c:v>
                </c:pt>
                <c:pt idx="4">
                  <c:v>74</c:v>
                </c:pt>
                <c:pt idx="5">
                  <c:v>73</c:v>
                </c:pt>
                <c:pt idx="6">
                  <c:v>72</c:v>
                </c:pt>
                <c:pt idx="7">
                  <c:v>72</c:v>
                </c:pt>
                <c:pt idx="8">
                  <c:v>72</c:v>
                </c:pt>
                <c:pt idx="9">
                  <c:v>72</c:v>
                </c:pt>
              </c:numCache>
            </c:numRef>
          </c:val>
          <c:smooth val="0"/>
          <c:extLst>
            <c:ext xmlns:c16="http://schemas.microsoft.com/office/drawing/2014/chart" uri="{C3380CC4-5D6E-409C-BE32-E72D297353CC}">
              <c16:uniqueId val="{00000001-36AD-45FC-97F9-846FD331A9F0}"/>
            </c:ext>
          </c:extLst>
        </c:ser>
        <c:dLbls>
          <c:showLegendKey val="0"/>
          <c:showVal val="0"/>
          <c:showCatName val="0"/>
          <c:showSerName val="0"/>
          <c:showPercent val="0"/>
          <c:showBubbleSize val="0"/>
        </c:dLbls>
        <c:marker val="1"/>
        <c:smooth val="0"/>
        <c:axId val="1624339024"/>
        <c:axId val="1624329904"/>
      </c:lineChart>
      <c:catAx>
        <c:axId val="162433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4329904"/>
        <c:crosses val="autoZero"/>
        <c:auto val="1"/>
        <c:lblAlgn val="ctr"/>
        <c:lblOffset val="100"/>
        <c:noMultiLvlLbl val="0"/>
      </c:catAx>
      <c:valAx>
        <c:axId val="16243299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4339024"/>
        <c:crosses val="autoZero"/>
        <c:crossBetween val="between"/>
      </c:valAx>
      <c:valAx>
        <c:axId val="171019584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0207840"/>
        <c:crosses val="max"/>
        <c:crossBetween val="between"/>
      </c:valAx>
      <c:catAx>
        <c:axId val="1710207840"/>
        <c:scaling>
          <c:orientation val="minMax"/>
        </c:scaling>
        <c:delete val="1"/>
        <c:axPos val="b"/>
        <c:numFmt formatCode="General" sourceLinked="1"/>
        <c:majorTickMark val="none"/>
        <c:minorTickMark val="none"/>
        <c:tickLblPos val="nextTo"/>
        <c:crossAx val="171019584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'Q4 soluation'!$B$1</c:f>
              <c:strCache>
                <c:ptCount val="1"/>
                <c:pt idx="0">
                  <c:v>good_economy</c:v>
                </c:pt>
              </c:strCache>
            </c:strRef>
          </c:tx>
          <c:spPr>
            <a:gradFill rotWithShape="1">
              <a:gsLst>
                <a:gs pos="0">
                  <a:schemeClr val="bg2">
                    <a:lumMod val="40000"/>
                    <a:lumOff val="60000"/>
                  </a:schemeClr>
                </a:gs>
                <a:gs pos="50000">
                  <a:schemeClr val="bg2">
                    <a:lumMod val="60000"/>
                    <a:lumOff val="40000"/>
                  </a:schemeClr>
                </a:gs>
                <a:gs pos="100000">
                  <a:schemeClr val="bg2">
                    <a:lumMod val="5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'Q4 soluation'!$A$2:$A$11</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Harbhajan Singh</c:v>
                </c:pt>
              </c:strCache>
            </c:strRef>
          </c:cat>
          <c:val>
            <c:numRef>
              <c:f>'Q4 soluation'!$B$2:$B$11</c:f>
              <c:numCache>
                <c:formatCode>General</c:formatCode>
                <c:ptCount val="10"/>
                <c:pt idx="0">
                  <c:v>6.34</c:v>
                </c:pt>
                <c:pt idx="1">
                  <c:v>6.68</c:v>
                </c:pt>
                <c:pt idx="2">
                  <c:v>6.7</c:v>
                </c:pt>
                <c:pt idx="3">
                  <c:v>6.78</c:v>
                </c:pt>
                <c:pt idx="4">
                  <c:v>6.78</c:v>
                </c:pt>
                <c:pt idx="5">
                  <c:v>6.83</c:v>
                </c:pt>
                <c:pt idx="6">
                  <c:v>6.88</c:v>
                </c:pt>
                <c:pt idx="7">
                  <c:v>6.89</c:v>
                </c:pt>
                <c:pt idx="8">
                  <c:v>6.93</c:v>
                </c:pt>
                <c:pt idx="9">
                  <c:v>7.02</c:v>
                </c:pt>
              </c:numCache>
            </c:numRef>
          </c:val>
          <c:extLst>
            <c:ext xmlns:c16="http://schemas.microsoft.com/office/drawing/2014/chart" uri="{C3380CC4-5D6E-409C-BE32-E72D297353CC}">
              <c16:uniqueId val="{00000000-4E04-4F86-8490-F231E2C5E7DD}"/>
            </c:ext>
          </c:extLst>
        </c:ser>
        <c:dLbls>
          <c:showLegendKey val="0"/>
          <c:showVal val="0"/>
          <c:showCatName val="0"/>
          <c:showSerName val="0"/>
          <c:showPercent val="0"/>
          <c:showBubbleSize val="0"/>
        </c:dLbls>
        <c:gapWidth val="115"/>
        <c:overlap val="-20"/>
        <c:axId val="400064879"/>
        <c:axId val="400073039"/>
      </c:barChart>
      <c:catAx>
        <c:axId val="40006487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0073039"/>
        <c:crosses val="autoZero"/>
        <c:auto val="1"/>
        <c:lblAlgn val="ctr"/>
        <c:lblOffset val="100"/>
        <c:noMultiLvlLbl val="0"/>
      </c:catAx>
      <c:valAx>
        <c:axId val="4000730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006487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'data-1716734387485'!$B$1</c:f>
              <c:strCache>
                <c:ptCount val="1"/>
                <c:pt idx="0">
                  <c:v>balling_strike_rate</c:v>
                </c:pt>
              </c:strCache>
            </c:strRef>
          </c:tx>
          <c:spPr>
            <a:pattFill prst="ltUpDiag">
              <a:fgClr>
                <a:schemeClr val="accent1"/>
              </a:fgClr>
              <a:bgClr>
                <a:schemeClr val="lt1"/>
              </a:bgClr>
            </a:pattFill>
            <a:ln>
              <a:noFill/>
            </a:ln>
            <a:effectLst/>
          </c:spPr>
          <c:invertIfNegative val="0"/>
          <c:cat>
            <c:strRef>
              <c:f>'data-1716734387485'!$A$2:$A$11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'data-1716734387485'!$B$2:$B$11</c:f>
              <c:numCache>
                <c:formatCode>General</c:formatCode>
                <c:ptCount val="10"/>
                <c:pt idx="0">
                  <c:v>12.73</c:v>
                </c:pt>
                <c:pt idx="1">
                  <c:v>13.95</c:v>
                </c:pt>
                <c:pt idx="2">
                  <c:v>14.33</c:v>
                </c:pt>
                <c:pt idx="3">
                  <c:v>15.69</c:v>
                </c:pt>
                <c:pt idx="4">
                  <c:v>15.82</c:v>
                </c:pt>
                <c:pt idx="5">
                  <c:v>15.83</c:v>
                </c:pt>
                <c:pt idx="6">
                  <c:v>16.260000000000002</c:v>
                </c:pt>
                <c:pt idx="7">
                  <c:v>16.309999999999999</c:v>
                </c:pt>
                <c:pt idx="8">
                  <c:v>16.420000000000002</c:v>
                </c:pt>
                <c:pt idx="9">
                  <c:v>16.670000000000002</c:v>
                </c:pt>
              </c:numCache>
            </c:numRef>
          </c:val>
          <c:extLst>
            <c:ext xmlns:c16="http://schemas.microsoft.com/office/drawing/2014/chart" uri="{C3380CC4-5D6E-409C-BE32-E72D297353CC}">
              <c16:uniqueId val="{00000000-E9D6-40AB-B51A-37C808874F75}"/>
            </c:ext>
          </c:extLst>
        </c:ser>
        <c:dLbls>
          <c:showLegendKey val="0"/>
          <c:showVal val="0"/>
          <c:showCatName val="0"/>
          <c:showSerName val="0"/>
          <c:showPercent val="0"/>
          <c:showBubbleSize val="0"/>
        </c:dLbls>
        <c:gapWidth val="269"/>
        <c:overlap val="-20"/>
        <c:axId val="74329983"/>
        <c:axId val="74333343"/>
      </c:barChart>
      <c:catAx>
        <c:axId val="74329983"/>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74333343"/>
        <c:crosses val="autoZero"/>
        <c:auto val="1"/>
        <c:lblAlgn val="ctr"/>
        <c:lblOffset val="100"/>
        <c:noMultiLvlLbl val="0"/>
      </c:catAx>
      <c:valAx>
        <c:axId val="743333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4329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Batsmand and Bowler </a:t>
            </a:r>
            <a:r>
              <a:rPr lang="en-IN"/>
              <a:t>Ball Faced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'Q6 soluation'!$B$1</c:f>
              <c:strCache>
                <c:ptCount val="1"/>
                <c:pt idx="0">
                  <c:v>total_balls_faced</c:v>
                </c:pt>
              </c:strCache>
            </c:strRef>
          </c:tx>
          <c:spPr>
            <a:gradFill rotWithShape="1">
              <a:gsLst>
                <a:gs pos="100000">
                  <a:schemeClr val="accent6">
                    <a:lumMod val="75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 soluation'!$A$2:$A$11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soluation'!$B$2:$B$11</c:f>
              <c:numCache>
                <c:formatCode>General</c:formatCode>
                <c:ptCount val="10"/>
                <c:pt idx="0">
                  <c:v>882</c:v>
                </c:pt>
                <c:pt idx="1">
                  <c:v>573</c:v>
                </c:pt>
                <c:pt idx="2">
                  <c:v>897</c:v>
                </c:pt>
                <c:pt idx="3">
                  <c:v>1013</c:v>
                </c:pt>
                <c:pt idx="4">
                  <c:v>3342</c:v>
                </c:pt>
                <c:pt idx="5">
                  <c:v>2107</c:v>
                </c:pt>
                <c:pt idx="6">
                  <c:v>573</c:v>
                </c:pt>
                <c:pt idx="7">
                  <c:v>2330</c:v>
                </c:pt>
                <c:pt idx="8">
                  <c:v>727</c:v>
                </c:pt>
                <c:pt idx="9">
                  <c:v>711</c:v>
                </c:pt>
              </c:numCache>
            </c:numRef>
          </c:val>
          <c:extLst>
            <c:ext xmlns:c16="http://schemas.microsoft.com/office/drawing/2014/chart" uri="{C3380CC4-5D6E-409C-BE32-E72D297353CC}">
              <c16:uniqueId val="{00000000-9544-486B-85C8-6F4482EC32A3}"/>
            </c:ext>
          </c:extLst>
        </c:ser>
        <c:ser>
          <c:idx val="1"/>
          <c:order val="1"/>
          <c:tx>
            <c:strRef>
              <c:f>'Q6 soluation'!$C$1</c:f>
              <c:strCache>
                <c:ptCount val="1"/>
                <c:pt idx="0">
                  <c:v>total_balls_delevered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'Q6 soluation'!$A$2:$A$11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soluation'!$C$2:$C$11</c:f>
              <c:numCache>
                <c:formatCode>General</c:formatCode>
                <c:ptCount val="10"/>
                <c:pt idx="0">
                  <c:v>1186</c:v>
                </c:pt>
                <c:pt idx="1">
                  <c:v>2824</c:v>
                </c:pt>
                <c:pt idx="2">
                  <c:v>914</c:v>
                </c:pt>
                <c:pt idx="3">
                  <c:v>558</c:v>
                </c:pt>
                <c:pt idx="4">
                  <c:v>584</c:v>
                </c:pt>
                <c:pt idx="5">
                  <c:v>1414</c:v>
                </c:pt>
                <c:pt idx="6">
                  <c:v>301</c:v>
                </c:pt>
                <c:pt idx="7">
                  <c:v>1184</c:v>
                </c:pt>
                <c:pt idx="8">
                  <c:v>1283</c:v>
                </c:pt>
                <c:pt idx="9">
                  <c:v>1807</c:v>
                </c:pt>
              </c:numCache>
            </c:numRef>
          </c:val>
          <c:extLst>
            <c:ext xmlns:c16="http://schemas.microsoft.com/office/drawing/2014/chart" uri="{C3380CC4-5D6E-409C-BE32-E72D297353CC}">
              <c16:uniqueId val="{00000001-9544-486B-85C8-6F4482EC32A3}"/>
            </c:ext>
          </c:extLst>
        </c:ser>
        <c:dLbls>
          <c:showLegendKey val="0"/>
          <c:showVal val="0"/>
          <c:showCatName val="0"/>
          <c:showSerName val="0"/>
          <c:showPercent val="0"/>
          <c:showBubbleSize val="0"/>
        </c:dLbls>
        <c:gapWidth val="100"/>
        <c:overlap val="-24"/>
        <c:axId val="95228944"/>
        <c:axId val="95220784"/>
      </c:barChart>
      <c:catAx>
        <c:axId val="952289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20784"/>
        <c:crosses val="autoZero"/>
        <c:auto val="1"/>
        <c:lblAlgn val="ctr"/>
        <c:lblOffset val="100"/>
        <c:noMultiLvlLbl val="0"/>
      </c:catAx>
      <c:valAx>
        <c:axId val="952207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2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Batsmand and Bowler Runs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'Q6 soluation'!$E$1</c:f>
              <c:strCache>
                <c:ptCount val="1"/>
                <c:pt idx="0">
                  <c:v>total_batting_runs</c:v>
                </c:pt>
              </c:strCache>
            </c:strRef>
          </c:tx>
          <c:spPr>
            <a:ln w="34925" cap="rnd">
              <a:solidFill>
                <a:schemeClr val="accent4">
                  <a:lumMod val="60000"/>
                  <a:lumOff val="40000"/>
                </a:schemeClr>
              </a:solidFill>
              <a:round/>
            </a:ln>
            <a:effectLst>
              <a:outerShdw blurRad="57150" dist="19050" dir="5400000" algn="ctr" rotWithShape="0">
                <a:srgbClr val="000000">
                  <a:alpha val="63000"/>
                </a:srgbClr>
              </a:outerShdw>
            </a:effectLst>
          </c:spPr>
          <c:marker>
            <c:symbol val="none"/>
          </c:marker>
          <c:cat>
            <c:strRef>
              <c:f>'Q6 soluation'!$D$2:$D$11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soluation'!$E$2:$E$11</c:f>
              <c:numCache>
                <c:formatCode>General</c:formatCode>
                <c:ptCount val="10"/>
                <c:pt idx="0">
                  <c:v>1517</c:v>
                </c:pt>
                <c:pt idx="1">
                  <c:v>892</c:v>
                </c:pt>
                <c:pt idx="2">
                  <c:v>1349</c:v>
                </c:pt>
                <c:pt idx="3">
                  <c:v>1505</c:v>
                </c:pt>
                <c:pt idx="4">
                  <c:v>4772</c:v>
                </c:pt>
                <c:pt idx="5">
                  <c:v>3023</c:v>
                </c:pt>
                <c:pt idx="6">
                  <c:v>768</c:v>
                </c:pt>
                <c:pt idx="7">
                  <c:v>3204</c:v>
                </c:pt>
                <c:pt idx="8">
                  <c:v>1000</c:v>
                </c:pt>
                <c:pt idx="9">
                  <c:v>974</c:v>
                </c:pt>
              </c:numCache>
            </c:numRef>
          </c:val>
          <c:smooth val="0"/>
          <c:extLst>
            <c:ext xmlns:c16="http://schemas.microsoft.com/office/drawing/2014/chart" uri="{C3380CC4-5D6E-409C-BE32-E72D297353CC}">
              <c16:uniqueId val="{00000000-86F3-48D0-831C-8DC7A8FB5AFB}"/>
            </c:ext>
          </c:extLst>
        </c:ser>
        <c:ser>
          <c:idx val="1"/>
          <c:order val="1"/>
          <c:tx>
            <c:strRef>
              <c:f>'Q6 soluation'!$F$1</c:f>
              <c:strCache>
                <c:ptCount val="1"/>
                <c:pt idx="0">
                  <c:v>total_bowling_runs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'Q6 soluation'!$D$2:$D$11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soluation'!$F$2:$F$11</c:f>
              <c:numCache>
                <c:formatCode>General</c:formatCode>
                <c:ptCount val="10"/>
                <c:pt idx="0">
                  <c:v>1743</c:v>
                </c:pt>
                <c:pt idx="1">
                  <c:v>3208</c:v>
                </c:pt>
                <c:pt idx="2">
                  <c:v>1340</c:v>
                </c:pt>
                <c:pt idx="3">
                  <c:v>786</c:v>
                </c:pt>
                <c:pt idx="4">
                  <c:v>755</c:v>
                </c:pt>
                <c:pt idx="5">
                  <c:v>1975</c:v>
                </c:pt>
                <c:pt idx="6">
                  <c:v>396</c:v>
                </c:pt>
                <c:pt idx="7">
                  <c:v>1443</c:v>
                </c:pt>
                <c:pt idx="8">
                  <c:v>1530</c:v>
                </c:pt>
                <c:pt idx="9">
                  <c:v>2409</c:v>
                </c:pt>
              </c:numCache>
            </c:numRef>
          </c:val>
          <c:smooth val="0"/>
          <c:extLst>
            <c:ext xmlns:c16="http://schemas.microsoft.com/office/drawing/2014/chart" uri="{C3380CC4-5D6E-409C-BE32-E72D297353CC}">
              <c16:uniqueId val="{00000001-86F3-48D0-831C-8DC7A8FB5AFB}"/>
            </c:ext>
          </c:extLst>
        </c:ser>
        <c:dLbls>
          <c:showLegendKey val="0"/>
          <c:showVal val="0"/>
          <c:showCatName val="0"/>
          <c:showSerName val="0"/>
          <c:showPercent val="0"/>
          <c:showBubbleSize val="0"/>
        </c:dLbls>
        <c:smooth val="0"/>
        <c:axId val="2044398800"/>
        <c:axId val="93267328"/>
      </c:lineChart>
      <c:catAx>
        <c:axId val="204439880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267328"/>
        <c:crosses val="autoZero"/>
        <c:auto val="1"/>
        <c:lblAlgn val="ctr"/>
        <c:lblOffset val="100"/>
        <c:noMultiLvlLbl val="0"/>
      </c:catAx>
      <c:valAx>
        <c:axId val="932673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439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Batsmand and Bowler  Strike Rate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radarChart>
        <c:radarStyle val="marker"/>
        <c:varyColors val="0"/>
        <c:ser>
          <c:idx val="0"/>
          <c:order val="0"/>
          <c:tx>
            <c:strRef>
              <c:f>'Q6 soluation'!$H$1</c:f>
              <c:strCache>
                <c:ptCount val="1"/>
                <c:pt idx="0">
                  <c:v>batting_strike_rate</c:v>
                </c:pt>
              </c:strCache>
            </c:strRef>
          </c:tx>
          <c:spPr>
            <a:ln w="34925" cap="rnd">
              <a:solidFill>
                <a:schemeClr val="bg2">
                  <a:lumMod val="60000"/>
                  <a:lumOff val="40000"/>
                </a:schemeClr>
              </a:solidFill>
              <a:round/>
            </a:ln>
            <a:effectLst>
              <a:outerShdw blurRad="57150" dist="19050" dir="5400000" algn="ctr" rotWithShape="0">
                <a:srgbClr val="000000">
                  <a:alpha val="63000"/>
                </a:srgbClr>
              </a:outerShdw>
            </a:effectLst>
          </c:spPr>
          <c:marker>
            <c:symbol val="none"/>
          </c:marker>
          <c:cat>
            <c:strRef>
              <c:f>'Q6 soluation'!$G$2:$G$11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soluation'!$H$2:$H$11</c:f>
              <c:numCache>
                <c:formatCode>General</c:formatCode>
                <c:ptCount val="10"/>
                <c:pt idx="0">
                  <c:v>181.86</c:v>
                </c:pt>
                <c:pt idx="1">
                  <c:v>167.36</c:v>
                </c:pt>
                <c:pt idx="2">
                  <c:v>160.97999999999999</c:v>
                </c:pt>
                <c:pt idx="3">
                  <c:v>157.55000000000001</c:v>
                </c:pt>
                <c:pt idx="4">
                  <c:v>152.69</c:v>
                </c:pt>
                <c:pt idx="5">
                  <c:v>151.31</c:v>
                </c:pt>
                <c:pt idx="6">
                  <c:v>147.12</c:v>
                </c:pt>
                <c:pt idx="7">
                  <c:v>144.51</c:v>
                </c:pt>
                <c:pt idx="8">
                  <c:v>144.43</c:v>
                </c:pt>
                <c:pt idx="9">
                  <c:v>144.16</c:v>
                </c:pt>
              </c:numCache>
            </c:numRef>
          </c:val>
          <c:extLst>
            <c:ext xmlns:c16="http://schemas.microsoft.com/office/drawing/2014/chart" uri="{C3380CC4-5D6E-409C-BE32-E72D297353CC}">
              <c16:uniqueId val="{00000000-C2F7-4FD7-8E1D-8B16C8CB3480}"/>
            </c:ext>
          </c:extLst>
        </c:ser>
        <c:ser>
          <c:idx val="1"/>
          <c:order val="1"/>
          <c:tx>
            <c:strRef>
              <c:f>'Q6 soluation'!$I$1</c:f>
              <c:strCache>
                <c:ptCount val="1"/>
                <c:pt idx="0">
                  <c:v>bowling_strike_rate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'Q6 soluation'!$G$2:$G$11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'Q6 soluation'!$I$2:$I$11</c:f>
              <c:numCache>
                <c:formatCode>General</c:formatCode>
                <c:ptCount val="10"/>
                <c:pt idx="0">
                  <c:v>17.7</c:v>
                </c:pt>
                <c:pt idx="1">
                  <c:v>19.75</c:v>
                </c:pt>
                <c:pt idx="2">
                  <c:v>20.309999999999999</c:v>
                </c:pt>
                <c:pt idx="3">
                  <c:v>27.9</c:v>
                </c:pt>
                <c:pt idx="4">
                  <c:v>30.74</c:v>
                </c:pt>
                <c:pt idx="5">
                  <c:v>19.920000000000002</c:v>
                </c:pt>
                <c:pt idx="6">
                  <c:v>18.809999999999999</c:v>
                </c:pt>
                <c:pt idx="7">
                  <c:v>25.74</c:v>
                </c:pt>
                <c:pt idx="8">
                  <c:v>26.18</c:v>
                </c:pt>
                <c:pt idx="9">
                  <c:v>18.82</c:v>
                </c:pt>
              </c:numCache>
            </c:numRef>
          </c:val>
          <c:extLst>
            <c:ext xmlns:c16="http://schemas.microsoft.com/office/drawing/2014/chart" uri="{C3380CC4-5D6E-409C-BE32-E72D297353CC}">
              <c16:uniqueId val="{00000001-C2F7-4FD7-8E1D-8B16C8CB3480}"/>
            </c:ext>
          </c:extLst>
        </c:ser>
        <c:dLbls>
          <c:showLegendKey val="0"/>
          <c:showVal val="0"/>
          <c:showCatName val="0"/>
          <c:showSerName val="0"/>
          <c:showPercent val="0"/>
          <c:showBubbleSize val="0"/>
        </c:dLbls>
        <c:axId val="95215024"/>
        <c:axId val="95221264"/>
      </c:radarChart>
      <c:catAx>
        <c:axId val="95215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21264"/>
        <c:crosses val="autoZero"/>
        <c:auto val="1"/>
        <c:lblAlgn val="ctr"/>
        <c:lblOffset val="100"/>
        <c:noMultiLvlLbl val="0"/>
      </c:catAx>
      <c:valAx>
        <c:axId val="952212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5215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'data-1716555432785'!$B$1</c:f>
              <c:strCache>
                <c:ptCount val="1"/>
                <c:pt idx="0">
                  <c:v>count_of_boundary</c:v>
                </c:pt>
              </c:strCache>
            </c:strRef>
          </c:tx>
          <c:spPr>
            <a:noFill/>
            <a:ln w="9525" cap="flat" cmpd="sng" algn="ctr">
              <a:solidFill>
                <a:schemeClr val="bg2">
                  <a:lumMod val="60000"/>
                  <a:lumOff val="40000"/>
                </a:schemeClr>
              </a:solidFill>
              <a:miter lim="800000"/>
            </a:ln>
            <a:effectLst>
              <a:glow rad="63500">
                <a:schemeClr val="bg2">
                  <a:lumMod val="60000"/>
                  <a:lumOff val="40000"/>
                  <a:alpha val="25000"/>
                </a:schemeClr>
              </a:glow>
            </a:effectLst>
          </c:spPr>
          <c:invertIfNegative val="0"/>
          <c:cat>
            <c:strRef>
              <c:f>'data-1716555432785'!$A$2:$A$16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'data-1716555432785'!$B$2:$B$16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9127-4F6C-AF64-ABE059FE5B19}"/>
            </c:ext>
          </c:extLst>
        </c:ser>
        <c:dLbls>
          <c:showLegendKey val="0"/>
          <c:showVal val="0"/>
          <c:showCatName val="0"/>
          <c:showSerName val="0"/>
          <c:showPercent val="0"/>
          <c:showBubbleSize val="0"/>
        </c:dLbls>
        <c:gapWidth val="315"/>
        <c:overlap val="-40"/>
        <c:axId val="885808768"/>
        <c:axId val="925689968"/>
      </c:barChart>
      <c:catAx>
        <c:axId val="88580876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25689968"/>
        <c:crosses val="autoZero"/>
        <c:auto val="1"/>
        <c:lblAlgn val="ctr"/>
        <c:lblOffset val="100"/>
        <c:noMultiLvlLbl val="0"/>
      </c:catAx>
      <c:valAx>
        <c:axId val="9256899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5808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1">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344346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4631A4-AF8A-4E0E-B696-DF19C03FFCEE}"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139479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284902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5"/>
            <a:ext cx="7279650"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
        <p:nvSpPr>
          <p:cNvPr id="12" name="TextBox 11"/>
          <p:cNvSpPr txBox="1"/>
          <p:nvPr/>
        </p:nvSpPr>
        <p:spPr>
          <a:xfrm>
            <a:off x="898295" y="971253"/>
            <a:ext cx="80191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89" y="2613787"/>
            <a:ext cx="80191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1482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6741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1"/>
            <a:ext cx="2927349"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1"/>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1"/>
            <a:ext cx="293211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2193268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4"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4" y="2209801"/>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4"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1"/>
            <a:ext cx="293052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4" y="4827210"/>
            <a:ext cx="29344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1"/>
            <a:ext cx="293211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136387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412748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5" y="887414"/>
            <a:ext cx="7423148"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258702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407435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19541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5"/>
            <a:ext cx="4396340"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4631A4-AF8A-4E0E-B696-DF19C03FFCEE}"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202542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40"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4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40"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4631A4-AF8A-4E0E-B696-DF19C03FFCEE}"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424194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141168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425350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1"/>
            <a:ext cx="3401065"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6"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4631A4-AF8A-4E0E-B696-DF19C03FFCEE}" type="datetimeFigureOut">
              <a:rPr lang="en-IN" smtClean="0"/>
              <a:t>26-05-2024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166785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8"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80"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4631A4-AF8A-4E0E-B696-DF19C03FFCEE}"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4AFC24-C897-4F9A-AD91-4C129244794B}" type="slidenum">
              <a:rPr lang="en-IN" smtClean="0"/>
              <a:t>‹#›</a:t>
            </a:fld>
            <a:endParaRPr lang="en-IN"/>
          </a:p>
        </p:txBody>
      </p:sp>
    </p:spTree>
    <p:extLst>
      <p:ext uri="{BB962C8B-B14F-4D97-AF65-F5344CB8AC3E}">
        <p14:creationId xmlns:p14="http://schemas.microsoft.com/office/powerpoint/2010/main" val="81861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1"/>
            <a:ext cx="2819401"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4"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80" y="6096000"/>
            <a:ext cx="993733" cy="762000"/>
          </a:xfrm>
          <a:prstGeom prst="rect">
            <a:avLst/>
          </a:prstGeom>
        </p:spPr>
      </p:pic>
      <p:sp>
        <p:nvSpPr>
          <p:cNvPr id="14" name="Rectangle 13"/>
          <p:cNvSpPr/>
          <p:nvPr/>
        </p:nvSpPr>
        <p:spPr>
          <a:xfrm>
            <a:off x="10437812"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0"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2"/>
            <a:ext cx="990599" cy="304798"/>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4631A4-AF8A-4E0E-B696-DF19C03FFCEE}" type="datetimeFigureOut">
              <a:rPr lang="en-IN" smtClean="0"/>
              <a:t>26-05-2024</a:t>
            </a:fld>
            <a:endParaRPr lang="en-IN"/>
          </a:p>
        </p:txBody>
      </p:sp>
      <p:sp>
        <p:nvSpPr>
          <p:cNvPr id="5" name="Footer Placeholder 4"/>
          <p:cNvSpPr>
            <a:spLocks noGrp="1"/>
          </p:cNvSpPr>
          <p:nvPr>
            <p:ph type="ftr" sz="quarter" idx="3"/>
          </p:nvPr>
        </p:nvSpPr>
        <p:spPr>
          <a:xfrm rot="5400000">
            <a:off x="8951573" y="3225297"/>
            <a:ext cx="3859795" cy="30480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4AFC24-C897-4F9A-AD91-4C129244794B}" type="slidenum">
              <a:rPr lang="en-IN" smtClean="0"/>
              <a:t>‹#›</a:t>
            </a:fld>
            <a:endParaRPr lang="en-IN"/>
          </a:p>
        </p:txBody>
      </p:sp>
    </p:spTree>
    <p:extLst>
      <p:ext uri="{BB962C8B-B14F-4D97-AF65-F5344CB8AC3E}">
        <p14:creationId xmlns:p14="http://schemas.microsoft.com/office/powerpoint/2010/main" val="29532469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1.xlsx"/><Relationship Id="rId1" Type="http://schemas.openxmlformats.org/officeDocument/2006/relationships/slideLayout" Target="../slideLayouts/slideLayout14.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2.xlsx"/><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3.xlsx"/><Relationship Id="rId1" Type="http://schemas.openxmlformats.org/officeDocument/2006/relationships/slideLayout" Target="../slideLayouts/slideLayout14.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4.xlsx"/><Relationship Id="rId1" Type="http://schemas.openxmlformats.org/officeDocument/2006/relationships/slideLayout" Target="../slideLayouts/slideLayout1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5.xlsx"/><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6.xlsx"/><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7.xlsx"/><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8.xlsx"/><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9.xlsx"/><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Worksheet10.xlsx"/><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Worksheet11.xlsx"/><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A910-A617-F777-E87B-527ECB18912D}"/>
              </a:ext>
            </a:extLst>
          </p:cNvPr>
          <p:cNvSpPr>
            <a:spLocks noGrp="1"/>
          </p:cNvSpPr>
          <p:nvPr>
            <p:ph type="ctrTitle"/>
          </p:nvPr>
        </p:nvSpPr>
        <p:spPr/>
        <p:txBody>
          <a:bodyPr/>
          <a:lstStyle/>
          <a:p>
            <a:r>
              <a:rPr lang="en-IN" dirty="0"/>
              <a:t>SQL Final Project</a:t>
            </a:r>
            <a:br>
              <a:rPr lang="en-IN" dirty="0"/>
            </a:br>
            <a:endParaRPr lang="en-IN" dirty="0"/>
          </a:p>
        </p:txBody>
      </p:sp>
      <p:sp>
        <p:nvSpPr>
          <p:cNvPr id="3" name="Subtitle 2">
            <a:extLst>
              <a:ext uri="{FF2B5EF4-FFF2-40B4-BE49-F238E27FC236}">
                <a16:creationId xmlns:a16="http://schemas.microsoft.com/office/drawing/2014/main" id="{80F79BB3-6691-3912-5043-CC88D083E1BA}"/>
              </a:ext>
            </a:extLst>
          </p:cNvPr>
          <p:cNvSpPr>
            <a:spLocks noGrp="1"/>
          </p:cNvSpPr>
          <p:nvPr>
            <p:ph type="subTitle" idx="1"/>
          </p:nvPr>
        </p:nvSpPr>
        <p:spPr/>
        <p:txBody>
          <a:bodyPr>
            <a:normAutofit lnSpcReduction="10000"/>
          </a:bodyPr>
          <a:lstStyle/>
          <a:p>
            <a:r>
              <a:rPr lang="en-US" dirty="0">
                <a:latin typeface="Yu Gothic UI Semibold" panose="020B0700000000000000" pitchFamily="34" charset="-128"/>
                <a:ea typeface="Yu Gothic UI Semibold" panose="020B0700000000000000" pitchFamily="34" charset="-128"/>
              </a:rPr>
              <a:t>By Mohan Srivastav </a:t>
            </a:r>
          </a:p>
          <a:p>
            <a:r>
              <a:rPr lang="en-US" sz="2400" dirty="0">
                <a:latin typeface="Microsoft Uighur" panose="02000000000000000000" pitchFamily="2" charset="-78"/>
                <a:cs typeface="Microsoft Uighur" panose="02000000000000000000" pitchFamily="2" charset="-78"/>
              </a:rPr>
              <a:t>Batch: April 01,2024</a:t>
            </a:r>
            <a:endParaRPr lang="en-IN" sz="2400" dirty="0">
              <a:latin typeface="Microsoft Uighur" panose="02000000000000000000" pitchFamily="2" charset="-78"/>
              <a:cs typeface="Microsoft Uighur" panose="02000000000000000000" pitchFamily="2" charset="-78"/>
            </a:endParaRPr>
          </a:p>
          <a:p>
            <a:endParaRPr lang="en-IN" dirty="0"/>
          </a:p>
        </p:txBody>
      </p:sp>
    </p:spTree>
    <p:extLst>
      <p:ext uri="{BB962C8B-B14F-4D97-AF65-F5344CB8AC3E}">
        <p14:creationId xmlns:p14="http://schemas.microsoft.com/office/powerpoint/2010/main" val="123280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4" y="997528"/>
            <a:ext cx="9587778" cy="3906981"/>
          </a:xfrm>
          <a:ln>
            <a:solidFill>
              <a:srgbClr val="00B050"/>
            </a:solidFill>
          </a:ln>
        </p:spPr>
        <p:txBody>
          <a:bodyPr/>
          <a:lstStyle/>
          <a:p>
            <a:r>
              <a:rPr lang="en-US" sz="1800" b="1" dirty="0">
                <a:solidFill>
                  <a:schemeClr val="bg1"/>
                </a:solidFill>
              </a:rPr>
              <a:t>Q2 Solution as Table with Graphical Visualization :     </a:t>
            </a:r>
            <a:endParaRPr lang="en-IN" sz="1800" dirty="0">
              <a:solidFill>
                <a:schemeClr val="bg1"/>
              </a:solidFill>
            </a:endParaRPr>
          </a:p>
        </p:txBody>
      </p:sp>
      <p:graphicFrame>
        <p:nvGraphicFramePr>
          <p:cNvPr id="2" name="Object 1">
            <a:extLst>
              <a:ext uri="{FF2B5EF4-FFF2-40B4-BE49-F238E27FC236}">
                <a16:creationId xmlns:a16="http://schemas.microsoft.com/office/drawing/2014/main" id="{6F7D91ED-CBFE-F2B6-7E08-A93A11505177}"/>
              </a:ext>
            </a:extLst>
          </p:cNvPr>
          <p:cNvGraphicFramePr>
            <a:graphicFrameLocks noChangeAspect="1"/>
          </p:cNvGraphicFramePr>
          <p:nvPr>
            <p:extLst>
              <p:ext uri="{D42A27DB-BD31-4B8C-83A1-F6EECF244321}">
                <p14:modId xmlns:p14="http://schemas.microsoft.com/office/powerpoint/2010/main" val="419981038"/>
              </p:ext>
            </p:extLst>
          </p:nvPr>
        </p:nvGraphicFramePr>
        <p:xfrm>
          <a:off x="821894" y="1596380"/>
          <a:ext cx="2604798" cy="2739933"/>
        </p:xfrm>
        <a:graphic>
          <a:graphicData uri="http://schemas.openxmlformats.org/presentationml/2006/ole">
            <mc:AlternateContent xmlns:mc="http://schemas.openxmlformats.org/markup-compatibility/2006">
              <mc:Choice xmlns:v="urn:schemas-microsoft-com:vml" Requires="v">
                <p:oleObj name="Worksheet" r:id="rId2" imgW="2143077" imgH="2104997" progId="Excel.Sheet.12">
                  <p:embed/>
                </p:oleObj>
              </mc:Choice>
              <mc:Fallback>
                <p:oleObj name="Worksheet" r:id="rId2" imgW="2143077" imgH="2104997" progId="Excel.Sheet.12">
                  <p:embed/>
                  <p:pic>
                    <p:nvPicPr>
                      <p:cNvPr id="0" name=""/>
                      <p:cNvPicPr/>
                      <p:nvPr/>
                    </p:nvPicPr>
                    <p:blipFill>
                      <a:blip r:embed="rId3"/>
                      <a:stretch>
                        <a:fillRect/>
                      </a:stretch>
                    </p:blipFill>
                    <p:spPr>
                      <a:xfrm>
                        <a:off x="821894" y="1596380"/>
                        <a:ext cx="2604798" cy="2739933"/>
                      </a:xfrm>
                      <a:prstGeom prst="rect">
                        <a:avLst/>
                      </a:prstGeom>
                    </p:spPr>
                  </p:pic>
                </p:oleObj>
              </mc:Fallback>
            </mc:AlternateContent>
          </a:graphicData>
        </a:graphic>
      </p:graphicFrame>
      <p:graphicFrame>
        <p:nvGraphicFramePr>
          <p:cNvPr id="3" name="Chart 2">
            <a:extLst>
              <a:ext uri="{FF2B5EF4-FFF2-40B4-BE49-F238E27FC236}">
                <a16:creationId xmlns:a16="http://schemas.microsoft.com/office/drawing/2014/main" id="{AFEC3107-8EDD-D305-31A0-ACCEB8B4CE70}"/>
              </a:ext>
            </a:extLst>
          </p:cNvPr>
          <p:cNvGraphicFramePr>
            <a:graphicFrameLocks/>
          </p:cNvGraphicFramePr>
          <p:nvPr>
            <p:extLst>
              <p:ext uri="{D42A27DB-BD31-4B8C-83A1-F6EECF244321}">
                <p14:modId xmlns:p14="http://schemas.microsoft.com/office/powerpoint/2010/main" val="3511244393"/>
              </p:ext>
            </p:extLst>
          </p:nvPr>
        </p:nvGraphicFramePr>
        <p:xfrm>
          <a:off x="5075382" y="159638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015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1080519"/>
          </a:xfrm>
        </p:spPr>
        <p:txBody>
          <a:bodyPr/>
          <a:lstStyle/>
          <a:p>
            <a:r>
              <a:rPr lang="en-US" sz="1400" b="1" dirty="0">
                <a:solidFill>
                  <a:schemeClr val="bg1"/>
                </a:solidFill>
              </a:rPr>
              <a:t>Q3:</a:t>
            </a:r>
            <a:br>
              <a:rPr lang="en-US" sz="1400" b="1" dirty="0">
                <a:solidFill>
                  <a:schemeClr val="bg1"/>
                </a:solidFill>
              </a:rPr>
            </a:br>
            <a:r>
              <a:rPr lang="en-US" sz="1400" b="1" dirty="0">
                <a:solidFill>
                  <a:schemeClr val="bg1"/>
                </a:solidFill>
              </a:rPr>
              <a:t>Now you need to get 2-3 players with good Average who have played more the 2 </a:t>
            </a:r>
            <a:r>
              <a:rPr lang="en-US" sz="1400" b="1" dirty="0" err="1">
                <a:solidFill>
                  <a:schemeClr val="bg1"/>
                </a:solidFill>
              </a:rPr>
              <a:t>ipl</a:t>
            </a:r>
            <a:r>
              <a:rPr lang="en-US" sz="1400" b="1" dirty="0">
                <a:solidFill>
                  <a:schemeClr val="bg1"/>
                </a:solidFill>
              </a:rPr>
              <a:t> seasons. And to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662544"/>
            <a:ext cx="11444287" cy="4950691"/>
          </a:xfrm>
        </p:spPr>
        <p:txBody>
          <a:bodyPr>
            <a:normAutofit fontScale="92500" lnSpcReduction="10000"/>
          </a:bodyPr>
          <a:lstStyle/>
          <a:p>
            <a:r>
              <a:rPr lang="en-IN" sz="1800" b="1" dirty="0">
                <a:solidFill>
                  <a:schemeClr val="bg1"/>
                </a:solidFill>
              </a:rPr>
              <a:t>Query:</a:t>
            </a:r>
          </a:p>
          <a:p>
            <a:r>
              <a:rPr lang="en-IN" sz="1800" dirty="0">
                <a:solidFill>
                  <a:schemeClr val="bg1"/>
                </a:solidFill>
              </a:rPr>
              <a:t>select </a:t>
            </a:r>
            <a:r>
              <a:rPr lang="en-IN" sz="1800" dirty="0" err="1">
                <a:solidFill>
                  <a:schemeClr val="bg1"/>
                </a:solidFill>
              </a:rPr>
              <a:t>a.batsman</a:t>
            </a:r>
            <a:r>
              <a:rPr lang="en-IN" sz="1800" dirty="0">
                <a:solidFill>
                  <a:schemeClr val="bg1"/>
                </a:solidFill>
              </a:rPr>
              <a:t>, count(distinct extract(Year from </a:t>
            </a:r>
            <a:r>
              <a:rPr lang="en-IN" sz="1800" dirty="0" err="1">
                <a:solidFill>
                  <a:schemeClr val="bg1"/>
                </a:solidFill>
              </a:rPr>
              <a:t>b.date</a:t>
            </a:r>
            <a:r>
              <a:rPr lang="en-IN" sz="1800" dirty="0">
                <a:solidFill>
                  <a:schemeClr val="bg1"/>
                </a:solidFill>
              </a:rPr>
              <a:t>))  as season,</a:t>
            </a:r>
          </a:p>
          <a:p>
            <a:r>
              <a:rPr lang="en-IN" sz="1800" dirty="0">
                <a:solidFill>
                  <a:schemeClr val="bg1"/>
                </a:solidFill>
              </a:rPr>
              <a:t>sum(</a:t>
            </a:r>
            <a:r>
              <a:rPr lang="en-IN" sz="1800" dirty="0" err="1">
                <a:solidFill>
                  <a:schemeClr val="bg1"/>
                </a:solidFill>
              </a:rPr>
              <a:t>batsman_runs</a:t>
            </a:r>
            <a:r>
              <a:rPr lang="en-IN" sz="1800" dirty="0">
                <a:solidFill>
                  <a:schemeClr val="bg1"/>
                </a:solidFill>
              </a:rPr>
              <a:t>) as </a:t>
            </a:r>
            <a:r>
              <a:rPr lang="en-IN" sz="1800" dirty="0" err="1">
                <a:solidFill>
                  <a:schemeClr val="bg1"/>
                </a:solidFill>
              </a:rPr>
              <a:t>total_runs</a:t>
            </a:r>
            <a:r>
              <a:rPr lang="en-IN" sz="1800" dirty="0">
                <a:solidFill>
                  <a:schemeClr val="bg1"/>
                </a:solidFill>
              </a:rPr>
              <a:t>,</a:t>
            </a:r>
          </a:p>
          <a:p>
            <a:r>
              <a:rPr lang="en-IN" sz="1800" dirty="0">
                <a:solidFill>
                  <a:schemeClr val="bg1"/>
                </a:solidFill>
              </a:rPr>
              <a:t>sum(case when </a:t>
            </a:r>
            <a:r>
              <a:rPr lang="en-IN" sz="1800" dirty="0" err="1">
                <a:solidFill>
                  <a:schemeClr val="bg1"/>
                </a:solidFill>
              </a:rPr>
              <a:t>batsman_runs</a:t>
            </a:r>
            <a:r>
              <a:rPr lang="en-IN" sz="1800" dirty="0">
                <a:solidFill>
                  <a:schemeClr val="bg1"/>
                </a:solidFill>
              </a:rPr>
              <a:t>=4 then </a:t>
            </a:r>
            <a:r>
              <a:rPr lang="en-IN" sz="1800" dirty="0" err="1">
                <a:solidFill>
                  <a:schemeClr val="bg1"/>
                </a:solidFill>
              </a:rPr>
              <a:t>batsman_runs</a:t>
            </a:r>
            <a:r>
              <a:rPr lang="en-IN" sz="1800" dirty="0">
                <a:solidFill>
                  <a:schemeClr val="bg1"/>
                </a:solidFill>
              </a:rPr>
              <a:t> else 0 end) as total_4_runs,</a:t>
            </a:r>
          </a:p>
          <a:p>
            <a:r>
              <a:rPr lang="en-IN" sz="1800" dirty="0">
                <a:solidFill>
                  <a:schemeClr val="bg1"/>
                </a:solidFill>
              </a:rPr>
              <a:t>sum(case when </a:t>
            </a:r>
            <a:r>
              <a:rPr lang="en-IN" sz="1800" dirty="0" err="1">
                <a:solidFill>
                  <a:schemeClr val="bg1"/>
                </a:solidFill>
              </a:rPr>
              <a:t>batsman_runs</a:t>
            </a:r>
            <a:r>
              <a:rPr lang="en-IN" sz="1800" dirty="0">
                <a:solidFill>
                  <a:schemeClr val="bg1"/>
                </a:solidFill>
              </a:rPr>
              <a:t>=6 then </a:t>
            </a:r>
            <a:r>
              <a:rPr lang="en-IN" sz="1800" dirty="0" err="1">
                <a:solidFill>
                  <a:schemeClr val="bg1"/>
                </a:solidFill>
              </a:rPr>
              <a:t>batsman_runs</a:t>
            </a:r>
            <a:r>
              <a:rPr lang="en-IN" sz="1800" dirty="0">
                <a:solidFill>
                  <a:schemeClr val="bg1"/>
                </a:solidFill>
              </a:rPr>
              <a:t> else 0 end) as total_6_runs,</a:t>
            </a:r>
          </a:p>
          <a:p>
            <a:r>
              <a:rPr lang="en-IN" sz="1800" dirty="0">
                <a:solidFill>
                  <a:schemeClr val="bg1"/>
                </a:solidFill>
              </a:rPr>
              <a:t>(sum(case when </a:t>
            </a:r>
            <a:r>
              <a:rPr lang="en-IN" sz="1800" dirty="0" err="1">
                <a:solidFill>
                  <a:schemeClr val="bg1"/>
                </a:solidFill>
              </a:rPr>
              <a:t>batsman_runs</a:t>
            </a:r>
            <a:r>
              <a:rPr lang="en-IN" sz="1800" dirty="0">
                <a:solidFill>
                  <a:schemeClr val="bg1"/>
                </a:solidFill>
              </a:rPr>
              <a:t>=4 or  </a:t>
            </a:r>
            <a:r>
              <a:rPr lang="en-IN" sz="1800" dirty="0" err="1">
                <a:solidFill>
                  <a:schemeClr val="bg1"/>
                </a:solidFill>
              </a:rPr>
              <a:t>batsman_runs</a:t>
            </a:r>
            <a:r>
              <a:rPr lang="en-IN" sz="1800" dirty="0">
                <a:solidFill>
                  <a:schemeClr val="bg1"/>
                </a:solidFill>
              </a:rPr>
              <a:t>=6 then </a:t>
            </a:r>
            <a:r>
              <a:rPr lang="en-IN" sz="1800" dirty="0" err="1">
                <a:solidFill>
                  <a:schemeClr val="bg1"/>
                </a:solidFill>
              </a:rPr>
              <a:t>batsman_runs</a:t>
            </a:r>
            <a:r>
              <a:rPr lang="en-IN" sz="1800" dirty="0">
                <a:solidFill>
                  <a:schemeClr val="bg1"/>
                </a:solidFill>
              </a:rPr>
              <a:t> else 0 end)*100)/sum(</a:t>
            </a:r>
            <a:r>
              <a:rPr lang="en-IN" sz="1800" dirty="0" err="1">
                <a:solidFill>
                  <a:schemeClr val="bg1"/>
                </a:solidFill>
              </a:rPr>
              <a:t>batsman_runs</a:t>
            </a:r>
            <a:r>
              <a:rPr lang="en-IN" sz="1800" dirty="0">
                <a:solidFill>
                  <a:schemeClr val="bg1"/>
                </a:solidFill>
              </a:rPr>
              <a:t>) as </a:t>
            </a:r>
            <a:r>
              <a:rPr lang="en-IN" sz="1800" dirty="0" err="1">
                <a:solidFill>
                  <a:schemeClr val="bg1"/>
                </a:solidFill>
              </a:rPr>
              <a:t>percentage_boundaries</a:t>
            </a:r>
            <a:endParaRPr lang="en-IN" sz="1800" dirty="0">
              <a:solidFill>
                <a:schemeClr val="bg1"/>
              </a:solidFill>
            </a:endParaRPr>
          </a:p>
          <a:p>
            <a:r>
              <a:rPr lang="en-IN" sz="1800" dirty="0">
                <a:solidFill>
                  <a:schemeClr val="bg1"/>
                </a:solidFill>
              </a:rPr>
              <a:t>from </a:t>
            </a:r>
            <a:r>
              <a:rPr lang="en-IN" sz="1800" dirty="0" err="1">
                <a:solidFill>
                  <a:schemeClr val="bg1"/>
                </a:solidFill>
              </a:rPr>
              <a:t>IPL_Ball</a:t>
            </a:r>
            <a:r>
              <a:rPr lang="en-IN" sz="1800" dirty="0">
                <a:solidFill>
                  <a:schemeClr val="bg1"/>
                </a:solidFill>
              </a:rPr>
              <a:t> as a</a:t>
            </a:r>
          </a:p>
          <a:p>
            <a:r>
              <a:rPr lang="en-IN" sz="1800" dirty="0">
                <a:solidFill>
                  <a:schemeClr val="bg1"/>
                </a:solidFill>
              </a:rPr>
              <a:t>inner join </a:t>
            </a:r>
            <a:r>
              <a:rPr lang="en-IN" sz="1800" dirty="0" err="1">
                <a:solidFill>
                  <a:schemeClr val="bg1"/>
                </a:solidFill>
              </a:rPr>
              <a:t>IPL_matches</a:t>
            </a:r>
            <a:r>
              <a:rPr lang="en-IN" sz="1800" dirty="0">
                <a:solidFill>
                  <a:schemeClr val="bg1"/>
                </a:solidFill>
              </a:rPr>
              <a:t> as b</a:t>
            </a:r>
          </a:p>
          <a:p>
            <a:r>
              <a:rPr lang="en-IN" sz="1800" dirty="0">
                <a:solidFill>
                  <a:schemeClr val="bg1"/>
                </a:solidFill>
              </a:rPr>
              <a:t>on a.id = b.id</a:t>
            </a:r>
          </a:p>
          <a:p>
            <a:r>
              <a:rPr lang="en-IN" sz="1800" dirty="0">
                <a:solidFill>
                  <a:schemeClr val="bg1"/>
                </a:solidFill>
              </a:rPr>
              <a:t>group by </a:t>
            </a:r>
            <a:r>
              <a:rPr lang="en-IN" sz="1800" dirty="0" err="1">
                <a:solidFill>
                  <a:schemeClr val="bg1"/>
                </a:solidFill>
              </a:rPr>
              <a:t>a.batsman</a:t>
            </a:r>
            <a:endParaRPr lang="en-IN" sz="1800" dirty="0">
              <a:solidFill>
                <a:schemeClr val="bg1"/>
              </a:solidFill>
            </a:endParaRPr>
          </a:p>
          <a:p>
            <a:r>
              <a:rPr lang="en-IN" sz="1800" dirty="0">
                <a:solidFill>
                  <a:schemeClr val="bg1"/>
                </a:solidFill>
              </a:rPr>
              <a:t>having count(distinct extract(Year from </a:t>
            </a:r>
            <a:r>
              <a:rPr lang="en-IN" sz="1800" dirty="0" err="1">
                <a:solidFill>
                  <a:schemeClr val="bg1"/>
                </a:solidFill>
              </a:rPr>
              <a:t>b.date</a:t>
            </a:r>
            <a:r>
              <a:rPr lang="en-IN" sz="1800" dirty="0">
                <a:solidFill>
                  <a:schemeClr val="bg1"/>
                </a:solidFill>
              </a:rPr>
              <a:t>)) &gt;2</a:t>
            </a:r>
          </a:p>
          <a:p>
            <a:r>
              <a:rPr lang="en-IN" sz="1800" dirty="0">
                <a:solidFill>
                  <a:schemeClr val="bg1"/>
                </a:solidFill>
              </a:rPr>
              <a:t>order by </a:t>
            </a:r>
            <a:r>
              <a:rPr lang="en-IN" sz="1800" dirty="0" err="1">
                <a:solidFill>
                  <a:schemeClr val="bg1"/>
                </a:solidFill>
              </a:rPr>
              <a:t>percentage_boundaries</a:t>
            </a:r>
            <a:r>
              <a:rPr lang="en-IN" sz="1800" dirty="0">
                <a:solidFill>
                  <a:schemeClr val="bg1"/>
                </a:solidFill>
              </a:rPr>
              <a:t> </a:t>
            </a:r>
            <a:r>
              <a:rPr lang="en-IN" sz="1800" dirty="0" err="1">
                <a:solidFill>
                  <a:schemeClr val="bg1"/>
                </a:solidFill>
              </a:rPr>
              <a:t>desc</a:t>
            </a:r>
            <a:endParaRPr lang="en-IN" sz="1800" dirty="0">
              <a:solidFill>
                <a:schemeClr val="bg1"/>
              </a:solidFill>
            </a:endParaRPr>
          </a:p>
          <a:p>
            <a:r>
              <a:rPr lang="en-IN" sz="1800" dirty="0">
                <a:solidFill>
                  <a:schemeClr val="bg1"/>
                </a:solidFill>
              </a:rPr>
              <a:t>limit 10;</a:t>
            </a:r>
          </a:p>
        </p:txBody>
      </p:sp>
    </p:spTree>
    <p:extLst>
      <p:ext uri="{BB962C8B-B14F-4D97-AF65-F5344CB8AC3E}">
        <p14:creationId xmlns:p14="http://schemas.microsoft.com/office/powerpoint/2010/main" val="34241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4" y="997528"/>
            <a:ext cx="10668432" cy="3851563"/>
          </a:xfrm>
          <a:ln>
            <a:solidFill>
              <a:srgbClr val="00B0F0"/>
            </a:solidFill>
          </a:ln>
        </p:spPr>
        <p:txBody>
          <a:bodyPr/>
          <a:lstStyle/>
          <a:p>
            <a:r>
              <a:rPr lang="en-US" sz="1800" b="1" dirty="0">
                <a:solidFill>
                  <a:schemeClr val="bg1"/>
                </a:solidFill>
              </a:rPr>
              <a:t>Q3 Solution as Table with Graphical Visualization :     </a:t>
            </a:r>
            <a:endParaRPr lang="en-IN" sz="1800" dirty="0">
              <a:solidFill>
                <a:schemeClr val="bg1"/>
              </a:solidFill>
            </a:endParaRPr>
          </a:p>
        </p:txBody>
      </p:sp>
      <p:graphicFrame>
        <p:nvGraphicFramePr>
          <p:cNvPr id="5" name="Object 4">
            <a:extLst>
              <a:ext uri="{FF2B5EF4-FFF2-40B4-BE49-F238E27FC236}">
                <a16:creationId xmlns:a16="http://schemas.microsoft.com/office/drawing/2014/main" id="{A3956792-9D56-9D2F-CF66-3E6EB8C76BB7}"/>
              </a:ext>
            </a:extLst>
          </p:cNvPr>
          <p:cNvGraphicFramePr>
            <a:graphicFrameLocks noChangeAspect="1"/>
          </p:cNvGraphicFramePr>
          <p:nvPr>
            <p:extLst>
              <p:ext uri="{D42A27DB-BD31-4B8C-83A1-F6EECF244321}">
                <p14:modId xmlns:p14="http://schemas.microsoft.com/office/powerpoint/2010/main" val="3863201580"/>
              </p:ext>
            </p:extLst>
          </p:nvPr>
        </p:nvGraphicFramePr>
        <p:xfrm>
          <a:off x="1001713" y="1792288"/>
          <a:ext cx="5305425" cy="2743200"/>
        </p:xfrm>
        <a:graphic>
          <a:graphicData uri="http://schemas.openxmlformats.org/presentationml/2006/ole">
            <mc:AlternateContent xmlns:mc="http://schemas.openxmlformats.org/markup-compatibility/2006">
              <mc:Choice xmlns:v="urn:schemas-microsoft-com:vml" Requires="v">
                <p:oleObj name="Worksheet" r:id="rId2" imgW="5305441" imgH="2104997" progId="Excel.Sheet.12">
                  <p:embed/>
                </p:oleObj>
              </mc:Choice>
              <mc:Fallback>
                <p:oleObj name="Worksheet" r:id="rId2" imgW="5305441" imgH="2104997" progId="Excel.Sheet.12">
                  <p:embed/>
                  <p:pic>
                    <p:nvPicPr>
                      <p:cNvPr id="0" name=""/>
                      <p:cNvPicPr/>
                      <p:nvPr/>
                    </p:nvPicPr>
                    <p:blipFill>
                      <a:blip r:embed="rId3"/>
                      <a:stretch>
                        <a:fillRect/>
                      </a:stretch>
                    </p:blipFill>
                    <p:spPr>
                      <a:xfrm>
                        <a:off x="1001713" y="1792288"/>
                        <a:ext cx="5305425" cy="2743200"/>
                      </a:xfrm>
                      <a:prstGeom prst="rect">
                        <a:avLst/>
                      </a:prstGeom>
                    </p:spPr>
                  </p:pic>
                </p:oleObj>
              </mc:Fallback>
            </mc:AlternateContent>
          </a:graphicData>
        </a:graphic>
      </p:graphicFrame>
      <p:graphicFrame>
        <p:nvGraphicFramePr>
          <p:cNvPr id="6" name="Chart 5">
            <a:extLst>
              <a:ext uri="{FF2B5EF4-FFF2-40B4-BE49-F238E27FC236}">
                <a16:creationId xmlns:a16="http://schemas.microsoft.com/office/drawing/2014/main" id="{8D05B5A5-C0F9-8238-AE70-01A3CCD17597}"/>
              </a:ext>
            </a:extLst>
          </p:cNvPr>
          <p:cNvGraphicFramePr>
            <a:graphicFrameLocks/>
          </p:cNvGraphicFramePr>
          <p:nvPr>
            <p:extLst>
              <p:ext uri="{D42A27DB-BD31-4B8C-83A1-F6EECF244321}">
                <p14:modId xmlns:p14="http://schemas.microsoft.com/office/powerpoint/2010/main" val="3990130843"/>
              </p:ext>
            </p:extLst>
          </p:nvPr>
        </p:nvGraphicFramePr>
        <p:xfrm>
          <a:off x="6957001" y="1792289"/>
          <a:ext cx="4133851"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9159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1080519"/>
          </a:xfrm>
        </p:spPr>
        <p:txBody>
          <a:bodyPr/>
          <a:lstStyle/>
          <a:p>
            <a:r>
              <a:rPr lang="en-US" sz="1400" b="1" dirty="0">
                <a:solidFill>
                  <a:schemeClr val="bg1"/>
                </a:solidFill>
              </a:rPr>
              <a:t>Q4:</a:t>
            </a:r>
            <a:br>
              <a:rPr lang="en-US" sz="1400" b="1" dirty="0">
                <a:solidFill>
                  <a:schemeClr val="bg1"/>
                </a:solidFill>
              </a:rPr>
            </a:br>
            <a:r>
              <a:rPr lang="en-US" sz="1400" b="1" dirty="0">
                <a:solidFill>
                  <a:schemeClr val="bg1"/>
                </a:solidFill>
              </a:rPr>
              <a:t>Your first priority is to get 2-3 bowlers with good economy who have bowled at least 500 balls in IPL so </a:t>
            </a:r>
            <a:r>
              <a:rPr lang="en-US" sz="1400" b="1" dirty="0" err="1">
                <a:solidFill>
                  <a:schemeClr val="bg1"/>
                </a:solidFill>
              </a:rPr>
              <a:t>far.To</a:t>
            </a:r>
            <a:r>
              <a:rPr lang="en-US" sz="1400" b="1" dirty="0">
                <a:solidFill>
                  <a:schemeClr val="bg1"/>
                </a:solidFill>
              </a:rPr>
              <a:t>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662545"/>
            <a:ext cx="8544069" cy="3509820"/>
          </a:xfrm>
          <a:ln>
            <a:solidFill>
              <a:srgbClr val="00B0F0"/>
            </a:solidFill>
          </a:ln>
        </p:spPr>
        <p:txBody>
          <a:bodyPr>
            <a:normAutofit/>
          </a:bodyPr>
          <a:lstStyle/>
          <a:p>
            <a:r>
              <a:rPr lang="en-IN" sz="1800" b="1" dirty="0">
                <a:solidFill>
                  <a:schemeClr val="bg1"/>
                </a:solidFill>
              </a:rPr>
              <a:t>Query:</a:t>
            </a:r>
          </a:p>
          <a:p>
            <a:r>
              <a:rPr lang="en-US" sz="1800" dirty="0">
                <a:solidFill>
                  <a:schemeClr val="bg1"/>
                </a:solidFill>
              </a:rPr>
              <a:t>select bowler as </a:t>
            </a:r>
            <a:r>
              <a:rPr lang="en-US" sz="1800" dirty="0" err="1">
                <a:solidFill>
                  <a:schemeClr val="bg1"/>
                </a:solidFill>
              </a:rPr>
              <a:t>bowler_name</a:t>
            </a:r>
            <a:r>
              <a:rPr lang="en-US" sz="1800" dirty="0">
                <a:solidFill>
                  <a:schemeClr val="bg1"/>
                </a:solidFill>
              </a:rPr>
              <a:t> ,</a:t>
            </a:r>
          </a:p>
          <a:p>
            <a:r>
              <a:rPr lang="en-US" sz="1800" dirty="0">
                <a:solidFill>
                  <a:schemeClr val="bg1"/>
                </a:solidFill>
              </a:rPr>
              <a:t>round(sum(</a:t>
            </a:r>
            <a:r>
              <a:rPr lang="en-US" sz="1800" dirty="0" err="1">
                <a:solidFill>
                  <a:schemeClr val="bg1"/>
                </a:solidFill>
              </a:rPr>
              <a:t>total_runs</a:t>
            </a:r>
            <a:r>
              <a:rPr lang="en-US" sz="1800" dirty="0">
                <a:solidFill>
                  <a:schemeClr val="bg1"/>
                </a:solidFill>
              </a:rPr>
              <a:t>)*1.0/(count(bowler)/6),2) as </a:t>
            </a:r>
            <a:r>
              <a:rPr lang="en-US" sz="1800" dirty="0" err="1">
                <a:solidFill>
                  <a:schemeClr val="bg1"/>
                </a:solidFill>
              </a:rPr>
              <a:t>good_economy</a:t>
            </a:r>
            <a:endParaRPr lang="en-US" sz="1800" dirty="0">
              <a:solidFill>
                <a:schemeClr val="bg1"/>
              </a:solidFill>
            </a:endParaRPr>
          </a:p>
          <a:p>
            <a:r>
              <a:rPr lang="en-US" sz="1800" dirty="0">
                <a:solidFill>
                  <a:schemeClr val="bg1"/>
                </a:solidFill>
              </a:rPr>
              <a:t>from </a:t>
            </a:r>
            <a:r>
              <a:rPr lang="en-US" sz="1800" dirty="0" err="1">
                <a:solidFill>
                  <a:schemeClr val="bg1"/>
                </a:solidFill>
              </a:rPr>
              <a:t>IPL_Ball</a:t>
            </a:r>
            <a:endParaRPr lang="en-US" sz="1800" dirty="0">
              <a:solidFill>
                <a:schemeClr val="bg1"/>
              </a:solidFill>
            </a:endParaRPr>
          </a:p>
          <a:p>
            <a:r>
              <a:rPr lang="en-US" sz="1800" dirty="0">
                <a:solidFill>
                  <a:schemeClr val="bg1"/>
                </a:solidFill>
              </a:rPr>
              <a:t>group by </a:t>
            </a:r>
            <a:r>
              <a:rPr lang="en-US" sz="1800" dirty="0" err="1">
                <a:solidFill>
                  <a:schemeClr val="bg1"/>
                </a:solidFill>
              </a:rPr>
              <a:t>bowler_name</a:t>
            </a:r>
            <a:endParaRPr lang="en-US" sz="1800" dirty="0">
              <a:solidFill>
                <a:schemeClr val="bg1"/>
              </a:solidFill>
            </a:endParaRPr>
          </a:p>
          <a:p>
            <a:r>
              <a:rPr lang="en-US" sz="1800" dirty="0">
                <a:solidFill>
                  <a:schemeClr val="bg1"/>
                </a:solidFill>
              </a:rPr>
              <a:t>having count(bowler) &gt; 500</a:t>
            </a:r>
          </a:p>
          <a:p>
            <a:r>
              <a:rPr lang="en-US" sz="1800" dirty="0">
                <a:solidFill>
                  <a:schemeClr val="bg1"/>
                </a:solidFill>
              </a:rPr>
              <a:t>order by </a:t>
            </a:r>
            <a:r>
              <a:rPr lang="en-US" sz="1800" dirty="0" err="1">
                <a:solidFill>
                  <a:schemeClr val="bg1"/>
                </a:solidFill>
              </a:rPr>
              <a:t>good_economy</a:t>
            </a:r>
            <a:r>
              <a:rPr lang="en-US" sz="1800" dirty="0">
                <a:solidFill>
                  <a:schemeClr val="bg1"/>
                </a:solidFill>
              </a:rPr>
              <a:t> </a:t>
            </a:r>
          </a:p>
          <a:p>
            <a:r>
              <a:rPr lang="en-US" sz="1800" dirty="0">
                <a:solidFill>
                  <a:schemeClr val="bg1"/>
                </a:solidFill>
              </a:rPr>
              <a:t>limit 10;</a:t>
            </a:r>
            <a:endParaRPr lang="en-IN" sz="1800" dirty="0">
              <a:solidFill>
                <a:schemeClr val="bg1"/>
              </a:solidFill>
            </a:endParaRPr>
          </a:p>
        </p:txBody>
      </p:sp>
    </p:spTree>
    <p:extLst>
      <p:ext uri="{BB962C8B-B14F-4D97-AF65-F5344CB8AC3E}">
        <p14:creationId xmlns:p14="http://schemas.microsoft.com/office/powerpoint/2010/main" val="113061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4" y="997528"/>
            <a:ext cx="9532360" cy="3786908"/>
          </a:xfrm>
          <a:ln>
            <a:solidFill>
              <a:srgbClr val="00B0F0"/>
            </a:solidFill>
          </a:ln>
        </p:spPr>
        <p:txBody>
          <a:bodyPr/>
          <a:lstStyle/>
          <a:p>
            <a:r>
              <a:rPr lang="en-US" sz="1800" b="1" dirty="0">
                <a:solidFill>
                  <a:schemeClr val="bg1"/>
                </a:solidFill>
              </a:rPr>
              <a:t>Q4 Solution as Table with Graphical Visualization :     </a:t>
            </a:r>
            <a:endParaRPr lang="en-IN" sz="1800" dirty="0">
              <a:solidFill>
                <a:schemeClr val="bg1"/>
              </a:solidFill>
            </a:endParaRPr>
          </a:p>
        </p:txBody>
      </p:sp>
      <p:graphicFrame>
        <p:nvGraphicFramePr>
          <p:cNvPr id="2" name="Object 1">
            <a:extLst>
              <a:ext uri="{FF2B5EF4-FFF2-40B4-BE49-F238E27FC236}">
                <a16:creationId xmlns:a16="http://schemas.microsoft.com/office/drawing/2014/main" id="{7A6241E9-98CF-5B32-966F-45C67028D35B}"/>
              </a:ext>
            </a:extLst>
          </p:cNvPr>
          <p:cNvGraphicFramePr>
            <a:graphicFrameLocks noChangeAspect="1"/>
          </p:cNvGraphicFramePr>
          <p:nvPr>
            <p:extLst>
              <p:ext uri="{D42A27DB-BD31-4B8C-83A1-F6EECF244321}">
                <p14:modId xmlns:p14="http://schemas.microsoft.com/office/powerpoint/2010/main" val="1890085973"/>
              </p:ext>
            </p:extLst>
          </p:nvPr>
        </p:nvGraphicFramePr>
        <p:xfrm>
          <a:off x="950047" y="1488210"/>
          <a:ext cx="3307917" cy="3137552"/>
        </p:xfrm>
        <a:graphic>
          <a:graphicData uri="http://schemas.openxmlformats.org/presentationml/2006/ole">
            <mc:AlternateContent xmlns:mc="http://schemas.openxmlformats.org/markup-compatibility/2006">
              <mc:Choice xmlns:v="urn:schemas-microsoft-com:vml" Requires="v">
                <p:oleObj name="Worksheet" r:id="rId2" imgW="2219149" imgH="2104997" progId="Excel.Sheet.12">
                  <p:embed/>
                </p:oleObj>
              </mc:Choice>
              <mc:Fallback>
                <p:oleObj name="Worksheet" r:id="rId2" imgW="2219149" imgH="2104997" progId="Excel.Sheet.12">
                  <p:embed/>
                  <p:pic>
                    <p:nvPicPr>
                      <p:cNvPr id="0" name=""/>
                      <p:cNvPicPr/>
                      <p:nvPr/>
                    </p:nvPicPr>
                    <p:blipFill>
                      <a:blip r:embed="rId3"/>
                      <a:stretch>
                        <a:fillRect/>
                      </a:stretch>
                    </p:blipFill>
                    <p:spPr>
                      <a:xfrm>
                        <a:off x="950047" y="1488210"/>
                        <a:ext cx="3307917" cy="3137552"/>
                      </a:xfrm>
                      <a:prstGeom prst="rect">
                        <a:avLst/>
                      </a:prstGeom>
                    </p:spPr>
                  </p:pic>
                </p:oleObj>
              </mc:Fallback>
            </mc:AlternateContent>
          </a:graphicData>
        </a:graphic>
      </p:graphicFrame>
      <p:graphicFrame>
        <p:nvGraphicFramePr>
          <p:cNvPr id="3" name="Chart 2">
            <a:extLst>
              <a:ext uri="{FF2B5EF4-FFF2-40B4-BE49-F238E27FC236}">
                <a16:creationId xmlns:a16="http://schemas.microsoft.com/office/drawing/2014/main" id="{5A8096BC-3CA2-7A29-CD9A-49A40DD84FB8}"/>
              </a:ext>
            </a:extLst>
          </p:cNvPr>
          <p:cNvGraphicFramePr>
            <a:graphicFrameLocks/>
          </p:cNvGraphicFramePr>
          <p:nvPr>
            <p:extLst>
              <p:ext uri="{D42A27DB-BD31-4B8C-83A1-F6EECF244321}">
                <p14:modId xmlns:p14="http://schemas.microsoft.com/office/powerpoint/2010/main" val="1651343650"/>
              </p:ext>
            </p:extLst>
          </p:nvPr>
        </p:nvGraphicFramePr>
        <p:xfrm>
          <a:off x="5213928" y="161405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91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1209827"/>
          </a:xfrm>
        </p:spPr>
        <p:txBody>
          <a:bodyPr/>
          <a:lstStyle/>
          <a:p>
            <a:r>
              <a:rPr lang="en-US" sz="1600" b="1" dirty="0">
                <a:solidFill>
                  <a:schemeClr val="bg1"/>
                </a:solidFill>
              </a:rPr>
              <a:t>Q5:</a:t>
            </a:r>
            <a:br>
              <a:rPr lang="en-US" sz="1600" b="1" dirty="0">
                <a:solidFill>
                  <a:schemeClr val="bg1"/>
                </a:solidFill>
              </a:rPr>
            </a:br>
            <a:r>
              <a:rPr lang="en-US" sz="1600" b="1" dirty="0">
                <a:solidFill>
                  <a:schemeClr val="bg1"/>
                </a:solidFill>
              </a:rPr>
              <a:t>Now you need to get 2-3 bowlers with the best strike rate and who have bowled at least 500 balls in IPL so </a:t>
            </a:r>
            <a:r>
              <a:rPr lang="en-US" sz="1600" b="1" dirty="0" err="1">
                <a:solidFill>
                  <a:schemeClr val="bg1"/>
                </a:solidFill>
              </a:rPr>
              <a:t>far.To</a:t>
            </a:r>
            <a:r>
              <a:rPr lang="en-US" sz="1600" b="1" dirty="0">
                <a:solidFill>
                  <a:schemeClr val="bg1"/>
                </a:solidFill>
              </a:rPr>
              <a:t>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662544"/>
            <a:ext cx="10271269" cy="4359565"/>
          </a:xfrm>
          <a:ln>
            <a:solidFill>
              <a:srgbClr val="00B050"/>
            </a:solidFill>
          </a:ln>
        </p:spPr>
        <p:txBody>
          <a:bodyPr>
            <a:normAutofit/>
          </a:bodyPr>
          <a:lstStyle/>
          <a:p>
            <a:r>
              <a:rPr lang="en-IN" sz="1800" b="1" dirty="0">
                <a:solidFill>
                  <a:schemeClr val="bg1"/>
                </a:solidFill>
              </a:rPr>
              <a:t>Query:</a:t>
            </a:r>
          </a:p>
          <a:p>
            <a:r>
              <a:rPr lang="en-US" sz="1800" dirty="0">
                <a:solidFill>
                  <a:schemeClr val="bg1"/>
                </a:solidFill>
              </a:rPr>
              <a:t>select bowler as </a:t>
            </a:r>
            <a:r>
              <a:rPr lang="en-US" sz="1800" dirty="0" err="1">
                <a:solidFill>
                  <a:schemeClr val="bg1"/>
                </a:solidFill>
              </a:rPr>
              <a:t>bowler_name</a:t>
            </a:r>
            <a:r>
              <a:rPr lang="en-US" sz="1800" dirty="0">
                <a:solidFill>
                  <a:schemeClr val="bg1"/>
                </a:solidFill>
              </a:rPr>
              <a:t>,</a:t>
            </a:r>
          </a:p>
          <a:p>
            <a:r>
              <a:rPr lang="en-US" sz="1800" dirty="0">
                <a:solidFill>
                  <a:schemeClr val="bg1"/>
                </a:solidFill>
              </a:rPr>
              <a:t>count(ball) as </a:t>
            </a:r>
            <a:r>
              <a:rPr lang="en-US" sz="1800" dirty="0" err="1">
                <a:solidFill>
                  <a:schemeClr val="bg1"/>
                </a:solidFill>
              </a:rPr>
              <a:t>total_balls_delevered</a:t>
            </a:r>
            <a:r>
              <a:rPr lang="en-US" sz="1800" dirty="0">
                <a:solidFill>
                  <a:schemeClr val="bg1"/>
                </a:solidFill>
              </a:rPr>
              <a:t>,</a:t>
            </a:r>
          </a:p>
          <a:p>
            <a:r>
              <a:rPr lang="en-US" sz="1800" dirty="0">
                <a:solidFill>
                  <a:schemeClr val="bg1"/>
                </a:solidFill>
              </a:rPr>
              <a:t>sum(</a:t>
            </a:r>
            <a:r>
              <a:rPr lang="en-US" sz="1800" dirty="0" err="1">
                <a:solidFill>
                  <a:schemeClr val="bg1"/>
                </a:solidFill>
              </a:rPr>
              <a:t>is_wicket</a:t>
            </a:r>
            <a:r>
              <a:rPr lang="en-US" sz="1800" dirty="0">
                <a:solidFill>
                  <a:schemeClr val="bg1"/>
                </a:solidFill>
              </a:rPr>
              <a:t>) as </a:t>
            </a:r>
            <a:r>
              <a:rPr lang="en-US" sz="1800" dirty="0" err="1">
                <a:solidFill>
                  <a:schemeClr val="bg1"/>
                </a:solidFill>
              </a:rPr>
              <a:t>total_wicket_get</a:t>
            </a:r>
            <a:r>
              <a:rPr lang="en-US" sz="1800" dirty="0">
                <a:solidFill>
                  <a:schemeClr val="bg1"/>
                </a:solidFill>
              </a:rPr>
              <a:t>,</a:t>
            </a:r>
          </a:p>
          <a:p>
            <a:r>
              <a:rPr lang="en-US" sz="1800" dirty="0">
                <a:solidFill>
                  <a:schemeClr val="bg1"/>
                </a:solidFill>
              </a:rPr>
              <a:t>round(case when sum(</a:t>
            </a:r>
            <a:r>
              <a:rPr lang="en-US" sz="1800" dirty="0" err="1">
                <a:solidFill>
                  <a:schemeClr val="bg1"/>
                </a:solidFill>
              </a:rPr>
              <a:t>is_wicket</a:t>
            </a:r>
            <a:r>
              <a:rPr lang="en-US" sz="1800" dirty="0">
                <a:solidFill>
                  <a:schemeClr val="bg1"/>
                </a:solidFill>
              </a:rPr>
              <a:t>)=0 then 0 else (count(ball)*1.0)/sum(</a:t>
            </a:r>
            <a:r>
              <a:rPr lang="en-US" sz="1800" dirty="0" err="1">
                <a:solidFill>
                  <a:schemeClr val="bg1"/>
                </a:solidFill>
              </a:rPr>
              <a:t>is_wicket</a:t>
            </a:r>
            <a:r>
              <a:rPr lang="en-US" sz="1800" dirty="0">
                <a:solidFill>
                  <a:schemeClr val="bg1"/>
                </a:solidFill>
              </a:rPr>
              <a:t>) end,2) as </a:t>
            </a:r>
            <a:r>
              <a:rPr lang="en-US" sz="1800" dirty="0" err="1">
                <a:solidFill>
                  <a:schemeClr val="bg1"/>
                </a:solidFill>
              </a:rPr>
              <a:t>balling_strike_rate</a:t>
            </a:r>
            <a:r>
              <a:rPr lang="en-US" sz="1800" dirty="0">
                <a:solidFill>
                  <a:schemeClr val="bg1"/>
                </a:solidFill>
              </a:rPr>
              <a:t> </a:t>
            </a:r>
          </a:p>
          <a:p>
            <a:r>
              <a:rPr lang="en-US" sz="1800" dirty="0">
                <a:solidFill>
                  <a:schemeClr val="bg1"/>
                </a:solidFill>
              </a:rPr>
              <a:t>from </a:t>
            </a:r>
            <a:r>
              <a:rPr lang="en-US" sz="1800" dirty="0" err="1">
                <a:solidFill>
                  <a:schemeClr val="bg1"/>
                </a:solidFill>
              </a:rPr>
              <a:t>IPL_Ball</a:t>
            </a:r>
            <a:r>
              <a:rPr lang="en-US" sz="1800" dirty="0">
                <a:solidFill>
                  <a:schemeClr val="bg1"/>
                </a:solidFill>
              </a:rPr>
              <a:t> </a:t>
            </a:r>
          </a:p>
          <a:p>
            <a:r>
              <a:rPr lang="en-US" sz="1800" dirty="0">
                <a:solidFill>
                  <a:schemeClr val="bg1"/>
                </a:solidFill>
              </a:rPr>
              <a:t>group by bowler </a:t>
            </a:r>
          </a:p>
          <a:p>
            <a:r>
              <a:rPr lang="en-US" sz="1800" dirty="0">
                <a:solidFill>
                  <a:schemeClr val="bg1"/>
                </a:solidFill>
              </a:rPr>
              <a:t>having count(ball) &gt;= 500</a:t>
            </a:r>
          </a:p>
          <a:p>
            <a:r>
              <a:rPr lang="en-US" sz="1800" dirty="0">
                <a:solidFill>
                  <a:schemeClr val="bg1"/>
                </a:solidFill>
              </a:rPr>
              <a:t>order by </a:t>
            </a:r>
            <a:r>
              <a:rPr lang="en-US" sz="1800" dirty="0" err="1">
                <a:solidFill>
                  <a:schemeClr val="bg1"/>
                </a:solidFill>
              </a:rPr>
              <a:t>balling_strike_rate</a:t>
            </a:r>
            <a:endParaRPr lang="en-US" sz="1800" dirty="0">
              <a:solidFill>
                <a:schemeClr val="bg1"/>
              </a:solidFill>
            </a:endParaRPr>
          </a:p>
          <a:p>
            <a:r>
              <a:rPr lang="en-US" sz="1800" dirty="0">
                <a:solidFill>
                  <a:schemeClr val="bg1"/>
                </a:solidFill>
              </a:rPr>
              <a:t>limit 10;</a:t>
            </a:r>
          </a:p>
          <a:p>
            <a:endParaRPr lang="en-IN" sz="1800" dirty="0">
              <a:solidFill>
                <a:schemeClr val="bg1"/>
              </a:solidFill>
            </a:endParaRPr>
          </a:p>
        </p:txBody>
      </p:sp>
    </p:spTree>
    <p:extLst>
      <p:ext uri="{BB962C8B-B14F-4D97-AF65-F5344CB8AC3E}">
        <p14:creationId xmlns:p14="http://schemas.microsoft.com/office/powerpoint/2010/main" val="251980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4" y="997529"/>
            <a:ext cx="9837159" cy="4159825"/>
          </a:xfrm>
          <a:ln>
            <a:solidFill>
              <a:schemeClr val="bg2">
                <a:lumMod val="60000"/>
                <a:lumOff val="40000"/>
              </a:schemeClr>
            </a:solidFill>
          </a:ln>
        </p:spPr>
        <p:txBody>
          <a:bodyPr/>
          <a:lstStyle/>
          <a:p>
            <a:r>
              <a:rPr lang="en-US" sz="1800" b="1" dirty="0">
                <a:solidFill>
                  <a:schemeClr val="bg1"/>
                </a:solidFill>
              </a:rPr>
              <a:t>Q5 Solution as Table with Graphical Visualization :     </a:t>
            </a:r>
            <a:endParaRPr lang="en-IN" sz="1800" dirty="0">
              <a:solidFill>
                <a:schemeClr val="bg1"/>
              </a:solidFill>
            </a:endParaRPr>
          </a:p>
        </p:txBody>
      </p:sp>
      <p:graphicFrame>
        <p:nvGraphicFramePr>
          <p:cNvPr id="2" name="Table 1">
            <a:extLst>
              <a:ext uri="{FF2B5EF4-FFF2-40B4-BE49-F238E27FC236}">
                <a16:creationId xmlns:a16="http://schemas.microsoft.com/office/drawing/2014/main" id="{08BD270F-643C-6AB2-857C-1D2CFF0FECC9}"/>
              </a:ext>
            </a:extLst>
          </p:cNvPr>
          <p:cNvGraphicFramePr>
            <a:graphicFrameLocks noGrp="1"/>
          </p:cNvGraphicFramePr>
          <p:nvPr>
            <p:extLst>
              <p:ext uri="{D42A27DB-BD31-4B8C-83A1-F6EECF244321}">
                <p14:modId xmlns:p14="http://schemas.microsoft.com/office/powerpoint/2010/main" val="2885857861"/>
              </p:ext>
            </p:extLst>
          </p:nvPr>
        </p:nvGraphicFramePr>
        <p:xfrm>
          <a:off x="870938" y="1627651"/>
          <a:ext cx="5096889" cy="2349127"/>
        </p:xfrm>
        <a:graphic>
          <a:graphicData uri="http://schemas.openxmlformats.org/drawingml/2006/table">
            <a:tbl>
              <a:tblPr/>
              <a:tblGrid>
                <a:gridCol w="1010836">
                  <a:extLst>
                    <a:ext uri="{9D8B030D-6E8A-4147-A177-3AD203B41FA5}">
                      <a16:colId xmlns:a16="http://schemas.microsoft.com/office/drawing/2014/main" val="1163207656"/>
                    </a:ext>
                  </a:extLst>
                </a:gridCol>
                <a:gridCol w="1551846">
                  <a:extLst>
                    <a:ext uri="{9D8B030D-6E8A-4147-A177-3AD203B41FA5}">
                      <a16:colId xmlns:a16="http://schemas.microsoft.com/office/drawing/2014/main" val="3048259285"/>
                    </a:ext>
                  </a:extLst>
                </a:gridCol>
                <a:gridCol w="1195918">
                  <a:extLst>
                    <a:ext uri="{9D8B030D-6E8A-4147-A177-3AD203B41FA5}">
                      <a16:colId xmlns:a16="http://schemas.microsoft.com/office/drawing/2014/main" val="3989731252"/>
                    </a:ext>
                  </a:extLst>
                </a:gridCol>
                <a:gridCol w="1338289">
                  <a:extLst>
                    <a:ext uri="{9D8B030D-6E8A-4147-A177-3AD203B41FA5}">
                      <a16:colId xmlns:a16="http://schemas.microsoft.com/office/drawing/2014/main" val="1492642986"/>
                    </a:ext>
                  </a:extLst>
                </a:gridCol>
              </a:tblGrid>
              <a:tr h="213557">
                <a:tc>
                  <a:txBody>
                    <a:bodyPr/>
                    <a:lstStyle/>
                    <a:p>
                      <a:pPr algn="l" fontAlgn="b"/>
                      <a:r>
                        <a:rPr lang="en-IN" sz="1200" b="1" i="0" u="none" strike="noStrike">
                          <a:solidFill>
                            <a:srgbClr val="000000"/>
                          </a:solidFill>
                          <a:effectLst/>
                          <a:latin typeface="Calibri" panose="020F0502020204030204" pitchFamily="34" charset="0"/>
                        </a:rPr>
                        <a:t>bowler_name</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1200" b="1" i="0" u="none" strike="noStrike" dirty="0" err="1">
                          <a:solidFill>
                            <a:srgbClr val="000000"/>
                          </a:solidFill>
                          <a:effectLst/>
                          <a:latin typeface="Calibri" panose="020F0502020204030204" pitchFamily="34" charset="0"/>
                        </a:rPr>
                        <a:t>total_balls_delevered</a:t>
                      </a:r>
                      <a:endParaRPr lang="en-IN" sz="1200" b="1" i="0" u="none" strike="noStrike" dirty="0">
                        <a:solidFill>
                          <a:srgbClr val="000000"/>
                        </a:solidFill>
                        <a:effectLst/>
                        <a:latin typeface="Calibri" panose="020F0502020204030204" pitchFamily="34" charset="0"/>
                      </a:endParaRP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1200" b="1" i="0" u="none" strike="noStrike">
                          <a:solidFill>
                            <a:srgbClr val="000000"/>
                          </a:solidFill>
                          <a:effectLst/>
                          <a:latin typeface="Calibri" panose="020F0502020204030204" pitchFamily="34" charset="0"/>
                        </a:rPr>
                        <a:t>total_wicket_get</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1200" b="1" i="0" u="none" strike="noStrike">
                          <a:solidFill>
                            <a:srgbClr val="000000"/>
                          </a:solidFill>
                          <a:effectLst/>
                          <a:latin typeface="Calibri" panose="020F0502020204030204" pitchFamily="34" charset="0"/>
                        </a:rPr>
                        <a:t>balling_strike_rate</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160400192"/>
                  </a:ext>
                </a:extLst>
              </a:tr>
              <a:tr h="213557">
                <a:tc>
                  <a:txBody>
                    <a:bodyPr/>
                    <a:lstStyle/>
                    <a:p>
                      <a:pPr algn="l" fontAlgn="b"/>
                      <a:r>
                        <a:rPr lang="en-IN" sz="1200" b="0" i="0" u="none" strike="noStrike">
                          <a:solidFill>
                            <a:srgbClr val="000000"/>
                          </a:solidFill>
                          <a:effectLst/>
                          <a:latin typeface="Calibri" panose="020F0502020204030204" pitchFamily="34" charset="0"/>
                        </a:rPr>
                        <a:t>K Rabada</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840</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66</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12.73</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3168660"/>
                  </a:ext>
                </a:extLst>
              </a:tr>
              <a:tr h="213557">
                <a:tc>
                  <a:txBody>
                    <a:bodyPr/>
                    <a:lstStyle/>
                    <a:p>
                      <a:pPr algn="l" fontAlgn="b"/>
                      <a:r>
                        <a:rPr lang="en-IN" sz="1200" b="0" i="0" u="none" strike="noStrike">
                          <a:solidFill>
                            <a:srgbClr val="000000"/>
                          </a:solidFill>
                          <a:effectLst/>
                          <a:latin typeface="Calibri" panose="020F0502020204030204" pitchFamily="34" charset="0"/>
                        </a:rPr>
                        <a:t>DE Bollinger</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600</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43</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13.95</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3399958"/>
                  </a:ext>
                </a:extLst>
              </a:tr>
              <a:tr h="213557">
                <a:tc>
                  <a:txBody>
                    <a:bodyPr/>
                    <a:lstStyle/>
                    <a:p>
                      <a:pPr algn="l" fontAlgn="b"/>
                      <a:r>
                        <a:rPr lang="en-IN" sz="1200" b="0" i="0" u="none" strike="noStrike">
                          <a:solidFill>
                            <a:srgbClr val="000000"/>
                          </a:solidFill>
                          <a:effectLst/>
                          <a:latin typeface="Calibri" panose="020F0502020204030204" pitchFamily="34" charset="0"/>
                        </a:rPr>
                        <a:t>AJ Tye</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645</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45</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14.33</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8184025"/>
                  </a:ext>
                </a:extLst>
              </a:tr>
              <a:tr h="213557">
                <a:tc>
                  <a:txBody>
                    <a:bodyPr/>
                    <a:lstStyle/>
                    <a:p>
                      <a:pPr algn="l" fontAlgn="b"/>
                      <a:r>
                        <a:rPr lang="en-IN" sz="1200" b="0" i="0" u="none" strike="noStrike">
                          <a:solidFill>
                            <a:srgbClr val="000000"/>
                          </a:solidFill>
                          <a:effectLst/>
                          <a:latin typeface="Calibri" panose="020F0502020204030204" pitchFamily="34" charset="0"/>
                        </a:rPr>
                        <a:t>MA Starc</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612</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39</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15.69</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2307385"/>
                  </a:ext>
                </a:extLst>
              </a:tr>
              <a:tr h="213557">
                <a:tc>
                  <a:txBody>
                    <a:bodyPr/>
                    <a:lstStyle/>
                    <a:p>
                      <a:pPr algn="l" fontAlgn="b"/>
                      <a:r>
                        <a:rPr lang="en-IN" sz="1200" b="0" i="0" u="none" strike="noStrike">
                          <a:solidFill>
                            <a:srgbClr val="000000"/>
                          </a:solidFill>
                          <a:effectLst/>
                          <a:latin typeface="Calibri" panose="020F0502020204030204" pitchFamily="34" charset="0"/>
                        </a:rPr>
                        <a:t>SL Malinga</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2974</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188</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15.82</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1226826"/>
                  </a:ext>
                </a:extLst>
              </a:tr>
              <a:tr h="213557">
                <a:tc>
                  <a:txBody>
                    <a:bodyPr/>
                    <a:lstStyle/>
                    <a:p>
                      <a:pPr algn="l" fontAlgn="b"/>
                      <a:r>
                        <a:rPr lang="en-IN" sz="1200" b="0" i="0" u="none" strike="noStrike">
                          <a:solidFill>
                            <a:srgbClr val="000000"/>
                          </a:solidFill>
                          <a:effectLst/>
                          <a:latin typeface="Calibri" panose="020F0502020204030204" pitchFamily="34" charset="0"/>
                        </a:rPr>
                        <a:t>Imran Tahir</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1314</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83</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15.83</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8150842"/>
                  </a:ext>
                </a:extLst>
              </a:tr>
              <a:tr h="213557">
                <a:tc>
                  <a:txBody>
                    <a:bodyPr/>
                    <a:lstStyle/>
                    <a:p>
                      <a:pPr algn="l" fontAlgn="b"/>
                      <a:r>
                        <a:rPr lang="en-IN" sz="1200" b="0" i="0" u="none" strike="noStrike">
                          <a:solidFill>
                            <a:srgbClr val="000000"/>
                          </a:solidFill>
                          <a:effectLst/>
                          <a:latin typeface="Calibri" panose="020F0502020204030204" pitchFamily="34" charset="0"/>
                        </a:rPr>
                        <a:t>DJ Bravo</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2846</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175</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16.26</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8090964"/>
                  </a:ext>
                </a:extLst>
              </a:tr>
              <a:tr h="213557">
                <a:tc>
                  <a:txBody>
                    <a:bodyPr/>
                    <a:lstStyle/>
                    <a:p>
                      <a:pPr algn="l" fontAlgn="b"/>
                      <a:r>
                        <a:rPr lang="en-IN" sz="1200" b="0" i="0" u="none" strike="noStrike">
                          <a:solidFill>
                            <a:srgbClr val="000000"/>
                          </a:solidFill>
                          <a:effectLst/>
                          <a:latin typeface="Calibri" panose="020F0502020204030204" pitchFamily="34" charset="0"/>
                        </a:rPr>
                        <a:t>A Nehra</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1974</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121</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16.31</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2354238"/>
                  </a:ext>
                </a:extLst>
              </a:tr>
              <a:tr h="213557">
                <a:tc>
                  <a:txBody>
                    <a:bodyPr/>
                    <a:lstStyle/>
                    <a:p>
                      <a:pPr algn="l" fontAlgn="b"/>
                      <a:r>
                        <a:rPr lang="en-IN" sz="1200" b="0" i="0" u="none" strike="noStrike">
                          <a:solidFill>
                            <a:srgbClr val="000000"/>
                          </a:solidFill>
                          <a:effectLst/>
                          <a:latin typeface="Calibri" panose="020F0502020204030204" pitchFamily="34" charset="0"/>
                        </a:rPr>
                        <a:t>S Aravind</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788</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48</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16.42</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06411"/>
                  </a:ext>
                </a:extLst>
              </a:tr>
              <a:tr h="213557">
                <a:tc>
                  <a:txBody>
                    <a:bodyPr/>
                    <a:lstStyle/>
                    <a:p>
                      <a:pPr algn="l" fontAlgn="b"/>
                      <a:r>
                        <a:rPr lang="en-IN" sz="1200" b="0" i="0" u="none" strike="noStrike">
                          <a:solidFill>
                            <a:srgbClr val="000000"/>
                          </a:solidFill>
                          <a:effectLst/>
                          <a:latin typeface="Calibri" panose="020F0502020204030204" pitchFamily="34" charset="0"/>
                        </a:rPr>
                        <a:t>KK Cooper</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600</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Calibri" panose="020F0502020204030204" pitchFamily="34" charset="0"/>
                        </a:rPr>
                        <a:t>36</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Calibri" panose="020F0502020204030204" pitchFamily="34" charset="0"/>
                        </a:rPr>
                        <a:t>16.67</a:t>
                      </a:r>
                    </a:p>
                  </a:txBody>
                  <a:tcPr marL="10678" marR="10678" marT="106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954618"/>
                  </a:ext>
                </a:extLst>
              </a:tr>
            </a:tbl>
          </a:graphicData>
        </a:graphic>
      </p:graphicFrame>
      <p:graphicFrame>
        <p:nvGraphicFramePr>
          <p:cNvPr id="7" name="Chart 6">
            <a:extLst>
              <a:ext uri="{FF2B5EF4-FFF2-40B4-BE49-F238E27FC236}">
                <a16:creationId xmlns:a16="http://schemas.microsoft.com/office/drawing/2014/main" id="{2283D69F-D20C-BB7A-A97F-67E28DB69B33}"/>
              </a:ext>
            </a:extLst>
          </p:cNvPr>
          <p:cNvGraphicFramePr>
            <a:graphicFrameLocks/>
          </p:cNvGraphicFramePr>
          <p:nvPr>
            <p:extLst>
              <p:ext uri="{D42A27DB-BD31-4B8C-83A1-F6EECF244321}">
                <p14:modId xmlns:p14="http://schemas.microsoft.com/office/powerpoint/2010/main" val="2177129548"/>
              </p:ext>
            </p:extLst>
          </p:nvPr>
        </p:nvGraphicFramePr>
        <p:xfrm>
          <a:off x="6096000" y="1627651"/>
          <a:ext cx="3915213" cy="2349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847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314173"/>
            <a:ext cx="10963996" cy="1126700"/>
          </a:xfrm>
        </p:spPr>
        <p:txBody>
          <a:bodyPr/>
          <a:lstStyle/>
          <a:p>
            <a:r>
              <a:rPr lang="en-US" sz="1400" b="1" dirty="0">
                <a:solidFill>
                  <a:schemeClr val="bg1"/>
                </a:solidFill>
              </a:rPr>
              <a:t>Q6:</a:t>
            </a:r>
            <a:br>
              <a:rPr lang="en-US" sz="1400" b="1" dirty="0">
                <a:solidFill>
                  <a:schemeClr val="bg1"/>
                </a:solidFill>
              </a:rPr>
            </a:br>
            <a:r>
              <a:rPr lang="en-US" sz="1400" b="1" dirty="0">
                <a:solidFill>
                  <a:schemeClr val="bg1"/>
                </a:solidFill>
              </a:rPr>
              <a:t>Now you need to get 2-3 </a:t>
            </a:r>
            <a:r>
              <a:rPr lang="en-US" sz="1400" b="1" dirty="0" err="1">
                <a:solidFill>
                  <a:schemeClr val="bg1"/>
                </a:solidFill>
              </a:rPr>
              <a:t>All_rounders</a:t>
            </a:r>
            <a:r>
              <a:rPr lang="en-US" sz="1400" b="1" dirty="0">
                <a:solidFill>
                  <a:schemeClr val="bg1"/>
                </a:solidFill>
              </a:rPr>
              <a:t> with the best batting as well as bowling strike rate and who have faced at least 500 balls in IPL so far and have bowled minimum 300 </a:t>
            </a:r>
            <a:r>
              <a:rPr lang="en-US" sz="1400" b="1" dirty="0" err="1">
                <a:solidFill>
                  <a:schemeClr val="bg1"/>
                </a:solidFill>
              </a:rPr>
              <a:t>balls.To</a:t>
            </a:r>
            <a:r>
              <a:rPr lang="en-US" sz="1400" b="1" dirty="0">
                <a:solidFill>
                  <a:schemeClr val="bg1"/>
                </a:solidFill>
              </a:rPr>
              <a:t>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579418"/>
            <a:ext cx="5348287" cy="4825864"/>
          </a:xfrm>
          <a:ln>
            <a:solidFill>
              <a:schemeClr val="accent4">
                <a:lumMod val="60000"/>
                <a:lumOff val="40000"/>
              </a:schemeClr>
            </a:solidFill>
          </a:ln>
        </p:spPr>
        <p:txBody>
          <a:bodyPr>
            <a:normAutofit fontScale="85000" lnSpcReduction="10000"/>
          </a:bodyPr>
          <a:lstStyle/>
          <a:p>
            <a:r>
              <a:rPr lang="en-IN" sz="1800" b="1" dirty="0">
                <a:solidFill>
                  <a:schemeClr val="bg1"/>
                </a:solidFill>
              </a:rPr>
              <a:t>Query:</a:t>
            </a:r>
          </a:p>
          <a:p>
            <a:r>
              <a:rPr lang="en-IN" sz="1800" dirty="0">
                <a:solidFill>
                  <a:schemeClr val="bg1"/>
                </a:solidFill>
              </a:rPr>
              <a:t>select </a:t>
            </a:r>
            <a:r>
              <a:rPr lang="en-IN" sz="1800" dirty="0" err="1">
                <a:solidFill>
                  <a:schemeClr val="bg1"/>
                </a:solidFill>
              </a:rPr>
              <a:t>bating.player_name</a:t>
            </a:r>
            <a:r>
              <a:rPr lang="en-IN" sz="1800" dirty="0">
                <a:solidFill>
                  <a:schemeClr val="bg1"/>
                </a:solidFill>
              </a:rPr>
              <a:t>, </a:t>
            </a:r>
          </a:p>
          <a:p>
            <a:r>
              <a:rPr lang="en-IN" sz="1800" dirty="0" err="1">
                <a:solidFill>
                  <a:schemeClr val="bg1"/>
                </a:solidFill>
              </a:rPr>
              <a:t>bating.total_balls_faced</a:t>
            </a:r>
            <a:r>
              <a:rPr lang="en-IN" sz="1800" dirty="0">
                <a:solidFill>
                  <a:schemeClr val="bg1"/>
                </a:solidFill>
              </a:rPr>
              <a:t>, </a:t>
            </a:r>
            <a:r>
              <a:rPr lang="en-IN" sz="1800" dirty="0" err="1">
                <a:solidFill>
                  <a:schemeClr val="bg1"/>
                </a:solidFill>
              </a:rPr>
              <a:t>bolling.total_balls_delevered</a:t>
            </a:r>
            <a:r>
              <a:rPr lang="en-IN" sz="1800" dirty="0">
                <a:solidFill>
                  <a:schemeClr val="bg1"/>
                </a:solidFill>
              </a:rPr>
              <a:t>, </a:t>
            </a:r>
          </a:p>
          <a:p>
            <a:r>
              <a:rPr lang="en-IN" sz="1800" dirty="0" err="1">
                <a:solidFill>
                  <a:schemeClr val="bg1"/>
                </a:solidFill>
              </a:rPr>
              <a:t>bating.total_batting_runs</a:t>
            </a:r>
            <a:r>
              <a:rPr lang="en-IN" sz="1800" dirty="0">
                <a:solidFill>
                  <a:schemeClr val="bg1"/>
                </a:solidFill>
              </a:rPr>
              <a:t>, </a:t>
            </a:r>
            <a:r>
              <a:rPr lang="en-IN" sz="1800" dirty="0" err="1">
                <a:solidFill>
                  <a:schemeClr val="bg1"/>
                </a:solidFill>
              </a:rPr>
              <a:t>bolling.total_bowling_runs</a:t>
            </a:r>
            <a:r>
              <a:rPr lang="en-IN" sz="1800" dirty="0">
                <a:solidFill>
                  <a:schemeClr val="bg1"/>
                </a:solidFill>
              </a:rPr>
              <a:t>, </a:t>
            </a:r>
          </a:p>
          <a:p>
            <a:r>
              <a:rPr lang="en-IN" sz="1800" dirty="0" err="1">
                <a:solidFill>
                  <a:schemeClr val="bg1"/>
                </a:solidFill>
              </a:rPr>
              <a:t>bating.batting_strike_rate</a:t>
            </a:r>
            <a:r>
              <a:rPr lang="en-IN" sz="1800" dirty="0">
                <a:solidFill>
                  <a:schemeClr val="bg1"/>
                </a:solidFill>
              </a:rPr>
              <a:t>, </a:t>
            </a:r>
            <a:r>
              <a:rPr lang="en-IN" sz="1800" dirty="0" err="1">
                <a:solidFill>
                  <a:schemeClr val="bg1"/>
                </a:solidFill>
              </a:rPr>
              <a:t>bolling.bowling_strike_rate</a:t>
            </a:r>
            <a:r>
              <a:rPr lang="en-IN" sz="1800" dirty="0">
                <a:solidFill>
                  <a:schemeClr val="bg1"/>
                </a:solidFill>
              </a:rPr>
              <a:t> </a:t>
            </a:r>
          </a:p>
          <a:p>
            <a:r>
              <a:rPr lang="en-IN" sz="1800" dirty="0">
                <a:solidFill>
                  <a:schemeClr val="bg1"/>
                </a:solidFill>
              </a:rPr>
              <a:t>from </a:t>
            </a:r>
          </a:p>
          <a:p>
            <a:r>
              <a:rPr lang="en-IN" sz="1800" dirty="0">
                <a:solidFill>
                  <a:schemeClr val="bg1"/>
                </a:solidFill>
              </a:rPr>
              <a:t>(SELECT batsman as </a:t>
            </a:r>
            <a:r>
              <a:rPr lang="en-IN" sz="1800" dirty="0" err="1">
                <a:solidFill>
                  <a:schemeClr val="bg1"/>
                </a:solidFill>
              </a:rPr>
              <a:t>player_name</a:t>
            </a:r>
            <a:r>
              <a:rPr lang="en-IN" sz="1800" dirty="0">
                <a:solidFill>
                  <a:schemeClr val="bg1"/>
                </a:solidFill>
              </a:rPr>
              <a:t>,</a:t>
            </a:r>
          </a:p>
          <a:p>
            <a:r>
              <a:rPr lang="en-IN" sz="1800" dirty="0">
                <a:solidFill>
                  <a:schemeClr val="bg1"/>
                </a:solidFill>
              </a:rPr>
              <a:t> count(ball) as </a:t>
            </a:r>
            <a:r>
              <a:rPr lang="en-IN" sz="1800" dirty="0" err="1">
                <a:solidFill>
                  <a:schemeClr val="bg1"/>
                </a:solidFill>
              </a:rPr>
              <a:t>total_balls_faced</a:t>
            </a:r>
            <a:r>
              <a:rPr lang="en-IN" sz="1800" dirty="0">
                <a:solidFill>
                  <a:schemeClr val="bg1"/>
                </a:solidFill>
              </a:rPr>
              <a:t>, </a:t>
            </a:r>
          </a:p>
          <a:p>
            <a:r>
              <a:rPr lang="en-IN" sz="1800" dirty="0">
                <a:solidFill>
                  <a:schemeClr val="bg1"/>
                </a:solidFill>
              </a:rPr>
              <a:t> sum(</a:t>
            </a:r>
            <a:r>
              <a:rPr lang="en-IN" sz="1800" dirty="0" err="1">
                <a:solidFill>
                  <a:schemeClr val="bg1"/>
                </a:solidFill>
              </a:rPr>
              <a:t>batsman_runs</a:t>
            </a:r>
            <a:r>
              <a:rPr lang="en-IN" sz="1800" dirty="0">
                <a:solidFill>
                  <a:schemeClr val="bg1"/>
                </a:solidFill>
              </a:rPr>
              <a:t>) as </a:t>
            </a:r>
            <a:r>
              <a:rPr lang="en-IN" sz="1800" dirty="0" err="1">
                <a:solidFill>
                  <a:schemeClr val="bg1"/>
                </a:solidFill>
              </a:rPr>
              <a:t>total_batting_runs</a:t>
            </a:r>
            <a:r>
              <a:rPr lang="en-IN" sz="1800" dirty="0">
                <a:solidFill>
                  <a:schemeClr val="bg1"/>
                </a:solidFill>
              </a:rPr>
              <a:t>,</a:t>
            </a:r>
          </a:p>
          <a:p>
            <a:r>
              <a:rPr lang="en-IN" sz="1800" dirty="0">
                <a:solidFill>
                  <a:schemeClr val="bg1"/>
                </a:solidFill>
              </a:rPr>
              <a:t>round((sum(</a:t>
            </a:r>
            <a:r>
              <a:rPr lang="en-IN" sz="1800" dirty="0" err="1">
                <a:solidFill>
                  <a:schemeClr val="bg1"/>
                </a:solidFill>
              </a:rPr>
              <a:t>total_runs</a:t>
            </a:r>
            <a:r>
              <a:rPr lang="en-IN" sz="1800" dirty="0">
                <a:solidFill>
                  <a:schemeClr val="bg1"/>
                </a:solidFill>
              </a:rPr>
              <a:t>)*1.0/count(ball)) *100,2) as </a:t>
            </a:r>
            <a:r>
              <a:rPr lang="en-IN" sz="1800" dirty="0" err="1">
                <a:solidFill>
                  <a:schemeClr val="bg1"/>
                </a:solidFill>
              </a:rPr>
              <a:t>batting_strike_rate</a:t>
            </a:r>
            <a:endParaRPr lang="en-IN" sz="1800" dirty="0">
              <a:solidFill>
                <a:schemeClr val="bg1"/>
              </a:solidFill>
            </a:endParaRPr>
          </a:p>
          <a:p>
            <a:r>
              <a:rPr lang="en-IN" sz="1800" dirty="0">
                <a:solidFill>
                  <a:schemeClr val="bg1"/>
                </a:solidFill>
              </a:rPr>
              <a:t>from </a:t>
            </a:r>
            <a:r>
              <a:rPr lang="en-IN" sz="1800" dirty="0" err="1">
                <a:solidFill>
                  <a:schemeClr val="bg1"/>
                </a:solidFill>
              </a:rPr>
              <a:t>IPL_Ball</a:t>
            </a:r>
            <a:r>
              <a:rPr lang="en-IN" sz="1800" dirty="0">
                <a:solidFill>
                  <a:schemeClr val="bg1"/>
                </a:solidFill>
              </a:rPr>
              <a:t> </a:t>
            </a:r>
          </a:p>
          <a:p>
            <a:r>
              <a:rPr lang="en-IN" sz="1800" dirty="0">
                <a:solidFill>
                  <a:schemeClr val="bg1"/>
                </a:solidFill>
              </a:rPr>
              <a:t> group by batsman</a:t>
            </a:r>
          </a:p>
          <a:p>
            <a:r>
              <a:rPr lang="en-IN" sz="1800" dirty="0">
                <a:solidFill>
                  <a:schemeClr val="bg1"/>
                </a:solidFill>
              </a:rPr>
              <a:t> having count(ball) &gt; 500) as bating</a:t>
            </a:r>
          </a:p>
        </p:txBody>
      </p:sp>
      <p:sp>
        <p:nvSpPr>
          <p:cNvPr id="6" name="Text Placeholder 5">
            <a:extLst>
              <a:ext uri="{FF2B5EF4-FFF2-40B4-BE49-F238E27FC236}">
                <a16:creationId xmlns:a16="http://schemas.microsoft.com/office/drawing/2014/main" id="{6249919E-9591-7AA3-B9A4-F985A413DFE2}"/>
              </a:ext>
            </a:extLst>
          </p:cNvPr>
          <p:cNvSpPr>
            <a:spLocks noGrp="1"/>
          </p:cNvSpPr>
          <p:nvPr>
            <p:ph type="body" sz="half" idx="16"/>
          </p:nvPr>
        </p:nvSpPr>
        <p:spPr>
          <a:xfrm>
            <a:off x="6096000" y="1579416"/>
            <a:ext cx="5514109" cy="4825864"/>
          </a:xfrm>
          <a:ln>
            <a:solidFill>
              <a:schemeClr val="bg2">
                <a:lumMod val="60000"/>
                <a:lumOff val="40000"/>
              </a:schemeClr>
            </a:solidFill>
          </a:ln>
        </p:spPr>
        <p:txBody>
          <a:bodyPr>
            <a:normAutofit/>
          </a:bodyPr>
          <a:lstStyle/>
          <a:p>
            <a:r>
              <a:rPr lang="en-US" sz="1500" dirty="0">
                <a:solidFill>
                  <a:schemeClr val="bg1"/>
                </a:solidFill>
              </a:rPr>
              <a:t>inner join </a:t>
            </a:r>
          </a:p>
          <a:p>
            <a:r>
              <a:rPr lang="en-US" sz="1500" dirty="0">
                <a:solidFill>
                  <a:schemeClr val="bg1"/>
                </a:solidFill>
              </a:rPr>
              <a:t>(select bowler as </a:t>
            </a:r>
            <a:r>
              <a:rPr lang="en-US" sz="1500" dirty="0" err="1">
                <a:solidFill>
                  <a:schemeClr val="bg1"/>
                </a:solidFill>
              </a:rPr>
              <a:t>bowler_name</a:t>
            </a:r>
            <a:r>
              <a:rPr lang="en-US" sz="1500" dirty="0">
                <a:solidFill>
                  <a:schemeClr val="bg1"/>
                </a:solidFill>
              </a:rPr>
              <a:t>,</a:t>
            </a:r>
          </a:p>
          <a:p>
            <a:r>
              <a:rPr lang="en-US" sz="1500" dirty="0">
                <a:solidFill>
                  <a:schemeClr val="bg1"/>
                </a:solidFill>
              </a:rPr>
              <a:t> count(ball) as </a:t>
            </a:r>
            <a:r>
              <a:rPr lang="en-US" sz="1500" dirty="0" err="1">
                <a:solidFill>
                  <a:schemeClr val="bg1"/>
                </a:solidFill>
              </a:rPr>
              <a:t>total_balls_delevered</a:t>
            </a:r>
            <a:r>
              <a:rPr lang="en-US" sz="1500" dirty="0">
                <a:solidFill>
                  <a:schemeClr val="bg1"/>
                </a:solidFill>
              </a:rPr>
              <a:t>,</a:t>
            </a:r>
          </a:p>
          <a:p>
            <a:r>
              <a:rPr lang="en-US" sz="1500" dirty="0">
                <a:solidFill>
                  <a:schemeClr val="bg1"/>
                </a:solidFill>
              </a:rPr>
              <a:t> sum(</a:t>
            </a:r>
            <a:r>
              <a:rPr lang="en-US" sz="1500" dirty="0" err="1">
                <a:solidFill>
                  <a:schemeClr val="bg1"/>
                </a:solidFill>
              </a:rPr>
              <a:t>total_runs</a:t>
            </a:r>
            <a:r>
              <a:rPr lang="en-US" sz="1500" dirty="0">
                <a:solidFill>
                  <a:schemeClr val="bg1"/>
                </a:solidFill>
              </a:rPr>
              <a:t>) as </a:t>
            </a:r>
            <a:r>
              <a:rPr lang="en-US" sz="1500" dirty="0" err="1">
                <a:solidFill>
                  <a:schemeClr val="bg1"/>
                </a:solidFill>
              </a:rPr>
              <a:t>total_bowling_runs</a:t>
            </a:r>
            <a:r>
              <a:rPr lang="en-US" sz="1500" dirty="0">
                <a:solidFill>
                  <a:schemeClr val="bg1"/>
                </a:solidFill>
              </a:rPr>
              <a:t>,</a:t>
            </a:r>
          </a:p>
          <a:p>
            <a:r>
              <a:rPr lang="en-US" sz="1500" dirty="0">
                <a:solidFill>
                  <a:schemeClr val="bg1"/>
                </a:solidFill>
              </a:rPr>
              <a:t> case when sum(</a:t>
            </a:r>
            <a:r>
              <a:rPr lang="en-US" sz="1500" dirty="0" err="1">
                <a:solidFill>
                  <a:schemeClr val="bg1"/>
                </a:solidFill>
              </a:rPr>
              <a:t>is_wicket</a:t>
            </a:r>
            <a:r>
              <a:rPr lang="en-US" sz="1500" dirty="0">
                <a:solidFill>
                  <a:schemeClr val="bg1"/>
                </a:solidFill>
              </a:rPr>
              <a:t>)=0 then 0 else round((count(ball)*1.0)/sum(</a:t>
            </a:r>
            <a:r>
              <a:rPr lang="en-US" sz="1500" dirty="0" err="1">
                <a:solidFill>
                  <a:schemeClr val="bg1"/>
                </a:solidFill>
              </a:rPr>
              <a:t>is_wicket</a:t>
            </a:r>
            <a:r>
              <a:rPr lang="en-US" sz="1500" dirty="0">
                <a:solidFill>
                  <a:schemeClr val="bg1"/>
                </a:solidFill>
              </a:rPr>
              <a:t>),2) end as </a:t>
            </a:r>
            <a:r>
              <a:rPr lang="en-US" sz="1500" dirty="0" err="1">
                <a:solidFill>
                  <a:schemeClr val="bg1"/>
                </a:solidFill>
              </a:rPr>
              <a:t>bowling_strike_rate</a:t>
            </a:r>
            <a:r>
              <a:rPr lang="en-US" sz="1500" dirty="0">
                <a:solidFill>
                  <a:schemeClr val="bg1"/>
                </a:solidFill>
              </a:rPr>
              <a:t> </a:t>
            </a:r>
          </a:p>
          <a:p>
            <a:r>
              <a:rPr lang="en-US" sz="1500" dirty="0">
                <a:solidFill>
                  <a:schemeClr val="bg1"/>
                </a:solidFill>
              </a:rPr>
              <a:t>from </a:t>
            </a:r>
            <a:r>
              <a:rPr lang="en-US" sz="1500" dirty="0" err="1">
                <a:solidFill>
                  <a:schemeClr val="bg1"/>
                </a:solidFill>
              </a:rPr>
              <a:t>IPL_Ball</a:t>
            </a:r>
            <a:r>
              <a:rPr lang="en-US" sz="1500" dirty="0">
                <a:solidFill>
                  <a:schemeClr val="bg1"/>
                </a:solidFill>
              </a:rPr>
              <a:t> group by bowler having count(ball) &gt; 300) as </a:t>
            </a:r>
            <a:r>
              <a:rPr lang="en-US" sz="1500" dirty="0" err="1">
                <a:solidFill>
                  <a:schemeClr val="bg1"/>
                </a:solidFill>
              </a:rPr>
              <a:t>bolling</a:t>
            </a:r>
            <a:endParaRPr lang="en-US" sz="1500" dirty="0">
              <a:solidFill>
                <a:schemeClr val="bg1"/>
              </a:solidFill>
            </a:endParaRPr>
          </a:p>
          <a:p>
            <a:r>
              <a:rPr lang="en-US" sz="1500" dirty="0">
                <a:solidFill>
                  <a:schemeClr val="bg1"/>
                </a:solidFill>
              </a:rPr>
              <a:t>on </a:t>
            </a:r>
            <a:r>
              <a:rPr lang="en-US" sz="1500" dirty="0" err="1">
                <a:solidFill>
                  <a:schemeClr val="bg1"/>
                </a:solidFill>
              </a:rPr>
              <a:t>bating.player_name</a:t>
            </a:r>
            <a:r>
              <a:rPr lang="en-US" sz="1500" dirty="0">
                <a:solidFill>
                  <a:schemeClr val="bg1"/>
                </a:solidFill>
              </a:rPr>
              <a:t>=</a:t>
            </a:r>
            <a:r>
              <a:rPr lang="en-US" sz="1500" dirty="0" err="1">
                <a:solidFill>
                  <a:schemeClr val="bg1"/>
                </a:solidFill>
              </a:rPr>
              <a:t>bolling.bowler_name</a:t>
            </a:r>
            <a:endParaRPr lang="en-US" sz="1500" dirty="0">
              <a:solidFill>
                <a:schemeClr val="bg1"/>
              </a:solidFill>
            </a:endParaRPr>
          </a:p>
          <a:p>
            <a:r>
              <a:rPr lang="en-US" sz="1500" dirty="0">
                <a:solidFill>
                  <a:schemeClr val="bg1"/>
                </a:solidFill>
              </a:rPr>
              <a:t>order by </a:t>
            </a:r>
            <a:r>
              <a:rPr lang="en-US" sz="1500" dirty="0" err="1">
                <a:solidFill>
                  <a:schemeClr val="bg1"/>
                </a:solidFill>
              </a:rPr>
              <a:t>batting_strike_rate</a:t>
            </a:r>
            <a:r>
              <a:rPr lang="en-US" sz="1500" dirty="0">
                <a:solidFill>
                  <a:schemeClr val="bg1"/>
                </a:solidFill>
              </a:rPr>
              <a:t> desc, </a:t>
            </a:r>
            <a:r>
              <a:rPr lang="en-US" sz="1500" dirty="0" err="1">
                <a:solidFill>
                  <a:schemeClr val="bg1"/>
                </a:solidFill>
              </a:rPr>
              <a:t>bowling_strike_rate</a:t>
            </a:r>
            <a:r>
              <a:rPr lang="en-US" sz="1500" dirty="0">
                <a:solidFill>
                  <a:schemeClr val="bg1"/>
                </a:solidFill>
              </a:rPr>
              <a:t> desc </a:t>
            </a:r>
          </a:p>
          <a:p>
            <a:r>
              <a:rPr lang="en-US" sz="1500" dirty="0">
                <a:solidFill>
                  <a:schemeClr val="bg1"/>
                </a:solidFill>
              </a:rPr>
              <a:t>limit 10;</a:t>
            </a:r>
            <a:endParaRPr lang="en-IN" sz="1500" dirty="0">
              <a:solidFill>
                <a:schemeClr val="bg1"/>
              </a:solidFill>
            </a:endParaRPr>
          </a:p>
        </p:txBody>
      </p:sp>
    </p:spTree>
    <p:extLst>
      <p:ext uri="{BB962C8B-B14F-4D97-AF65-F5344CB8AC3E}">
        <p14:creationId xmlns:p14="http://schemas.microsoft.com/office/powerpoint/2010/main" val="161420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849745"/>
            <a:ext cx="11241087" cy="5555537"/>
          </a:xfrm>
          <a:ln>
            <a:solidFill>
              <a:schemeClr val="bg1">
                <a:lumMod val="85000"/>
                <a:lumOff val="15000"/>
              </a:schemeClr>
            </a:solidFill>
          </a:ln>
        </p:spPr>
        <p:txBody>
          <a:bodyPr/>
          <a:lstStyle/>
          <a:p>
            <a:r>
              <a:rPr lang="en-US" sz="1800" b="1" dirty="0">
                <a:solidFill>
                  <a:schemeClr val="bg1"/>
                </a:solidFill>
              </a:rPr>
              <a:t>Q6 Solution as Table with Graphical Visualization :     </a:t>
            </a:r>
            <a:endParaRPr lang="en-IN" sz="1800" dirty="0">
              <a:solidFill>
                <a:schemeClr val="bg1"/>
              </a:solidFill>
            </a:endParaRPr>
          </a:p>
        </p:txBody>
      </p:sp>
      <p:graphicFrame>
        <p:nvGraphicFramePr>
          <p:cNvPr id="5" name="Object 4">
            <a:extLst>
              <a:ext uri="{FF2B5EF4-FFF2-40B4-BE49-F238E27FC236}">
                <a16:creationId xmlns:a16="http://schemas.microsoft.com/office/drawing/2014/main" id="{A87A2576-2877-B3A2-C4D7-15730BD9F2E7}"/>
              </a:ext>
            </a:extLst>
          </p:cNvPr>
          <p:cNvGraphicFramePr>
            <a:graphicFrameLocks noChangeAspect="1"/>
          </p:cNvGraphicFramePr>
          <p:nvPr>
            <p:extLst>
              <p:ext uri="{D42A27DB-BD31-4B8C-83A1-F6EECF244321}">
                <p14:modId xmlns:p14="http://schemas.microsoft.com/office/powerpoint/2010/main" val="635974050"/>
              </p:ext>
            </p:extLst>
          </p:nvPr>
        </p:nvGraphicFramePr>
        <p:xfrm>
          <a:off x="738472" y="1274618"/>
          <a:ext cx="10690525" cy="2254395"/>
        </p:xfrm>
        <a:graphic>
          <a:graphicData uri="http://schemas.openxmlformats.org/presentationml/2006/ole">
            <mc:AlternateContent xmlns:mc="http://schemas.openxmlformats.org/markup-compatibility/2006">
              <mc:Choice xmlns:v="urn:schemas-microsoft-com:vml" Requires="v">
                <p:oleObj name="Worksheet" r:id="rId2" imgW="9953513" imgH="2104997" progId="Excel.Sheet.12">
                  <p:embed/>
                </p:oleObj>
              </mc:Choice>
              <mc:Fallback>
                <p:oleObj name="Worksheet" r:id="rId2" imgW="9953513" imgH="2104997" progId="Excel.Sheet.12">
                  <p:embed/>
                  <p:pic>
                    <p:nvPicPr>
                      <p:cNvPr id="0" name=""/>
                      <p:cNvPicPr/>
                      <p:nvPr/>
                    </p:nvPicPr>
                    <p:blipFill>
                      <a:blip r:embed="rId3"/>
                      <a:stretch>
                        <a:fillRect/>
                      </a:stretch>
                    </p:blipFill>
                    <p:spPr>
                      <a:xfrm>
                        <a:off x="738472" y="1274618"/>
                        <a:ext cx="10690525" cy="2254395"/>
                      </a:xfrm>
                      <a:prstGeom prst="rect">
                        <a:avLst/>
                      </a:prstGeom>
                    </p:spPr>
                  </p:pic>
                </p:oleObj>
              </mc:Fallback>
            </mc:AlternateContent>
          </a:graphicData>
        </a:graphic>
      </p:graphicFrame>
      <p:graphicFrame>
        <p:nvGraphicFramePr>
          <p:cNvPr id="6" name="Chart 5">
            <a:extLst>
              <a:ext uri="{FF2B5EF4-FFF2-40B4-BE49-F238E27FC236}">
                <a16:creationId xmlns:a16="http://schemas.microsoft.com/office/drawing/2014/main" id="{21CE0793-86C3-F103-B07D-453EEE3B3433}"/>
              </a:ext>
            </a:extLst>
          </p:cNvPr>
          <p:cNvGraphicFramePr>
            <a:graphicFrameLocks/>
          </p:cNvGraphicFramePr>
          <p:nvPr>
            <p:extLst>
              <p:ext uri="{D42A27DB-BD31-4B8C-83A1-F6EECF244321}">
                <p14:modId xmlns:p14="http://schemas.microsoft.com/office/powerpoint/2010/main" val="2864994868"/>
              </p:ext>
            </p:extLst>
          </p:nvPr>
        </p:nvGraphicFramePr>
        <p:xfrm>
          <a:off x="727653" y="3662082"/>
          <a:ext cx="3463636" cy="24246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D8C48AA9-2FAC-2A79-3D68-0650A65B27E5}"/>
              </a:ext>
            </a:extLst>
          </p:cNvPr>
          <p:cNvGraphicFramePr>
            <a:graphicFrameLocks/>
          </p:cNvGraphicFramePr>
          <p:nvPr>
            <p:extLst>
              <p:ext uri="{D42A27DB-BD31-4B8C-83A1-F6EECF244321}">
                <p14:modId xmlns:p14="http://schemas.microsoft.com/office/powerpoint/2010/main" val="2680977620"/>
              </p:ext>
            </p:extLst>
          </p:nvPr>
        </p:nvGraphicFramePr>
        <p:xfrm>
          <a:off x="4378036" y="3662082"/>
          <a:ext cx="3463637" cy="24246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BA8FFB86-C50C-BCD9-B3EF-ED8D0540612A}"/>
              </a:ext>
            </a:extLst>
          </p:cNvPr>
          <p:cNvGraphicFramePr>
            <a:graphicFrameLocks/>
          </p:cNvGraphicFramePr>
          <p:nvPr>
            <p:extLst>
              <p:ext uri="{D42A27DB-BD31-4B8C-83A1-F6EECF244321}">
                <p14:modId xmlns:p14="http://schemas.microsoft.com/office/powerpoint/2010/main" val="3631155155"/>
              </p:ext>
            </p:extLst>
          </p:nvPr>
        </p:nvGraphicFramePr>
        <p:xfrm>
          <a:off x="8000710" y="3662082"/>
          <a:ext cx="3463637" cy="242468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36700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5049-9D67-862E-61F7-72E2852168D5}"/>
              </a:ext>
            </a:extLst>
          </p:cNvPr>
          <p:cNvSpPr>
            <a:spLocks noGrp="1"/>
          </p:cNvSpPr>
          <p:nvPr>
            <p:ph type="title"/>
          </p:nvPr>
        </p:nvSpPr>
        <p:spPr>
          <a:xfrm>
            <a:off x="1366555" y="2715625"/>
            <a:ext cx="9404724" cy="1400530"/>
          </a:xfrm>
        </p:spPr>
        <p:txBody>
          <a:bodyPr/>
          <a:lstStyle/>
          <a:p>
            <a:pPr algn="ctr"/>
            <a:r>
              <a:rPr lang="en-US" dirty="0">
                <a:solidFill>
                  <a:schemeClr val="bg1"/>
                </a:solidFill>
                <a:latin typeface="Arial Black" panose="020B0A04020102020204" pitchFamily="34" charset="0"/>
              </a:rPr>
              <a:t>Additional Questions for Final Assessment</a:t>
            </a:r>
            <a:endParaRPr lang="en-IN" dirty="0">
              <a:latin typeface="Arial Black" panose="020B0A04020102020204" pitchFamily="34" charset="0"/>
            </a:endParaRPr>
          </a:p>
        </p:txBody>
      </p:sp>
    </p:spTree>
    <p:extLst>
      <p:ext uri="{BB962C8B-B14F-4D97-AF65-F5344CB8AC3E}">
        <p14:creationId xmlns:p14="http://schemas.microsoft.com/office/powerpoint/2010/main" val="412691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668C-DF38-711C-532C-FFC163DB86A5}"/>
              </a:ext>
            </a:extLst>
          </p:cNvPr>
          <p:cNvSpPr>
            <a:spLocks noGrp="1"/>
          </p:cNvSpPr>
          <p:nvPr>
            <p:ph type="title"/>
          </p:nvPr>
        </p:nvSpPr>
        <p:spPr>
          <a:xfrm>
            <a:off x="646111" y="452719"/>
            <a:ext cx="3779239" cy="789486"/>
          </a:xfrm>
        </p:spPr>
        <p:txBody>
          <a:bodyPr/>
          <a:lstStyle/>
          <a:p>
            <a:r>
              <a:rPr lang="en-IN" dirty="0">
                <a:solidFill>
                  <a:schemeClr val="bg1"/>
                </a:solidFill>
              </a:rPr>
              <a:t>Contents</a:t>
            </a:r>
            <a:r>
              <a:rPr lang="en-US" dirty="0">
                <a:solidFill>
                  <a:schemeClr val="bg1"/>
                </a:solidFill>
              </a:rPr>
              <a:t> </a:t>
            </a:r>
            <a:endParaRPr lang="en-IN" dirty="0">
              <a:solidFill>
                <a:schemeClr val="bg1"/>
              </a:solidFill>
            </a:endParaRPr>
          </a:p>
        </p:txBody>
      </p:sp>
      <p:sp>
        <p:nvSpPr>
          <p:cNvPr id="3" name="Content Placeholder 2">
            <a:extLst>
              <a:ext uri="{FF2B5EF4-FFF2-40B4-BE49-F238E27FC236}">
                <a16:creationId xmlns:a16="http://schemas.microsoft.com/office/drawing/2014/main" id="{8BD781C9-9BCA-63D6-6A45-C86EC865ABAF}"/>
              </a:ext>
            </a:extLst>
          </p:cNvPr>
          <p:cNvSpPr>
            <a:spLocks noGrp="1"/>
          </p:cNvSpPr>
          <p:nvPr>
            <p:ph idx="1"/>
          </p:nvPr>
        </p:nvSpPr>
        <p:spPr>
          <a:xfrm>
            <a:off x="646111" y="1242207"/>
            <a:ext cx="10899778" cy="5244859"/>
          </a:xfrm>
        </p:spPr>
        <p:txBody>
          <a:bodyPr/>
          <a:lstStyle/>
          <a:p>
            <a:r>
              <a:rPr lang="en-US" b="1" dirty="0">
                <a:solidFill>
                  <a:schemeClr val="bg1"/>
                </a:solidFill>
              </a:rPr>
              <a:t>1.	</a:t>
            </a:r>
            <a:r>
              <a:rPr lang="en-US" sz="2400" b="1" i="1" dirty="0">
                <a:solidFill>
                  <a:schemeClr val="bg1"/>
                </a:solidFill>
              </a:rPr>
              <a:t>First part of the project:</a:t>
            </a:r>
          </a:p>
          <a:p>
            <a:pPr lvl="1"/>
            <a:r>
              <a:rPr lang="en-US" sz="1600" dirty="0">
                <a:solidFill>
                  <a:schemeClr val="bg1"/>
                </a:solidFill>
              </a:rPr>
              <a:t>1.1	</a:t>
            </a:r>
            <a:r>
              <a:rPr lang="en-US" sz="1600" u="sng" dirty="0" err="1">
                <a:solidFill>
                  <a:schemeClr val="bg1"/>
                </a:solidFill>
              </a:rPr>
              <a:t>Ctreation</a:t>
            </a:r>
            <a:r>
              <a:rPr lang="en-US" sz="1600" u="sng" dirty="0">
                <a:solidFill>
                  <a:schemeClr val="bg1"/>
                </a:solidFill>
              </a:rPr>
              <a:t> of Tables for Project:</a:t>
            </a:r>
          </a:p>
          <a:p>
            <a:pPr lvl="2"/>
            <a:r>
              <a:rPr lang="en-US" sz="1400" b="1" dirty="0">
                <a:solidFill>
                  <a:schemeClr val="bg1"/>
                </a:solidFill>
              </a:rPr>
              <a:t>“</a:t>
            </a:r>
            <a:r>
              <a:rPr lang="en-US" sz="1400" b="1" dirty="0" err="1">
                <a:solidFill>
                  <a:schemeClr val="bg1"/>
                </a:solidFill>
              </a:rPr>
              <a:t>IPL_Ball</a:t>
            </a:r>
            <a:r>
              <a:rPr lang="en-US" sz="1400" b="1" dirty="0">
                <a:solidFill>
                  <a:schemeClr val="bg1"/>
                </a:solidFill>
              </a:rPr>
              <a:t>” </a:t>
            </a:r>
            <a:r>
              <a:rPr lang="en-US" sz="1400" dirty="0">
                <a:solidFill>
                  <a:schemeClr val="bg1"/>
                </a:solidFill>
              </a:rPr>
              <a:t>and </a:t>
            </a:r>
            <a:r>
              <a:rPr lang="en-US" sz="1400" b="1" dirty="0">
                <a:solidFill>
                  <a:schemeClr val="bg1"/>
                </a:solidFill>
              </a:rPr>
              <a:t>“</a:t>
            </a:r>
            <a:r>
              <a:rPr lang="en-US" sz="1400" b="1" dirty="0" err="1">
                <a:solidFill>
                  <a:schemeClr val="bg1"/>
                </a:solidFill>
              </a:rPr>
              <a:t>IPL_matches</a:t>
            </a:r>
            <a:r>
              <a:rPr lang="en-US" sz="1400" b="1" dirty="0">
                <a:solidFill>
                  <a:schemeClr val="bg1"/>
                </a:solidFill>
              </a:rPr>
              <a:t>”  </a:t>
            </a:r>
            <a:r>
              <a:rPr lang="en-US" sz="1400" dirty="0">
                <a:solidFill>
                  <a:schemeClr val="bg1"/>
                </a:solidFill>
              </a:rPr>
              <a:t>tables creation  and data  will be upload from the </a:t>
            </a:r>
            <a:r>
              <a:rPr lang="en-US" sz="1400" b="1" dirty="0">
                <a:solidFill>
                  <a:schemeClr val="bg1"/>
                </a:solidFill>
              </a:rPr>
              <a:t>“Project problem scenario”</a:t>
            </a:r>
            <a:r>
              <a:rPr lang="en-US" sz="1400" dirty="0">
                <a:solidFill>
                  <a:schemeClr val="bg1"/>
                </a:solidFill>
              </a:rPr>
              <a:t> downloaded data. (</a:t>
            </a:r>
            <a:r>
              <a:rPr lang="en-US" sz="1400" i="1" dirty="0">
                <a:solidFill>
                  <a:schemeClr val="bg1"/>
                </a:solidFill>
              </a:rPr>
              <a:t>page: 5-6</a:t>
            </a:r>
            <a:r>
              <a:rPr lang="en-US" sz="1400" dirty="0">
                <a:solidFill>
                  <a:schemeClr val="bg1"/>
                </a:solidFill>
              </a:rPr>
              <a:t>)</a:t>
            </a:r>
          </a:p>
          <a:p>
            <a:pPr lvl="1"/>
            <a:r>
              <a:rPr lang="en-US" sz="1600" dirty="0">
                <a:solidFill>
                  <a:schemeClr val="bg1"/>
                </a:solidFill>
              </a:rPr>
              <a:t>Q1:	To </a:t>
            </a:r>
            <a:r>
              <a:rPr lang="en-US" sz="1600" b="1" dirty="0">
                <a:solidFill>
                  <a:schemeClr val="bg1"/>
                </a:solidFill>
              </a:rPr>
              <a:t>get 2-3</a:t>
            </a:r>
            <a:r>
              <a:rPr lang="en-US" sz="1600" dirty="0">
                <a:solidFill>
                  <a:schemeClr val="bg1"/>
                </a:solidFill>
              </a:rPr>
              <a:t> </a:t>
            </a:r>
            <a:r>
              <a:rPr lang="en-US" sz="1600" b="1" dirty="0">
                <a:solidFill>
                  <a:schemeClr val="bg1"/>
                </a:solidFill>
              </a:rPr>
              <a:t>players</a:t>
            </a:r>
            <a:r>
              <a:rPr lang="en-US" sz="1600" dirty="0">
                <a:solidFill>
                  <a:schemeClr val="bg1"/>
                </a:solidFill>
              </a:rPr>
              <a:t> with </a:t>
            </a:r>
            <a:r>
              <a:rPr lang="en-US" sz="1600" b="1" dirty="0">
                <a:solidFill>
                  <a:schemeClr val="bg1"/>
                </a:solidFill>
              </a:rPr>
              <a:t>high ‘S.R’</a:t>
            </a:r>
            <a:r>
              <a:rPr lang="en-US" sz="1600" dirty="0">
                <a:solidFill>
                  <a:schemeClr val="bg1"/>
                </a:solidFill>
              </a:rPr>
              <a:t> who have </a:t>
            </a:r>
            <a:r>
              <a:rPr lang="en-US" sz="1600" b="1" dirty="0">
                <a:solidFill>
                  <a:schemeClr val="bg1"/>
                </a:solidFill>
              </a:rPr>
              <a:t>faced at least 500 balls</a:t>
            </a:r>
            <a:r>
              <a:rPr lang="en-US" sz="1600" dirty="0">
                <a:solidFill>
                  <a:schemeClr val="bg1"/>
                </a:solidFill>
              </a:rPr>
              <a:t>. (</a:t>
            </a:r>
            <a:r>
              <a:rPr lang="en-US" sz="1400" i="1" dirty="0">
                <a:solidFill>
                  <a:schemeClr val="bg1"/>
                </a:solidFill>
              </a:rPr>
              <a:t>page: 7-8</a:t>
            </a:r>
            <a:r>
              <a:rPr lang="en-US" sz="1600" dirty="0">
                <a:solidFill>
                  <a:schemeClr val="bg1"/>
                </a:solidFill>
              </a:rPr>
              <a:t>)</a:t>
            </a:r>
          </a:p>
          <a:p>
            <a:pPr lvl="1"/>
            <a:r>
              <a:rPr lang="en-US" sz="1600" dirty="0">
                <a:solidFill>
                  <a:schemeClr val="bg1"/>
                </a:solidFill>
              </a:rPr>
              <a:t>Q2:	To </a:t>
            </a:r>
            <a:r>
              <a:rPr lang="en-US" sz="1600" b="1" dirty="0">
                <a:solidFill>
                  <a:schemeClr val="bg1"/>
                </a:solidFill>
              </a:rPr>
              <a:t>get 2-3 players</a:t>
            </a:r>
            <a:r>
              <a:rPr lang="en-US" sz="1600" dirty="0">
                <a:solidFill>
                  <a:schemeClr val="bg1"/>
                </a:solidFill>
              </a:rPr>
              <a:t> with </a:t>
            </a:r>
            <a:r>
              <a:rPr lang="en-US" sz="1600" b="1" dirty="0">
                <a:solidFill>
                  <a:schemeClr val="bg1"/>
                </a:solidFill>
              </a:rPr>
              <a:t>good Average </a:t>
            </a:r>
            <a:r>
              <a:rPr lang="en-US" sz="1600" dirty="0">
                <a:solidFill>
                  <a:schemeClr val="bg1"/>
                </a:solidFill>
              </a:rPr>
              <a:t>who have played </a:t>
            </a:r>
            <a:r>
              <a:rPr lang="en-US" sz="1600" b="1" dirty="0">
                <a:solidFill>
                  <a:schemeClr val="bg1"/>
                </a:solidFill>
              </a:rPr>
              <a:t>more the 2 </a:t>
            </a:r>
            <a:r>
              <a:rPr lang="en-US" sz="1600" b="1" dirty="0" err="1">
                <a:solidFill>
                  <a:schemeClr val="bg1"/>
                </a:solidFill>
              </a:rPr>
              <a:t>ipl</a:t>
            </a:r>
            <a:r>
              <a:rPr lang="en-US" sz="1600" b="1" dirty="0">
                <a:solidFill>
                  <a:schemeClr val="bg1"/>
                </a:solidFill>
              </a:rPr>
              <a:t> seasons</a:t>
            </a:r>
            <a:r>
              <a:rPr lang="en-US" sz="1600" dirty="0">
                <a:solidFill>
                  <a:schemeClr val="bg1"/>
                </a:solidFill>
              </a:rPr>
              <a:t>. (</a:t>
            </a:r>
            <a:r>
              <a:rPr lang="en-US" sz="1400" i="1" dirty="0">
                <a:solidFill>
                  <a:schemeClr val="bg1"/>
                </a:solidFill>
              </a:rPr>
              <a:t>page: 9-10</a:t>
            </a:r>
            <a:r>
              <a:rPr lang="en-US" sz="1600" dirty="0">
                <a:solidFill>
                  <a:schemeClr val="bg1"/>
                </a:solidFill>
              </a:rPr>
              <a:t>)</a:t>
            </a:r>
          </a:p>
          <a:p>
            <a:pPr lvl="1"/>
            <a:r>
              <a:rPr lang="en-US" sz="1600" dirty="0">
                <a:solidFill>
                  <a:schemeClr val="bg1"/>
                </a:solidFill>
              </a:rPr>
              <a:t>Q3:	To </a:t>
            </a:r>
            <a:r>
              <a:rPr lang="en-US" sz="1600" b="1" dirty="0">
                <a:solidFill>
                  <a:schemeClr val="bg1"/>
                </a:solidFill>
              </a:rPr>
              <a:t>get 2-3 Hard-hitting</a:t>
            </a:r>
            <a:r>
              <a:rPr lang="en-US" sz="1600" dirty="0">
                <a:solidFill>
                  <a:schemeClr val="bg1"/>
                </a:solidFill>
              </a:rPr>
              <a:t> </a:t>
            </a:r>
            <a:r>
              <a:rPr lang="en-US" sz="1600" b="1" dirty="0">
                <a:solidFill>
                  <a:schemeClr val="bg1"/>
                </a:solidFill>
              </a:rPr>
              <a:t>players</a:t>
            </a:r>
            <a:r>
              <a:rPr lang="en-US" sz="1600" dirty="0">
                <a:solidFill>
                  <a:schemeClr val="bg1"/>
                </a:solidFill>
              </a:rPr>
              <a:t> who have </a:t>
            </a:r>
            <a:r>
              <a:rPr lang="en-US" sz="1600" b="1" dirty="0">
                <a:solidFill>
                  <a:schemeClr val="bg1"/>
                </a:solidFill>
              </a:rPr>
              <a:t>scored most runs in boundaries </a:t>
            </a:r>
            <a:r>
              <a:rPr lang="en-US" sz="1600" dirty="0">
                <a:solidFill>
                  <a:schemeClr val="bg1"/>
                </a:solidFill>
              </a:rPr>
              <a:t>and have 					played </a:t>
            </a:r>
            <a:r>
              <a:rPr lang="en-US" sz="1600" b="1" dirty="0">
                <a:solidFill>
                  <a:schemeClr val="bg1"/>
                </a:solidFill>
              </a:rPr>
              <a:t>more the 2 </a:t>
            </a:r>
            <a:r>
              <a:rPr lang="en-US" sz="1600" b="1" dirty="0" err="1">
                <a:solidFill>
                  <a:schemeClr val="bg1"/>
                </a:solidFill>
              </a:rPr>
              <a:t>ipl</a:t>
            </a:r>
            <a:r>
              <a:rPr lang="en-US" sz="1600" b="1" dirty="0">
                <a:solidFill>
                  <a:schemeClr val="bg1"/>
                </a:solidFill>
              </a:rPr>
              <a:t> season</a:t>
            </a:r>
            <a:r>
              <a:rPr lang="en-US" sz="1600" dirty="0">
                <a:solidFill>
                  <a:schemeClr val="bg1"/>
                </a:solidFill>
              </a:rPr>
              <a:t>.(</a:t>
            </a:r>
            <a:r>
              <a:rPr lang="en-US" sz="1400" i="1" dirty="0">
                <a:solidFill>
                  <a:schemeClr val="bg1"/>
                </a:solidFill>
              </a:rPr>
              <a:t>page: 11-12</a:t>
            </a:r>
            <a:r>
              <a:rPr lang="en-US" sz="1600" dirty="0">
                <a:solidFill>
                  <a:schemeClr val="bg1"/>
                </a:solidFill>
              </a:rPr>
              <a:t>)</a:t>
            </a:r>
          </a:p>
          <a:p>
            <a:pPr lvl="1"/>
            <a:r>
              <a:rPr lang="en-US" sz="1600" dirty="0">
                <a:solidFill>
                  <a:schemeClr val="bg1"/>
                </a:solidFill>
              </a:rPr>
              <a:t>Q4:	To </a:t>
            </a:r>
            <a:r>
              <a:rPr lang="en-US" sz="1600" b="1" dirty="0">
                <a:solidFill>
                  <a:schemeClr val="bg1"/>
                </a:solidFill>
              </a:rPr>
              <a:t>get 2-3 bowlers</a:t>
            </a:r>
            <a:r>
              <a:rPr lang="en-US" sz="1600" dirty="0">
                <a:solidFill>
                  <a:schemeClr val="bg1"/>
                </a:solidFill>
              </a:rPr>
              <a:t> with </a:t>
            </a:r>
            <a:r>
              <a:rPr lang="en-US" sz="1600" b="1" dirty="0">
                <a:solidFill>
                  <a:schemeClr val="bg1"/>
                </a:solidFill>
              </a:rPr>
              <a:t>good economy </a:t>
            </a:r>
            <a:r>
              <a:rPr lang="en-US" sz="1600" dirty="0">
                <a:solidFill>
                  <a:schemeClr val="bg1"/>
                </a:solidFill>
              </a:rPr>
              <a:t>who have </a:t>
            </a:r>
            <a:r>
              <a:rPr lang="en-US" sz="1600" b="1" dirty="0">
                <a:solidFill>
                  <a:schemeClr val="bg1"/>
                </a:solidFill>
              </a:rPr>
              <a:t>bowled at least 500 balls </a:t>
            </a:r>
            <a:r>
              <a:rPr lang="en-US" sz="1600" dirty="0">
                <a:solidFill>
                  <a:schemeClr val="bg1"/>
                </a:solidFill>
              </a:rPr>
              <a:t>in IPL so 				far.(</a:t>
            </a:r>
            <a:r>
              <a:rPr lang="en-US" sz="1400" i="1" dirty="0">
                <a:solidFill>
                  <a:schemeClr val="bg1"/>
                </a:solidFill>
              </a:rPr>
              <a:t>page: 13-14</a:t>
            </a:r>
            <a:r>
              <a:rPr lang="en-US" sz="1600" dirty="0">
                <a:solidFill>
                  <a:schemeClr val="bg1"/>
                </a:solidFill>
              </a:rPr>
              <a:t>)</a:t>
            </a:r>
          </a:p>
          <a:p>
            <a:pPr lvl="1"/>
            <a:r>
              <a:rPr lang="en-US" sz="1600" dirty="0">
                <a:solidFill>
                  <a:schemeClr val="bg1"/>
                </a:solidFill>
              </a:rPr>
              <a:t>Q5:	to </a:t>
            </a:r>
            <a:r>
              <a:rPr lang="en-US" sz="1600" b="1" dirty="0">
                <a:solidFill>
                  <a:schemeClr val="bg1"/>
                </a:solidFill>
              </a:rPr>
              <a:t>get 2-3 bowlers</a:t>
            </a:r>
            <a:r>
              <a:rPr lang="en-US" sz="1600" dirty="0">
                <a:solidFill>
                  <a:schemeClr val="bg1"/>
                </a:solidFill>
              </a:rPr>
              <a:t> with the </a:t>
            </a:r>
            <a:r>
              <a:rPr lang="en-US" sz="1600" b="1" dirty="0">
                <a:solidFill>
                  <a:schemeClr val="bg1"/>
                </a:solidFill>
              </a:rPr>
              <a:t>best strike rate </a:t>
            </a:r>
            <a:r>
              <a:rPr lang="en-US" sz="1600" dirty="0">
                <a:solidFill>
                  <a:schemeClr val="bg1"/>
                </a:solidFill>
              </a:rPr>
              <a:t>and who have </a:t>
            </a:r>
            <a:r>
              <a:rPr lang="en-US" sz="1600" b="1" dirty="0">
                <a:solidFill>
                  <a:schemeClr val="bg1"/>
                </a:solidFill>
              </a:rPr>
              <a:t>bowled at least 500 balls </a:t>
            </a:r>
            <a:r>
              <a:rPr lang="en-US" sz="1600" dirty="0">
                <a:solidFill>
                  <a:schemeClr val="bg1"/>
                </a:solidFill>
              </a:rPr>
              <a:t>in 				IPL so far. (</a:t>
            </a:r>
            <a:r>
              <a:rPr lang="en-US" sz="1400" i="1" dirty="0">
                <a:solidFill>
                  <a:schemeClr val="bg1"/>
                </a:solidFill>
              </a:rPr>
              <a:t>page: 15-16</a:t>
            </a:r>
            <a:r>
              <a:rPr lang="en-US" sz="1600" dirty="0">
                <a:solidFill>
                  <a:schemeClr val="bg1"/>
                </a:solidFill>
              </a:rPr>
              <a:t>)</a:t>
            </a:r>
          </a:p>
          <a:p>
            <a:pPr lvl="1"/>
            <a:r>
              <a:rPr lang="en-US" sz="1600" dirty="0">
                <a:solidFill>
                  <a:schemeClr val="bg1"/>
                </a:solidFill>
              </a:rPr>
              <a:t>Q6:	to </a:t>
            </a:r>
            <a:r>
              <a:rPr lang="en-US" sz="1600" b="1" dirty="0">
                <a:solidFill>
                  <a:schemeClr val="bg1"/>
                </a:solidFill>
              </a:rPr>
              <a:t>get 2-3 </a:t>
            </a:r>
            <a:r>
              <a:rPr lang="en-US" sz="1600" b="1" dirty="0" err="1">
                <a:solidFill>
                  <a:schemeClr val="bg1"/>
                </a:solidFill>
              </a:rPr>
              <a:t>All_rounders</a:t>
            </a:r>
            <a:r>
              <a:rPr lang="en-US" sz="1600" b="1" dirty="0">
                <a:solidFill>
                  <a:schemeClr val="bg1"/>
                </a:solidFill>
              </a:rPr>
              <a:t> </a:t>
            </a:r>
            <a:r>
              <a:rPr lang="en-US" sz="1600" dirty="0">
                <a:solidFill>
                  <a:schemeClr val="bg1"/>
                </a:solidFill>
              </a:rPr>
              <a:t>with the </a:t>
            </a:r>
            <a:r>
              <a:rPr lang="en-US" sz="1600" b="1" dirty="0">
                <a:solidFill>
                  <a:schemeClr val="bg1"/>
                </a:solidFill>
              </a:rPr>
              <a:t>best batting </a:t>
            </a:r>
            <a:r>
              <a:rPr lang="en-US" sz="1600" dirty="0">
                <a:solidFill>
                  <a:schemeClr val="bg1"/>
                </a:solidFill>
              </a:rPr>
              <a:t>as well as </a:t>
            </a:r>
            <a:r>
              <a:rPr lang="en-US" sz="1600" b="1" dirty="0">
                <a:solidFill>
                  <a:schemeClr val="bg1"/>
                </a:solidFill>
              </a:rPr>
              <a:t>bowling strike rate </a:t>
            </a:r>
            <a:r>
              <a:rPr lang="en-US" sz="1600" dirty="0">
                <a:solidFill>
                  <a:schemeClr val="bg1"/>
                </a:solidFill>
              </a:rPr>
              <a:t>and who 					have </a:t>
            </a:r>
            <a:r>
              <a:rPr lang="en-US" sz="1600" b="1" dirty="0">
                <a:solidFill>
                  <a:schemeClr val="bg1"/>
                </a:solidFill>
              </a:rPr>
              <a:t>faced</a:t>
            </a:r>
            <a:r>
              <a:rPr lang="en-US" sz="1600" dirty="0">
                <a:solidFill>
                  <a:schemeClr val="bg1"/>
                </a:solidFill>
              </a:rPr>
              <a:t> at least </a:t>
            </a:r>
            <a:r>
              <a:rPr lang="en-US" sz="1600" b="1" dirty="0">
                <a:solidFill>
                  <a:schemeClr val="bg1"/>
                </a:solidFill>
              </a:rPr>
              <a:t>500 balls </a:t>
            </a:r>
            <a:r>
              <a:rPr lang="en-US" sz="1600" dirty="0">
                <a:solidFill>
                  <a:schemeClr val="bg1"/>
                </a:solidFill>
              </a:rPr>
              <a:t>in IPL so far and have </a:t>
            </a:r>
            <a:r>
              <a:rPr lang="en-US" sz="1600" b="1" dirty="0">
                <a:solidFill>
                  <a:schemeClr val="bg1"/>
                </a:solidFill>
              </a:rPr>
              <a:t>bowled minimum 300 balls</a:t>
            </a:r>
            <a:r>
              <a:rPr lang="en-US" sz="1600" dirty="0">
                <a:solidFill>
                  <a:schemeClr val="bg1"/>
                </a:solidFill>
              </a:rPr>
              <a:t>. (</a:t>
            </a:r>
            <a:r>
              <a:rPr lang="en-US" sz="1400" i="1" dirty="0">
                <a:solidFill>
                  <a:schemeClr val="bg1"/>
                </a:solidFill>
              </a:rPr>
              <a:t>page: 17-18</a:t>
            </a:r>
            <a:r>
              <a:rPr lang="en-US" sz="1600" dirty="0">
                <a:solidFill>
                  <a:schemeClr val="bg1"/>
                </a:solidFill>
              </a:rPr>
              <a:t>)</a:t>
            </a:r>
          </a:p>
        </p:txBody>
      </p:sp>
    </p:spTree>
    <p:extLst>
      <p:ext uri="{BB962C8B-B14F-4D97-AF65-F5344CB8AC3E}">
        <p14:creationId xmlns:p14="http://schemas.microsoft.com/office/powerpoint/2010/main" val="49914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EB5A525-C119-8BB1-4B5F-CEDC6F9218BD}"/>
              </a:ext>
            </a:extLst>
          </p:cNvPr>
          <p:cNvSpPr>
            <a:spLocks noGrp="1"/>
          </p:cNvSpPr>
          <p:nvPr>
            <p:ph type="title"/>
          </p:nvPr>
        </p:nvSpPr>
        <p:spPr>
          <a:xfrm>
            <a:off x="646113" y="452717"/>
            <a:ext cx="11010178" cy="1579283"/>
          </a:xfrm>
        </p:spPr>
        <p:txBody>
          <a:bodyPr/>
          <a:lstStyle/>
          <a:p>
            <a:r>
              <a:rPr lang="en-US" sz="2800" b="1" dirty="0">
                <a:solidFill>
                  <a:schemeClr val="bg1"/>
                </a:solidFill>
              </a:rPr>
              <a:t>Deliveries is the table created using the </a:t>
            </a:r>
            <a:r>
              <a:rPr lang="en-US" sz="2800" b="1" dirty="0" err="1">
                <a:solidFill>
                  <a:schemeClr val="bg1"/>
                </a:solidFill>
              </a:rPr>
              <a:t>IPL_Ball</a:t>
            </a:r>
            <a:r>
              <a:rPr lang="en-US" sz="2800" b="1" dirty="0">
                <a:solidFill>
                  <a:schemeClr val="bg1"/>
                </a:solidFill>
              </a:rPr>
              <a:t> data whereas the Matches table has been created using the </a:t>
            </a:r>
            <a:r>
              <a:rPr lang="en-US" sz="2800" b="1" dirty="0" err="1">
                <a:solidFill>
                  <a:schemeClr val="bg1"/>
                </a:solidFill>
              </a:rPr>
              <a:t>IPL_Matches</a:t>
            </a:r>
            <a:r>
              <a:rPr lang="en-US" sz="2800" b="1" dirty="0">
                <a:solidFill>
                  <a:schemeClr val="bg1"/>
                </a:solidFill>
              </a:rPr>
              <a:t> data.</a:t>
            </a:r>
            <a:endParaRPr lang="en-IN" sz="2800" b="1" dirty="0"/>
          </a:p>
        </p:txBody>
      </p:sp>
      <p:sp>
        <p:nvSpPr>
          <p:cNvPr id="12" name="Content Placeholder 11">
            <a:extLst>
              <a:ext uri="{FF2B5EF4-FFF2-40B4-BE49-F238E27FC236}">
                <a16:creationId xmlns:a16="http://schemas.microsoft.com/office/drawing/2014/main" id="{50278B4C-B3C9-5512-94FE-54C9B8F7EB13}"/>
              </a:ext>
            </a:extLst>
          </p:cNvPr>
          <p:cNvSpPr>
            <a:spLocks noGrp="1"/>
          </p:cNvSpPr>
          <p:nvPr>
            <p:ph sz="half" idx="1"/>
          </p:nvPr>
        </p:nvSpPr>
        <p:spPr>
          <a:xfrm>
            <a:off x="1103313" y="2179783"/>
            <a:ext cx="4396340" cy="2475344"/>
          </a:xfrm>
          <a:ln>
            <a:solidFill>
              <a:schemeClr val="accent4"/>
            </a:solidFill>
          </a:ln>
        </p:spPr>
        <p:txBody>
          <a:bodyPr/>
          <a:lstStyle/>
          <a:p>
            <a:pPr marL="0" indent="0">
              <a:buNone/>
            </a:pPr>
            <a:r>
              <a:rPr lang="en-IN" sz="1800" b="1" dirty="0">
                <a:solidFill>
                  <a:schemeClr val="bg1"/>
                </a:solidFill>
              </a:rPr>
              <a:t>Query to create </a:t>
            </a:r>
            <a:r>
              <a:rPr lang="en-US" sz="1800" b="1" dirty="0">
                <a:solidFill>
                  <a:schemeClr val="bg1"/>
                </a:solidFill>
              </a:rPr>
              <a:t>Deliveries Table</a:t>
            </a:r>
            <a:r>
              <a:rPr lang="en-IN" sz="1800" b="1" dirty="0">
                <a:solidFill>
                  <a:schemeClr val="bg1"/>
                </a:solidFill>
              </a:rPr>
              <a:t>:</a:t>
            </a:r>
          </a:p>
          <a:p>
            <a:pPr marL="0" indent="0">
              <a:buNone/>
            </a:pPr>
            <a:r>
              <a:rPr lang="en-US" dirty="0">
                <a:solidFill>
                  <a:schemeClr val="bg1"/>
                </a:solidFill>
              </a:rPr>
              <a:t>create table Deliveries as </a:t>
            </a:r>
          </a:p>
          <a:p>
            <a:pPr marL="0" indent="0">
              <a:buNone/>
            </a:pPr>
            <a:r>
              <a:rPr lang="en-US" dirty="0">
                <a:solidFill>
                  <a:schemeClr val="bg1"/>
                </a:solidFill>
              </a:rPr>
              <a:t>(</a:t>
            </a:r>
          </a:p>
          <a:p>
            <a:pPr marL="0" indent="0">
              <a:buNone/>
            </a:pPr>
            <a:r>
              <a:rPr lang="en-US" dirty="0">
                <a:solidFill>
                  <a:schemeClr val="bg1"/>
                </a:solidFill>
              </a:rPr>
              <a:t>	select * from </a:t>
            </a:r>
            <a:r>
              <a:rPr lang="en-US" dirty="0" err="1">
                <a:solidFill>
                  <a:schemeClr val="bg1"/>
                </a:solidFill>
              </a:rPr>
              <a:t>IPL_Ball</a:t>
            </a:r>
            <a:endParaRPr lang="en-US" dirty="0">
              <a:solidFill>
                <a:schemeClr val="bg1"/>
              </a:solidFill>
            </a:endParaRPr>
          </a:p>
          <a:p>
            <a:pPr marL="0" indent="0">
              <a:buNone/>
            </a:pPr>
            <a:r>
              <a:rPr lang="en-US" dirty="0">
                <a:solidFill>
                  <a:schemeClr val="bg1"/>
                </a:solidFill>
              </a:rPr>
              <a:t>);</a:t>
            </a:r>
          </a:p>
        </p:txBody>
      </p:sp>
      <p:sp>
        <p:nvSpPr>
          <p:cNvPr id="13" name="Content Placeholder 12">
            <a:extLst>
              <a:ext uri="{FF2B5EF4-FFF2-40B4-BE49-F238E27FC236}">
                <a16:creationId xmlns:a16="http://schemas.microsoft.com/office/drawing/2014/main" id="{EACBCD7D-2FF5-7237-2E78-A7258A4E1267}"/>
              </a:ext>
            </a:extLst>
          </p:cNvPr>
          <p:cNvSpPr>
            <a:spLocks noGrp="1"/>
          </p:cNvSpPr>
          <p:nvPr>
            <p:ph sz="half" idx="2"/>
          </p:nvPr>
        </p:nvSpPr>
        <p:spPr>
          <a:xfrm>
            <a:off x="5654494" y="2179784"/>
            <a:ext cx="4396341" cy="2475344"/>
          </a:xfrm>
          <a:ln>
            <a:solidFill>
              <a:schemeClr val="accent4"/>
            </a:solidFill>
          </a:ln>
        </p:spPr>
        <p:txBody>
          <a:bodyPr/>
          <a:lstStyle/>
          <a:p>
            <a:pPr marL="0" indent="0">
              <a:buNone/>
            </a:pPr>
            <a:r>
              <a:rPr lang="en-IN" sz="1800" b="1" dirty="0">
                <a:solidFill>
                  <a:schemeClr val="bg1"/>
                </a:solidFill>
              </a:rPr>
              <a:t>Query to create </a:t>
            </a:r>
            <a:r>
              <a:rPr lang="en-US" sz="1800" b="1" dirty="0">
                <a:solidFill>
                  <a:schemeClr val="bg1"/>
                </a:solidFill>
              </a:rPr>
              <a:t>Matches Table</a:t>
            </a:r>
            <a:r>
              <a:rPr lang="en-IN" sz="1800" b="1" dirty="0">
                <a:solidFill>
                  <a:schemeClr val="bg1"/>
                </a:solidFill>
              </a:rPr>
              <a:t>:</a:t>
            </a:r>
          </a:p>
          <a:p>
            <a:pPr marL="0" indent="0">
              <a:buNone/>
            </a:pPr>
            <a:r>
              <a:rPr lang="en-US" sz="1800" dirty="0">
                <a:solidFill>
                  <a:schemeClr val="bg1"/>
                </a:solidFill>
              </a:rPr>
              <a:t>create table Matches as </a:t>
            </a:r>
          </a:p>
          <a:p>
            <a:pPr marL="0" indent="0">
              <a:buNone/>
            </a:pPr>
            <a:r>
              <a:rPr lang="en-US" sz="1800" dirty="0">
                <a:solidFill>
                  <a:schemeClr val="bg1"/>
                </a:solidFill>
              </a:rPr>
              <a:t>(</a:t>
            </a:r>
          </a:p>
          <a:p>
            <a:pPr marL="0" indent="0">
              <a:buNone/>
            </a:pPr>
            <a:r>
              <a:rPr lang="en-US" sz="1800" dirty="0">
                <a:solidFill>
                  <a:schemeClr val="bg1"/>
                </a:solidFill>
              </a:rPr>
              <a:t>	select * from </a:t>
            </a:r>
            <a:r>
              <a:rPr lang="en-US" sz="1800" dirty="0" err="1">
                <a:solidFill>
                  <a:schemeClr val="bg1"/>
                </a:solidFill>
              </a:rPr>
              <a:t>IPL_Matches</a:t>
            </a:r>
            <a:endParaRPr lang="en-US" sz="1800" dirty="0">
              <a:solidFill>
                <a:schemeClr val="bg1"/>
              </a:solidFill>
            </a:endParaRPr>
          </a:p>
          <a:p>
            <a:pPr marL="0" indent="0">
              <a:buNone/>
            </a:pPr>
            <a:r>
              <a:rPr lang="en-US" sz="1800" dirty="0">
                <a:solidFill>
                  <a:schemeClr val="bg1"/>
                </a:solidFill>
              </a:rPr>
              <a:t>);</a:t>
            </a:r>
          </a:p>
          <a:p>
            <a:pPr marL="0" indent="0">
              <a:buNone/>
            </a:pPr>
            <a:endParaRPr lang="en-IN" sz="1800" b="1" dirty="0">
              <a:solidFill>
                <a:schemeClr val="bg1"/>
              </a:solidFill>
            </a:endParaRPr>
          </a:p>
        </p:txBody>
      </p:sp>
    </p:spTree>
    <p:extLst>
      <p:ext uri="{BB962C8B-B14F-4D97-AF65-F5344CB8AC3E}">
        <p14:creationId xmlns:p14="http://schemas.microsoft.com/office/powerpoint/2010/main" val="335208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2EC2AD-2758-E5E4-5AB6-357BFE0D07DE}"/>
              </a:ext>
            </a:extLst>
          </p:cNvPr>
          <p:cNvSpPr>
            <a:spLocks noGrp="1"/>
          </p:cNvSpPr>
          <p:nvPr>
            <p:ph type="title"/>
          </p:nvPr>
        </p:nvSpPr>
        <p:spPr/>
        <p:txBody>
          <a:bodyPr/>
          <a:lstStyle/>
          <a:p>
            <a:r>
              <a:rPr lang="en-US" sz="3200" b="1" dirty="0">
                <a:solidFill>
                  <a:schemeClr val="bg1"/>
                </a:solidFill>
              </a:rPr>
              <a:t>2.1		Get the count of cities that have hosted an IPL match</a:t>
            </a:r>
            <a:br>
              <a:rPr lang="en-US" sz="3200" dirty="0">
                <a:solidFill>
                  <a:schemeClr val="bg1"/>
                </a:solidFill>
              </a:rPr>
            </a:br>
            <a:endParaRPr lang="en-IN" sz="3200" dirty="0"/>
          </a:p>
        </p:txBody>
      </p:sp>
      <p:sp>
        <p:nvSpPr>
          <p:cNvPr id="6" name="Content Placeholder 5">
            <a:extLst>
              <a:ext uri="{FF2B5EF4-FFF2-40B4-BE49-F238E27FC236}">
                <a16:creationId xmlns:a16="http://schemas.microsoft.com/office/drawing/2014/main" id="{D9EAB929-08E1-768C-6238-FC06FFC2B380}"/>
              </a:ext>
            </a:extLst>
          </p:cNvPr>
          <p:cNvSpPr>
            <a:spLocks noGrp="1"/>
          </p:cNvSpPr>
          <p:nvPr>
            <p:ph sz="half" idx="1"/>
          </p:nvPr>
        </p:nvSpPr>
        <p:spPr>
          <a:xfrm>
            <a:off x="1103313" y="2060575"/>
            <a:ext cx="4396340" cy="1855643"/>
          </a:xfrm>
          <a:ln>
            <a:solidFill>
              <a:schemeClr val="accent4">
                <a:lumMod val="75000"/>
              </a:schemeClr>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count(distinct(city)) as </a:t>
            </a:r>
            <a:r>
              <a:rPr lang="en-US" dirty="0" err="1">
                <a:solidFill>
                  <a:schemeClr val="bg1"/>
                </a:solidFill>
              </a:rPr>
              <a:t>hosted_cities_count</a:t>
            </a:r>
            <a:r>
              <a:rPr lang="en-US" dirty="0">
                <a:solidFill>
                  <a:schemeClr val="bg1"/>
                </a:solidFill>
              </a:rPr>
              <a:t> from Matches;</a:t>
            </a:r>
            <a:endParaRPr lang="en-IN" dirty="0">
              <a:solidFill>
                <a:schemeClr val="bg1"/>
              </a:solidFill>
            </a:endParaRPr>
          </a:p>
        </p:txBody>
      </p:sp>
      <p:sp>
        <p:nvSpPr>
          <p:cNvPr id="8" name="Content Placeholder 3">
            <a:extLst>
              <a:ext uri="{FF2B5EF4-FFF2-40B4-BE49-F238E27FC236}">
                <a16:creationId xmlns:a16="http://schemas.microsoft.com/office/drawing/2014/main" id="{3A88FF44-23B1-EA14-1AF7-49780C7CC8EF}"/>
              </a:ext>
            </a:extLst>
          </p:cNvPr>
          <p:cNvSpPr>
            <a:spLocks noGrp="1"/>
          </p:cNvSpPr>
          <p:nvPr>
            <p:ph sz="half" idx="2"/>
          </p:nvPr>
        </p:nvSpPr>
        <p:spPr>
          <a:xfrm>
            <a:off x="5654675" y="2055814"/>
            <a:ext cx="4395788" cy="1855644"/>
          </a:xfrm>
          <a:ln>
            <a:solidFill>
              <a:schemeClr val="accent4">
                <a:lumMod val="75000"/>
              </a:schemeClr>
            </a:solidFill>
          </a:ln>
        </p:spPr>
        <p:txBody>
          <a:bodyPr>
            <a:normAutofit/>
          </a:bodyPr>
          <a:lstStyle/>
          <a:p>
            <a:pPr marL="0" indent="0">
              <a:buNone/>
            </a:pPr>
            <a:r>
              <a:rPr lang="en-US" b="1" dirty="0">
                <a:solidFill>
                  <a:schemeClr val="bg1"/>
                </a:solidFill>
              </a:rPr>
              <a:t>Output:</a:t>
            </a:r>
          </a:p>
          <a:p>
            <a:pPr marL="0" indent="0">
              <a:buNone/>
            </a:pPr>
            <a:endParaRPr lang="en-IN" dirty="0">
              <a:solidFill>
                <a:schemeClr val="bg1"/>
              </a:solidFill>
            </a:endParaRPr>
          </a:p>
        </p:txBody>
      </p:sp>
      <p:graphicFrame>
        <p:nvGraphicFramePr>
          <p:cNvPr id="11" name="Object 10">
            <a:extLst>
              <a:ext uri="{FF2B5EF4-FFF2-40B4-BE49-F238E27FC236}">
                <a16:creationId xmlns:a16="http://schemas.microsoft.com/office/drawing/2014/main" id="{94DD2FDA-94D4-A3FF-DC07-AB8DB90B7D7A}"/>
              </a:ext>
            </a:extLst>
          </p:cNvPr>
          <p:cNvGraphicFramePr>
            <a:graphicFrameLocks noChangeAspect="1"/>
          </p:cNvGraphicFramePr>
          <p:nvPr>
            <p:extLst>
              <p:ext uri="{D42A27DB-BD31-4B8C-83A1-F6EECF244321}">
                <p14:modId xmlns:p14="http://schemas.microsoft.com/office/powerpoint/2010/main" val="1381807061"/>
              </p:ext>
            </p:extLst>
          </p:nvPr>
        </p:nvGraphicFramePr>
        <p:xfrm>
          <a:off x="5748338" y="2493963"/>
          <a:ext cx="1984375" cy="620712"/>
        </p:xfrm>
        <a:graphic>
          <a:graphicData uri="http://schemas.openxmlformats.org/presentationml/2006/ole">
            <mc:AlternateContent xmlns:mc="http://schemas.openxmlformats.org/markup-compatibility/2006">
              <mc:Choice xmlns:v="urn:schemas-microsoft-com:vml" Requires="v">
                <p:oleObj name="Worksheet" r:id="rId2" imgW="1247887" imgH="390369" progId="Excel.Sheet.12">
                  <p:embed/>
                </p:oleObj>
              </mc:Choice>
              <mc:Fallback>
                <p:oleObj name="Worksheet" r:id="rId2" imgW="1247887" imgH="390369" progId="Excel.Sheet.12">
                  <p:embed/>
                  <p:pic>
                    <p:nvPicPr>
                      <p:cNvPr id="0" name=""/>
                      <p:cNvPicPr/>
                      <p:nvPr/>
                    </p:nvPicPr>
                    <p:blipFill>
                      <a:blip r:embed="rId3"/>
                      <a:stretch>
                        <a:fillRect/>
                      </a:stretch>
                    </p:blipFill>
                    <p:spPr>
                      <a:xfrm>
                        <a:off x="5748338" y="2493963"/>
                        <a:ext cx="1984375" cy="620712"/>
                      </a:xfrm>
                      <a:prstGeom prst="rect">
                        <a:avLst/>
                      </a:prstGeom>
                    </p:spPr>
                  </p:pic>
                </p:oleObj>
              </mc:Fallback>
            </mc:AlternateContent>
          </a:graphicData>
        </a:graphic>
      </p:graphicFrame>
    </p:spTree>
    <p:extLst>
      <p:ext uri="{BB962C8B-B14F-4D97-AF65-F5344CB8AC3E}">
        <p14:creationId xmlns:p14="http://schemas.microsoft.com/office/powerpoint/2010/main" val="213140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CE1A-8D84-DF32-4E0A-F889DF2362D4}"/>
              </a:ext>
            </a:extLst>
          </p:cNvPr>
          <p:cNvSpPr>
            <a:spLocks noGrp="1"/>
          </p:cNvSpPr>
          <p:nvPr>
            <p:ph type="title"/>
          </p:nvPr>
        </p:nvSpPr>
        <p:spPr>
          <a:xfrm>
            <a:off x="840076" y="369591"/>
            <a:ext cx="11130251" cy="2179646"/>
          </a:xfrm>
        </p:spPr>
        <p:txBody>
          <a:bodyPr/>
          <a:lstStyle/>
          <a:p>
            <a:r>
              <a:rPr lang="en-US" sz="2400" b="1" dirty="0">
                <a:solidFill>
                  <a:schemeClr val="bg1"/>
                </a:solidFill>
              </a:rPr>
              <a:t>2.2</a:t>
            </a:r>
            <a:r>
              <a:rPr lang="en-US" sz="1800" b="1" dirty="0">
                <a:solidFill>
                  <a:schemeClr val="bg1"/>
                </a:solidFill>
              </a:rPr>
              <a:t>	      Create table deliveries_v02 with all the columns of the table ‘deliveries’ and an additional column </a:t>
            </a:r>
            <a:r>
              <a:rPr lang="en-US" sz="1800" b="1" dirty="0" err="1">
                <a:solidFill>
                  <a:schemeClr val="bg1"/>
                </a:solidFill>
              </a:rPr>
              <a:t>ball_result</a:t>
            </a:r>
            <a:r>
              <a:rPr lang="en-US" sz="1800" b="1" dirty="0">
                <a:solidFill>
                  <a:schemeClr val="bg1"/>
                </a:solidFill>
              </a:rPr>
              <a:t> </a:t>
            </a:r>
            <a:r>
              <a:rPr lang="en-US" sz="1800" b="1" dirty="0" err="1">
                <a:solidFill>
                  <a:schemeClr val="bg1"/>
                </a:solidFill>
              </a:rPr>
              <a:t>containingvalues</a:t>
            </a:r>
            <a:r>
              <a:rPr lang="en-US" sz="1800" b="1" dirty="0">
                <a:solidFill>
                  <a:schemeClr val="bg1"/>
                </a:solidFill>
              </a:rPr>
              <a:t> boundary, dot or other depending </a:t>
            </a:r>
            <a:r>
              <a:rPr lang="en-US" sz="1800" b="1" dirty="0" err="1">
                <a:solidFill>
                  <a:schemeClr val="bg1"/>
                </a:solidFill>
              </a:rPr>
              <a:t>onthe</a:t>
            </a:r>
            <a:r>
              <a:rPr lang="en-US" sz="1800" b="1" dirty="0">
                <a:solidFill>
                  <a:schemeClr val="bg1"/>
                </a:solidFill>
              </a:rPr>
              <a:t> </a:t>
            </a:r>
            <a:r>
              <a:rPr lang="en-US" sz="1800" b="1" dirty="0" err="1">
                <a:solidFill>
                  <a:schemeClr val="bg1"/>
                </a:solidFill>
              </a:rPr>
              <a:t>total_run</a:t>
            </a:r>
            <a:r>
              <a:rPr lang="en-US" sz="1800" b="1" dirty="0">
                <a:solidFill>
                  <a:schemeClr val="bg1"/>
                </a:solidFill>
              </a:rPr>
              <a:t> (boundary for &gt;= 4, dot for 0 and other for any other number)</a:t>
            </a:r>
            <a:br>
              <a:rPr lang="en-US" sz="1800" b="1" dirty="0">
                <a:solidFill>
                  <a:schemeClr val="bg1"/>
                </a:solidFill>
              </a:rPr>
            </a:br>
            <a:r>
              <a:rPr lang="en-US" sz="1800" b="1" dirty="0">
                <a:solidFill>
                  <a:schemeClr val="bg1"/>
                </a:solidFill>
              </a:rPr>
              <a:t>		(Hint 1 : CASE WHEN statement is used to get condition based results)</a:t>
            </a:r>
            <a:br>
              <a:rPr lang="en-US" sz="1800" b="1" dirty="0">
                <a:solidFill>
                  <a:schemeClr val="bg1"/>
                </a:solidFill>
              </a:rPr>
            </a:br>
            <a:r>
              <a:rPr lang="en-US" sz="1800" b="1" dirty="0">
                <a:solidFill>
                  <a:schemeClr val="bg1"/>
                </a:solidFill>
              </a:rPr>
              <a:t>		(Hint 2: To convert the output data of the select statement into a table, you 						can use a subquery. 			</a:t>
            </a:r>
            <a:br>
              <a:rPr lang="en-US" sz="1800" b="1" dirty="0">
                <a:solidFill>
                  <a:schemeClr val="bg1"/>
                </a:solidFill>
              </a:rPr>
            </a:br>
            <a:r>
              <a:rPr lang="en-US" sz="1800" b="1" dirty="0">
                <a:solidFill>
                  <a:schemeClr val="bg1"/>
                </a:solidFill>
              </a:rPr>
              <a:t>		Create table </a:t>
            </a:r>
            <a:r>
              <a:rPr lang="en-US" sz="1800" b="1" dirty="0" err="1">
                <a:solidFill>
                  <a:schemeClr val="bg1"/>
                </a:solidFill>
              </a:rPr>
              <a:t>table_name</a:t>
            </a:r>
            <a:r>
              <a:rPr lang="en-US" sz="1800" b="1" dirty="0">
                <a:solidFill>
                  <a:schemeClr val="bg1"/>
                </a:solidFill>
              </a:rPr>
              <a:t> as [entire select statement]).</a:t>
            </a:r>
            <a:br>
              <a:rPr lang="en-US" sz="1800" b="1" dirty="0">
                <a:solidFill>
                  <a:schemeClr val="bg1"/>
                </a:solidFill>
              </a:rPr>
            </a:br>
            <a:endParaRPr lang="en-IN" sz="1800" b="1" dirty="0"/>
          </a:p>
        </p:txBody>
      </p:sp>
      <p:sp>
        <p:nvSpPr>
          <p:cNvPr id="3" name="Content Placeholder 2">
            <a:extLst>
              <a:ext uri="{FF2B5EF4-FFF2-40B4-BE49-F238E27FC236}">
                <a16:creationId xmlns:a16="http://schemas.microsoft.com/office/drawing/2014/main" id="{37420AF9-4BD4-6F4A-F230-31B24B12915F}"/>
              </a:ext>
            </a:extLst>
          </p:cNvPr>
          <p:cNvSpPr>
            <a:spLocks noGrp="1"/>
          </p:cNvSpPr>
          <p:nvPr>
            <p:ph sz="half" idx="1"/>
          </p:nvPr>
        </p:nvSpPr>
        <p:spPr>
          <a:xfrm>
            <a:off x="2748647" y="2864435"/>
            <a:ext cx="7313107" cy="3623974"/>
          </a:xfrm>
          <a:ln>
            <a:solidFill>
              <a:schemeClr val="accent4"/>
            </a:solidFill>
          </a:ln>
        </p:spPr>
        <p:txBody>
          <a:bodyPr>
            <a:normAutofit/>
          </a:bodyPr>
          <a:lstStyle/>
          <a:p>
            <a:pPr marL="0" indent="0">
              <a:buNone/>
            </a:pPr>
            <a:r>
              <a:rPr lang="en-US" b="1" dirty="0">
                <a:solidFill>
                  <a:schemeClr val="bg1"/>
                </a:solidFill>
              </a:rPr>
              <a:t>Query:</a:t>
            </a:r>
          </a:p>
          <a:p>
            <a:pPr marL="0" indent="0">
              <a:buNone/>
            </a:pPr>
            <a:r>
              <a:rPr lang="en-US" dirty="0">
                <a:solidFill>
                  <a:schemeClr val="bg1"/>
                </a:solidFill>
              </a:rPr>
              <a:t>Create table deliveries_v02 as </a:t>
            </a:r>
          </a:p>
          <a:p>
            <a:pPr marL="0" indent="0">
              <a:buNone/>
            </a:pPr>
            <a:r>
              <a:rPr lang="en-US" dirty="0">
                <a:solidFill>
                  <a:schemeClr val="bg1"/>
                </a:solidFill>
              </a:rPr>
              <a:t>(</a:t>
            </a:r>
          </a:p>
          <a:p>
            <a:pPr marL="0" indent="0">
              <a:buNone/>
            </a:pPr>
            <a:r>
              <a:rPr lang="en-US" dirty="0">
                <a:solidFill>
                  <a:schemeClr val="bg1"/>
                </a:solidFill>
              </a:rPr>
              <a:t>	select *, </a:t>
            </a:r>
          </a:p>
          <a:p>
            <a:pPr marL="0" indent="0">
              <a:buNone/>
            </a:pPr>
            <a:r>
              <a:rPr lang="en-US" dirty="0">
                <a:solidFill>
                  <a:schemeClr val="bg1"/>
                </a:solidFill>
              </a:rPr>
              <a:t>	(case when </a:t>
            </a:r>
            <a:r>
              <a:rPr lang="en-US" dirty="0" err="1">
                <a:solidFill>
                  <a:schemeClr val="bg1"/>
                </a:solidFill>
              </a:rPr>
              <a:t>total_runs</a:t>
            </a:r>
            <a:r>
              <a:rPr lang="en-US" dirty="0">
                <a:solidFill>
                  <a:schemeClr val="bg1"/>
                </a:solidFill>
              </a:rPr>
              <a:t> &gt;= 4 then 'boundary' </a:t>
            </a:r>
          </a:p>
          <a:p>
            <a:pPr marL="0" indent="0">
              <a:buNone/>
            </a:pPr>
            <a:r>
              <a:rPr lang="en-US" dirty="0">
                <a:solidFill>
                  <a:schemeClr val="bg1"/>
                </a:solidFill>
              </a:rPr>
              <a:t>	else (case when </a:t>
            </a:r>
            <a:r>
              <a:rPr lang="en-US" dirty="0" err="1">
                <a:solidFill>
                  <a:schemeClr val="bg1"/>
                </a:solidFill>
              </a:rPr>
              <a:t>total_runs</a:t>
            </a:r>
            <a:r>
              <a:rPr lang="en-US" dirty="0">
                <a:solidFill>
                  <a:schemeClr val="bg1"/>
                </a:solidFill>
              </a:rPr>
              <a:t> = 0 then 'dot' else 'other' end)</a:t>
            </a:r>
          </a:p>
          <a:p>
            <a:pPr marL="0" indent="0">
              <a:buNone/>
            </a:pPr>
            <a:r>
              <a:rPr lang="en-US" dirty="0">
                <a:solidFill>
                  <a:schemeClr val="bg1"/>
                </a:solidFill>
              </a:rPr>
              <a:t>	end) as </a:t>
            </a:r>
            <a:r>
              <a:rPr lang="en-US" dirty="0" err="1">
                <a:solidFill>
                  <a:schemeClr val="bg1"/>
                </a:solidFill>
              </a:rPr>
              <a:t>ball_result</a:t>
            </a:r>
            <a:r>
              <a:rPr lang="en-US" dirty="0">
                <a:solidFill>
                  <a:schemeClr val="bg1"/>
                </a:solidFill>
              </a:rPr>
              <a:t> from Deliveries</a:t>
            </a:r>
          </a:p>
          <a:p>
            <a:pPr marL="0" indent="0">
              <a:buNone/>
            </a:pP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34216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8F4F-79ED-A3E3-8EDF-9ACE61C8D799}"/>
              </a:ext>
            </a:extLst>
          </p:cNvPr>
          <p:cNvSpPr>
            <a:spLocks noGrp="1"/>
          </p:cNvSpPr>
          <p:nvPr>
            <p:ph type="title"/>
          </p:nvPr>
        </p:nvSpPr>
        <p:spPr/>
        <p:txBody>
          <a:bodyPr/>
          <a:lstStyle/>
          <a:p>
            <a:r>
              <a:rPr lang="en-US" sz="2400" b="1" dirty="0">
                <a:solidFill>
                  <a:schemeClr val="bg1"/>
                </a:solidFill>
              </a:rPr>
              <a:t>2.3  	Write a query to fetch the total number of boundaries and dot balls from the  deliveries_v02 table.</a:t>
            </a:r>
            <a:br>
              <a:rPr lang="en-US" sz="2000" dirty="0">
                <a:solidFill>
                  <a:schemeClr val="bg1"/>
                </a:solidFill>
              </a:rPr>
            </a:br>
            <a:endParaRPr lang="en-IN" sz="2000" dirty="0">
              <a:solidFill>
                <a:schemeClr val="bg1"/>
              </a:solidFill>
            </a:endParaRPr>
          </a:p>
        </p:txBody>
      </p:sp>
      <p:sp>
        <p:nvSpPr>
          <p:cNvPr id="3" name="Content Placeholder 2">
            <a:extLst>
              <a:ext uri="{FF2B5EF4-FFF2-40B4-BE49-F238E27FC236}">
                <a16:creationId xmlns:a16="http://schemas.microsoft.com/office/drawing/2014/main" id="{64836A99-F3E0-1002-E236-F1CCC809AE2B}"/>
              </a:ext>
            </a:extLst>
          </p:cNvPr>
          <p:cNvSpPr>
            <a:spLocks noGrp="1"/>
          </p:cNvSpPr>
          <p:nvPr>
            <p:ph sz="half" idx="1"/>
          </p:nvPr>
        </p:nvSpPr>
        <p:spPr>
          <a:xfrm>
            <a:off x="1103313" y="2060575"/>
            <a:ext cx="4396340" cy="2871643"/>
          </a:xfrm>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a:t>
            </a:r>
          </a:p>
          <a:p>
            <a:pPr marL="0" indent="0">
              <a:buNone/>
            </a:pPr>
            <a:r>
              <a:rPr lang="en-US" dirty="0">
                <a:solidFill>
                  <a:schemeClr val="bg1"/>
                </a:solidFill>
              </a:rPr>
              <a:t>sum(case when </a:t>
            </a:r>
            <a:r>
              <a:rPr lang="en-US" dirty="0" err="1">
                <a:solidFill>
                  <a:schemeClr val="bg1"/>
                </a:solidFill>
              </a:rPr>
              <a:t>ball_result</a:t>
            </a:r>
            <a:r>
              <a:rPr lang="en-US" dirty="0">
                <a:solidFill>
                  <a:schemeClr val="bg1"/>
                </a:solidFill>
              </a:rPr>
              <a:t> = 'boundary' then 1 else 0 end) as </a:t>
            </a:r>
            <a:r>
              <a:rPr lang="en-US" dirty="0" err="1">
                <a:solidFill>
                  <a:schemeClr val="bg1"/>
                </a:solidFill>
              </a:rPr>
              <a:t>count_of_boundary</a:t>
            </a:r>
            <a:r>
              <a:rPr lang="en-US" dirty="0">
                <a:solidFill>
                  <a:schemeClr val="bg1"/>
                </a:solidFill>
              </a:rPr>
              <a:t>,</a:t>
            </a:r>
          </a:p>
          <a:p>
            <a:pPr marL="0" indent="0">
              <a:buNone/>
            </a:pPr>
            <a:r>
              <a:rPr lang="en-US" dirty="0">
                <a:solidFill>
                  <a:schemeClr val="bg1"/>
                </a:solidFill>
              </a:rPr>
              <a:t>sum(case when </a:t>
            </a:r>
            <a:r>
              <a:rPr lang="en-US" dirty="0" err="1">
                <a:solidFill>
                  <a:schemeClr val="bg1"/>
                </a:solidFill>
              </a:rPr>
              <a:t>ball_result</a:t>
            </a:r>
            <a:r>
              <a:rPr lang="en-US" dirty="0">
                <a:solidFill>
                  <a:schemeClr val="bg1"/>
                </a:solidFill>
              </a:rPr>
              <a:t> = 'dot' then 1 else 0 end) as </a:t>
            </a:r>
            <a:r>
              <a:rPr lang="en-US" dirty="0" err="1">
                <a:solidFill>
                  <a:schemeClr val="bg1"/>
                </a:solidFill>
              </a:rPr>
              <a:t>count_of_dot</a:t>
            </a:r>
            <a:endParaRPr lang="en-US" dirty="0">
              <a:solidFill>
                <a:schemeClr val="bg1"/>
              </a:solidFill>
            </a:endParaRPr>
          </a:p>
          <a:p>
            <a:pPr marL="0" indent="0">
              <a:buNone/>
            </a:pPr>
            <a:r>
              <a:rPr lang="en-US" dirty="0">
                <a:solidFill>
                  <a:schemeClr val="bg1"/>
                </a:solidFill>
              </a:rPr>
              <a:t>from deliveries_v02</a:t>
            </a:r>
            <a:r>
              <a:rPr lang="en-US" dirty="0"/>
              <a:t>;</a:t>
            </a:r>
            <a:endParaRPr lang="en-IN" dirty="0"/>
          </a:p>
        </p:txBody>
      </p:sp>
      <p:sp>
        <p:nvSpPr>
          <p:cNvPr id="4" name="Content Placeholder 3">
            <a:extLst>
              <a:ext uri="{FF2B5EF4-FFF2-40B4-BE49-F238E27FC236}">
                <a16:creationId xmlns:a16="http://schemas.microsoft.com/office/drawing/2014/main" id="{BD8000D8-6EA1-BC4F-34AA-AFB61D4FBB37}"/>
              </a:ext>
            </a:extLst>
          </p:cNvPr>
          <p:cNvSpPr>
            <a:spLocks noGrp="1"/>
          </p:cNvSpPr>
          <p:nvPr>
            <p:ph sz="half" idx="2"/>
          </p:nvPr>
        </p:nvSpPr>
        <p:spPr>
          <a:xfrm>
            <a:off x="6541185" y="2056093"/>
            <a:ext cx="4396341" cy="2876125"/>
          </a:xfrm>
          <a:ln>
            <a:solidFill>
              <a:schemeClr val="accent4"/>
            </a:solidFill>
          </a:ln>
        </p:spPr>
        <p:txBody>
          <a:bodyPr/>
          <a:lstStyle/>
          <a:p>
            <a:pPr marL="0" indent="0">
              <a:buNone/>
            </a:pPr>
            <a:r>
              <a:rPr lang="en-US" b="1" dirty="0">
                <a:solidFill>
                  <a:schemeClr val="bg1"/>
                </a:solidFill>
              </a:rPr>
              <a:t>Output:</a:t>
            </a:r>
          </a:p>
          <a:p>
            <a:pPr marL="0" indent="0">
              <a:buNone/>
            </a:pPr>
            <a:endParaRPr lang="en-IN" dirty="0"/>
          </a:p>
        </p:txBody>
      </p:sp>
      <p:graphicFrame>
        <p:nvGraphicFramePr>
          <p:cNvPr id="5" name="Object 4">
            <a:extLst>
              <a:ext uri="{FF2B5EF4-FFF2-40B4-BE49-F238E27FC236}">
                <a16:creationId xmlns:a16="http://schemas.microsoft.com/office/drawing/2014/main" id="{258820CC-C306-14BD-0956-6AF10EB23707}"/>
              </a:ext>
            </a:extLst>
          </p:cNvPr>
          <p:cNvGraphicFramePr>
            <a:graphicFrameLocks noChangeAspect="1"/>
          </p:cNvGraphicFramePr>
          <p:nvPr>
            <p:extLst>
              <p:ext uri="{D42A27DB-BD31-4B8C-83A1-F6EECF244321}">
                <p14:modId xmlns:p14="http://schemas.microsoft.com/office/powerpoint/2010/main" val="3767996730"/>
              </p:ext>
            </p:extLst>
          </p:nvPr>
        </p:nvGraphicFramePr>
        <p:xfrm>
          <a:off x="6634234" y="2530187"/>
          <a:ext cx="3350274" cy="621544"/>
        </p:xfrm>
        <a:graphic>
          <a:graphicData uri="http://schemas.openxmlformats.org/presentationml/2006/ole">
            <mc:AlternateContent xmlns:mc="http://schemas.openxmlformats.org/markup-compatibility/2006">
              <mc:Choice xmlns:v="urn:schemas-microsoft-com:vml" Requires="v">
                <p:oleObj name="Worksheet" r:id="rId2" imgW="2105041" imgH="390369" progId="Excel.Sheet.12">
                  <p:embed/>
                </p:oleObj>
              </mc:Choice>
              <mc:Fallback>
                <p:oleObj name="Worksheet" r:id="rId2" imgW="2105041" imgH="390369" progId="Excel.Sheet.12">
                  <p:embed/>
                  <p:pic>
                    <p:nvPicPr>
                      <p:cNvPr id="11" name="Object 10">
                        <a:extLst>
                          <a:ext uri="{FF2B5EF4-FFF2-40B4-BE49-F238E27FC236}">
                            <a16:creationId xmlns:a16="http://schemas.microsoft.com/office/drawing/2014/main" id="{94DD2FDA-94D4-A3FF-DC07-AB8DB90B7D7A}"/>
                          </a:ext>
                        </a:extLst>
                      </p:cNvPr>
                      <p:cNvPicPr/>
                      <p:nvPr/>
                    </p:nvPicPr>
                    <p:blipFill>
                      <a:blip r:embed="rId3"/>
                      <a:stretch>
                        <a:fillRect/>
                      </a:stretch>
                    </p:blipFill>
                    <p:spPr>
                      <a:xfrm>
                        <a:off x="6634234" y="2530187"/>
                        <a:ext cx="3350274" cy="621544"/>
                      </a:xfrm>
                      <a:prstGeom prst="rect">
                        <a:avLst/>
                      </a:prstGeom>
                    </p:spPr>
                  </p:pic>
                </p:oleObj>
              </mc:Fallback>
            </mc:AlternateContent>
          </a:graphicData>
        </a:graphic>
      </p:graphicFrame>
    </p:spTree>
    <p:extLst>
      <p:ext uri="{BB962C8B-B14F-4D97-AF65-F5344CB8AC3E}">
        <p14:creationId xmlns:p14="http://schemas.microsoft.com/office/powerpoint/2010/main" val="73555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E77E-31DB-8301-0A61-CE3128407F30}"/>
              </a:ext>
            </a:extLst>
          </p:cNvPr>
          <p:cNvSpPr>
            <a:spLocks noGrp="1"/>
          </p:cNvSpPr>
          <p:nvPr>
            <p:ph type="title"/>
          </p:nvPr>
        </p:nvSpPr>
        <p:spPr/>
        <p:txBody>
          <a:bodyPr/>
          <a:lstStyle/>
          <a:p>
            <a:r>
              <a:rPr lang="en-US" sz="2000" b="1" dirty="0">
                <a:solidFill>
                  <a:schemeClr val="bg1"/>
                </a:solidFill>
              </a:rPr>
              <a:t>2.4		Write a query to fetch the total number of boundaries scored by each team from the deliveries_v02 table and order it in descending order of the number of boundaries scored.</a:t>
            </a:r>
            <a:br>
              <a:rPr lang="en-US" sz="1600" b="1" dirty="0">
                <a:solidFill>
                  <a:schemeClr val="bg1"/>
                </a:solidFill>
              </a:rPr>
            </a:br>
            <a:endParaRPr lang="en-IN" sz="1600" b="1" dirty="0"/>
          </a:p>
        </p:txBody>
      </p:sp>
      <p:sp>
        <p:nvSpPr>
          <p:cNvPr id="3" name="Content Placeholder 2">
            <a:extLst>
              <a:ext uri="{FF2B5EF4-FFF2-40B4-BE49-F238E27FC236}">
                <a16:creationId xmlns:a16="http://schemas.microsoft.com/office/drawing/2014/main" id="{0F31A3AB-8944-A98F-A12E-51A3DE3C57FF}"/>
              </a:ext>
            </a:extLst>
          </p:cNvPr>
          <p:cNvSpPr>
            <a:spLocks noGrp="1"/>
          </p:cNvSpPr>
          <p:nvPr>
            <p:ph sz="half" idx="1"/>
          </p:nvPr>
        </p:nvSpPr>
        <p:spPr>
          <a:xfrm>
            <a:off x="554183" y="2056093"/>
            <a:ext cx="3609075" cy="3744343"/>
          </a:xfrm>
          <a:solidFill>
            <a:schemeClr val="tx1"/>
          </a:solidFill>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a:t>
            </a:r>
            <a:r>
              <a:rPr lang="en-US" dirty="0" err="1">
                <a:solidFill>
                  <a:schemeClr val="bg1"/>
                </a:solidFill>
              </a:rPr>
              <a:t>batting_team</a:t>
            </a:r>
            <a:r>
              <a:rPr lang="en-US" dirty="0">
                <a:solidFill>
                  <a:schemeClr val="bg1"/>
                </a:solidFill>
              </a:rPr>
              <a:t> , </a:t>
            </a:r>
          </a:p>
          <a:p>
            <a:pPr marL="0" indent="0">
              <a:buNone/>
            </a:pPr>
            <a:r>
              <a:rPr lang="en-US" dirty="0">
                <a:solidFill>
                  <a:schemeClr val="bg1"/>
                </a:solidFill>
              </a:rPr>
              <a:t>sum(case when </a:t>
            </a:r>
            <a:r>
              <a:rPr lang="en-US" dirty="0" err="1">
                <a:solidFill>
                  <a:schemeClr val="bg1"/>
                </a:solidFill>
              </a:rPr>
              <a:t>ball_result</a:t>
            </a:r>
            <a:r>
              <a:rPr lang="en-US" dirty="0">
                <a:solidFill>
                  <a:schemeClr val="bg1"/>
                </a:solidFill>
              </a:rPr>
              <a:t> = 'boundary' then 1 else 0 end) as </a:t>
            </a:r>
            <a:r>
              <a:rPr lang="en-US" dirty="0" err="1">
                <a:solidFill>
                  <a:schemeClr val="bg1"/>
                </a:solidFill>
              </a:rPr>
              <a:t>count_of_boundary</a:t>
            </a:r>
            <a:endParaRPr lang="en-US" dirty="0">
              <a:solidFill>
                <a:schemeClr val="bg1"/>
              </a:solidFill>
            </a:endParaRPr>
          </a:p>
          <a:p>
            <a:pPr marL="0" indent="0">
              <a:buNone/>
            </a:pPr>
            <a:r>
              <a:rPr lang="en-US" dirty="0">
                <a:solidFill>
                  <a:schemeClr val="bg1"/>
                </a:solidFill>
              </a:rPr>
              <a:t>from deliveries_v02</a:t>
            </a:r>
          </a:p>
          <a:p>
            <a:pPr marL="0" indent="0">
              <a:buNone/>
            </a:pPr>
            <a:r>
              <a:rPr lang="en-US" dirty="0">
                <a:solidFill>
                  <a:schemeClr val="bg1"/>
                </a:solidFill>
              </a:rPr>
              <a:t>group by </a:t>
            </a:r>
            <a:r>
              <a:rPr lang="en-US" dirty="0" err="1">
                <a:solidFill>
                  <a:schemeClr val="bg1"/>
                </a:solidFill>
              </a:rPr>
              <a:t>batting_team</a:t>
            </a:r>
            <a:endParaRPr lang="en-US" dirty="0">
              <a:solidFill>
                <a:schemeClr val="bg1"/>
              </a:solidFill>
            </a:endParaRPr>
          </a:p>
          <a:p>
            <a:pPr marL="0" indent="0">
              <a:buNone/>
            </a:pPr>
            <a:r>
              <a:rPr lang="en-US" dirty="0">
                <a:solidFill>
                  <a:schemeClr val="bg1"/>
                </a:solidFill>
              </a:rPr>
              <a:t>order by </a:t>
            </a:r>
            <a:r>
              <a:rPr lang="en-US" dirty="0" err="1">
                <a:solidFill>
                  <a:schemeClr val="bg1"/>
                </a:solidFill>
              </a:rPr>
              <a:t>count_of_boundary</a:t>
            </a:r>
            <a:r>
              <a:rPr lang="en-US" dirty="0">
                <a:solidFill>
                  <a:schemeClr val="bg1"/>
                </a:solidFill>
              </a:rPr>
              <a:t> desc;</a:t>
            </a:r>
            <a:endParaRPr lang="en-IN" dirty="0">
              <a:solidFill>
                <a:schemeClr val="bg1"/>
              </a:solidFill>
            </a:endParaRPr>
          </a:p>
        </p:txBody>
      </p:sp>
      <p:sp>
        <p:nvSpPr>
          <p:cNvPr id="4" name="Content Placeholder 3">
            <a:extLst>
              <a:ext uri="{FF2B5EF4-FFF2-40B4-BE49-F238E27FC236}">
                <a16:creationId xmlns:a16="http://schemas.microsoft.com/office/drawing/2014/main" id="{466FC9D3-D155-0CDC-4D7E-54F2179B2F1E}"/>
              </a:ext>
            </a:extLst>
          </p:cNvPr>
          <p:cNvSpPr>
            <a:spLocks noGrp="1"/>
          </p:cNvSpPr>
          <p:nvPr>
            <p:ph sz="half" idx="2"/>
          </p:nvPr>
        </p:nvSpPr>
        <p:spPr>
          <a:xfrm>
            <a:off x="4322618" y="2056093"/>
            <a:ext cx="3297382" cy="3744342"/>
          </a:xfrm>
          <a:ln>
            <a:solidFill>
              <a:schemeClr val="accent4"/>
            </a:solidFill>
          </a:ln>
        </p:spPr>
        <p:txBody>
          <a:bodyPr/>
          <a:lstStyle/>
          <a:p>
            <a:pPr marL="0" indent="0">
              <a:buNone/>
            </a:pPr>
            <a:r>
              <a:rPr lang="en-US" b="1" dirty="0">
                <a:solidFill>
                  <a:schemeClr val="bg1"/>
                </a:solidFill>
              </a:rPr>
              <a:t>Output:</a:t>
            </a:r>
          </a:p>
          <a:p>
            <a:pPr marL="0" indent="0">
              <a:buNone/>
            </a:pPr>
            <a:endParaRPr lang="en-IN" dirty="0">
              <a:solidFill>
                <a:schemeClr val="bg1"/>
              </a:solidFill>
            </a:endParaRPr>
          </a:p>
        </p:txBody>
      </p:sp>
      <p:graphicFrame>
        <p:nvGraphicFramePr>
          <p:cNvPr id="5" name="Object 4">
            <a:extLst>
              <a:ext uri="{FF2B5EF4-FFF2-40B4-BE49-F238E27FC236}">
                <a16:creationId xmlns:a16="http://schemas.microsoft.com/office/drawing/2014/main" id="{DB27CC8E-AEE2-1959-0FED-3B5FE6743C57}"/>
              </a:ext>
            </a:extLst>
          </p:cNvPr>
          <p:cNvGraphicFramePr>
            <a:graphicFrameLocks noChangeAspect="1"/>
          </p:cNvGraphicFramePr>
          <p:nvPr>
            <p:extLst>
              <p:ext uri="{D42A27DB-BD31-4B8C-83A1-F6EECF244321}">
                <p14:modId xmlns:p14="http://schemas.microsoft.com/office/powerpoint/2010/main" val="3325779015"/>
              </p:ext>
            </p:extLst>
          </p:nvPr>
        </p:nvGraphicFramePr>
        <p:xfrm>
          <a:off x="4454335" y="2472531"/>
          <a:ext cx="3019425" cy="3057525"/>
        </p:xfrm>
        <a:graphic>
          <a:graphicData uri="http://schemas.openxmlformats.org/presentationml/2006/ole">
            <mc:AlternateContent xmlns:mc="http://schemas.openxmlformats.org/markup-compatibility/2006">
              <mc:Choice xmlns:v="urn:schemas-microsoft-com:vml" Requires="v">
                <p:oleObj name="Worksheet" r:id="rId2" imgW="3019441" imgH="3057696" progId="Excel.Sheet.12">
                  <p:embed/>
                </p:oleObj>
              </mc:Choice>
              <mc:Fallback>
                <p:oleObj name="Worksheet" r:id="rId2" imgW="3019441" imgH="3057696" progId="Excel.Sheet.12">
                  <p:embed/>
                  <p:pic>
                    <p:nvPicPr>
                      <p:cNvPr id="0" name=""/>
                      <p:cNvPicPr/>
                      <p:nvPr/>
                    </p:nvPicPr>
                    <p:blipFill>
                      <a:blip r:embed="rId3"/>
                      <a:stretch>
                        <a:fillRect/>
                      </a:stretch>
                    </p:blipFill>
                    <p:spPr>
                      <a:xfrm>
                        <a:off x="4454335" y="2472531"/>
                        <a:ext cx="3019425" cy="3057525"/>
                      </a:xfrm>
                      <a:prstGeom prst="rect">
                        <a:avLst/>
                      </a:prstGeom>
                    </p:spPr>
                  </p:pic>
                </p:oleObj>
              </mc:Fallback>
            </mc:AlternateContent>
          </a:graphicData>
        </a:graphic>
      </p:graphicFrame>
      <p:sp>
        <p:nvSpPr>
          <p:cNvPr id="6" name="Content Placeholder 3">
            <a:extLst>
              <a:ext uri="{FF2B5EF4-FFF2-40B4-BE49-F238E27FC236}">
                <a16:creationId xmlns:a16="http://schemas.microsoft.com/office/drawing/2014/main" id="{1952E760-CD33-9E80-FB6F-BE4C77188EE6}"/>
              </a:ext>
            </a:extLst>
          </p:cNvPr>
          <p:cNvSpPr txBox="1">
            <a:spLocks/>
          </p:cNvSpPr>
          <p:nvPr/>
        </p:nvSpPr>
        <p:spPr>
          <a:xfrm>
            <a:off x="7700180" y="2056093"/>
            <a:ext cx="4140836" cy="3744342"/>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US" b="1" dirty="0">
                <a:solidFill>
                  <a:schemeClr val="bg1"/>
                </a:solidFill>
              </a:rPr>
              <a:t>Chart:</a:t>
            </a:r>
          </a:p>
          <a:p>
            <a:pPr marL="0" indent="0">
              <a:buFont typeface="Wingdings 3" charset="2"/>
              <a:buNone/>
            </a:pPr>
            <a:endParaRPr lang="en-IN" dirty="0">
              <a:solidFill>
                <a:schemeClr val="bg1"/>
              </a:solidFill>
            </a:endParaRPr>
          </a:p>
        </p:txBody>
      </p:sp>
      <p:graphicFrame>
        <p:nvGraphicFramePr>
          <p:cNvPr id="7" name="Chart 6">
            <a:extLst>
              <a:ext uri="{FF2B5EF4-FFF2-40B4-BE49-F238E27FC236}">
                <a16:creationId xmlns:a16="http://schemas.microsoft.com/office/drawing/2014/main" id="{E783E0B8-AFFC-0B61-CEFB-239F0B055F65}"/>
              </a:ext>
            </a:extLst>
          </p:cNvPr>
          <p:cNvGraphicFramePr>
            <a:graphicFrameLocks/>
          </p:cNvGraphicFramePr>
          <p:nvPr>
            <p:extLst>
              <p:ext uri="{D42A27DB-BD31-4B8C-83A1-F6EECF244321}">
                <p14:modId xmlns:p14="http://schemas.microsoft.com/office/powerpoint/2010/main" val="2832260237"/>
              </p:ext>
            </p:extLst>
          </p:nvPr>
        </p:nvGraphicFramePr>
        <p:xfrm>
          <a:off x="7829489" y="2786856"/>
          <a:ext cx="4011527" cy="25240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06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E77E-31DB-8301-0A61-CE3128407F30}"/>
              </a:ext>
            </a:extLst>
          </p:cNvPr>
          <p:cNvSpPr>
            <a:spLocks noGrp="1"/>
          </p:cNvSpPr>
          <p:nvPr>
            <p:ph type="title"/>
          </p:nvPr>
        </p:nvSpPr>
        <p:spPr/>
        <p:txBody>
          <a:bodyPr/>
          <a:lstStyle/>
          <a:p>
            <a:r>
              <a:rPr lang="en-US" sz="2400" b="1" dirty="0">
                <a:solidFill>
                  <a:schemeClr val="bg1"/>
                </a:solidFill>
              </a:rPr>
              <a:t>2.5		Write a query to fetch the total number of dot balls bowled by each team and order it in descending order of the total number of dot balls bowled.</a:t>
            </a:r>
            <a:br>
              <a:rPr lang="en-US" sz="1600" dirty="0">
                <a:solidFill>
                  <a:schemeClr val="bg1"/>
                </a:solidFill>
              </a:rPr>
            </a:br>
            <a:br>
              <a:rPr lang="en-US" sz="1600" b="1" dirty="0">
                <a:solidFill>
                  <a:schemeClr val="bg1"/>
                </a:solidFill>
              </a:rPr>
            </a:br>
            <a:endParaRPr lang="en-IN" sz="1600" b="1" dirty="0"/>
          </a:p>
        </p:txBody>
      </p:sp>
      <p:sp>
        <p:nvSpPr>
          <p:cNvPr id="3" name="Content Placeholder 2">
            <a:extLst>
              <a:ext uri="{FF2B5EF4-FFF2-40B4-BE49-F238E27FC236}">
                <a16:creationId xmlns:a16="http://schemas.microsoft.com/office/drawing/2014/main" id="{0F31A3AB-8944-A98F-A12E-51A3DE3C57FF}"/>
              </a:ext>
            </a:extLst>
          </p:cNvPr>
          <p:cNvSpPr>
            <a:spLocks noGrp="1"/>
          </p:cNvSpPr>
          <p:nvPr>
            <p:ph sz="half" idx="1"/>
          </p:nvPr>
        </p:nvSpPr>
        <p:spPr>
          <a:xfrm>
            <a:off x="554183" y="2056094"/>
            <a:ext cx="3609075" cy="3855180"/>
          </a:xfrm>
          <a:solidFill>
            <a:schemeClr val="tx1"/>
          </a:solidFill>
          <a:ln>
            <a:solidFill>
              <a:schemeClr val="bg2">
                <a:lumMod val="60000"/>
                <a:lumOff val="40000"/>
              </a:schemeClr>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a:t>
            </a:r>
            <a:r>
              <a:rPr lang="en-US" dirty="0" err="1">
                <a:solidFill>
                  <a:schemeClr val="bg1"/>
                </a:solidFill>
              </a:rPr>
              <a:t>bowling_team</a:t>
            </a:r>
            <a:r>
              <a:rPr lang="en-US" dirty="0">
                <a:solidFill>
                  <a:schemeClr val="bg1"/>
                </a:solidFill>
              </a:rPr>
              <a:t>, </a:t>
            </a:r>
          </a:p>
          <a:p>
            <a:pPr marL="0" indent="0">
              <a:buNone/>
            </a:pPr>
            <a:r>
              <a:rPr lang="en-US" dirty="0">
                <a:solidFill>
                  <a:schemeClr val="bg1"/>
                </a:solidFill>
              </a:rPr>
              <a:t>sum(case when </a:t>
            </a:r>
            <a:r>
              <a:rPr lang="en-US" dirty="0" err="1">
                <a:solidFill>
                  <a:schemeClr val="bg1"/>
                </a:solidFill>
              </a:rPr>
              <a:t>ball_result</a:t>
            </a:r>
            <a:r>
              <a:rPr lang="en-US" dirty="0">
                <a:solidFill>
                  <a:schemeClr val="bg1"/>
                </a:solidFill>
              </a:rPr>
              <a:t> = 'dot' then 1 else 0 end) as </a:t>
            </a:r>
            <a:r>
              <a:rPr lang="en-US" dirty="0" err="1">
                <a:solidFill>
                  <a:schemeClr val="bg1"/>
                </a:solidFill>
              </a:rPr>
              <a:t>count_of_dot</a:t>
            </a:r>
            <a:endParaRPr lang="en-US" dirty="0">
              <a:solidFill>
                <a:schemeClr val="bg1"/>
              </a:solidFill>
            </a:endParaRPr>
          </a:p>
          <a:p>
            <a:pPr marL="0" indent="0">
              <a:buNone/>
            </a:pPr>
            <a:r>
              <a:rPr lang="en-US" dirty="0">
                <a:solidFill>
                  <a:schemeClr val="bg1"/>
                </a:solidFill>
              </a:rPr>
              <a:t>from deliveries_v02</a:t>
            </a:r>
          </a:p>
          <a:p>
            <a:pPr marL="0" indent="0">
              <a:buNone/>
            </a:pPr>
            <a:r>
              <a:rPr lang="en-US" dirty="0">
                <a:solidFill>
                  <a:schemeClr val="bg1"/>
                </a:solidFill>
              </a:rPr>
              <a:t>group by </a:t>
            </a:r>
            <a:r>
              <a:rPr lang="en-US" dirty="0" err="1">
                <a:solidFill>
                  <a:schemeClr val="bg1"/>
                </a:solidFill>
              </a:rPr>
              <a:t>bowling_team</a:t>
            </a:r>
            <a:endParaRPr lang="en-US" dirty="0">
              <a:solidFill>
                <a:schemeClr val="bg1"/>
              </a:solidFill>
            </a:endParaRPr>
          </a:p>
          <a:p>
            <a:pPr marL="0" indent="0">
              <a:buNone/>
            </a:pPr>
            <a:r>
              <a:rPr lang="en-US" dirty="0">
                <a:solidFill>
                  <a:schemeClr val="bg1"/>
                </a:solidFill>
              </a:rPr>
              <a:t>order by </a:t>
            </a:r>
            <a:r>
              <a:rPr lang="en-US" dirty="0" err="1">
                <a:solidFill>
                  <a:schemeClr val="bg1"/>
                </a:solidFill>
              </a:rPr>
              <a:t>count_of_dot</a:t>
            </a:r>
            <a:r>
              <a:rPr lang="en-US" dirty="0">
                <a:solidFill>
                  <a:schemeClr val="bg1"/>
                </a:solidFill>
              </a:rPr>
              <a:t> desc;</a:t>
            </a:r>
            <a:endParaRPr lang="en-IN" dirty="0">
              <a:solidFill>
                <a:schemeClr val="bg1"/>
              </a:solidFill>
            </a:endParaRPr>
          </a:p>
        </p:txBody>
      </p:sp>
      <p:sp>
        <p:nvSpPr>
          <p:cNvPr id="4" name="Content Placeholder 3">
            <a:extLst>
              <a:ext uri="{FF2B5EF4-FFF2-40B4-BE49-F238E27FC236}">
                <a16:creationId xmlns:a16="http://schemas.microsoft.com/office/drawing/2014/main" id="{466FC9D3-D155-0CDC-4D7E-54F2179B2F1E}"/>
              </a:ext>
            </a:extLst>
          </p:cNvPr>
          <p:cNvSpPr>
            <a:spLocks noGrp="1"/>
          </p:cNvSpPr>
          <p:nvPr>
            <p:ph sz="half" idx="2"/>
          </p:nvPr>
        </p:nvSpPr>
        <p:spPr>
          <a:xfrm>
            <a:off x="4304146" y="2056093"/>
            <a:ext cx="3398981" cy="3855180"/>
          </a:xfrm>
          <a:ln>
            <a:solidFill>
              <a:schemeClr val="bg2">
                <a:lumMod val="60000"/>
                <a:lumOff val="40000"/>
              </a:schemeClr>
            </a:solidFill>
          </a:ln>
        </p:spPr>
        <p:txBody>
          <a:bodyPr/>
          <a:lstStyle/>
          <a:p>
            <a:pPr marL="0" indent="0">
              <a:buNone/>
            </a:pPr>
            <a:r>
              <a:rPr lang="en-US" b="1" dirty="0">
                <a:solidFill>
                  <a:schemeClr val="bg1"/>
                </a:solidFill>
              </a:rPr>
              <a:t>Output:</a:t>
            </a:r>
          </a:p>
          <a:p>
            <a:pPr marL="0" indent="0">
              <a:buNone/>
            </a:pPr>
            <a:endParaRPr lang="en-IN" dirty="0">
              <a:solidFill>
                <a:schemeClr val="bg1"/>
              </a:solidFill>
            </a:endParaRPr>
          </a:p>
        </p:txBody>
      </p:sp>
      <p:sp>
        <p:nvSpPr>
          <p:cNvPr id="6" name="Content Placeholder 3">
            <a:extLst>
              <a:ext uri="{FF2B5EF4-FFF2-40B4-BE49-F238E27FC236}">
                <a16:creationId xmlns:a16="http://schemas.microsoft.com/office/drawing/2014/main" id="{1952E760-CD33-9E80-FB6F-BE4C77188EE6}"/>
              </a:ext>
            </a:extLst>
          </p:cNvPr>
          <p:cNvSpPr txBox="1">
            <a:spLocks/>
          </p:cNvSpPr>
          <p:nvPr/>
        </p:nvSpPr>
        <p:spPr>
          <a:xfrm>
            <a:off x="7887855" y="2056093"/>
            <a:ext cx="4017818" cy="3855180"/>
          </a:xfrm>
          <a:prstGeom prst="rect">
            <a:avLst/>
          </a:prstGeom>
          <a:ln>
            <a:solidFill>
              <a:schemeClr val="bg2">
                <a:lumMod val="60000"/>
                <a:lumOff val="4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j-ea"/>
                <a:cs typeface="+mj-cs"/>
              </a:rPr>
              <a:t>Chart: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j-ea"/>
              <a:cs typeface="+mj-cs"/>
            </a:endParaRPr>
          </a:p>
        </p:txBody>
      </p:sp>
      <p:graphicFrame>
        <p:nvGraphicFramePr>
          <p:cNvPr id="10" name="Object 9">
            <a:extLst>
              <a:ext uri="{FF2B5EF4-FFF2-40B4-BE49-F238E27FC236}">
                <a16:creationId xmlns:a16="http://schemas.microsoft.com/office/drawing/2014/main" id="{C8D0DA4D-C379-6D2C-6D94-A976B8FDCDB9}"/>
              </a:ext>
            </a:extLst>
          </p:cNvPr>
          <p:cNvGraphicFramePr>
            <a:graphicFrameLocks noChangeAspect="1"/>
          </p:cNvGraphicFramePr>
          <p:nvPr>
            <p:extLst>
              <p:ext uri="{D42A27DB-BD31-4B8C-83A1-F6EECF244321}">
                <p14:modId xmlns:p14="http://schemas.microsoft.com/office/powerpoint/2010/main" val="3009584910"/>
              </p:ext>
            </p:extLst>
          </p:nvPr>
        </p:nvGraphicFramePr>
        <p:xfrm>
          <a:off x="4518170" y="2478520"/>
          <a:ext cx="2638425" cy="3248025"/>
        </p:xfrm>
        <a:graphic>
          <a:graphicData uri="http://schemas.openxmlformats.org/presentationml/2006/ole">
            <mc:AlternateContent xmlns:mc="http://schemas.openxmlformats.org/markup-compatibility/2006">
              <mc:Choice xmlns:v="urn:schemas-microsoft-com:vml" Requires="v">
                <p:oleObj name="Worksheet" r:id="rId2" imgW="2638313" imgH="3248082" progId="Excel.Sheet.12">
                  <p:embed/>
                </p:oleObj>
              </mc:Choice>
              <mc:Fallback>
                <p:oleObj name="Worksheet" r:id="rId2" imgW="2638313" imgH="3248082" progId="Excel.Sheet.12">
                  <p:embed/>
                  <p:pic>
                    <p:nvPicPr>
                      <p:cNvPr id="0" name=""/>
                      <p:cNvPicPr/>
                      <p:nvPr/>
                    </p:nvPicPr>
                    <p:blipFill>
                      <a:blip r:embed="rId3"/>
                      <a:stretch>
                        <a:fillRect/>
                      </a:stretch>
                    </p:blipFill>
                    <p:spPr>
                      <a:xfrm>
                        <a:off x="4518170" y="2478520"/>
                        <a:ext cx="2638425" cy="3248025"/>
                      </a:xfrm>
                      <a:prstGeom prst="rect">
                        <a:avLst/>
                      </a:prstGeom>
                    </p:spPr>
                  </p:pic>
                </p:oleObj>
              </mc:Fallback>
            </mc:AlternateContent>
          </a:graphicData>
        </a:graphic>
      </p:graphicFrame>
      <p:graphicFrame>
        <p:nvGraphicFramePr>
          <p:cNvPr id="11" name="Chart 10">
            <a:extLst>
              <a:ext uri="{FF2B5EF4-FFF2-40B4-BE49-F238E27FC236}">
                <a16:creationId xmlns:a16="http://schemas.microsoft.com/office/drawing/2014/main" id="{1C90B156-8928-3776-647D-CC8019EA1F5C}"/>
              </a:ext>
            </a:extLst>
          </p:cNvPr>
          <p:cNvGraphicFramePr>
            <a:graphicFrameLocks/>
          </p:cNvGraphicFramePr>
          <p:nvPr>
            <p:extLst>
              <p:ext uri="{D42A27DB-BD31-4B8C-83A1-F6EECF244321}">
                <p14:modId xmlns:p14="http://schemas.microsoft.com/office/powerpoint/2010/main" val="3080123619"/>
              </p:ext>
            </p:extLst>
          </p:nvPr>
        </p:nvGraphicFramePr>
        <p:xfrm>
          <a:off x="7986414" y="2478521"/>
          <a:ext cx="3734531" cy="30171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9391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2EC2AD-2758-E5E4-5AB6-357BFE0D07DE}"/>
              </a:ext>
            </a:extLst>
          </p:cNvPr>
          <p:cNvSpPr>
            <a:spLocks noGrp="1"/>
          </p:cNvSpPr>
          <p:nvPr>
            <p:ph type="title"/>
          </p:nvPr>
        </p:nvSpPr>
        <p:spPr>
          <a:xfrm>
            <a:off x="646112" y="452718"/>
            <a:ext cx="11130251" cy="1533100"/>
          </a:xfrm>
        </p:spPr>
        <p:txBody>
          <a:bodyPr/>
          <a:lstStyle/>
          <a:p>
            <a:r>
              <a:rPr lang="en-US" sz="3200" b="1" dirty="0">
                <a:solidFill>
                  <a:schemeClr val="bg1"/>
                </a:solidFill>
              </a:rPr>
              <a:t>2.6		Write a query to fetch the total number of dismissals by dismissal kinds where dismissal kind is not NA.</a:t>
            </a:r>
            <a:br>
              <a:rPr lang="en-US" sz="3200" dirty="0">
                <a:solidFill>
                  <a:schemeClr val="bg1"/>
                </a:solidFill>
              </a:rPr>
            </a:br>
            <a:endParaRPr lang="en-IN" sz="3200" dirty="0"/>
          </a:p>
        </p:txBody>
      </p:sp>
      <p:sp>
        <p:nvSpPr>
          <p:cNvPr id="6" name="Content Placeholder 5">
            <a:extLst>
              <a:ext uri="{FF2B5EF4-FFF2-40B4-BE49-F238E27FC236}">
                <a16:creationId xmlns:a16="http://schemas.microsoft.com/office/drawing/2014/main" id="{D9EAB929-08E1-768C-6238-FC06FFC2B380}"/>
              </a:ext>
            </a:extLst>
          </p:cNvPr>
          <p:cNvSpPr>
            <a:spLocks noGrp="1"/>
          </p:cNvSpPr>
          <p:nvPr>
            <p:ph sz="half" idx="1"/>
          </p:nvPr>
        </p:nvSpPr>
        <p:spPr>
          <a:xfrm>
            <a:off x="1112550" y="2484727"/>
            <a:ext cx="4551362" cy="1680152"/>
          </a:xfrm>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sum(case when </a:t>
            </a:r>
            <a:r>
              <a:rPr lang="en-US" dirty="0" err="1">
                <a:solidFill>
                  <a:schemeClr val="bg1"/>
                </a:solidFill>
              </a:rPr>
              <a:t>dismissal_kind</a:t>
            </a:r>
            <a:r>
              <a:rPr lang="en-US" dirty="0">
                <a:solidFill>
                  <a:schemeClr val="bg1"/>
                </a:solidFill>
              </a:rPr>
              <a:t> != 'NA' then 1 else 0 end) as </a:t>
            </a:r>
            <a:r>
              <a:rPr lang="en-US" dirty="0" err="1">
                <a:solidFill>
                  <a:schemeClr val="bg1"/>
                </a:solidFill>
              </a:rPr>
              <a:t>count_not_dismissal</a:t>
            </a:r>
            <a:r>
              <a:rPr lang="en-US" dirty="0">
                <a:solidFill>
                  <a:schemeClr val="bg1"/>
                </a:solidFill>
              </a:rPr>
              <a:t> from deliveries_v02</a:t>
            </a:r>
          </a:p>
        </p:txBody>
      </p:sp>
      <p:sp>
        <p:nvSpPr>
          <p:cNvPr id="8" name="Content Placeholder 3">
            <a:extLst>
              <a:ext uri="{FF2B5EF4-FFF2-40B4-BE49-F238E27FC236}">
                <a16:creationId xmlns:a16="http://schemas.microsoft.com/office/drawing/2014/main" id="{3A88FF44-23B1-EA14-1AF7-49780C7CC8EF}"/>
              </a:ext>
            </a:extLst>
          </p:cNvPr>
          <p:cNvSpPr>
            <a:spLocks noGrp="1"/>
          </p:cNvSpPr>
          <p:nvPr>
            <p:ph sz="half" idx="2"/>
          </p:nvPr>
        </p:nvSpPr>
        <p:spPr>
          <a:xfrm>
            <a:off x="6458238" y="2484728"/>
            <a:ext cx="4395788" cy="1680152"/>
          </a:xfrm>
          <a:ln>
            <a:solidFill>
              <a:schemeClr val="accent4"/>
            </a:solidFill>
          </a:ln>
        </p:spPr>
        <p:txBody>
          <a:bodyPr>
            <a:normAutofit/>
          </a:bodyPr>
          <a:lstStyle/>
          <a:p>
            <a:pPr marL="0" indent="0">
              <a:buNone/>
            </a:pPr>
            <a:r>
              <a:rPr lang="en-US" b="1" dirty="0">
                <a:solidFill>
                  <a:schemeClr val="bg1"/>
                </a:solidFill>
              </a:rPr>
              <a:t>Output:</a:t>
            </a:r>
          </a:p>
          <a:p>
            <a:pPr marL="0" indent="0">
              <a:buNone/>
            </a:pPr>
            <a:endParaRPr lang="en-IN" dirty="0">
              <a:solidFill>
                <a:schemeClr val="bg1"/>
              </a:solidFill>
            </a:endParaRPr>
          </a:p>
        </p:txBody>
      </p:sp>
      <p:graphicFrame>
        <p:nvGraphicFramePr>
          <p:cNvPr id="11" name="Object 10">
            <a:extLst>
              <a:ext uri="{FF2B5EF4-FFF2-40B4-BE49-F238E27FC236}">
                <a16:creationId xmlns:a16="http://schemas.microsoft.com/office/drawing/2014/main" id="{94DD2FDA-94D4-A3FF-DC07-AB8DB90B7D7A}"/>
              </a:ext>
            </a:extLst>
          </p:cNvPr>
          <p:cNvGraphicFramePr>
            <a:graphicFrameLocks noChangeAspect="1"/>
          </p:cNvGraphicFramePr>
          <p:nvPr>
            <p:extLst>
              <p:ext uri="{D42A27DB-BD31-4B8C-83A1-F6EECF244321}">
                <p14:modId xmlns:p14="http://schemas.microsoft.com/office/powerpoint/2010/main" val="583841798"/>
              </p:ext>
            </p:extLst>
          </p:nvPr>
        </p:nvGraphicFramePr>
        <p:xfrm>
          <a:off x="6561138" y="2928072"/>
          <a:ext cx="2108409" cy="620712"/>
        </p:xfrm>
        <a:graphic>
          <a:graphicData uri="http://schemas.openxmlformats.org/presentationml/2006/ole">
            <mc:AlternateContent xmlns:mc="http://schemas.openxmlformats.org/markup-compatibility/2006">
              <mc:Choice xmlns:v="urn:schemas-microsoft-com:vml" Requires="v">
                <p:oleObj name="Worksheet" r:id="rId2" imgW="1247887" imgH="390369" progId="Excel.Sheet.12">
                  <p:embed/>
                </p:oleObj>
              </mc:Choice>
              <mc:Fallback>
                <p:oleObj name="Worksheet" r:id="rId2" imgW="1247887" imgH="390369" progId="Excel.Sheet.12">
                  <p:embed/>
                  <p:pic>
                    <p:nvPicPr>
                      <p:cNvPr id="11" name="Object 10">
                        <a:extLst>
                          <a:ext uri="{FF2B5EF4-FFF2-40B4-BE49-F238E27FC236}">
                            <a16:creationId xmlns:a16="http://schemas.microsoft.com/office/drawing/2014/main" id="{94DD2FDA-94D4-A3FF-DC07-AB8DB90B7D7A}"/>
                          </a:ext>
                        </a:extLst>
                      </p:cNvPr>
                      <p:cNvPicPr/>
                      <p:nvPr/>
                    </p:nvPicPr>
                    <p:blipFill>
                      <a:blip r:embed="rId3"/>
                      <a:stretch>
                        <a:fillRect/>
                      </a:stretch>
                    </p:blipFill>
                    <p:spPr>
                      <a:xfrm>
                        <a:off x="6561138" y="2928072"/>
                        <a:ext cx="2108409" cy="620712"/>
                      </a:xfrm>
                      <a:prstGeom prst="rect">
                        <a:avLst/>
                      </a:prstGeom>
                    </p:spPr>
                  </p:pic>
                </p:oleObj>
              </mc:Fallback>
            </mc:AlternateContent>
          </a:graphicData>
        </a:graphic>
      </p:graphicFrame>
    </p:spTree>
    <p:extLst>
      <p:ext uri="{BB962C8B-B14F-4D97-AF65-F5344CB8AC3E}">
        <p14:creationId xmlns:p14="http://schemas.microsoft.com/office/powerpoint/2010/main" val="122558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E77E-31DB-8301-0A61-CE3128407F30}"/>
              </a:ext>
            </a:extLst>
          </p:cNvPr>
          <p:cNvSpPr>
            <a:spLocks noGrp="1"/>
          </p:cNvSpPr>
          <p:nvPr>
            <p:ph type="title"/>
          </p:nvPr>
        </p:nvSpPr>
        <p:spPr/>
        <p:txBody>
          <a:bodyPr/>
          <a:lstStyle/>
          <a:p>
            <a:r>
              <a:rPr lang="en-US" sz="2400" b="1" dirty="0">
                <a:solidFill>
                  <a:schemeClr val="bg1"/>
                </a:solidFill>
              </a:rPr>
              <a:t>2.7		Write a query to get the top 5 bowlers who conceded maximum extra runs from the deliveries table.</a:t>
            </a:r>
            <a:br>
              <a:rPr lang="en-US" sz="1600" b="1" dirty="0">
                <a:solidFill>
                  <a:schemeClr val="bg1"/>
                </a:solidFill>
              </a:rPr>
            </a:br>
            <a:endParaRPr lang="en-IN" sz="1600" b="1" dirty="0"/>
          </a:p>
        </p:txBody>
      </p:sp>
      <p:sp>
        <p:nvSpPr>
          <p:cNvPr id="3" name="Content Placeholder 2">
            <a:extLst>
              <a:ext uri="{FF2B5EF4-FFF2-40B4-BE49-F238E27FC236}">
                <a16:creationId xmlns:a16="http://schemas.microsoft.com/office/drawing/2014/main" id="{0F31A3AB-8944-A98F-A12E-51A3DE3C57FF}"/>
              </a:ext>
            </a:extLst>
          </p:cNvPr>
          <p:cNvSpPr>
            <a:spLocks noGrp="1"/>
          </p:cNvSpPr>
          <p:nvPr>
            <p:ph sz="half" idx="1"/>
          </p:nvPr>
        </p:nvSpPr>
        <p:spPr>
          <a:xfrm>
            <a:off x="554183" y="2056094"/>
            <a:ext cx="3609075" cy="3855180"/>
          </a:xfrm>
          <a:solidFill>
            <a:schemeClr val="tx1"/>
          </a:solidFill>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bowler, sum(</a:t>
            </a:r>
            <a:r>
              <a:rPr lang="en-US" dirty="0" err="1">
                <a:solidFill>
                  <a:schemeClr val="bg1"/>
                </a:solidFill>
              </a:rPr>
              <a:t>extra_runs</a:t>
            </a:r>
            <a:r>
              <a:rPr lang="en-US" dirty="0">
                <a:solidFill>
                  <a:schemeClr val="bg1"/>
                </a:solidFill>
              </a:rPr>
              <a:t>) as </a:t>
            </a:r>
            <a:r>
              <a:rPr lang="en-US" dirty="0" err="1">
                <a:solidFill>
                  <a:schemeClr val="bg1"/>
                </a:solidFill>
              </a:rPr>
              <a:t>total_extra_runs</a:t>
            </a:r>
            <a:endParaRPr lang="en-US" dirty="0">
              <a:solidFill>
                <a:schemeClr val="bg1"/>
              </a:solidFill>
            </a:endParaRPr>
          </a:p>
          <a:p>
            <a:pPr marL="0" indent="0">
              <a:buNone/>
            </a:pPr>
            <a:r>
              <a:rPr lang="en-US" dirty="0">
                <a:solidFill>
                  <a:schemeClr val="bg1"/>
                </a:solidFill>
              </a:rPr>
              <a:t>from deliveries</a:t>
            </a:r>
          </a:p>
          <a:p>
            <a:pPr marL="0" indent="0">
              <a:buNone/>
            </a:pPr>
            <a:r>
              <a:rPr lang="en-US" dirty="0">
                <a:solidFill>
                  <a:schemeClr val="bg1"/>
                </a:solidFill>
              </a:rPr>
              <a:t>group by  bowler</a:t>
            </a:r>
          </a:p>
          <a:p>
            <a:pPr marL="0" indent="0">
              <a:buNone/>
            </a:pPr>
            <a:r>
              <a:rPr lang="en-US" dirty="0">
                <a:solidFill>
                  <a:schemeClr val="bg1"/>
                </a:solidFill>
              </a:rPr>
              <a:t>order by </a:t>
            </a:r>
            <a:r>
              <a:rPr lang="en-US" dirty="0" err="1">
                <a:solidFill>
                  <a:schemeClr val="bg1"/>
                </a:solidFill>
              </a:rPr>
              <a:t>total_extra_runs</a:t>
            </a:r>
            <a:r>
              <a:rPr lang="en-US" dirty="0">
                <a:solidFill>
                  <a:schemeClr val="bg1"/>
                </a:solidFill>
              </a:rPr>
              <a:t> desc</a:t>
            </a:r>
          </a:p>
          <a:p>
            <a:pPr marL="0" indent="0">
              <a:buNone/>
            </a:pPr>
            <a:r>
              <a:rPr lang="en-US" dirty="0">
                <a:solidFill>
                  <a:schemeClr val="bg1"/>
                </a:solidFill>
              </a:rPr>
              <a:t>limit 5;</a:t>
            </a:r>
            <a:endParaRPr lang="en-IN" dirty="0">
              <a:solidFill>
                <a:schemeClr val="bg1"/>
              </a:solidFill>
            </a:endParaRPr>
          </a:p>
        </p:txBody>
      </p:sp>
      <p:sp>
        <p:nvSpPr>
          <p:cNvPr id="4" name="Content Placeholder 3">
            <a:extLst>
              <a:ext uri="{FF2B5EF4-FFF2-40B4-BE49-F238E27FC236}">
                <a16:creationId xmlns:a16="http://schemas.microsoft.com/office/drawing/2014/main" id="{466FC9D3-D155-0CDC-4D7E-54F2179B2F1E}"/>
              </a:ext>
            </a:extLst>
          </p:cNvPr>
          <p:cNvSpPr>
            <a:spLocks noGrp="1"/>
          </p:cNvSpPr>
          <p:nvPr>
            <p:ph sz="half" idx="2"/>
          </p:nvPr>
        </p:nvSpPr>
        <p:spPr>
          <a:xfrm>
            <a:off x="4304146" y="2056093"/>
            <a:ext cx="3398981" cy="3855180"/>
          </a:xfrm>
          <a:ln>
            <a:solidFill>
              <a:schemeClr val="accent4"/>
            </a:solidFill>
          </a:ln>
        </p:spPr>
        <p:txBody>
          <a:bodyPr/>
          <a:lstStyle/>
          <a:p>
            <a:pPr marL="0" indent="0">
              <a:buNone/>
            </a:pPr>
            <a:r>
              <a:rPr lang="en-US" b="1" dirty="0">
                <a:solidFill>
                  <a:schemeClr val="bg1"/>
                </a:solidFill>
              </a:rPr>
              <a:t>Output:</a:t>
            </a:r>
          </a:p>
          <a:p>
            <a:pPr marL="0" indent="0">
              <a:buNone/>
            </a:pPr>
            <a:endParaRPr lang="en-IN" dirty="0">
              <a:solidFill>
                <a:schemeClr val="bg1"/>
              </a:solidFill>
            </a:endParaRPr>
          </a:p>
        </p:txBody>
      </p:sp>
      <p:sp>
        <p:nvSpPr>
          <p:cNvPr id="6" name="Content Placeholder 3">
            <a:extLst>
              <a:ext uri="{FF2B5EF4-FFF2-40B4-BE49-F238E27FC236}">
                <a16:creationId xmlns:a16="http://schemas.microsoft.com/office/drawing/2014/main" id="{1952E760-CD33-9E80-FB6F-BE4C77188EE6}"/>
              </a:ext>
            </a:extLst>
          </p:cNvPr>
          <p:cNvSpPr txBox="1">
            <a:spLocks/>
          </p:cNvSpPr>
          <p:nvPr/>
        </p:nvSpPr>
        <p:spPr>
          <a:xfrm>
            <a:off x="7887855" y="2056093"/>
            <a:ext cx="4017818" cy="3855180"/>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j-ea"/>
                <a:cs typeface="+mj-cs"/>
              </a:rPr>
              <a:t>Chart: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j-ea"/>
              <a:cs typeface="+mj-cs"/>
            </a:endParaRPr>
          </a:p>
        </p:txBody>
      </p:sp>
      <p:graphicFrame>
        <p:nvGraphicFramePr>
          <p:cNvPr id="5" name="Object 4">
            <a:extLst>
              <a:ext uri="{FF2B5EF4-FFF2-40B4-BE49-F238E27FC236}">
                <a16:creationId xmlns:a16="http://schemas.microsoft.com/office/drawing/2014/main" id="{B1889D19-950A-A636-BFD3-465AA9F944CD}"/>
              </a:ext>
            </a:extLst>
          </p:cNvPr>
          <p:cNvGraphicFramePr>
            <a:graphicFrameLocks noChangeAspect="1"/>
          </p:cNvGraphicFramePr>
          <p:nvPr>
            <p:extLst>
              <p:ext uri="{D42A27DB-BD31-4B8C-83A1-F6EECF244321}">
                <p14:modId xmlns:p14="http://schemas.microsoft.com/office/powerpoint/2010/main" val="3532133366"/>
              </p:ext>
            </p:extLst>
          </p:nvPr>
        </p:nvGraphicFramePr>
        <p:xfrm>
          <a:off x="4461119" y="2467552"/>
          <a:ext cx="2679876" cy="1771940"/>
        </p:xfrm>
        <a:graphic>
          <a:graphicData uri="http://schemas.openxmlformats.org/presentationml/2006/ole">
            <mc:AlternateContent xmlns:mc="http://schemas.openxmlformats.org/markup-compatibility/2006">
              <mc:Choice xmlns:v="urn:schemas-microsoft-com:vml" Requires="v">
                <p:oleObj name="Worksheet" r:id="rId2" imgW="1743123" imgH="1152681" progId="Excel.Sheet.12">
                  <p:embed/>
                </p:oleObj>
              </mc:Choice>
              <mc:Fallback>
                <p:oleObj name="Worksheet" r:id="rId2" imgW="1743123" imgH="1152681" progId="Excel.Sheet.12">
                  <p:embed/>
                  <p:pic>
                    <p:nvPicPr>
                      <p:cNvPr id="0" name=""/>
                      <p:cNvPicPr/>
                      <p:nvPr/>
                    </p:nvPicPr>
                    <p:blipFill>
                      <a:blip r:embed="rId3"/>
                      <a:stretch>
                        <a:fillRect/>
                      </a:stretch>
                    </p:blipFill>
                    <p:spPr>
                      <a:xfrm>
                        <a:off x="4461119" y="2467552"/>
                        <a:ext cx="2679876" cy="1771940"/>
                      </a:xfrm>
                      <a:prstGeom prst="rect">
                        <a:avLst/>
                      </a:prstGeom>
                    </p:spPr>
                  </p:pic>
                </p:oleObj>
              </mc:Fallback>
            </mc:AlternateContent>
          </a:graphicData>
        </a:graphic>
      </p:graphicFrame>
      <p:graphicFrame>
        <p:nvGraphicFramePr>
          <p:cNvPr id="7" name="Chart 6">
            <a:extLst>
              <a:ext uri="{FF2B5EF4-FFF2-40B4-BE49-F238E27FC236}">
                <a16:creationId xmlns:a16="http://schemas.microsoft.com/office/drawing/2014/main" id="{A560B372-5913-DC45-EEA3-65A15EA355E6}"/>
              </a:ext>
            </a:extLst>
          </p:cNvPr>
          <p:cNvGraphicFramePr>
            <a:graphicFrameLocks/>
          </p:cNvGraphicFramePr>
          <p:nvPr>
            <p:extLst>
              <p:ext uri="{D42A27DB-BD31-4B8C-83A1-F6EECF244321}">
                <p14:modId xmlns:p14="http://schemas.microsoft.com/office/powerpoint/2010/main" val="4015403654"/>
              </p:ext>
            </p:extLst>
          </p:nvPr>
        </p:nvGraphicFramePr>
        <p:xfrm>
          <a:off x="8049490" y="2543030"/>
          <a:ext cx="3681931" cy="21767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3463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CE1A-8D84-DF32-4E0A-F889DF2362D4}"/>
              </a:ext>
            </a:extLst>
          </p:cNvPr>
          <p:cNvSpPr>
            <a:spLocks noGrp="1"/>
          </p:cNvSpPr>
          <p:nvPr>
            <p:ph type="title"/>
          </p:nvPr>
        </p:nvSpPr>
        <p:spPr>
          <a:xfrm>
            <a:off x="840076" y="369591"/>
            <a:ext cx="11130251" cy="1219064"/>
          </a:xfrm>
        </p:spPr>
        <p:txBody>
          <a:bodyPr/>
          <a:lstStyle/>
          <a:p>
            <a:r>
              <a:rPr lang="en-US" sz="2400" b="1" dirty="0">
                <a:solidFill>
                  <a:schemeClr val="bg1"/>
                </a:solidFill>
              </a:rPr>
              <a:t>2.8 </a:t>
            </a:r>
            <a:r>
              <a:rPr lang="en-US" sz="1800" b="1" dirty="0">
                <a:solidFill>
                  <a:schemeClr val="bg1"/>
                </a:solidFill>
              </a:rPr>
              <a:t>	Write a query to create a table named deliveries_v03 with all the columns of deliveries_v02 table and two additional column (named venue and </a:t>
            </a:r>
            <a:r>
              <a:rPr lang="en-US" sz="1800" b="1" dirty="0" err="1">
                <a:solidFill>
                  <a:schemeClr val="bg1"/>
                </a:solidFill>
              </a:rPr>
              <a:t>match_date</a:t>
            </a:r>
            <a:r>
              <a:rPr lang="en-US" sz="1800" b="1" dirty="0">
                <a:solidFill>
                  <a:schemeClr val="bg1"/>
                </a:solidFill>
              </a:rPr>
              <a:t>) of venue and date from table matches.</a:t>
            </a:r>
            <a:br>
              <a:rPr lang="en-US" sz="1800" b="1" dirty="0">
                <a:solidFill>
                  <a:schemeClr val="bg1"/>
                </a:solidFill>
              </a:rPr>
            </a:br>
            <a:endParaRPr lang="en-IN" sz="1800" b="1" dirty="0"/>
          </a:p>
        </p:txBody>
      </p:sp>
      <p:sp>
        <p:nvSpPr>
          <p:cNvPr id="3" name="Content Placeholder 2">
            <a:extLst>
              <a:ext uri="{FF2B5EF4-FFF2-40B4-BE49-F238E27FC236}">
                <a16:creationId xmlns:a16="http://schemas.microsoft.com/office/drawing/2014/main" id="{37420AF9-4BD4-6F4A-F230-31B24B12915F}"/>
              </a:ext>
            </a:extLst>
          </p:cNvPr>
          <p:cNvSpPr>
            <a:spLocks noGrp="1"/>
          </p:cNvSpPr>
          <p:nvPr>
            <p:ph sz="half" idx="1"/>
          </p:nvPr>
        </p:nvSpPr>
        <p:spPr>
          <a:xfrm>
            <a:off x="1001712" y="1911927"/>
            <a:ext cx="9610869" cy="3623974"/>
          </a:xfrm>
          <a:ln>
            <a:solidFill>
              <a:schemeClr val="accent4"/>
            </a:solidFill>
          </a:ln>
        </p:spPr>
        <p:txBody>
          <a:bodyPr>
            <a:normAutofit/>
          </a:bodyPr>
          <a:lstStyle/>
          <a:p>
            <a:pPr marL="0" indent="0">
              <a:buNone/>
            </a:pPr>
            <a:r>
              <a:rPr lang="en-US" b="1" dirty="0">
                <a:solidFill>
                  <a:schemeClr val="bg1"/>
                </a:solidFill>
              </a:rPr>
              <a:t>Query:</a:t>
            </a:r>
          </a:p>
          <a:p>
            <a:pPr marL="0" indent="0">
              <a:buNone/>
            </a:pPr>
            <a:r>
              <a:rPr lang="en-US" dirty="0">
                <a:solidFill>
                  <a:schemeClr val="bg1"/>
                </a:solidFill>
              </a:rPr>
              <a:t>create table deliveries_v03 as</a:t>
            </a:r>
          </a:p>
          <a:p>
            <a:pPr marL="0" indent="0">
              <a:buNone/>
            </a:pPr>
            <a:r>
              <a:rPr lang="en-US" dirty="0">
                <a:solidFill>
                  <a:schemeClr val="bg1"/>
                </a:solidFill>
              </a:rPr>
              <a:t>(</a:t>
            </a:r>
          </a:p>
          <a:p>
            <a:pPr marL="0" indent="0">
              <a:buNone/>
            </a:pPr>
            <a:r>
              <a:rPr lang="en-US" dirty="0">
                <a:solidFill>
                  <a:schemeClr val="bg1"/>
                </a:solidFill>
              </a:rPr>
              <a:t>	select a.*, </a:t>
            </a:r>
            <a:r>
              <a:rPr lang="en-US" dirty="0" err="1">
                <a:solidFill>
                  <a:schemeClr val="bg1"/>
                </a:solidFill>
              </a:rPr>
              <a:t>b.venue</a:t>
            </a:r>
            <a:r>
              <a:rPr lang="en-US" dirty="0">
                <a:solidFill>
                  <a:schemeClr val="bg1"/>
                </a:solidFill>
              </a:rPr>
              <a:t> as venue , </a:t>
            </a:r>
            <a:r>
              <a:rPr lang="en-US" dirty="0" err="1">
                <a:solidFill>
                  <a:schemeClr val="bg1"/>
                </a:solidFill>
              </a:rPr>
              <a:t>b.date</a:t>
            </a:r>
            <a:r>
              <a:rPr lang="en-US" dirty="0">
                <a:solidFill>
                  <a:schemeClr val="bg1"/>
                </a:solidFill>
              </a:rPr>
              <a:t> as </a:t>
            </a:r>
            <a:r>
              <a:rPr lang="en-US" dirty="0" err="1">
                <a:solidFill>
                  <a:schemeClr val="bg1"/>
                </a:solidFill>
              </a:rPr>
              <a:t>match_date</a:t>
            </a:r>
            <a:r>
              <a:rPr lang="en-US" dirty="0">
                <a:solidFill>
                  <a:schemeClr val="bg1"/>
                </a:solidFill>
              </a:rPr>
              <a:t> from deliveries_v02 as a</a:t>
            </a:r>
          </a:p>
          <a:p>
            <a:pPr marL="0" indent="0">
              <a:buNone/>
            </a:pPr>
            <a:r>
              <a:rPr lang="en-US" dirty="0">
                <a:solidFill>
                  <a:schemeClr val="bg1"/>
                </a:solidFill>
              </a:rPr>
              <a:t>	left join matches as b</a:t>
            </a:r>
          </a:p>
          <a:p>
            <a:pPr marL="0" indent="0">
              <a:buNone/>
            </a:pPr>
            <a:r>
              <a:rPr lang="en-US" dirty="0">
                <a:solidFill>
                  <a:schemeClr val="bg1"/>
                </a:solidFill>
              </a:rPr>
              <a:t>	on a.id = b.id</a:t>
            </a:r>
          </a:p>
          <a:p>
            <a:pPr marL="0" indent="0">
              <a:buNone/>
            </a:pP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27885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E77E-31DB-8301-0A61-CE3128407F30}"/>
              </a:ext>
            </a:extLst>
          </p:cNvPr>
          <p:cNvSpPr>
            <a:spLocks noGrp="1"/>
          </p:cNvSpPr>
          <p:nvPr>
            <p:ph type="title"/>
          </p:nvPr>
        </p:nvSpPr>
        <p:spPr>
          <a:xfrm>
            <a:off x="646113" y="452718"/>
            <a:ext cx="11259560" cy="898821"/>
          </a:xfrm>
        </p:spPr>
        <p:txBody>
          <a:bodyPr/>
          <a:lstStyle/>
          <a:p>
            <a:r>
              <a:rPr lang="en-US" sz="2400" b="1" dirty="0">
                <a:solidFill>
                  <a:schemeClr val="bg1"/>
                </a:solidFill>
              </a:rPr>
              <a:t>2.9		Write a query to fetch the total runs scored for each venue and order it in the descending order of total runs scored.</a:t>
            </a:r>
            <a:br>
              <a:rPr lang="en-US" sz="1600" b="1" dirty="0">
                <a:solidFill>
                  <a:schemeClr val="bg1"/>
                </a:solidFill>
              </a:rPr>
            </a:br>
            <a:endParaRPr lang="en-IN" sz="1600" b="1" dirty="0"/>
          </a:p>
        </p:txBody>
      </p:sp>
      <p:sp>
        <p:nvSpPr>
          <p:cNvPr id="3" name="Content Placeholder 2">
            <a:extLst>
              <a:ext uri="{FF2B5EF4-FFF2-40B4-BE49-F238E27FC236}">
                <a16:creationId xmlns:a16="http://schemas.microsoft.com/office/drawing/2014/main" id="{0F31A3AB-8944-A98F-A12E-51A3DE3C57FF}"/>
              </a:ext>
            </a:extLst>
          </p:cNvPr>
          <p:cNvSpPr>
            <a:spLocks noGrp="1"/>
          </p:cNvSpPr>
          <p:nvPr>
            <p:ph sz="half" idx="1"/>
          </p:nvPr>
        </p:nvSpPr>
        <p:spPr>
          <a:xfrm>
            <a:off x="554183" y="1505527"/>
            <a:ext cx="3609075" cy="5135418"/>
          </a:xfrm>
          <a:solidFill>
            <a:schemeClr val="tx1"/>
          </a:solidFill>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venue, sum(</a:t>
            </a:r>
            <a:r>
              <a:rPr lang="en-US" dirty="0" err="1">
                <a:solidFill>
                  <a:schemeClr val="bg1"/>
                </a:solidFill>
              </a:rPr>
              <a:t>total_runs</a:t>
            </a:r>
            <a:r>
              <a:rPr lang="en-US" dirty="0">
                <a:solidFill>
                  <a:schemeClr val="bg1"/>
                </a:solidFill>
              </a:rPr>
              <a:t>) as </a:t>
            </a:r>
            <a:r>
              <a:rPr lang="en-US" dirty="0" err="1">
                <a:solidFill>
                  <a:schemeClr val="bg1"/>
                </a:solidFill>
              </a:rPr>
              <a:t>total_runs</a:t>
            </a:r>
            <a:r>
              <a:rPr lang="en-US" dirty="0">
                <a:solidFill>
                  <a:schemeClr val="bg1"/>
                </a:solidFill>
              </a:rPr>
              <a:t> from deliveries_v03</a:t>
            </a:r>
          </a:p>
          <a:p>
            <a:pPr marL="0" indent="0">
              <a:buNone/>
            </a:pPr>
            <a:r>
              <a:rPr lang="en-US" dirty="0">
                <a:solidFill>
                  <a:schemeClr val="bg1"/>
                </a:solidFill>
              </a:rPr>
              <a:t>group by venue</a:t>
            </a:r>
          </a:p>
          <a:p>
            <a:pPr marL="0" indent="0">
              <a:buNone/>
            </a:pPr>
            <a:r>
              <a:rPr lang="en-US" dirty="0">
                <a:solidFill>
                  <a:schemeClr val="bg1"/>
                </a:solidFill>
              </a:rPr>
              <a:t>order by </a:t>
            </a:r>
            <a:r>
              <a:rPr lang="en-US" dirty="0" err="1">
                <a:solidFill>
                  <a:schemeClr val="bg1"/>
                </a:solidFill>
              </a:rPr>
              <a:t>total_runs</a:t>
            </a:r>
            <a:r>
              <a:rPr lang="en-US" dirty="0">
                <a:solidFill>
                  <a:schemeClr val="bg1"/>
                </a:solidFill>
              </a:rPr>
              <a:t> desc;</a:t>
            </a:r>
            <a:endParaRPr lang="en-IN" dirty="0">
              <a:solidFill>
                <a:schemeClr val="bg1"/>
              </a:solidFill>
            </a:endParaRPr>
          </a:p>
        </p:txBody>
      </p:sp>
      <p:sp>
        <p:nvSpPr>
          <p:cNvPr id="4" name="Content Placeholder 3">
            <a:extLst>
              <a:ext uri="{FF2B5EF4-FFF2-40B4-BE49-F238E27FC236}">
                <a16:creationId xmlns:a16="http://schemas.microsoft.com/office/drawing/2014/main" id="{466FC9D3-D155-0CDC-4D7E-54F2179B2F1E}"/>
              </a:ext>
            </a:extLst>
          </p:cNvPr>
          <p:cNvSpPr>
            <a:spLocks noGrp="1"/>
          </p:cNvSpPr>
          <p:nvPr>
            <p:ph sz="half" idx="2"/>
          </p:nvPr>
        </p:nvSpPr>
        <p:spPr>
          <a:xfrm>
            <a:off x="4304146" y="1505526"/>
            <a:ext cx="3398981" cy="5135419"/>
          </a:xfrm>
          <a:ln>
            <a:solidFill>
              <a:schemeClr val="accent4"/>
            </a:solidFill>
          </a:ln>
        </p:spPr>
        <p:txBody>
          <a:bodyPr/>
          <a:lstStyle/>
          <a:p>
            <a:pPr marL="0" indent="0">
              <a:buNone/>
            </a:pPr>
            <a:r>
              <a:rPr lang="en-US" b="1" dirty="0">
                <a:solidFill>
                  <a:schemeClr val="bg1"/>
                </a:solidFill>
              </a:rPr>
              <a:t>Output:</a:t>
            </a:r>
          </a:p>
          <a:p>
            <a:pPr marL="0" indent="0">
              <a:buNone/>
            </a:pPr>
            <a:endParaRPr lang="en-IN" dirty="0">
              <a:solidFill>
                <a:schemeClr val="bg1"/>
              </a:solidFill>
            </a:endParaRPr>
          </a:p>
        </p:txBody>
      </p:sp>
      <p:sp>
        <p:nvSpPr>
          <p:cNvPr id="6" name="Content Placeholder 3">
            <a:extLst>
              <a:ext uri="{FF2B5EF4-FFF2-40B4-BE49-F238E27FC236}">
                <a16:creationId xmlns:a16="http://schemas.microsoft.com/office/drawing/2014/main" id="{1952E760-CD33-9E80-FB6F-BE4C77188EE6}"/>
              </a:ext>
            </a:extLst>
          </p:cNvPr>
          <p:cNvSpPr txBox="1">
            <a:spLocks/>
          </p:cNvSpPr>
          <p:nvPr/>
        </p:nvSpPr>
        <p:spPr>
          <a:xfrm>
            <a:off x="7841675" y="1501409"/>
            <a:ext cx="4017818" cy="5135417"/>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j-ea"/>
                <a:cs typeface="+mj-cs"/>
              </a:rPr>
              <a:t>Chart: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j-ea"/>
              <a:cs typeface="+mj-cs"/>
            </a:endParaRPr>
          </a:p>
        </p:txBody>
      </p:sp>
      <p:graphicFrame>
        <p:nvGraphicFramePr>
          <p:cNvPr id="8" name="Object 7">
            <a:extLst>
              <a:ext uri="{FF2B5EF4-FFF2-40B4-BE49-F238E27FC236}">
                <a16:creationId xmlns:a16="http://schemas.microsoft.com/office/drawing/2014/main" id="{F25BC0A9-4846-732B-E4B0-A3822814E61C}"/>
              </a:ext>
            </a:extLst>
          </p:cNvPr>
          <p:cNvGraphicFramePr>
            <a:graphicFrameLocks noChangeAspect="1"/>
          </p:cNvGraphicFramePr>
          <p:nvPr>
            <p:extLst>
              <p:ext uri="{D42A27DB-BD31-4B8C-83A1-F6EECF244321}">
                <p14:modId xmlns:p14="http://schemas.microsoft.com/office/powerpoint/2010/main" val="1359858260"/>
              </p:ext>
            </p:extLst>
          </p:nvPr>
        </p:nvGraphicFramePr>
        <p:xfrm>
          <a:off x="4475668" y="1827503"/>
          <a:ext cx="3033496" cy="4739688"/>
        </p:xfrm>
        <a:graphic>
          <a:graphicData uri="http://schemas.openxmlformats.org/presentationml/2006/ole">
            <mc:AlternateContent xmlns:mc="http://schemas.openxmlformats.org/markup-compatibility/2006">
              <mc:Choice xmlns:v="urn:schemas-microsoft-com:vml" Requires="v">
                <p:oleObj name="Worksheet" r:id="rId2" imgW="3981482" imgH="7058110" progId="Excel.Sheet.12">
                  <p:embed/>
                </p:oleObj>
              </mc:Choice>
              <mc:Fallback>
                <p:oleObj name="Worksheet" r:id="rId2" imgW="3981482" imgH="7058110" progId="Excel.Sheet.12">
                  <p:embed/>
                  <p:pic>
                    <p:nvPicPr>
                      <p:cNvPr id="0" name=""/>
                      <p:cNvPicPr/>
                      <p:nvPr/>
                    </p:nvPicPr>
                    <p:blipFill>
                      <a:blip r:embed="rId3"/>
                      <a:stretch>
                        <a:fillRect/>
                      </a:stretch>
                    </p:blipFill>
                    <p:spPr>
                      <a:xfrm>
                        <a:off x="4475668" y="1827503"/>
                        <a:ext cx="3033496" cy="4739688"/>
                      </a:xfrm>
                      <a:prstGeom prst="rect">
                        <a:avLst/>
                      </a:prstGeom>
                    </p:spPr>
                  </p:pic>
                </p:oleObj>
              </mc:Fallback>
            </mc:AlternateContent>
          </a:graphicData>
        </a:graphic>
      </p:graphicFrame>
      <p:graphicFrame>
        <p:nvGraphicFramePr>
          <p:cNvPr id="9" name="Chart 8">
            <a:extLst>
              <a:ext uri="{FF2B5EF4-FFF2-40B4-BE49-F238E27FC236}">
                <a16:creationId xmlns:a16="http://schemas.microsoft.com/office/drawing/2014/main" id="{8FBA6944-883C-56F1-5ECE-9F6E3278C18D}"/>
              </a:ext>
            </a:extLst>
          </p:cNvPr>
          <p:cNvGraphicFramePr>
            <a:graphicFrameLocks/>
          </p:cNvGraphicFramePr>
          <p:nvPr>
            <p:extLst>
              <p:ext uri="{D42A27DB-BD31-4B8C-83A1-F6EECF244321}">
                <p14:modId xmlns:p14="http://schemas.microsoft.com/office/powerpoint/2010/main" val="2650377261"/>
              </p:ext>
            </p:extLst>
          </p:nvPr>
        </p:nvGraphicFramePr>
        <p:xfrm>
          <a:off x="7898782" y="1996710"/>
          <a:ext cx="3903603" cy="25515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4157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CC967-8AA4-8D84-608D-EE05FA57FACC}"/>
              </a:ext>
            </a:extLst>
          </p:cNvPr>
          <p:cNvSpPr>
            <a:spLocks noGrp="1"/>
          </p:cNvSpPr>
          <p:nvPr>
            <p:ph idx="1"/>
          </p:nvPr>
        </p:nvSpPr>
        <p:spPr>
          <a:xfrm>
            <a:off x="535709" y="1246909"/>
            <a:ext cx="11176000" cy="5158652"/>
          </a:xfrm>
        </p:spPr>
        <p:txBody>
          <a:bodyPr>
            <a:normAutofit lnSpcReduction="10000"/>
          </a:bodyPr>
          <a:lstStyle/>
          <a:p>
            <a:r>
              <a:rPr lang="en-US" sz="2400" b="1" i="1" dirty="0">
                <a:solidFill>
                  <a:schemeClr val="bg1"/>
                </a:solidFill>
              </a:rPr>
              <a:t>2.	Last part of the project:</a:t>
            </a:r>
          </a:p>
          <a:p>
            <a:pPr lvl="1"/>
            <a:r>
              <a:rPr lang="en-US" dirty="0">
                <a:solidFill>
                  <a:schemeClr val="bg1"/>
                </a:solidFill>
              </a:rPr>
              <a:t> 	</a:t>
            </a:r>
            <a:r>
              <a:rPr lang="en-US" dirty="0" err="1">
                <a:solidFill>
                  <a:schemeClr val="bg1"/>
                </a:solidFill>
              </a:rPr>
              <a:t>Ctreation</a:t>
            </a:r>
            <a:r>
              <a:rPr lang="en-US" dirty="0">
                <a:solidFill>
                  <a:schemeClr val="bg1"/>
                </a:solidFill>
              </a:rPr>
              <a:t> of Tables for Project:                                                                                                                                                                                            	Additional Questions for Final Assessment                                                                    			NOTE:-Deliveries is the table created using the </a:t>
            </a:r>
            <a:r>
              <a:rPr lang="en-US" dirty="0" err="1">
                <a:solidFill>
                  <a:schemeClr val="bg1"/>
                </a:solidFill>
              </a:rPr>
              <a:t>IPL_Ball</a:t>
            </a:r>
            <a:r>
              <a:rPr lang="en-US" dirty="0">
                <a:solidFill>
                  <a:schemeClr val="bg1"/>
                </a:solidFill>
              </a:rPr>
              <a:t> data whereas the Matches table 	has been created using the </a:t>
            </a:r>
            <a:r>
              <a:rPr lang="en-US" dirty="0" err="1">
                <a:solidFill>
                  <a:schemeClr val="bg1"/>
                </a:solidFill>
              </a:rPr>
              <a:t>IPL_Matches</a:t>
            </a:r>
            <a:r>
              <a:rPr lang="en-US" dirty="0">
                <a:solidFill>
                  <a:schemeClr val="bg1"/>
                </a:solidFill>
              </a:rPr>
              <a:t> data.</a:t>
            </a:r>
          </a:p>
          <a:p>
            <a:pPr lvl="1"/>
            <a:r>
              <a:rPr lang="en-US" b="1" dirty="0">
                <a:solidFill>
                  <a:schemeClr val="bg1"/>
                </a:solidFill>
              </a:rPr>
              <a:t>2.1</a:t>
            </a:r>
            <a:r>
              <a:rPr lang="en-US" dirty="0">
                <a:solidFill>
                  <a:schemeClr val="bg1"/>
                </a:solidFill>
              </a:rPr>
              <a:t>	</a:t>
            </a:r>
            <a:r>
              <a:rPr lang="en-US" sz="1600" dirty="0">
                <a:solidFill>
                  <a:schemeClr val="bg1"/>
                </a:solidFill>
              </a:rPr>
              <a:t>Get the count of cities that have hosted an IPL match</a:t>
            </a:r>
          </a:p>
          <a:p>
            <a:pPr lvl="1"/>
            <a:r>
              <a:rPr lang="en-US" sz="1600" b="1" dirty="0">
                <a:solidFill>
                  <a:schemeClr val="bg1"/>
                </a:solidFill>
              </a:rPr>
              <a:t>2.2</a:t>
            </a:r>
            <a:r>
              <a:rPr lang="en-US" sz="1600" dirty="0">
                <a:solidFill>
                  <a:schemeClr val="bg1"/>
                </a:solidFill>
              </a:rPr>
              <a:t>	Create table deliveries_v02 with all the columns of the table ‘deliveries’ and an 						additional column </a:t>
            </a:r>
            <a:r>
              <a:rPr lang="en-US" sz="1600" dirty="0" err="1">
                <a:solidFill>
                  <a:schemeClr val="bg1"/>
                </a:solidFill>
              </a:rPr>
              <a:t>ball_result</a:t>
            </a:r>
            <a:r>
              <a:rPr lang="en-US" sz="1600" dirty="0">
                <a:solidFill>
                  <a:schemeClr val="bg1"/>
                </a:solidFill>
              </a:rPr>
              <a:t> containing values boundary, dot or other depending on					the </a:t>
            </a:r>
            <a:r>
              <a:rPr lang="en-US" sz="1600" dirty="0" err="1">
                <a:solidFill>
                  <a:schemeClr val="bg1"/>
                </a:solidFill>
              </a:rPr>
              <a:t>total_run</a:t>
            </a:r>
            <a:r>
              <a:rPr lang="en-US" sz="1600" dirty="0">
                <a:solidFill>
                  <a:schemeClr val="bg1"/>
                </a:solidFill>
              </a:rPr>
              <a:t> (boundary for &gt;= 4, dot for 0 and other for any other number)</a:t>
            </a:r>
            <a:br>
              <a:rPr lang="en-US" sz="1600" dirty="0">
                <a:solidFill>
                  <a:schemeClr val="bg1"/>
                </a:solidFill>
              </a:rPr>
            </a:br>
            <a:r>
              <a:rPr lang="en-US" sz="1600" dirty="0">
                <a:solidFill>
                  <a:schemeClr val="bg1"/>
                </a:solidFill>
              </a:rPr>
              <a:t>		(Hint 1 : CASE WHEN statement is used to get condition based results)</a:t>
            </a:r>
            <a:br>
              <a:rPr lang="en-US" sz="1600" dirty="0">
                <a:solidFill>
                  <a:schemeClr val="bg1"/>
                </a:solidFill>
              </a:rPr>
            </a:br>
            <a:r>
              <a:rPr lang="en-US" sz="1600" dirty="0">
                <a:solidFill>
                  <a:schemeClr val="bg1"/>
                </a:solidFill>
              </a:rPr>
              <a:t>		(Hint 2: To convert the output data of the select statement into a table, you can use a subquery. 			Create table </a:t>
            </a:r>
            <a:r>
              <a:rPr lang="en-US" sz="1600" dirty="0" err="1">
                <a:solidFill>
                  <a:schemeClr val="bg1"/>
                </a:solidFill>
              </a:rPr>
              <a:t>table_name</a:t>
            </a:r>
            <a:r>
              <a:rPr lang="en-US" sz="1600" dirty="0">
                <a:solidFill>
                  <a:schemeClr val="bg1"/>
                </a:solidFill>
              </a:rPr>
              <a:t> as [entire select statement]).</a:t>
            </a:r>
          </a:p>
          <a:p>
            <a:pPr lvl="1"/>
            <a:r>
              <a:rPr lang="en-US" sz="1600" b="1" dirty="0">
                <a:solidFill>
                  <a:schemeClr val="bg1"/>
                </a:solidFill>
              </a:rPr>
              <a:t>2.3</a:t>
            </a:r>
            <a:r>
              <a:rPr lang="en-US" sz="1600" dirty="0">
                <a:solidFill>
                  <a:schemeClr val="bg1"/>
                </a:solidFill>
              </a:rPr>
              <a:t>	Write a query to fetch the total number of boundaries and dot balls from the  deliveries_v02 table.</a:t>
            </a:r>
          </a:p>
          <a:p>
            <a:pPr lvl="1"/>
            <a:r>
              <a:rPr lang="en-US" sz="1600" b="1" dirty="0">
                <a:solidFill>
                  <a:schemeClr val="bg1"/>
                </a:solidFill>
              </a:rPr>
              <a:t>2.4</a:t>
            </a:r>
            <a:r>
              <a:rPr lang="en-US" sz="1600" dirty="0">
                <a:solidFill>
                  <a:schemeClr val="bg1"/>
                </a:solidFill>
              </a:rPr>
              <a:t>	Write a query to fetch the total number of boundaries scored by each team from 						the deliveries_v02 table and order it in descending order of the number of boundaries scored.</a:t>
            </a:r>
          </a:p>
          <a:p>
            <a:pPr lvl="1"/>
            <a:r>
              <a:rPr lang="en-US" sz="1600" b="1" dirty="0">
                <a:solidFill>
                  <a:schemeClr val="bg1"/>
                </a:solidFill>
              </a:rPr>
              <a:t>2.5</a:t>
            </a:r>
            <a:r>
              <a:rPr lang="en-US" sz="1600" dirty="0">
                <a:solidFill>
                  <a:schemeClr val="bg1"/>
                </a:solidFill>
              </a:rPr>
              <a:t>	Write a query to fetch the total number of dot balls bowled by each team and order it in 				descending order of the total number of dot balls bowled.</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dirty="0">
              <a:solidFill>
                <a:schemeClr val="bg1"/>
              </a:solidFill>
            </a:endParaRPr>
          </a:p>
          <a:p>
            <a:pPr lvl="1"/>
            <a:endParaRPr lang="en-US" dirty="0">
              <a:solidFill>
                <a:schemeClr val="bg1"/>
              </a:solidFill>
            </a:endParaRPr>
          </a:p>
          <a:p>
            <a:pPr lvl="2"/>
            <a:endParaRPr lang="en-US" dirty="0">
              <a:solidFill>
                <a:schemeClr val="bg1"/>
              </a:solidFill>
            </a:endParaRPr>
          </a:p>
          <a:p>
            <a:endParaRPr lang="en-IN" dirty="0"/>
          </a:p>
        </p:txBody>
      </p:sp>
      <p:sp>
        <p:nvSpPr>
          <p:cNvPr id="4" name="Title 1">
            <a:extLst>
              <a:ext uri="{FF2B5EF4-FFF2-40B4-BE49-F238E27FC236}">
                <a16:creationId xmlns:a16="http://schemas.microsoft.com/office/drawing/2014/main" id="{C2790C21-794B-80B3-6D49-04C9FA463598}"/>
              </a:ext>
            </a:extLst>
          </p:cNvPr>
          <p:cNvSpPr>
            <a:spLocks noGrp="1"/>
          </p:cNvSpPr>
          <p:nvPr>
            <p:ph type="title"/>
          </p:nvPr>
        </p:nvSpPr>
        <p:spPr>
          <a:xfrm>
            <a:off x="646113" y="452439"/>
            <a:ext cx="2614323" cy="794470"/>
          </a:xfrm>
        </p:spPr>
        <p:txBody>
          <a:bodyPr/>
          <a:lstStyle/>
          <a:p>
            <a:r>
              <a:rPr lang="en-IN" dirty="0">
                <a:solidFill>
                  <a:schemeClr val="bg1"/>
                </a:solidFill>
              </a:rPr>
              <a:t>Contents</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65352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E77E-31DB-8301-0A61-CE3128407F30}"/>
              </a:ext>
            </a:extLst>
          </p:cNvPr>
          <p:cNvSpPr>
            <a:spLocks noGrp="1"/>
          </p:cNvSpPr>
          <p:nvPr>
            <p:ph type="title"/>
          </p:nvPr>
        </p:nvSpPr>
        <p:spPr>
          <a:xfrm>
            <a:off x="646113" y="452718"/>
            <a:ext cx="10973232" cy="1209827"/>
          </a:xfrm>
        </p:spPr>
        <p:txBody>
          <a:bodyPr/>
          <a:lstStyle/>
          <a:p>
            <a:r>
              <a:rPr lang="en-US" sz="2400" b="1" dirty="0">
                <a:solidFill>
                  <a:schemeClr val="bg1"/>
                </a:solidFill>
              </a:rPr>
              <a:t>2.10		Write a query to fetch the year-wise total runs scored at Eden Gardens and order it in the descending order of total runs scored.</a:t>
            </a:r>
            <a:br>
              <a:rPr lang="en-US" sz="2400" b="1" dirty="0">
                <a:solidFill>
                  <a:schemeClr val="bg1"/>
                </a:solidFill>
              </a:rPr>
            </a:br>
            <a:endParaRPr lang="en-IN" sz="1600" b="1" dirty="0"/>
          </a:p>
        </p:txBody>
      </p:sp>
      <p:sp>
        <p:nvSpPr>
          <p:cNvPr id="3" name="Content Placeholder 2">
            <a:extLst>
              <a:ext uri="{FF2B5EF4-FFF2-40B4-BE49-F238E27FC236}">
                <a16:creationId xmlns:a16="http://schemas.microsoft.com/office/drawing/2014/main" id="{0F31A3AB-8944-A98F-A12E-51A3DE3C57FF}"/>
              </a:ext>
            </a:extLst>
          </p:cNvPr>
          <p:cNvSpPr>
            <a:spLocks noGrp="1"/>
          </p:cNvSpPr>
          <p:nvPr>
            <p:ph sz="half" idx="1"/>
          </p:nvPr>
        </p:nvSpPr>
        <p:spPr>
          <a:xfrm>
            <a:off x="554183" y="2056094"/>
            <a:ext cx="3609075" cy="3855180"/>
          </a:xfrm>
          <a:solidFill>
            <a:schemeClr val="tx1"/>
          </a:solidFill>
          <a:ln>
            <a:solidFill>
              <a:schemeClr val="accent4"/>
            </a:solidFill>
          </a:ln>
        </p:spPr>
        <p:txBody>
          <a:bodyPr/>
          <a:lstStyle/>
          <a:p>
            <a:pPr marL="0" indent="0">
              <a:buNone/>
            </a:pPr>
            <a:r>
              <a:rPr lang="en-US" b="1" dirty="0">
                <a:solidFill>
                  <a:schemeClr val="bg1"/>
                </a:solidFill>
              </a:rPr>
              <a:t>Query:</a:t>
            </a:r>
          </a:p>
          <a:p>
            <a:pPr marL="0" indent="0">
              <a:buNone/>
            </a:pPr>
            <a:r>
              <a:rPr lang="en-US" dirty="0">
                <a:solidFill>
                  <a:schemeClr val="bg1"/>
                </a:solidFill>
              </a:rPr>
              <a:t>select extract(year from </a:t>
            </a:r>
            <a:r>
              <a:rPr lang="en-US" dirty="0" err="1">
                <a:solidFill>
                  <a:schemeClr val="bg1"/>
                </a:solidFill>
              </a:rPr>
              <a:t>match_date</a:t>
            </a:r>
            <a:r>
              <a:rPr lang="en-US" dirty="0">
                <a:solidFill>
                  <a:schemeClr val="bg1"/>
                </a:solidFill>
              </a:rPr>
              <a:t>) as </a:t>
            </a:r>
            <a:r>
              <a:rPr lang="en-US" dirty="0" err="1">
                <a:solidFill>
                  <a:schemeClr val="bg1"/>
                </a:solidFill>
              </a:rPr>
              <a:t>match_year</a:t>
            </a:r>
            <a:r>
              <a:rPr lang="en-US" dirty="0">
                <a:solidFill>
                  <a:schemeClr val="bg1"/>
                </a:solidFill>
              </a:rPr>
              <a:t>, sum(</a:t>
            </a:r>
            <a:r>
              <a:rPr lang="en-US" dirty="0" err="1">
                <a:solidFill>
                  <a:schemeClr val="bg1"/>
                </a:solidFill>
              </a:rPr>
              <a:t>total_runs</a:t>
            </a:r>
            <a:r>
              <a:rPr lang="en-US" dirty="0">
                <a:solidFill>
                  <a:schemeClr val="bg1"/>
                </a:solidFill>
              </a:rPr>
              <a:t>) as </a:t>
            </a:r>
            <a:r>
              <a:rPr lang="en-US" dirty="0" err="1">
                <a:solidFill>
                  <a:schemeClr val="bg1"/>
                </a:solidFill>
              </a:rPr>
              <a:t>total_runs</a:t>
            </a:r>
            <a:r>
              <a:rPr lang="en-US" dirty="0">
                <a:solidFill>
                  <a:schemeClr val="bg1"/>
                </a:solidFill>
              </a:rPr>
              <a:t> </a:t>
            </a:r>
          </a:p>
          <a:p>
            <a:pPr marL="0" indent="0">
              <a:buNone/>
            </a:pPr>
            <a:r>
              <a:rPr lang="en-US" dirty="0">
                <a:solidFill>
                  <a:schemeClr val="bg1"/>
                </a:solidFill>
              </a:rPr>
              <a:t>from deliveries_v03</a:t>
            </a:r>
          </a:p>
          <a:p>
            <a:pPr marL="0" indent="0">
              <a:buNone/>
            </a:pPr>
            <a:r>
              <a:rPr lang="en-US" dirty="0">
                <a:solidFill>
                  <a:schemeClr val="bg1"/>
                </a:solidFill>
              </a:rPr>
              <a:t>where venue = 'Eden Gardens'</a:t>
            </a:r>
          </a:p>
          <a:p>
            <a:pPr marL="0" indent="0">
              <a:buNone/>
            </a:pPr>
            <a:r>
              <a:rPr lang="en-US" dirty="0">
                <a:solidFill>
                  <a:schemeClr val="bg1"/>
                </a:solidFill>
              </a:rPr>
              <a:t>group by </a:t>
            </a:r>
            <a:r>
              <a:rPr lang="en-US" dirty="0" err="1">
                <a:solidFill>
                  <a:schemeClr val="bg1"/>
                </a:solidFill>
              </a:rPr>
              <a:t>match_year</a:t>
            </a:r>
            <a:endParaRPr lang="en-US" dirty="0">
              <a:solidFill>
                <a:schemeClr val="bg1"/>
              </a:solidFill>
            </a:endParaRPr>
          </a:p>
          <a:p>
            <a:pPr marL="0" indent="0">
              <a:buNone/>
            </a:pPr>
            <a:r>
              <a:rPr lang="en-US" dirty="0">
                <a:solidFill>
                  <a:schemeClr val="bg1"/>
                </a:solidFill>
              </a:rPr>
              <a:t>order by </a:t>
            </a:r>
            <a:r>
              <a:rPr lang="en-US" dirty="0" err="1">
                <a:solidFill>
                  <a:schemeClr val="bg1"/>
                </a:solidFill>
              </a:rPr>
              <a:t>total_runs</a:t>
            </a:r>
            <a:r>
              <a:rPr lang="en-US" dirty="0">
                <a:solidFill>
                  <a:schemeClr val="bg1"/>
                </a:solidFill>
              </a:rPr>
              <a:t> desc</a:t>
            </a:r>
            <a:endParaRPr lang="en-IN" dirty="0">
              <a:solidFill>
                <a:schemeClr val="bg1"/>
              </a:solidFill>
            </a:endParaRPr>
          </a:p>
        </p:txBody>
      </p:sp>
      <p:sp>
        <p:nvSpPr>
          <p:cNvPr id="4" name="Content Placeholder 3">
            <a:extLst>
              <a:ext uri="{FF2B5EF4-FFF2-40B4-BE49-F238E27FC236}">
                <a16:creationId xmlns:a16="http://schemas.microsoft.com/office/drawing/2014/main" id="{466FC9D3-D155-0CDC-4D7E-54F2179B2F1E}"/>
              </a:ext>
            </a:extLst>
          </p:cNvPr>
          <p:cNvSpPr>
            <a:spLocks noGrp="1"/>
          </p:cNvSpPr>
          <p:nvPr>
            <p:ph sz="half" idx="2"/>
          </p:nvPr>
        </p:nvSpPr>
        <p:spPr>
          <a:xfrm>
            <a:off x="4304146" y="2056093"/>
            <a:ext cx="3398981" cy="3855180"/>
          </a:xfrm>
          <a:ln>
            <a:solidFill>
              <a:schemeClr val="accent4"/>
            </a:solidFill>
          </a:ln>
        </p:spPr>
        <p:txBody>
          <a:bodyPr/>
          <a:lstStyle/>
          <a:p>
            <a:pPr marL="0" indent="0">
              <a:buNone/>
            </a:pPr>
            <a:r>
              <a:rPr lang="en-US" b="1" dirty="0">
                <a:solidFill>
                  <a:schemeClr val="bg1"/>
                </a:solidFill>
              </a:rPr>
              <a:t>Output:</a:t>
            </a:r>
          </a:p>
          <a:p>
            <a:pPr marL="0" indent="0">
              <a:buNone/>
            </a:pPr>
            <a:endParaRPr lang="en-IN" dirty="0">
              <a:solidFill>
                <a:schemeClr val="bg1"/>
              </a:solidFill>
            </a:endParaRPr>
          </a:p>
        </p:txBody>
      </p:sp>
      <p:sp>
        <p:nvSpPr>
          <p:cNvPr id="6" name="Content Placeholder 3">
            <a:extLst>
              <a:ext uri="{FF2B5EF4-FFF2-40B4-BE49-F238E27FC236}">
                <a16:creationId xmlns:a16="http://schemas.microsoft.com/office/drawing/2014/main" id="{1952E760-CD33-9E80-FB6F-BE4C77188EE6}"/>
              </a:ext>
            </a:extLst>
          </p:cNvPr>
          <p:cNvSpPr txBox="1">
            <a:spLocks/>
          </p:cNvSpPr>
          <p:nvPr/>
        </p:nvSpPr>
        <p:spPr>
          <a:xfrm>
            <a:off x="7887855" y="2056093"/>
            <a:ext cx="4017818" cy="3855180"/>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j-ea"/>
                <a:cs typeface="+mj-cs"/>
              </a:rPr>
              <a:t>Chart: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j-ea"/>
              <a:cs typeface="+mj-cs"/>
            </a:endParaRPr>
          </a:p>
        </p:txBody>
      </p:sp>
      <p:graphicFrame>
        <p:nvGraphicFramePr>
          <p:cNvPr id="8" name="Table 7">
            <a:extLst>
              <a:ext uri="{FF2B5EF4-FFF2-40B4-BE49-F238E27FC236}">
                <a16:creationId xmlns:a16="http://schemas.microsoft.com/office/drawing/2014/main" id="{8AECEA3D-661C-1D43-A4FA-70D0A9659E7C}"/>
              </a:ext>
            </a:extLst>
          </p:cNvPr>
          <p:cNvGraphicFramePr>
            <a:graphicFrameLocks noGrp="1"/>
          </p:cNvGraphicFramePr>
          <p:nvPr>
            <p:extLst>
              <p:ext uri="{D42A27DB-BD31-4B8C-83A1-F6EECF244321}">
                <p14:modId xmlns:p14="http://schemas.microsoft.com/office/powerpoint/2010/main" val="3505993687"/>
              </p:ext>
            </p:extLst>
          </p:nvPr>
        </p:nvGraphicFramePr>
        <p:xfrm>
          <a:off x="4431579" y="2536824"/>
          <a:ext cx="2052347" cy="3298416"/>
        </p:xfrm>
        <a:graphic>
          <a:graphicData uri="http://schemas.openxmlformats.org/drawingml/2006/table">
            <a:tbl>
              <a:tblPr/>
              <a:tblGrid>
                <a:gridCol w="1083310">
                  <a:extLst>
                    <a:ext uri="{9D8B030D-6E8A-4147-A177-3AD203B41FA5}">
                      <a16:colId xmlns:a16="http://schemas.microsoft.com/office/drawing/2014/main" val="713492820"/>
                    </a:ext>
                  </a:extLst>
                </a:gridCol>
                <a:gridCol w="969037">
                  <a:extLst>
                    <a:ext uri="{9D8B030D-6E8A-4147-A177-3AD203B41FA5}">
                      <a16:colId xmlns:a16="http://schemas.microsoft.com/office/drawing/2014/main" val="811533100"/>
                    </a:ext>
                  </a:extLst>
                </a:gridCol>
              </a:tblGrid>
              <a:tr h="274868">
                <a:tc>
                  <a:txBody>
                    <a:bodyPr/>
                    <a:lstStyle/>
                    <a:p>
                      <a:pPr algn="l" fontAlgn="b"/>
                      <a:r>
                        <a:rPr lang="en-IN" sz="1600" b="1" i="0" u="none" strike="noStrike">
                          <a:solidFill>
                            <a:srgbClr val="000000"/>
                          </a:solidFill>
                          <a:effectLst/>
                          <a:latin typeface="Calibri" panose="020F0502020204030204" pitchFamily="34" charset="0"/>
                        </a:rPr>
                        <a:t>match_year</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1600" b="1" i="0" u="none" strike="noStrike">
                          <a:solidFill>
                            <a:srgbClr val="000000"/>
                          </a:solidFill>
                          <a:effectLst/>
                          <a:latin typeface="Calibri" panose="020F0502020204030204" pitchFamily="34" charset="0"/>
                        </a:rPr>
                        <a:t>total_runs</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156933941"/>
                  </a:ext>
                </a:extLst>
              </a:tr>
              <a:tr h="274868">
                <a:tc>
                  <a:txBody>
                    <a:bodyPr/>
                    <a:lstStyle/>
                    <a:p>
                      <a:pPr algn="r" fontAlgn="b"/>
                      <a:r>
                        <a:rPr lang="en-IN" sz="1600" b="0" i="0" u="none" strike="noStrike">
                          <a:solidFill>
                            <a:srgbClr val="000000"/>
                          </a:solidFill>
                          <a:effectLst/>
                          <a:latin typeface="Calibri" panose="020F0502020204030204" pitchFamily="34" charset="0"/>
                        </a:rPr>
                        <a:t>2018</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2885</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4139412"/>
                  </a:ext>
                </a:extLst>
              </a:tr>
              <a:tr h="274868">
                <a:tc>
                  <a:txBody>
                    <a:bodyPr/>
                    <a:lstStyle/>
                    <a:p>
                      <a:pPr algn="r" fontAlgn="b"/>
                      <a:r>
                        <a:rPr lang="en-IN" sz="1600" b="0" i="0" u="none" strike="noStrike">
                          <a:solidFill>
                            <a:srgbClr val="000000"/>
                          </a:solidFill>
                          <a:effectLst/>
                          <a:latin typeface="Calibri" panose="020F0502020204030204" pitchFamily="34" charset="0"/>
                        </a:rPr>
                        <a:t>2019</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2651</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944486"/>
                  </a:ext>
                </a:extLst>
              </a:tr>
              <a:tr h="274868">
                <a:tc>
                  <a:txBody>
                    <a:bodyPr/>
                    <a:lstStyle/>
                    <a:p>
                      <a:pPr algn="r" fontAlgn="b"/>
                      <a:r>
                        <a:rPr lang="en-IN" sz="1600" b="0" i="0" u="none" strike="noStrike">
                          <a:solidFill>
                            <a:srgbClr val="000000"/>
                          </a:solidFill>
                          <a:effectLst/>
                          <a:latin typeface="Calibri" panose="020F0502020204030204" pitchFamily="34" charset="0"/>
                        </a:rPr>
                        <a:t>2015</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2386</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4178822"/>
                  </a:ext>
                </a:extLst>
              </a:tr>
              <a:tr h="274868">
                <a:tc>
                  <a:txBody>
                    <a:bodyPr/>
                    <a:lstStyle/>
                    <a:p>
                      <a:pPr algn="r" fontAlgn="b"/>
                      <a:r>
                        <a:rPr lang="en-IN" sz="1600" b="0" i="0" u="none" strike="noStrike">
                          <a:solidFill>
                            <a:srgbClr val="000000"/>
                          </a:solidFill>
                          <a:effectLst/>
                          <a:latin typeface="Calibri" panose="020F0502020204030204" pitchFamily="34" charset="0"/>
                        </a:rPr>
                        <a:t>2013</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2304</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7782938"/>
                  </a:ext>
                </a:extLst>
              </a:tr>
              <a:tr h="274868">
                <a:tc>
                  <a:txBody>
                    <a:bodyPr/>
                    <a:lstStyle/>
                    <a:p>
                      <a:pPr algn="r" fontAlgn="b"/>
                      <a:r>
                        <a:rPr lang="en-IN" sz="1600" b="0" i="0" u="none" strike="noStrike">
                          <a:solidFill>
                            <a:srgbClr val="000000"/>
                          </a:solidFill>
                          <a:effectLst/>
                          <a:latin typeface="Calibri" panose="020F0502020204030204" pitchFamily="34" charset="0"/>
                        </a:rPr>
                        <a:t>2017</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2194</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5328077"/>
                  </a:ext>
                </a:extLst>
              </a:tr>
              <a:tr h="274868">
                <a:tc>
                  <a:txBody>
                    <a:bodyPr/>
                    <a:lstStyle/>
                    <a:p>
                      <a:pPr algn="r" fontAlgn="b"/>
                      <a:r>
                        <a:rPr lang="en-IN" sz="1600" b="0" i="0" u="none" strike="noStrike">
                          <a:solidFill>
                            <a:srgbClr val="000000"/>
                          </a:solidFill>
                          <a:effectLst/>
                          <a:latin typeface="Calibri" panose="020F0502020204030204" pitchFamily="34" charset="0"/>
                        </a:rPr>
                        <a:t>2010</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2167</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1369317"/>
                  </a:ext>
                </a:extLst>
              </a:tr>
              <a:tr h="274868">
                <a:tc>
                  <a:txBody>
                    <a:bodyPr/>
                    <a:lstStyle/>
                    <a:p>
                      <a:pPr algn="r" fontAlgn="b"/>
                      <a:r>
                        <a:rPr lang="en-IN" sz="1600" b="0" i="0" u="none" strike="noStrike">
                          <a:solidFill>
                            <a:srgbClr val="000000"/>
                          </a:solidFill>
                          <a:effectLst/>
                          <a:latin typeface="Calibri" panose="020F0502020204030204" pitchFamily="34" charset="0"/>
                        </a:rPr>
                        <a:t>2016</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2073</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9888036"/>
                  </a:ext>
                </a:extLst>
              </a:tr>
              <a:tr h="274868">
                <a:tc>
                  <a:txBody>
                    <a:bodyPr/>
                    <a:lstStyle/>
                    <a:p>
                      <a:pPr algn="r" fontAlgn="b"/>
                      <a:r>
                        <a:rPr lang="en-IN" sz="1600" b="0" i="0" u="none" strike="noStrike">
                          <a:solidFill>
                            <a:srgbClr val="000000"/>
                          </a:solidFill>
                          <a:effectLst/>
                          <a:latin typeface="Calibri" panose="020F0502020204030204" pitchFamily="34" charset="0"/>
                        </a:rPr>
                        <a:t>2012</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2012</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2863602"/>
                  </a:ext>
                </a:extLst>
              </a:tr>
              <a:tr h="274868">
                <a:tc>
                  <a:txBody>
                    <a:bodyPr/>
                    <a:lstStyle/>
                    <a:p>
                      <a:pPr algn="r" fontAlgn="b"/>
                      <a:r>
                        <a:rPr lang="en-IN" sz="1600" b="0" i="0" u="none" strike="noStrike">
                          <a:solidFill>
                            <a:srgbClr val="000000"/>
                          </a:solidFill>
                          <a:effectLst/>
                          <a:latin typeface="Calibri" panose="020F0502020204030204" pitchFamily="34" charset="0"/>
                        </a:rPr>
                        <a:t>2011</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1854</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7372602"/>
                  </a:ext>
                </a:extLst>
              </a:tr>
              <a:tr h="274868">
                <a:tc>
                  <a:txBody>
                    <a:bodyPr/>
                    <a:lstStyle/>
                    <a:p>
                      <a:pPr algn="r" fontAlgn="b"/>
                      <a:r>
                        <a:rPr lang="en-IN" sz="1600" b="0" i="0" u="none" strike="noStrike">
                          <a:solidFill>
                            <a:srgbClr val="000000"/>
                          </a:solidFill>
                          <a:effectLst/>
                          <a:latin typeface="Calibri" panose="020F0502020204030204" pitchFamily="34" charset="0"/>
                        </a:rPr>
                        <a:t>2008</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1843</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4748058"/>
                  </a:ext>
                </a:extLst>
              </a:tr>
              <a:tr h="274868">
                <a:tc>
                  <a:txBody>
                    <a:bodyPr/>
                    <a:lstStyle/>
                    <a:p>
                      <a:pPr algn="r" fontAlgn="b"/>
                      <a:r>
                        <a:rPr lang="en-IN" sz="1600" b="0" i="0" u="none" strike="noStrike">
                          <a:solidFill>
                            <a:srgbClr val="000000"/>
                          </a:solidFill>
                          <a:effectLst/>
                          <a:latin typeface="Calibri" panose="020F0502020204030204" pitchFamily="34" charset="0"/>
                        </a:rPr>
                        <a:t>2014</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600" b="0" i="0" u="none" strike="noStrike" dirty="0">
                          <a:solidFill>
                            <a:srgbClr val="000000"/>
                          </a:solidFill>
                          <a:effectLst/>
                          <a:latin typeface="Calibri" panose="020F0502020204030204" pitchFamily="34" charset="0"/>
                        </a:rPr>
                        <a:t>1289</a:t>
                      </a:r>
                    </a:p>
                  </a:txBody>
                  <a:tcPr marL="13743" marR="13743" marT="13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8383800"/>
                  </a:ext>
                </a:extLst>
              </a:tr>
            </a:tbl>
          </a:graphicData>
        </a:graphic>
      </p:graphicFrame>
      <p:graphicFrame>
        <p:nvGraphicFramePr>
          <p:cNvPr id="9" name="Chart 8">
            <a:extLst>
              <a:ext uri="{FF2B5EF4-FFF2-40B4-BE49-F238E27FC236}">
                <a16:creationId xmlns:a16="http://schemas.microsoft.com/office/drawing/2014/main" id="{84932D27-8009-A413-527C-76FF0A99C730}"/>
              </a:ext>
            </a:extLst>
          </p:cNvPr>
          <p:cNvGraphicFramePr>
            <a:graphicFrameLocks/>
          </p:cNvGraphicFramePr>
          <p:nvPr>
            <p:extLst>
              <p:ext uri="{D42A27DB-BD31-4B8C-83A1-F6EECF244321}">
                <p14:modId xmlns:p14="http://schemas.microsoft.com/office/powerpoint/2010/main" val="3066284146"/>
              </p:ext>
            </p:extLst>
          </p:nvPr>
        </p:nvGraphicFramePr>
        <p:xfrm>
          <a:off x="8040254" y="2541154"/>
          <a:ext cx="3689607" cy="2095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729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0378-7750-F5B4-7B75-B7062D561626}"/>
              </a:ext>
            </a:extLst>
          </p:cNvPr>
          <p:cNvSpPr>
            <a:spLocks noGrp="1"/>
          </p:cNvSpPr>
          <p:nvPr>
            <p:ph type="title"/>
          </p:nvPr>
        </p:nvSpPr>
        <p:spPr>
          <a:xfrm>
            <a:off x="646112" y="452718"/>
            <a:ext cx="2568144" cy="692591"/>
          </a:xfrm>
        </p:spPr>
        <p:txBody>
          <a:bodyPr/>
          <a:lstStyle/>
          <a:p>
            <a:r>
              <a:rPr lang="en-IN" dirty="0">
                <a:solidFill>
                  <a:schemeClr val="bg1"/>
                </a:solidFill>
              </a:rPr>
              <a:t>Contents</a:t>
            </a:r>
            <a:endParaRPr lang="en-IN" dirty="0"/>
          </a:p>
        </p:txBody>
      </p:sp>
      <p:sp>
        <p:nvSpPr>
          <p:cNvPr id="3" name="Content Placeholder 2">
            <a:extLst>
              <a:ext uri="{FF2B5EF4-FFF2-40B4-BE49-F238E27FC236}">
                <a16:creationId xmlns:a16="http://schemas.microsoft.com/office/drawing/2014/main" id="{B8139666-5CB6-925F-7E57-156FCF193C5B}"/>
              </a:ext>
            </a:extLst>
          </p:cNvPr>
          <p:cNvSpPr>
            <a:spLocks noGrp="1"/>
          </p:cNvSpPr>
          <p:nvPr>
            <p:ph idx="1"/>
          </p:nvPr>
        </p:nvSpPr>
        <p:spPr>
          <a:xfrm>
            <a:off x="554183" y="1240118"/>
            <a:ext cx="11397672" cy="5165164"/>
          </a:xfrm>
        </p:spPr>
        <p:txBody>
          <a:bodyPr/>
          <a:lstStyle/>
          <a:p>
            <a:r>
              <a:rPr lang="en-US" sz="2400" b="1" i="1" dirty="0">
                <a:solidFill>
                  <a:schemeClr val="bg1"/>
                </a:solidFill>
              </a:rPr>
              <a:t>2.	Last part of the project:</a:t>
            </a:r>
          </a:p>
          <a:p>
            <a:pPr lvl="1"/>
            <a:r>
              <a:rPr lang="en-US" b="1" dirty="0">
                <a:solidFill>
                  <a:schemeClr val="bg1"/>
                </a:solidFill>
              </a:rPr>
              <a:t>2.6</a:t>
            </a:r>
            <a:r>
              <a:rPr lang="en-US" dirty="0">
                <a:solidFill>
                  <a:schemeClr val="bg1"/>
                </a:solidFill>
              </a:rPr>
              <a:t>	</a:t>
            </a:r>
            <a:r>
              <a:rPr lang="en-US" sz="1600" dirty="0">
                <a:solidFill>
                  <a:schemeClr val="bg1"/>
                </a:solidFill>
              </a:rPr>
              <a:t>Write a query to fetch the total number of dismissals by dismissal kinds where dismissal kind is not 			NA.</a:t>
            </a:r>
          </a:p>
          <a:p>
            <a:pPr lvl="1"/>
            <a:r>
              <a:rPr lang="en-US" sz="1600" b="1" dirty="0">
                <a:solidFill>
                  <a:schemeClr val="bg1"/>
                </a:solidFill>
              </a:rPr>
              <a:t>2.7</a:t>
            </a:r>
            <a:r>
              <a:rPr lang="en-US" sz="1600" dirty="0">
                <a:solidFill>
                  <a:schemeClr val="bg1"/>
                </a:solidFill>
              </a:rPr>
              <a:t>	Write a query to get the top 5 bowlers who conceded maximum extra runs from the deliveries table.</a:t>
            </a:r>
          </a:p>
          <a:p>
            <a:pPr lvl="1"/>
            <a:r>
              <a:rPr lang="en-US" sz="1600" b="1" dirty="0">
                <a:solidFill>
                  <a:schemeClr val="bg1"/>
                </a:solidFill>
              </a:rPr>
              <a:t>2.8</a:t>
            </a:r>
            <a:r>
              <a:rPr lang="en-US" sz="1600" dirty="0">
                <a:solidFill>
                  <a:schemeClr val="bg1"/>
                </a:solidFill>
              </a:rPr>
              <a:t>	</a:t>
            </a:r>
            <a:r>
              <a:rPr lang="en-US" sz="1600" dirty="0">
                <a:solidFill>
                  <a:srgbClr val="484848"/>
                </a:solidFill>
                <a:latin typeface="Inter var experimental"/>
              </a:rPr>
              <a:t> </a:t>
            </a:r>
            <a:r>
              <a:rPr lang="en-US" sz="1600" dirty="0">
                <a:solidFill>
                  <a:schemeClr val="bg1"/>
                </a:solidFill>
              </a:rPr>
              <a:t>Write a query to create a table named deliveries_v03 with all the columns of deliveries_v02 table 			and two additional column (named venue and </a:t>
            </a:r>
            <a:r>
              <a:rPr lang="en-US" sz="1600" dirty="0" err="1">
                <a:solidFill>
                  <a:schemeClr val="bg1"/>
                </a:solidFill>
              </a:rPr>
              <a:t>match_date</a:t>
            </a:r>
            <a:r>
              <a:rPr lang="en-US" sz="1600" dirty="0">
                <a:solidFill>
                  <a:schemeClr val="bg1"/>
                </a:solidFill>
              </a:rPr>
              <a:t>) of venue and date from 					table matches.</a:t>
            </a:r>
          </a:p>
          <a:p>
            <a:pPr lvl="1"/>
            <a:r>
              <a:rPr lang="en-US" sz="1600" b="1" dirty="0">
                <a:solidFill>
                  <a:schemeClr val="bg1"/>
                </a:solidFill>
              </a:rPr>
              <a:t>2.9</a:t>
            </a:r>
            <a:r>
              <a:rPr lang="en-US" sz="1600" dirty="0">
                <a:solidFill>
                  <a:schemeClr val="bg1"/>
                </a:solidFill>
              </a:rPr>
              <a:t>	</a:t>
            </a:r>
            <a:r>
              <a:rPr lang="en-US" sz="1600" dirty="0">
                <a:solidFill>
                  <a:srgbClr val="484848"/>
                </a:solidFill>
                <a:latin typeface="Inter var experimental"/>
              </a:rPr>
              <a:t> </a:t>
            </a:r>
            <a:r>
              <a:rPr lang="en-US" sz="1600" dirty="0">
                <a:solidFill>
                  <a:schemeClr val="bg1"/>
                </a:solidFill>
              </a:rPr>
              <a:t>Write a query to fetch the total runs scored for each venue and order it in the descending order of 		total runs scored.</a:t>
            </a:r>
          </a:p>
          <a:p>
            <a:pPr lvl="1"/>
            <a:r>
              <a:rPr lang="en-US" sz="1600" b="1" dirty="0">
                <a:solidFill>
                  <a:schemeClr val="bg1"/>
                </a:solidFill>
              </a:rPr>
              <a:t>2.10</a:t>
            </a:r>
            <a:r>
              <a:rPr lang="en-US" sz="1600" dirty="0">
                <a:solidFill>
                  <a:schemeClr val="bg1"/>
                </a:solidFill>
              </a:rPr>
              <a:t>	</a:t>
            </a:r>
            <a:r>
              <a:rPr lang="en-US" sz="1600" dirty="0">
                <a:solidFill>
                  <a:srgbClr val="484848"/>
                </a:solidFill>
                <a:latin typeface="Inter var experimental"/>
              </a:rPr>
              <a:t> </a:t>
            </a:r>
            <a:r>
              <a:rPr lang="en-US" sz="1600" dirty="0">
                <a:solidFill>
                  <a:schemeClr val="bg1"/>
                </a:solidFill>
              </a:rPr>
              <a:t>Write a query to fetch the year-wise total runs scored at Eden Gardens and order it in the 				descending order of total runs scored.</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endParaRPr lang="en-IN" dirty="0"/>
          </a:p>
        </p:txBody>
      </p:sp>
    </p:spTree>
    <p:extLst>
      <p:ext uri="{BB962C8B-B14F-4D97-AF65-F5344CB8AC3E}">
        <p14:creationId xmlns:p14="http://schemas.microsoft.com/office/powerpoint/2010/main" val="97324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8"/>
            <a:ext cx="10963996" cy="988155"/>
          </a:xfrm>
        </p:spPr>
        <p:txBody>
          <a:bodyPr/>
          <a:lstStyle/>
          <a:p>
            <a:r>
              <a:rPr lang="en-US" sz="4400" b="1" dirty="0">
                <a:solidFill>
                  <a:schemeClr val="bg1"/>
                </a:solidFill>
              </a:rPr>
              <a:t>“</a:t>
            </a:r>
            <a:r>
              <a:rPr lang="en-US" sz="4400" b="1" dirty="0" err="1">
                <a:solidFill>
                  <a:schemeClr val="bg1"/>
                </a:solidFill>
              </a:rPr>
              <a:t>IPL_Ball</a:t>
            </a:r>
            <a:r>
              <a:rPr lang="en-US" sz="4400" b="1" dirty="0">
                <a:solidFill>
                  <a:schemeClr val="bg1"/>
                </a:solidFill>
              </a:rPr>
              <a:t>” </a:t>
            </a:r>
            <a:r>
              <a:rPr lang="en-US" sz="4400" dirty="0">
                <a:solidFill>
                  <a:schemeClr val="bg1"/>
                </a:solidFill>
              </a:rPr>
              <a:t>table creation:</a:t>
            </a:r>
            <a:endParaRPr lang="en-IN"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440873"/>
            <a:ext cx="5348287" cy="4964409"/>
          </a:xfrm>
          <a:ln>
            <a:solidFill>
              <a:srgbClr val="00B0F0"/>
            </a:solidFill>
          </a:ln>
        </p:spPr>
        <p:txBody>
          <a:bodyPr/>
          <a:lstStyle/>
          <a:p>
            <a:r>
              <a:rPr lang="en-IN" sz="1800" dirty="0">
                <a:solidFill>
                  <a:schemeClr val="bg1"/>
                </a:solidFill>
              </a:rPr>
              <a:t>create table </a:t>
            </a:r>
            <a:r>
              <a:rPr lang="en-IN" sz="1800" dirty="0" err="1">
                <a:solidFill>
                  <a:schemeClr val="bg1"/>
                </a:solidFill>
              </a:rPr>
              <a:t>IPL_Ball</a:t>
            </a:r>
            <a:r>
              <a:rPr lang="en-IN" sz="1800" dirty="0">
                <a:solidFill>
                  <a:schemeClr val="bg1"/>
                </a:solidFill>
              </a:rPr>
              <a:t> (</a:t>
            </a:r>
          </a:p>
          <a:p>
            <a:r>
              <a:rPr lang="en-IN" sz="1800" dirty="0">
                <a:solidFill>
                  <a:schemeClr val="bg1"/>
                </a:solidFill>
              </a:rPr>
              <a:t>id int,</a:t>
            </a:r>
          </a:p>
          <a:p>
            <a:r>
              <a:rPr lang="en-IN" sz="1800" dirty="0">
                <a:solidFill>
                  <a:schemeClr val="bg1"/>
                </a:solidFill>
              </a:rPr>
              <a:t>inning int,</a:t>
            </a:r>
          </a:p>
          <a:p>
            <a:r>
              <a:rPr lang="en-IN" sz="1800" dirty="0">
                <a:solidFill>
                  <a:schemeClr val="bg1"/>
                </a:solidFill>
              </a:rPr>
              <a:t>over int,</a:t>
            </a:r>
          </a:p>
          <a:p>
            <a:r>
              <a:rPr lang="en-IN" sz="1800" dirty="0">
                <a:solidFill>
                  <a:schemeClr val="bg1"/>
                </a:solidFill>
              </a:rPr>
              <a:t>ball int,</a:t>
            </a:r>
          </a:p>
          <a:p>
            <a:r>
              <a:rPr lang="en-IN" sz="1800" dirty="0">
                <a:solidFill>
                  <a:schemeClr val="bg1"/>
                </a:solidFill>
              </a:rPr>
              <a:t>batsman varchar(100),</a:t>
            </a:r>
          </a:p>
          <a:p>
            <a:r>
              <a:rPr lang="en-IN" sz="1800" dirty="0" err="1">
                <a:solidFill>
                  <a:schemeClr val="bg1"/>
                </a:solidFill>
              </a:rPr>
              <a:t>non_striker</a:t>
            </a:r>
            <a:r>
              <a:rPr lang="en-IN" sz="1800" dirty="0">
                <a:solidFill>
                  <a:schemeClr val="bg1"/>
                </a:solidFill>
              </a:rPr>
              <a:t> varchar(100),</a:t>
            </a:r>
          </a:p>
          <a:p>
            <a:r>
              <a:rPr lang="en-IN" sz="1800" dirty="0">
                <a:solidFill>
                  <a:schemeClr val="bg1"/>
                </a:solidFill>
              </a:rPr>
              <a:t>bowler varchar(100),</a:t>
            </a:r>
          </a:p>
          <a:p>
            <a:r>
              <a:rPr lang="en-IN" sz="1800" dirty="0" err="1">
                <a:solidFill>
                  <a:schemeClr val="bg1"/>
                </a:solidFill>
              </a:rPr>
              <a:t>batsman_runs</a:t>
            </a:r>
            <a:r>
              <a:rPr lang="en-IN" sz="1800" dirty="0">
                <a:solidFill>
                  <a:schemeClr val="bg1"/>
                </a:solidFill>
              </a:rPr>
              <a:t> int,</a:t>
            </a:r>
          </a:p>
          <a:p>
            <a:r>
              <a:rPr lang="en-IN" sz="1800" dirty="0" err="1">
                <a:solidFill>
                  <a:schemeClr val="bg1"/>
                </a:solidFill>
              </a:rPr>
              <a:t>extra_runs</a:t>
            </a:r>
            <a:r>
              <a:rPr lang="en-IN" sz="1800" dirty="0">
                <a:solidFill>
                  <a:schemeClr val="bg1"/>
                </a:solidFill>
              </a:rPr>
              <a:t> int,</a:t>
            </a:r>
          </a:p>
          <a:p>
            <a:r>
              <a:rPr lang="en-IN" sz="1800" dirty="0" err="1">
                <a:solidFill>
                  <a:schemeClr val="bg1"/>
                </a:solidFill>
              </a:rPr>
              <a:t>total_runs</a:t>
            </a:r>
            <a:r>
              <a:rPr lang="en-IN" sz="1800" dirty="0">
                <a:solidFill>
                  <a:schemeClr val="bg1"/>
                </a:solidFill>
              </a:rPr>
              <a:t> int, </a:t>
            </a:r>
          </a:p>
          <a:p>
            <a:r>
              <a:rPr lang="en-IN" sz="1800" dirty="0" err="1">
                <a:solidFill>
                  <a:schemeClr val="bg1"/>
                </a:solidFill>
              </a:rPr>
              <a:t>is_wicket</a:t>
            </a:r>
            <a:r>
              <a:rPr lang="en-IN" sz="1800" dirty="0">
                <a:solidFill>
                  <a:schemeClr val="bg1"/>
                </a:solidFill>
              </a:rPr>
              <a:t> int,</a:t>
            </a:r>
          </a:p>
          <a:p>
            <a:endParaRPr lang="en-IN" sz="1800" dirty="0">
              <a:solidFill>
                <a:schemeClr val="bg1"/>
              </a:solidFill>
            </a:endParaRPr>
          </a:p>
        </p:txBody>
      </p:sp>
      <p:sp>
        <p:nvSpPr>
          <p:cNvPr id="6" name="Text Placeholder 5">
            <a:extLst>
              <a:ext uri="{FF2B5EF4-FFF2-40B4-BE49-F238E27FC236}">
                <a16:creationId xmlns:a16="http://schemas.microsoft.com/office/drawing/2014/main" id="{6249919E-9591-7AA3-B9A4-F985A413DFE2}"/>
              </a:ext>
            </a:extLst>
          </p:cNvPr>
          <p:cNvSpPr>
            <a:spLocks noGrp="1"/>
          </p:cNvSpPr>
          <p:nvPr>
            <p:ph type="body" sz="half" idx="16"/>
          </p:nvPr>
        </p:nvSpPr>
        <p:spPr>
          <a:xfrm>
            <a:off x="6096000" y="1440873"/>
            <a:ext cx="5514109" cy="4964407"/>
          </a:xfrm>
          <a:ln>
            <a:solidFill>
              <a:srgbClr val="00B0F0"/>
            </a:solidFill>
          </a:ln>
        </p:spPr>
        <p:txBody>
          <a:bodyPr/>
          <a:lstStyle/>
          <a:p>
            <a:r>
              <a:rPr lang="en-IN" sz="1800" dirty="0" err="1">
                <a:solidFill>
                  <a:schemeClr val="bg1"/>
                </a:solidFill>
              </a:rPr>
              <a:t>dismissal_kind</a:t>
            </a:r>
            <a:r>
              <a:rPr lang="en-IN" sz="1800" dirty="0">
                <a:solidFill>
                  <a:schemeClr val="bg1"/>
                </a:solidFill>
              </a:rPr>
              <a:t> varchar(100),</a:t>
            </a:r>
          </a:p>
          <a:p>
            <a:r>
              <a:rPr lang="en-IN" sz="1800" dirty="0" err="1">
                <a:solidFill>
                  <a:schemeClr val="bg1"/>
                </a:solidFill>
              </a:rPr>
              <a:t>player_dismissed</a:t>
            </a:r>
            <a:r>
              <a:rPr lang="en-IN" sz="1800" dirty="0">
                <a:solidFill>
                  <a:schemeClr val="bg1"/>
                </a:solidFill>
              </a:rPr>
              <a:t> varchar(100),</a:t>
            </a:r>
          </a:p>
          <a:p>
            <a:r>
              <a:rPr lang="en-IN" sz="1800" dirty="0">
                <a:solidFill>
                  <a:schemeClr val="bg1"/>
                </a:solidFill>
              </a:rPr>
              <a:t>fielder varchar(100),</a:t>
            </a:r>
          </a:p>
          <a:p>
            <a:r>
              <a:rPr lang="en-IN" sz="1800" dirty="0" err="1">
                <a:solidFill>
                  <a:schemeClr val="bg1"/>
                </a:solidFill>
              </a:rPr>
              <a:t>extras_type</a:t>
            </a:r>
            <a:r>
              <a:rPr lang="en-IN" sz="1800" dirty="0">
                <a:solidFill>
                  <a:schemeClr val="bg1"/>
                </a:solidFill>
              </a:rPr>
              <a:t> varchar(100),</a:t>
            </a:r>
          </a:p>
          <a:p>
            <a:r>
              <a:rPr lang="en-IN" sz="1800" dirty="0" err="1">
                <a:solidFill>
                  <a:schemeClr val="bg1"/>
                </a:solidFill>
              </a:rPr>
              <a:t>batting_team</a:t>
            </a:r>
            <a:r>
              <a:rPr lang="en-IN" sz="1800" dirty="0">
                <a:solidFill>
                  <a:schemeClr val="bg1"/>
                </a:solidFill>
              </a:rPr>
              <a:t> varchar(100),</a:t>
            </a:r>
          </a:p>
          <a:p>
            <a:r>
              <a:rPr lang="en-IN" sz="1800" dirty="0" err="1">
                <a:solidFill>
                  <a:schemeClr val="bg1"/>
                </a:solidFill>
              </a:rPr>
              <a:t>bowling_team</a:t>
            </a:r>
            <a:r>
              <a:rPr lang="en-IN" sz="1800" dirty="0">
                <a:solidFill>
                  <a:schemeClr val="bg1"/>
                </a:solidFill>
              </a:rPr>
              <a:t> varchar(100)</a:t>
            </a:r>
          </a:p>
          <a:p>
            <a:r>
              <a:rPr lang="en-IN" sz="1800" dirty="0">
                <a:solidFill>
                  <a:schemeClr val="bg1"/>
                </a:solidFill>
              </a:rPr>
              <a:t>);</a:t>
            </a:r>
          </a:p>
          <a:p>
            <a:endParaRPr lang="en-IN" sz="1800" dirty="0">
              <a:solidFill>
                <a:schemeClr val="bg1"/>
              </a:solidFill>
            </a:endParaRPr>
          </a:p>
          <a:p>
            <a:r>
              <a:rPr lang="en-IN" sz="1800" dirty="0">
                <a:solidFill>
                  <a:schemeClr val="bg1"/>
                </a:solidFill>
              </a:rPr>
              <a:t>/* Now COPING </a:t>
            </a:r>
            <a:r>
              <a:rPr lang="en-IN" sz="1800" dirty="0" err="1">
                <a:solidFill>
                  <a:schemeClr val="bg1"/>
                </a:solidFill>
              </a:rPr>
              <a:t>datadrom</a:t>
            </a:r>
            <a:r>
              <a:rPr lang="en-IN" sz="1800" dirty="0">
                <a:solidFill>
                  <a:schemeClr val="bg1"/>
                </a:solidFill>
              </a:rPr>
              <a:t> local </a:t>
            </a:r>
            <a:r>
              <a:rPr lang="en-IN" sz="1800" dirty="0" err="1">
                <a:solidFill>
                  <a:schemeClr val="bg1"/>
                </a:solidFill>
              </a:rPr>
              <a:t>systel</a:t>
            </a:r>
            <a:r>
              <a:rPr lang="en-IN" sz="1800" dirty="0">
                <a:solidFill>
                  <a:schemeClr val="bg1"/>
                </a:solidFill>
              </a:rPr>
              <a:t>  */ </a:t>
            </a:r>
          </a:p>
          <a:p>
            <a:endParaRPr lang="en-IN" sz="1800" dirty="0">
              <a:solidFill>
                <a:schemeClr val="bg1"/>
              </a:solidFill>
            </a:endParaRPr>
          </a:p>
          <a:p>
            <a:r>
              <a:rPr lang="en-IN" sz="1800" dirty="0">
                <a:solidFill>
                  <a:schemeClr val="bg1"/>
                </a:solidFill>
              </a:rPr>
              <a:t>copy </a:t>
            </a:r>
            <a:r>
              <a:rPr lang="en-IN" sz="1800" dirty="0" err="1">
                <a:solidFill>
                  <a:schemeClr val="bg1"/>
                </a:solidFill>
              </a:rPr>
              <a:t>IPL_Ball</a:t>
            </a:r>
            <a:r>
              <a:rPr lang="en-IN" sz="1800" dirty="0">
                <a:solidFill>
                  <a:schemeClr val="bg1"/>
                </a:solidFill>
              </a:rPr>
              <a:t> from 'C:\Program Files\PostgreSQL\16\data\</a:t>
            </a:r>
            <a:r>
              <a:rPr lang="en-IN" sz="1800" dirty="0" err="1">
                <a:solidFill>
                  <a:schemeClr val="bg1"/>
                </a:solidFill>
              </a:rPr>
              <a:t>IPL_Dataset</a:t>
            </a:r>
            <a:r>
              <a:rPr lang="en-IN" sz="1800" dirty="0">
                <a:solidFill>
                  <a:schemeClr val="bg1"/>
                </a:solidFill>
              </a:rPr>
              <a:t>\IPL_Ball.csv' delimiter ',' csv header;</a:t>
            </a:r>
          </a:p>
        </p:txBody>
      </p:sp>
    </p:spTree>
    <p:extLst>
      <p:ext uri="{BB962C8B-B14F-4D97-AF65-F5344CB8AC3E}">
        <p14:creationId xmlns:p14="http://schemas.microsoft.com/office/powerpoint/2010/main" val="271427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960447"/>
          </a:xfrm>
        </p:spPr>
        <p:txBody>
          <a:bodyPr/>
          <a:lstStyle/>
          <a:p>
            <a:r>
              <a:rPr lang="en-US" sz="4400" b="1" dirty="0">
                <a:solidFill>
                  <a:schemeClr val="bg1"/>
                </a:solidFill>
              </a:rPr>
              <a:t>“</a:t>
            </a:r>
            <a:r>
              <a:rPr lang="en-US" sz="4400" b="1" dirty="0" err="1">
                <a:solidFill>
                  <a:schemeClr val="bg1"/>
                </a:solidFill>
              </a:rPr>
              <a:t>IPL_matches</a:t>
            </a:r>
            <a:r>
              <a:rPr lang="en-US" sz="4400" b="1" dirty="0">
                <a:solidFill>
                  <a:schemeClr val="bg1"/>
                </a:solidFill>
              </a:rPr>
              <a:t>”  </a:t>
            </a:r>
            <a:r>
              <a:rPr lang="en-US" sz="4400" dirty="0">
                <a:solidFill>
                  <a:schemeClr val="bg1"/>
                </a:solidFill>
              </a:rPr>
              <a:t>table creation:</a:t>
            </a:r>
            <a:endParaRPr lang="en-IN"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413164"/>
            <a:ext cx="5348287" cy="4992118"/>
          </a:xfrm>
          <a:ln>
            <a:solidFill>
              <a:srgbClr val="00B0F0"/>
            </a:solidFill>
          </a:ln>
        </p:spPr>
        <p:txBody>
          <a:bodyPr/>
          <a:lstStyle/>
          <a:p>
            <a:r>
              <a:rPr lang="en-IN" sz="1800" dirty="0">
                <a:solidFill>
                  <a:schemeClr val="bg1"/>
                </a:solidFill>
              </a:rPr>
              <a:t>create table </a:t>
            </a:r>
            <a:r>
              <a:rPr lang="en-IN" sz="1800" dirty="0" err="1">
                <a:solidFill>
                  <a:schemeClr val="bg1"/>
                </a:solidFill>
              </a:rPr>
              <a:t>IPL_matches</a:t>
            </a:r>
            <a:r>
              <a:rPr lang="en-IN" sz="1800" dirty="0">
                <a:solidFill>
                  <a:schemeClr val="bg1"/>
                </a:solidFill>
              </a:rPr>
              <a:t> (</a:t>
            </a:r>
          </a:p>
          <a:p>
            <a:r>
              <a:rPr lang="en-IN" sz="1800" dirty="0">
                <a:solidFill>
                  <a:schemeClr val="bg1"/>
                </a:solidFill>
              </a:rPr>
              <a:t>id int,</a:t>
            </a:r>
          </a:p>
          <a:p>
            <a:r>
              <a:rPr lang="en-IN" sz="1800" dirty="0">
                <a:solidFill>
                  <a:schemeClr val="bg1"/>
                </a:solidFill>
              </a:rPr>
              <a:t>city varchar(100),</a:t>
            </a:r>
          </a:p>
          <a:p>
            <a:r>
              <a:rPr lang="en-IN" sz="1800" dirty="0">
                <a:solidFill>
                  <a:schemeClr val="bg1"/>
                </a:solidFill>
              </a:rPr>
              <a:t>date </a:t>
            </a:r>
            <a:r>
              <a:rPr lang="en-IN" sz="1800" dirty="0" err="1">
                <a:solidFill>
                  <a:schemeClr val="bg1"/>
                </a:solidFill>
              </a:rPr>
              <a:t>date</a:t>
            </a:r>
            <a:r>
              <a:rPr lang="en-IN" sz="1800" dirty="0">
                <a:solidFill>
                  <a:schemeClr val="bg1"/>
                </a:solidFill>
              </a:rPr>
              <a:t>,</a:t>
            </a:r>
          </a:p>
          <a:p>
            <a:r>
              <a:rPr lang="en-IN" sz="1800" dirty="0" err="1">
                <a:solidFill>
                  <a:schemeClr val="bg1"/>
                </a:solidFill>
              </a:rPr>
              <a:t>player_of_match</a:t>
            </a:r>
            <a:r>
              <a:rPr lang="en-IN" sz="1800" dirty="0">
                <a:solidFill>
                  <a:schemeClr val="bg1"/>
                </a:solidFill>
              </a:rPr>
              <a:t> varchar(100),</a:t>
            </a:r>
          </a:p>
          <a:p>
            <a:r>
              <a:rPr lang="en-IN" sz="1800" dirty="0">
                <a:solidFill>
                  <a:schemeClr val="bg1"/>
                </a:solidFill>
              </a:rPr>
              <a:t>venue varchar(100),</a:t>
            </a:r>
          </a:p>
          <a:p>
            <a:r>
              <a:rPr lang="en-IN" sz="1800" dirty="0" err="1">
                <a:solidFill>
                  <a:schemeClr val="bg1"/>
                </a:solidFill>
              </a:rPr>
              <a:t>neutral_venue</a:t>
            </a:r>
            <a:r>
              <a:rPr lang="en-IN" sz="1800" dirty="0">
                <a:solidFill>
                  <a:schemeClr val="bg1"/>
                </a:solidFill>
              </a:rPr>
              <a:t> int,</a:t>
            </a:r>
          </a:p>
          <a:p>
            <a:r>
              <a:rPr lang="en-IN" sz="1800" dirty="0">
                <a:solidFill>
                  <a:schemeClr val="bg1"/>
                </a:solidFill>
              </a:rPr>
              <a:t>team1 varchar(100),</a:t>
            </a:r>
          </a:p>
          <a:p>
            <a:r>
              <a:rPr lang="en-IN" sz="1800" dirty="0">
                <a:solidFill>
                  <a:schemeClr val="bg1"/>
                </a:solidFill>
              </a:rPr>
              <a:t>team2 varchar(100),</a:t>
            </a:r>
          </a:p>
          <a:p>
            <a:r>
              <a:rPr lang="en-IN" sz="1800" dirty="0" err="1">
                <a:solidFill>
                  <a:schemeClr val="bg1"/>
                </a:solidFill>
              </a:rPr>
              <a:t>toss_winner</a:t>
            </a:r>
            <a:r>
              <a:rPr lang="en-IN" sz="1800" dirty="0">
                <a:solidFill>
                  <a:schemeClr val="bg1"/>
                </a:solidFill>
              </a:rPr>
              <a:t> varchar(100),</a:t>
            </a:r>
          </a:p>
          <a:p>
            <a:r>
              <a:rPr lang="en-IN" sz="1800" dirty="0" err="1">
                <a:solidFill>
                  <a:schemeClr val="bg1"/>
                </a:solidFill>
              </a:rPr>
              <a:t>toss_decision</a:t>
            </a:r>
            <a:r>
              <a:rPr lang="en-IN" sz="1800" dirty="0">
                <a:solidFill>
                  <a:schemeClr val="bg1"/>
                </a:solidFill>
              </a:rPr>
              <a:t> varchar(100),</a:t>
            </a:r>
          </a:p>
        </p:txBody>
      </p:sp>
      <p:sp>
        <p:nvSpPr>
          <p:cNvPr id="6" name="Text Placeholder 5">
            <a:extLst>
              <a:ext uri="{FF2B5EF4-FFF2-40B4-BE49-F238E27FC236}">
                <a16:creationId xmlns:a16="http://schemas.microsoft.com/office/drawing/2014/main" id="{6249919E-9591-7AA3-B9A4-F985A413DFE2}"/>
              </a:ext>
            </a:extLst>
          </p:cNvPr>
          <p:cNvSpPr>
            <a:spLocks noGrp="1"/>
          </p:cNvSpPr>
          <p:nvPr>
            <p:ph type="body" sz="half" idx="16"/>
          </p:nvPr>
        </p:nvSpPr>
        <p:spPr>
          <a:xfrm>
            <a:off x="6096000" y="1413164"/>
            <a:ext cx="5514109" cy="5200071"/>
          </a:xfrm>
          <a:ln>
            <a:solidFill>
              <a:srgbClr val="00B0F0"/>
            </a:solidFill>
          </a:ln>
        </p:spPr>
        <p:txBody>
          <a:bodyPr>
            <a:normAutofit lnSpcReduction="10000"/>
          </a:bodyPr>
          <a:lstStyle/>
          <a:p>
            <a:r>
              <a:rPr lang="en-IN" sz="1800" dirty="0">
                <a:solidFill>
                  <a:schemeClr val="bg1"/>
                </a:solidFill>
              </a:rPr>
              <a:t>winner varchar(100),</a:t>
            </a:r>
          </a:p>
          <a:p>
            <a:r>
              <a:rPr lang="en-IN" sz="1800" dirty="0">
                <a:solidFill>
                  <a:schemeClr val="bg1"/>
                </a:solidFill>
              </a:rPr>
              <a:t>result varchar(100),</a:t>
            </a:r>
          </a:p>
          <a:p>
            <a:r>
              <a:rPr lang="en-IN" sz="1800" dirty="0" err="1">
                <a:solidFill>
                  <a:schemeClr val="bg1"/>
                </a:solidFill>
              </a:rPr>
              <a:t>result_margin</a:t>
            </a:r>
            <a:r>
              <a:rPr lang="en-IN" sz="1800" dirty="0">
                <a:solidFill>
                  <a:schemeClr val="bg1"/>
                </a:solidFill>
              </a:rPr>
              <a:t> int,</a:t>
            </a:r>
          </a:p>
          <a:p>
            <a:r>
              <a:rPr lang="en-IN" sz="1800" dirty="0">
                <a:solidFill>
                  <a:schemeClr val="bg1"/>
                </a:solidFill>
              </a:rPr>
              <a:t>eliminator varchar(100),</a:t>
            </a:r>
          </a:p>
          <a:p>
            <a:r>
              <a:rPr lang="en-IN" sz="1800" dirty="0">
                <a:solidFill>
                  <a:schemeClr val="bg1"/>
                </a:solidFill>
              </a:rPr>
              <a:t>method varchar(100),</a:t>
            </a:r>
          </a:p>
          <a:p>
            <a:r>
              <a:rPr lang="en-IN" sz="1800" dirty="0">
                <a:solidFill>
                  <a:schemeClr val="bg1"/>
                </a:solidFill>
              </a:rPr>
              <a:t>umpire1 varchar(100),</a:t>
            </a:r>
          </a:p>
          <a:p>
            <a:r>
              <a:rPr lang="en-IN" sz="1800" dirty="0">
                <a:solidFill>
                  <a:schemeClr val="bg1"/>
                </a:solidFill>
              </a:rPr>
              <a:t>umpire2 varchar(100)</a:t>
            </a:r>
          </a:p>
          <a:p>
            <a:r>
              <a:rPr lang="en-IN" sz="1800" dirty="0">
                <a:solidFill>
                  <a:schemeClr val="bg1"/>
                </a:solidFill>
              </a:rPr>
              <a:t>);</a:t>
            </a:r>
          </a:p>
          <a:p>
            <a:endParaRPr lang="en-IN" sz="1800" dirty="0">
              <a:solidFill>
                <a:schemeClr val="bg1"/>
              </a:solidFill>
            </a:endParaRPr>
          </a:p>
          <a:p>
            <a:r>
              <a:rPr lang="en-IN" sz="1800" dirty="0">
                <a:solidFill>
                  <a:schemeClr val="bg1"/>
                </a:solidFill>
              </a:rPr>
              <a:t>/* Now COPING </a:t>
            </a:r>
            <a:r>
              <a:rPr lang="en-IN" sz="1800" dirty="0" err="1">
                <a:solidFill>
                  <a:schemeClr val="bg1"/>
                </a:solidFill>
              </a:rPr>
              <a:t>datadrom</a:t>
            </a:r>
            <a:r>
              <a:rPr lang="en-IN" sz="1800" dirty="0">
                <a:solidFill>
                  <a:schemeClr val="bg1"/>
                </a:solidFill>
              </a:rPr>
              <a:t> local </a:t>
            </a:r>
            <a:r>
              <a:rPr lang="en-IN" sz="1800" dirty="0" err="1">
                <a:solidFill>
                  <a:schemeClr val="bg1"/>
                </a:solidFill>
              </a:rPr>
              <a:t>systel</a:t>
            </a:r>
            <a:r>
              <a:rPr lang="en-IN" sz="1800" dirty="0">
                <a:solidFill>
                  <a:schemeClr val="bg1"/>
                </a:solidFill>
              </a:rPr>
              <a:t>  */ </a:t>
            </a:r>
          </a:p>
          <a:p>
            <a:endParaRPr lang="en-IN" sz="1800" dirty="0">
              <a:solidFill>
                <a:schemeClr val="bg1"/>
              </a:solidFill>
            </a:endParaRPr>
          </a:p>
          <a:p>
            <a:r>
              <a:rPr lang="en-IN" sz="1800" dirty="0">
                <a:solidFill>
                  <a:schemeClr val="bg1"/>
                </a:solidFill>
              </a:rPr>
              <a:t>copy </a:t>
            </a:r>
            <a:r>
              <a:rPr lang="en-IN" sz="1800" dirty="0" err="1">
                <a:solidFill>
                  <a:schemeClr val="bg1"/>
                </a:solidFill>
              </a:rPr>
              <a:t>IPL_matches</a:t>
            </a:r>
            <a:r>
              <a:rPr lang="en-IN" sz="1800" dirty="0">
                <a:solidFill>
                  <a:schemeClr val="bg1"/>
                </a:solidFill>
              </a:rPr>
              <a:t> from 'C:\Program Files\PostgreSQL\16\data\</a:t>
            </a:r>
            <a:r>
              <a:rPr lang="en-IN" sz="1800" dirty="0" err="1">
                <a:solidFill>
                  <a:schemeClr val="bg1"/>
                </a:solidFill>
              </a:rPr>
              <a:t>IPL_Dataset</a:t>
            </a:r>
            <a:r>
              <a:rPr lang="en-IN" sz="1800" dirty="0">
                <a:solidFill>
                  <a:schemeClr val="bg1"/>
                </a:solidFill>
              </a:rPr>
              <a:t>\IPL_matches.csv' delimiter ',' csv header;</a:t>
            </a:r>
          </a:p>
        </p:txBody>
      </p:sp>
    </p:spTree>
    <p:extLst>
      <p:ext uri="{BB962C8B-B14F-4D97-AF65-F5344CB8AC3E}">
        <p14:creationId xmlns:p14="http://schemas.microsoft.com/office/powerpoint/2010/main" val="225232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1080519"/>
          </a:xfrm>
        </p:spPr>
        <p:txBody>
          <a:bodyPr/>
          <a:lstStyle/>
          <a:p>
            <a:r>
              <a:rPr lang="en-US" sz="1400" b="1" dirty="0">
                <a:solidFill>
                  <a:schemeClr val="bg1"/>
                </a:solidFill>
              </a:rPr>
              <a:t>Q1:</a:t>
            </a:r>
            <a:br>
              <a:rPr lang="en-US" sz="1400" b="1" dirty="0">
                <a:solidFill>
                  <a:schemeClr val="bg1"/>
                </a:solidFill>
              </a:rPr>
            </a:br>
            <a:r>
              <a:rPr lang="en-US" sz="1600" b="1" dirty="0">
                <a:solidFill>
                  <a:schemeClr val="bg1"/>
                </a:solidFill>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endParaRPr lang="en-IN" sz="14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1662545"/>
            <a:ext cx="9458469" cy="3814620"/>
          </a:xfrm>
          <a:ln>
            <a:solidFill>
              <a:srgbClr val="00B0F0"/>
            </a:solidFill>
          </a:ln>
        </p:spPr>
        <p:txBody>
          <a:bodyPr/>
          <a:lstStyle/>
          <a:p>
            <a:r>
              <a:rPr lang="en-US" sz="1800" b="1" dirty="0">
                <a:solidFill>
                  <a:schemeClr val="bg1"/>
                </a:solidFill>
              </a:rPr>
              <a:t>Query:</a:t>
            </a:r>
            <a:endParaRPr lang="en-US" sz="1800" dirty="0">
              <a:solidFill>
                <a:schemeClr val="bg1"/>
              </a:solidFill>
            </a:endParaRPr>
          </a:p>
          <a:p>
            <a:r>
              <a:rPr lang="en-US" sz="1800" dirty="0">
                <a:solidFill>
                  <a:schemeClr val="bg1"/>
                </a:solidFill>
              </a:rPr>
              <a:t>select batsman,</a:t>
            </a:r>
          </a:p>
          <a:p>
            <a:r>
              <a:rPr lang="en-US" sz="1800" dirty="0">
                <a:solidFill>
                  <a:schemeClr val="bg1"/>
                </a:solidFill>
              </a:rPr>
              <a:t>sum(</a:t>
            </a:r>
            <a:r>
              <a:rPr lang="en-US" sz="1800" dirty="0" err="1">
                <a:solidFill>
                  <a:schemeClr val="bg1"/>
                </a:solidFill>
              </a:rPr>
              <a:t>batsman_runs</a:t>
            </a:r>
            <a:r>
              <a:rPr lang="en-US" sz="1800" dirty="0">
                <a:solidFill>
                  <a:schemeClr val="bg1"/>
                </a:solidFill>
              </a:rPr>
              <a:t>) as </a:t>
            </a:r>
            <a:r>
              <a:rPr lang="en-US" sz="1800" dirty="0" err="1">
                <a:solidFill>
                  <a:schemeClr val="bg1"/>
                </a:solidFill>
              </a:rPr>
              <a:t>total_runs,count</a:t>
            </a:r>
            <a:r>
              <a:rPr lang="en-US" sz="1800" dirty="0">
                <a:solidFill>
                  <a:schemeClr val="bg1"/>
                </a:solidFill>
              </a:rPr>
              <a:t>(ball) as </a:t>
            </a:r>
            <a:r>
              <a:rPr lang="en-US" sz="1800" dirty="0" err="1">
                <a:solidFill>
                  <a:schemeClr val="bg1"/>
                </a:solidFill>
              </a:rPr>
              <a:t>total_faced_balls</a:t>
            </a:r>
            <a:r>
              <a:rPr lang="en-US" sz="1800" dirty="0">
                <a:solidFill>
                  <a:schemeClr val="bg1"/>
                </a:solidFill>
              </a:rPr>
              <a:t>, </a:t>
            </a:r>
          </a:p>
          <a:p>
            <a:r>
              <a:rPr lang="en-US" sz="1800" dirty="0">
                <a:solidFill>
                  <a:schemeClr val="bg1"/>
                </a:solidFill>
              </a:rPr>
              <a:t>round(((sum(</a:t>
            </a:r>
            <a:r>
              <a:rPr lang="en-US" sz="1800" dirty="0" err="1">
                <a:solidFill>
                  <a:schemeClr val="bg1"/>
                </a:solidFill>
              </a:rPr>
              <a:t>total_runs</a:t>
            </a:r>
            <a:r>
              <a:rPr lang="en-US" sz="1800" dirty="0">
                <a:solidFill>
                  <a:schemeClr val="bg1"/>
                </a:solidFill>
              </a:rPr>
              <a:t>) * 1.0)/ count(ball))*100,2) as S_R </a:t>
            </a:r>
          </a:p>
          <a:p>
            <a:r>
              <a:rPr lang="en-US" sz="1800" dirty="0">
                <a:solidFill>
                  <a:schemeClr val="bg1"/>
                </a:solidFill>
              </a:rPr>
              <a:t>from </a:t>
            </a:r>
            <a:r>
              <a:rPr lang="en-US" sz="1800" dirty="0" err="1">
                <a:solidFill>
                  <a:schemeClr val="bg1"/>
                </a:solidFill>
              </a:rPr>
              <a:t>IPL_Ball</a:t>
            </a:r>
            <a:endParaRPr lang="en-US" sz="1800" dirty="0">
              <a:solidFill>
                <a:schemeClr val="bg1"/>
              </a:solidFill>
            </a:endParaRPr>
          </a:p>
          <a:p>
            <a:r>
              <a:rPr lang="en-US" sz="1800" dirty="0">
                <a:solidFill>
                  <a:schemeClr val="bg1"/>
                </a:solidFill>
              </a:rPr>
              <a:t>group by batsman</a:t>
            </a:r>
          </a:p>
          <a:p>
            <a:r>
              <a:rPr lang="en-US" sz="1800" dirty="0">
                <a:solidFill>
                  <a:schemeClr val="bg1"/>
                </a:solidFill>
              </a:rPr>
              <a:t>having count(ball) &gt; 500</a:t>
            </a:r>
          </a:p>
          <a:p>
            <a:r>
              <a:rPr lang="en-US" sz="1800" dirty="0">
                <a:solidFill>
                  <a:schemeClr val="bg1"/>
                </a:solidFill>
              </a:rPr>
              <a:t>order by </a:t>
            </a:r>
            <a:r>
              <a:rPr lang="en-US" sz="1800" dirty="0" err="1">
                <a:solidFill>
                  <a:schemeClr val="bg1"/>
                </a:solidFill>
              </a:rPr>
              <a:t>s_r</a:t>
            </a:r>
            <a:r>
              <a:rPr lang="en-US" sz="1800" dirty="0">
                <a:solidFill>
                  <a:schemeClr val="bg1"/>
                </a:solidFill>
              </a:rPr>
              <a:t> desc</a:t>
            </a:r>
          </a:p>
          <a:p>
            <a:r>
              <a:rPr lang="en-US" sz="1800" dirty="0">
                <a:solidFill>
                  <a:schemeClr val="bg1"/>
                </a:solidFill>
              </a:rPr>
              <a:t>limit 10;</a:t>
            </a:r>
          </a:p>
          <a:p>
            <a:endParaRPr lang="en-IN" sz="1800" dirty="0">
              <a:solidFill>
                <a:schemeClr val="bg1"/>
              </a:solidFill>
            </a:endParaRPr>
          </a:p>
        </p:txBody>
      </p:sp>
    </p:spTree>
    <p:extLst>
      <p:ext uri="{BB962C8B-B14F-4D97-AF65-F5344CB8AC3E}">
        <p14:creationId xmlns:p14="http://schemas.microsoft.com/office/powerpoint/2010/main" val="382315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3" y="997528"/>
            <a:ext cx="11481232" cy="5407754"/>
          </a:xfrm>
        </p:spPr>
        <p:txBody>
          <a:bodyPr/>
          <a:lstStyle/>
          <a:p>
            <a:r>
              <a:rPr lang="en-US" sz="1800" b="1" dirty="0">
                <a:solidFill>
                  <a:schemeClr val="bg1"/>
                </a:solidFill>
              </a:rPr>
              <a:t>Q1 Solution as Table with Graphical Visualization :     </a:t>
            </a:r>
            <a:endParaRPr lang="en-IN" sz="1800" dirty="0">
              <a:solidFill>
                <a:schemeClr val="bg1"/>
              </a:solidFill>
            </a:endParaRPr>
          </a:p>
        </p:txBody>
      </p:sp>
      <p:graphicFrame>
        <p:nvGraphicFramePr>
          <p:cNvPr id="7" name="Object 6">
            <a:extLst>
              <a:ext uri="{FF2B5EF4-FFF2-40B4-BE49-F238E27FC236}">
                <a16:creationId xmlns:a16="http://schemas.microsoft.com/office/drawing/2014/main" id="{DAC81238-FB15-C2DB-5386-BAA7200F1E52}"/>
              </a:ext>
            </a:extLst>
          </p:cNvPr>
          <p:cNvGraphicFramePr>
            <a:graphicFrameLocks noChangeAspect="1"/>
          </p:cNvGraphicFramePr>
          <p:nvPr>
            <p:extLst>
              <p:ext uri="{D42A27DB-BD31-4B8C-83A1-F6EECF244321}">
                <p14:modId xmlns:p14="http://schemas.microsoft.com/office/powerpoint/2010/main" val="2213133412"/>
              </p:ext>
            </p:extLst>
          </p:nvPr>
        </p:nvGraphicFramePr>
        <p:xfrm>
          <a:off x="982543" y="1421438"/>
          <a:ext cx="4438217" cy="3816521"/>
        </p:xfrm>
        <a:graphic>
          <a:graphicData uri="http://schemas.openxmlformats.org/presentationml/2006/ole">
            <mc:AlternateContent xmlns:mc="http://schemas.openxmlformats.org/markup-compatibility/2006">
              <mc:Choice xmlns:v="urn:schemas-microsoft-com:vml" Requires="v">
                <p:oleObj name="Worksheet" r:id="rId2" imgW="2447749" imgH="2104997" progId="Excel.Sheet.12">
                  <p:embed/>
                </p:oleObj>
              </mc:Choice>
              <mc:Fallback>
                <p:oleObj name="Worksheet" r:id="rId2" imgW="2447749" imgH="2104997" progId="Excel.Sheet.12">
                  <p:embed/>
                  <p:pic>
                    <p:nvPicPr>
                      <p:cNvPr id="0" name=""/>
                      <p:cNvPicPr/>
                      <p:nvPr/>
                    </p:nvPicPr>
                    <p:blipFill>
                      <a:blip r:embed="rId3"/>
                      <a:stretch>
                        <a:fillRect/>
                      </a:stretch>
                    </p:blipFill>
                    <p:spPr>
                      <a:xfrm>
                        <a:off x="982543" y="1421438"/>
                        <a:ext cx="4438217" cy="3816521"/>
                      </a:xfrm>
                      <a:prstGeom prst="rect">
                        <a:avLst/>
                      </a:prstGeom>
                    </p:spPr>
                  </p:pic>
                </p:oleObj>
              </mc:Fallback>
            </mc:AlternateContent>
          </a:graphicData>
        </a:graphic>
      </p:graphicFrame>
      <p:graphicFrame>
        <p:nvGraphicFramePr>
          <p:cNvPr id="11" name="Chart 10">
            <a:extLst>
              <a:ext uri="{FF2B5EF4-FFF2-40B4-BE49-F238E27FC236}">
                <a16:creationId xmlns:a16="http://schemas.microsoft.com/office/drawing/2014/main" id="{FAE65059-EF3E-986C-CBDA-0446D123F132}"/>
              </a:ext>
            </a:extLst>
          </p:cNvPr>
          <p:cNvGraphicFramePr>
            <a:graphicFrameLocks/>
          </p:cNvGraphicFramePr>
          <p:nvPr>
            <p:extLst>
              <p:ext uri="{D42A27DB-BD31-4B8C-83A1-F6EECF244321}">
                <p14:modId xmlns:p14="http://schemas.microsoft.com/office/powerpoint/2010/main" val="3740730814"/>
              </p:ext>
            </p:extLst>
          </p:nvPr>
        </p:nvGraphicFramePr>
        <p:xfrm>
          <a:off x="5974771" y="1422398"/>
          <a:ext cx="4730173" cy="38165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823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8D6B-0FFD-027A-F2AB-E6866A9DF326}"/>
              </a:ext>
            </a:extLst>
          </p:cNvPr>
          <p:cNvSpPr>
            <a:spLocks noGrp="1"/>
          </p:cNvSpPr>
          <p:nvPr>
            <p:ph type="title"/>
          </p:nvPr>
        </p:nvSpPr>
        <p:spPr>
          <a:xfrm>
            <a:off x="646113" y="452717"/>
            <a:ext cx="10963996" cy="1209827"/>
          </a:xfrm>
        </p:spPr>
        <p:txBody>
          <a:bodyPr/>
          <a:lstStyle/>
          <a:p>
            <a:r>
              <a:rPr lang="en-US" sz="1600" b="1" dirty="0">
                <a:solidFill>
                  <a:schemeClr val="bg1"/>
                </a:solidFill>
              </a:rPr>
              <a:t>Q2:</a:t>
            </a:r>
            <a:br>
              <a:rPr lang="en-US" sz="1600" b="1" dirty="0">
                <a:solidFill>
                  <a:schemeClr val="bg1"/>
                </a:solidFill>
              </a:rPr>
            </a:br>
            <a:r>
              <a:rPr lang="en-US" sz="1600" b="1" dirty="0">
                <a:solidFill>
                  <a:schemeClr val="bg1"/>
                </a:solidFill>
              </a:rPr>
              <a:t>Now you need to get 2-3 players with good Average who have played more the 2 </a:t>
            </a:r>
            <a:r>
              <a:rPr lang="en-US" sz="1600" b="1" dirty="0" err="1">
                <a:solidFill>
                  <a:schemeClr val="bg1"/>
                </a:solidFill>
              </a:rPr>
              <a:t>ipl</a:t>
            </a:r>
            <a:r>
              <a:rPr lang="en-US" sz="1600" b="1" dirty="0">
                <a:solidFill>
                  <a:schemeClr val="bg1"/>
                </a:solidFill>
              </a:rPr>
              <a:t> seasons. And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4" name="Text Placeholder 3">
            <a:extLst>
              <a:ext uri="{FF2B5EF4-FFF2-40B4-BE49-F238E27FC236}">
                <a16:creationId xmlns:a16="http://schemas.microsoft.com/office/drawing/2014/main" id="{4FC7574E-7722-94F9-C664-ABDAD28A2943}"/>
              </a:ext>
            </a:extLst>
          </p:cNvPr>
          <p:cNvSpPr>
            <a:spLocks noGrp="1"/>
          </p:cNvSpPr>
          <p:nvPr>
            <p:ph type="body" sz="half" idx="15"/>
          </p:nvPr>
        </p:nvSpPr>
        <p:spPr>
          <a:xfrm>
            <a:off x="646114" y="1662544"/>
            <a:ext cx="10899774" cy="4742739"/>
          </a:xfrm>
          <a:ln>
            <a:solidFill>
              <a:srgbClr val="00B0F0"/>
            </a:solidFill>
          </a:ln>
        </p:spPr>
        <p:txBody>
          <a:bodyPr>
            <a:normAutofit/>
          </a:bodyPr>
          <a:lstStyle/>
          <a:p>
            <a:r>
              <a:rPr lang="en-IN" sz="1800" b="1" dirty="0">
                <a:solidFill>
                  <a:schemeClr val="bg1"/>
                </a:solidFill>
              </a:rPr>
              <a:t>Query:</a:t>
            </a:r>
          </a:p>
          <a:p>
            <a:r>
              <a:rPr lang="en-IN" sz="1800" dirty="0">
                <a:solidFill>
                  <a:schemeClr val="bg1"/>
                </a:solidFill>
              </a:rPr>
              <a:t>select </a:t>
            </a:r>
            <a:r>
              <a:rPr lang="en-IN" sz="1800" dirty="0" err="1">
                <a:solidFill>
                  <a:schemeClr val="bg1"/>
                </a:solidFill>
              </a:rPr>
              <a:t>a.batsman</a:t>
            </a:r>
            <a:r>
              <a:rPr lang="en-IN" sz="1800" dirty="0">
                <a:solidFill>
                  <a:schemeClr val="bg1"/>
                </a:solidFill>
              </a:rPr>
              <a:t>, </a:t>
            </a:r>
          </a:p>
          <a:p>
            <a:r>
              <a:rPr lang="en-IN" sz="1800" dirty="0">
                <a:solidFill>
                  <a:schemeClr val="bg1"/>
                </a:solidFill>
              </a:rPr>
              <a:t>count(distinct extract(Year from </a:t>
            </a:r>
            <a:r>
              <a:rPr lang="en-IN" sz="1800" dirty="0" err="1">
                <a:solidFill>
                  <a:schemeClr val="bg1"/>
                </a:solidFill>
              </a:rPr>
              <a:t>b.date</a:t>
            </a:r>
            <a:r>
              <a:rPr lang="en-IN" sz="1800" dirty="0">
                <a:solidFill>
                  <a:schemeClr val="bg1"/>
                </a:solidFill>
              </a:rPr>
              <a:t>))  as season,</a:t>
            </a:r>
          </a:p>
          <a:p>
            <a:r>
              <a:rPr lang="en-IN" sz="1800" dirty="0">
                <a:solidFill>
                  <a:schemeClr val="bg1"/>
                </a:solidFill>
              </a:rPr>
              <a:t>(case when sum(</a:t>
            </a:r>
            <a:r>
              <a:rPr lang="en-IN" sz="1800" dirty="0" err="1">
                <a:solidFill>
                  <a:schemeClr val="bg1"/>
                </a:solidFill>
              </a:rPr>
              <a:t>a.is_wicket</a:t>
            </a:r>
            <a:r>
              <a:rPr lang="en-IN" sz="1800" dirty="0">
                <a:solidFill>
                  <a:schemeClr val="bg1"/>
                </a:solidFill>
              </a:rPr>
              <a:t>)!=0 then (sum(</a:t>
            </a:r>
            <a:r>
              <a:rPr lang="en-IN" sz="1800" dirty="0" err="1">
                <a:solidFill>
                  <a:schemeClr val="bg1"/>
                </a:solidFill>
              </a:rPr>
              <a:t>a.batsman_runs</a:t>
            </a:r>
            <a:r>
              <a:rPr lang="en-IN" sz="1800" dirty="0">
                <a:solidFill>
                  <a:schemeClr val="bg1"/>
                </a:solidFill>
              </a:rPr>
              <a:t>)/sum(</a:t>
            </a:r>
            <a:r>
              <a:rPr lang="en-IN" sz="1800" dirty="0" err="1">
                <a:solidFill>
                  <a:schemeClr val="bg1"/>
                </a:solidFill>
              </a:rPr>
              <a:t>a.is_wicket</a:t>
            </a:r>
            <a:r>
              <a:rPr lang="en-IN" sz="1800" dirty="0">
                <a:solidFill>
                  <a:schemeClr val="bg1"/>
                </a:solidFill>
              </a:rPr>
              <a:t>))*1.0 else 0 end )as average</a:t>
            </a:r>
          </a:p>
          <a:p>
            <a:r>
              <a:rPr lang="en-IN" sz="1800" dirty="0">
                <a:solidFill>
                  <a:schemeClr val="bg1"/>
                </a:solidFill>
              </a:rPr>
              <a:t>from </a:t>
            </a:r>
            <a:r>
              <a:rPr lang="en-IN" sz="1800" dirty="0" err="1">
                <a:solidFill>
                  <a:schemeClr val="bg1"/>
                </a:solidFill>
              </a:rPr>
              <a:t>IPL_Ball</a:t>
            </a:r>
            <a:r>
              <a:rPr lang="en-IN" sz="1800" dirty="0">
                <a:solidFill>
                  <a:schemeClr val="bg1"/>
                </a:solidFill>
              </a:rPr>
              <a:t> as a</a:t>
            </a:r>
          </a:p>
          <a:p>
            <a:r>
              <a:rPr lang="en-IN" sz="1800" dirty="0">
                <a:solidFill>
                  <a:schemeClr val="bg1"/>
                </a:solidFill>
              </a:rPr>
              <a:t>inner join </a:t>
            </a:r>
            <a:r>
              <a:rPr lang="en-IN" sz="1800" dirty="0" err="1">
                <a:solidFill>
                  <a:schemeClr val="bg1"/>
                </a:solidFill>
              </a:rPr>
              <a:t>IPL_matches</a:t>
            </a:r>
            <a:r>
              <a:rPr lang="en-IN" sz="1800" dirty="0">
                <a:solidFill>
                  <a:schemeClr val="bg1"/>
                </a:solidFill>
              </a:rPr>
              <a:t> as b</a:t>
            </a:r>
          </a:p>
          <a:p>
            <a:r>
              <a:rPr lang="en-IN" sz="1800" dirty="0">
                <a:solidFill>
                  <a:schemeClr val="bg1"/>
                </a:solidFill>
              </a:rPr>
              <a:t>on a.id = b.id</a:t>
            </a:r>
          </a:p>
          <a:p>
            <a:r>
              <a:rPr lang="en-IN" sz="1800" dirty="0">
                <a:solidFill>
                  <a:schemeClr val="bg1"/>
                </a:solidFill>
              </a:rPr>
              <a:t>group by </a:t>
            </a:r>
            <a:r>
              <a:rPr lang="en-IN" sz="1800" dirty="0" err="1">
                <a:solidFill>
                  <a:schemeClr val="bg1"/>
                </a:solidFill>
              </a:rPr>
              <a:t>a.batsman</a:t>
            </a:r>
            <a:endParaRPr lang="en-IN" sz="1800" dirty="0">
              <a:solidFill>
                <a:schemeClr val="bg1"/>
              </a:solidFill>
            </a:endParaRPr>
          </a:p>
          <a:p>
            <a:r>
              <a:rPr lang="en-IN" sz="1800" dirty="0">
                <a:solidFill>
                  <a:schemeClr val="bg1"/>
                </a:solidFill>
              </a:rPr>
              <a:t>having count(distinct extract(Year from </a:t>
            </a:r>
            <a:r>
              <a:rPr lang="en-IN" sz="1800" dirty="0" err="1">
                <a:solidFill>
                  <a:schemeClr val="bg1"/>
                </a:solidFill>
              </a:rPr>
              <a:t>b.date</a:t>
            </a:r>
            <a:r>
              <a:rPr lang="en-IN" sz="1800" dirty="0">
                <a:solidFill>
                  <a:schemeClr val="bg1"/>
                </a:solidFill>
              </a:rPr>
              <a:t>)) &gt;2</a:t>
            </a:r>
          </a:p>
          <a:p>
            <a:r>
              <a:rPr lang="en-IN" sz="1800" dirty="0">
                <a:solidFill>
                  <a:schemeClr val="bg1"/>
                </a:solidFill>
              </a:rPr>
              <a:t>order by average </a:t>
            </a:r>
            <a:r>
              <a:rPr lang="en-IN" sz="1800" dirty="0" err="1">
                <a:solidFill>
                  <a:schemeClr val="bg1"/>
                </a:solidFill>
              </a:rPr>
              <a:t>desc</a:t>
            </a:r>
            <a:endParaRPr lang="en-IN" sz="1800" dirty="0">
              <a:solidFill>
                <a:schemeClr val="bg1"/>
              </a:solidFill>
            </a:endParaRPr>
          </a:p>
          <a:p>
            <a:r>
              <a:rPr lang="en-IN" sz="1800" dirty="0">
                <a:solidFill>
                  <a:schemeClr val="bg1"/>
                </a:solidFill>
              </a:rPr>
              <a:t>limit 10;</a:t>
            </a:r>
          </a:p>
        </p:txBody>
      </p:sp>
    </p:spTree>
    <p:extLst>
      <p:ext uri="{BB962C8B-B14F-4D97-AF65-F5344CB8AC3E}">
        <p14:creationId xmlns:p14="http://schemas.microsoft.com/office/powerpoint/2010/main" val="1157597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Parcel</Template>
  <TotalTime>524</TotalTime>
  <Words>3270</Words>
  <Application>Microsoft Office PowerPoint</Application>
  <PresentationFormat>Widescreen</PresentationFormat>
  <Paragraphs>337</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Yu Gothic UI Semibold</vt:lpstr>
      <vt:lpstr>Arial Black</vt:lpstr>
      <vt:lpstr>Calibri</vt:lpstr>
      <vt:lpstr>Century Gothic</vt:lpstr>
      <vt:lpstr>Inter var experimental</vt:lpstr>
      <vt:lpstr>Microsoft Uighur</vt:lpstr>
      <vt:lpstr>Wingdings 3</vt:lpstr>
      <vt:lpstr>Ion</vt:lpstr>
      <vt:lpstr>Worksheet</vt:lpstr>
      <vt:lpstr>Microsoft Excel Worksheet</vt:lpstr>
      <vt:lpstr>SQL Final Project </vt:lpstr>
      <vt:lpstr>Contents </vt:lpstr>
      <vt:lpstr>Contents </vt:lpstr>
      <vt:lpstr>Contents</vt:lpstr>
      <vt:lpstr>“IPL_Ball” table creation:</vt:lpstr>
      <vt:lpstr>“IPL_matches”  table creation:</vt:lpstr>
      <vt:lpstr>Q1: 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vt:lpstr>
      <vt:lpstr>PowerPoint Presentation</vt:lpstr>
      <vt:lpstr>Q2: Now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vt:lpstr>
      <vt:lpstr>PowerPoint Presentation</vt:lpstr>
      <vt:lpstr>Q3: Now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vt:lpstr>
      <vt:lpstr>PowerPoint Presentation</vt:lpstr>
      <vt:lpstr>Q4: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vt:lpstr>
      <vt:lpstr>PowerPoint Presentation</vt:lpstr>
      <vt:lpstr>Q5: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vt:lpstr>
      <vt:lpstr>PowerPoint Presentation</vt:lpstr>
      <vt:lpstr>Q6: 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vt:lpstr>
      <vt:lpstr>PowerPoint Presentation</vt:lpstr>
      <vt:lpstr>Additional Questions for Final Assessment</vt:lpstr>
      <vt:lpstr>Deliveries is the table created using the IPL_Ball data whereas the Matches table has been created using the IPL_Matches data.</vt:lpstr>
      <vt:lpstr>2.1  Get the count of cities that have hosted an IPL match </vt:lpstr>
      <vt:lpstr>2.2       Create table deliveries_v02 with all the columns of the table ‘deliveries’ and an additional column ball_result containingvalues boundary, dot or other depending onthe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 </vt:lpstr>
      <vt:lpstr>2.3   Write a query to fetch the total number of boundaries and dot balls from the  deliveries_v02 table. </vt:lpstr>
      <vt:lpstr>2.4  Write a query to fetch the total number of boundaries scored by each team from the deliveries_v02 table and order it in descending order of the number of boundaries scored. </vt:lpstr>
      <vt:lpstr>2.5  Write a query to fetch the total number of dot balls bowled by each team and order it in descending order of the total number of dot balls bowled.  </vt:lpstr>
      <vt:lpstr>2.6  Write a query to fetch the total number of dismissals by dismissal kinds where dismissal kind is not NA. </vt:lpstr>
      <vt:lpstr>2.7  Write a query to get the top 5 bowlers who conceded maximum extra runs from the deliveries table. </vt:lpstr>
      <vt:lpstr>2.8  Write a query to create a table named deliveries_v03 with all the columns of deliveries_v02 table and two additional column (named venue and match_date) of venue and date from table matches. </vt:lpstr>
      <vt:lpstr>2.9  Write a query to fetch the total runs scored for each venue and order it in the descending order of total runs scored. </vt:lpstr>
      <vt:lpstr>2.10  Write a query to fetch the year-wise total runs scored at Eden Gardens and order it in the descending order of total runs scored.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Final Project </dc:title>
  <dc:creator>evil</dc:creator>
  <cp:lastModifiedBy>evil</cp:lastModifiedBy>
  <cp:revision>68</cp:revision>
  <dcterms:created xsi:type="dcterms:W3CDTF">2024-05-24T08:32:14Z</dcterms:created>
  <dcterms:modified xsi:type="dcterms:W3CDTF">2024-05-26T14:44:45Z</dcterms:modified>
</cp:coreProperties>
</file>