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27"/>
    <p:sldId id="257" r:id="rId28"/>
    <p:sldId id="258" r:id="rId29"/>
    <p:sldId id="259" r:id="rId30"/>
    <p:sldId id="260" r:id="rId31"/>
    <p:sldId id="261" r:id="rId32"/>
    <p:sldId id="262" r:id="rId33"/>
    <p:sldId id="263" r:id="rId34"/>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TT Rounds Condensed" charset="1" panose="02000506030000020003"/>
      <p:regular r:id="rId13"/>
    </p:embeddedFont>
    <p:embeddedFont>
      <p:font typeface="TT Rounds Condensed Bold" charset="1" panose="02000806030000020003"/>
      <p:regular r:id="rId14"/>
    </p:embeddedFont>
    <p:embeddedFont>
      <p:font typeface="TT Rounds Condensed Italics" charset="1" panose="02000506030000090003"/>
      <p:regular r:id="rId15"/>
    </p:embeddedFont>
    <p:embeddedFont>
      <p:font typeface="TT Rounds Condensed Bold Italics" charset="1" panose="02000806030000090003"/>
      <p:regular r:id="rId16"/>
    </p:embeddedFont>
    <p:embeddedFont>
      <p:font typeface="TT Rounds Condensed Thin" charset="1" panose="02000503020000020003"/>
      <p:regular r:id="rId17"/>
    </p:embeddedFont>
    <p:embeddedFont>
      <p:font typeface="TT Rounds Condensed Thin Italics" charset="1" panose="02000503020000090003"/>
      <p:regular r:id="rId18"/>
    </p:embeddedFont>
    <p:embeddedFont>
      <p:font typeface="TT Rounds Condensed Heavy" charset="1" panose="02000506030000020003"/>
      <p:regular r:id="rId19"/>
    </p:embeddedFont>
    <p:embeddedFont>
      <p:font typeface="TT Rounds Condensed Heavy Italics" charset="1" panose="02000506000000090003"/>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Canva Sans Italics" charset="1" panose="020B0503030501040103"/>
      <p:regular r:id="rId23"/>
    </p:embeddedFont>
    <p:embeddedFont>
      <p:font typeface="Canva Sans Bold Italics" charset="1" panose="020B0803030501040103"/>
      <p:regular r:id="rId24"/>
    </p:embeddedFont>
    <p:embeddedFont>
      <p:font typeface="Canva Sans Medium" charset="1" panose="020B0603030501040103"/>
      <p:regular r:id="rId25"/>
    </p:embeddedFont>
    <p:embeddedFont>
      <p:font typeface="Canva Sans Medium Italics" charset="1" panose="020B06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notesSlides/notesSlide2.xml" Type="http://schemas.openxmlformats.org/officeDocument/2006/relationships/notesSlide"/><Relationship Id="rId39" Target="notesSlides/notesSlide3.xml" Type="http://schemas.openxmlformats.org/officeDocument/2006/relationships/notesSlide"/><Relationship Id="rId4" Target="theme/theme1.xml" Type="http://schemas.openxmlformats.org/officeDocument/2006/relationships/theme"/><Relationship Id="rId40" Target="notesSlides/notesSlide4.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https://github.com/MohanSuneel" TargetMode="External" Type="http://schemas.openxmlformats.org/officeDocument/2006/relationships/hyperlink"/><Relationship Id="rId5" Target="https://www.linkedin.com/in/mohansuneel/"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21348" y="9277476"/>
            <a:ext cx="4838096" cy="1009524"/>
          </a:xfrm>
          <a:custGeom>
            <a:avLst/>
            <a:gdLst/>
            <a:ahLst/>
            <a:cxnLst/>
            <a:rect r="r" b="b" t="t" l="l"/>
            <a:pathLst>
              <a:path h="1009524" w="4838096">
                <a:moveTo>
                  <a:pt x="0" y="0"/>
                </a:moveTo>
                <a:lnTo>
                  <a:pt x="4838096" y="0"/>
                </a:lnTo>
                <a:lnTo>
                  <a:pt x="4838096" y="1009524"/>
                </a:lnTo>
                <a:lnTo>
                  <a:pt x="0" y="1009524"/>
                </a:lnTo>
                <a:lnTo>
                  <a:pt x="0" y="0"/>
                </a:lnTo>
                <a:close/>
              </a:path>
            </a:pathLst>
          </a:custGeom>
          <a:blipFill>
            <a:blip r:embed="rId3"/>
            <a:stretch>
              <a:fillRect l="0" t="0" r="0" b="0"/>
            </a:stretch>
          </a:blipFill>
        </p:spPr>
      </p:sp>
      <p:sp>
        <p:nvSpPr>
          <p:cNvPr name="Freeform 3" id="3"/>
          <p:cNvSpPr/>
          <p:nvPr/>
        </p:nvSpPr>
        <p:spPr>
          <a:xfrm flipH="false" flipV="false" rot="0">
            <a:off x="888" y="0"/>
            <a:ext cx="18286222" cy="10041147"/>
          </a:xfrm>
          <a:custGeom>
            <a:avLst/>
            <a:gdLst/>
            <a:ahLst/>
            <a:cxnLst/>
            <a:rect r="r" b="b" t="t" l="l"/>
            <a:pathLst>
              <a:path h="10041147" w="18286222">
                <a:moveTo>
                  <a:pt x="0" y="0"/>
                </a:moveTo>
                <a:lnTo>
                  <a:pt x="18286222" y="0"/>
                </a:lnTo>
                <a:lnTo>
                  <a:pt x="18286222" y="10041147"/>
                </a:lnTo>
                <a:lnTo>
                  <a:pt x="0" y="10041147"/>
                </a:lnTo>
                <a:lnTo>
                  <a:pt x="0" y="0"/>
                </a:lnTo>
                <a:close/>
              </a:path>
            </a:pathLst>
          </a:custGeom>
          <a:blipFill>
            <a:blip r:embed="rId4"/>
            <a:stretch>
              <a:fillRect l="0" t="0" r="0" b="-2420"/>
            </a:stretch>
          </a:blipFill>
        </p:spPr>
      </p:sp>
      <p:sp>
        <p:nvSpPr>
          <p:cNvPr name="TextBox 4" id="4"/>
          <p:cNvSpPr txBox="true"/>
          <p:nvPr/>
        </p:nvSpPr>
        <p:spPr>
          <a:xfrm rot="0">
            <a:off x="4028120" y="6276279"/>
            <a:ext cx="10686434" cy="495300"/>
          </a:xfrm>
          <a:prstGeom prst="rect">
            <a:avLst/>
          </a:prstGeom>
        </p:spPr>
        <p:txBody>
          <a:bodyPr anchor="t" rtlCol="false" tIns="0" lIns="0" bIns="0" rIns="0">
            <a:spAutoFit/>
          </a:bodyPr>
          <a:lstStyle/>
          <a:p>
            <a:pPr algn="ctr">
              <a:lnSpc>
                <a:spcPts val="3959"/>
              </a:lnSpc>
            </a:pPr>
            <a:r>
              <a:rPr lang="en-US" sz="3299" spc="30">
                <a:solidFill>
                  <a:srgbClr val="000000"/>
                </a:solidFill>
                <a:latin typeface="TT Rounds Condensed Bold"/>
              </a:rPr>
              <a:t>Code Refactoring and Bug Fixing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21348" y="9277476"/>
            <a:ext cx="4838096" cy="1009524"/>
          </a:xfrm>
          <a:custGeom>
            <a:avLst/>
            <a:gdLst/>
            <a:ahLst/>
            <a:cxnLst/>
            <a:rect r="r" b="b" t="t" l="l"/>
            <a:pathLst>
              <a:path h="1009524" w="4838096">
                <a:moveTo>
                  <a:pt x="0" y="0"/>
                </a:moveTo>
                <a:lnTo>
                  <a:pt x="4838096" y="0"/>
                </a:lnTo>
                <a:lnTo>
                  <a:pt x="4838096" y="1009524"/>
                </a:lnTo>
                <a:lnTo>
                  <a:pt x="0" y="1009524"/>
                </a:lnTo>
                <a:lnTo>
                  <a:pt x="0" y="0"/>
                </a:lnTo>
                <a:close/>
              </a:path>
            </a:pathLst>
          </a:custGeom>
          <a:blipFill>
            <a:blip r:embed="rId3"/>
            <a:stretch>
              <a:fillRect l="0" t="0" r="0" b="0"/>
            </a:stretch>
          </a:blipFill>
        </p:spPr>
      </p:sp>
      <p:sp>
        <p:nvSpPr>
          <p:cNvPr name="TextBox 3" id="3"/>
          <p:cNvSpPr txBox="true"/>
          <p:nvPr/>
        </p:nvSpPr>
        <p:spPr>
          <a:xfrm rot="0">
            <a:off x="1028700" y="1962503"/>
            <a:ext cx="16455312" cy="4400550"/>
          </a:xfrm>
          <a:prstGeom prst="rect">
            <a:avLst/>
          </a:prstGeom>
        </p:spPr>
        <p:txBody>
          <a:bodyPr anchor="t" rtlCol="false" tIns="0" lIns="0" bIns="0" rIns="0">
            <a:spAutoFit/>
          </a:bodyPr>
          <a:lstStyle/>
          <a:p>
            <a:pPr>
              <a:lnSpc>
                <a:spcPts val="3182"/>
              </a:lnSpc>
            </a:pPr>
            <a:r>
              <a:rPr lang="en-US" sz="2652" spc="23">
                <a:solidFill>
                  <a:srgbClr val="000000"/>
                </a:solidFill>
                <a:latin typeface="TT Rounds Condensed Bold"/>
              </a:rPr>
              <a:t>I am A M Suneel Kumar, a tech enthusiast with a Master's in ES-VLSI. Currently interning at Innomatics Research Labs, my expertise lies in Python, MySQL, and Power BI. My project portfolio demonstrates a keen focus on leveraging data for strategic insights, ranging from Pizza Delivery Management to Marketing Campaign Analysis.</a:t>
            </a:r>
          </a:p>
          <a:p>
            <a:pPr>
              <a:lnSpc>
                <a:spcPts val="3182"/>
              </a:lnSpc>
            </a:pPr>
          </a:p>
          <a:p>
            <a:pPr>
              <a:lnSpc>
                <a:spcPts val="3182"/>
              </a:lnSpc>
            </a:pPr>
            <a:r>
              <a:rPr lang="en-US" sz="2652" spc="23">
                <a:solidFill>
                  <a:srgbClr val="000000"/>
                </a:solidFill>
                <a:latin typeface="TT Rounds Condensed Bold"/>
              </a:rPr>
              <a:t>With a dynamic perspective on the intersection of technology and data analytics, I am dedicated to contributing innovative solutions. Passionate about staying ahead in the ever-evolving tech landscape, I bring a commitment to excellence and a drive for organizational success.</a:t>
            </a:r>
          </a:p>
          <a:p>
            <a:pPr algn="just">
              <a:lnSpc>
                <a:spcPts val="3182"/>
              </a:lnSpc>
            </a:pPr>
            <a:r>
              <a:rPr lang="en-US" sz="2652" spc="23">
                <a:solidFill>
                  <a:srgbClr val="000000"/>
                </a:solidFill>
                <a:latin typeface="TT Rounds Condensed Bold"/>
              </a:rPr>
              <a:t>LinkedIn &amp; GitHub Profiles:</a:t>
            </a:r>
          </a:p>
          <a:p>
            <a:pPr marL="572611" indent="-286305" lvl="1">
              <a:lnSpc>
                <a:spcPts val="3182"/>
              </a:lnSpc>
              <a:buFont typeface="Arial"/>
              <a:buChar char="•"/>
            </a:pPr>
            <a:r>
              <a:rPr lang="en-US" sz="2652" spc="23">
                <a:solidFill>
                  <a:srgbClr val="000000"/>
                </a:solidFill>
                <a:latin typeface="TT Rounds Condensed Bold"/>
              </a:rPr>
              <a:t> </a:t>
            </a:r>
            <a:r>
              <a:rPr lang="en-US" sz="2652" spc="23">
                <a:solidFill>
                  <a:srgbClr val="000000"/>
                </a:solidFill>
                <a:latin typeface="TT Rounds Condensed Bold"/>
              </a:rPr>
              <a:t>GitHub: [</a:t>
            </a:r>
            <a:r>
              <a:rPr lang="en-US" sz="2652" spc="23">
                <a:solidFill>
                  <a:srgbClr val="000000"/>
                </a:solidFill>
                <a:latin typeface="TT Rounds Condensed Bold"/>
                <a:hlinkClick r:id="rId4" tooltip="https://github.com/MohanSuneel"/>
              </a:rPr>
              <a:t>https://github.com/MohanSuneel</a:t>
            </a:r>
            <a:r>
              <a:rPr lang="en-US" sz="2652" spc="23">
                <a:solidFill>
                  <a:srgbClr val="000000"/>
                </a:solidFill>
                <a:latin typeface="TT Rounds Condensed Bold"/>
              </a:rPr>
              <a:t>]</a:t>
            </a:r>
          </a:p>
          <a:p>
            <a:pPr marL="572611" indent="-286305" lvl="1">
              <a:lnSpc>
                <a:spcPts val="3182"/>
              </a:lnSpc>
              <a:buFont typeface="Arial"/>
              <a:buChar char="•"/>
            </a:pPr>
            <a:r>
              <a:rPr lang="en-US" sz="2652" spc="23">
                <a:solidFill>
                  <a:srgbClr val="000000"/>
                </a:solidFill>
                <a:latin typeface="TT Rounds Condensed Bold"/>
              </a:rPr>
              <a:t> </a:t>
            </a:r>
            <a:r>
              <a:rPr lang="en-US" sz="2652" spc="23">
                <a:solidFill>
                  <a:srgbClr val="000000"/>
                </a:solidFill>
                <a:latin typeface="TT Rounds Condensed Bold"/>
              </a:rPr>
              <a:t>LinkedIn: [</a:t>
            </a:r>
            <a:r>
              <a:rPr lang="en-US" sz="2652" spc="23">
                <a:solidFill>
                  <a:srgbClr val="000000"/>
                </a:solidFill>
                <a:latin typeface="TT Rounds Condensed Bold"/>
                <a:hlinkClick r:id="rId5" tooltip="https://www.linkedin.com/in/mohansuneel/"/>
              </a:rPr>
              <a:t>https://www.linkedin.com/in/mohansuneel/</a:t>
            </a:r>
            <a:r>
              <a:rPr lang="en-US" sz="2652" spc="23">
                <a:solidFill>
                  <a:srgbClr val="000000"/>
                </a:solidFill>
                <a:latin typeface="TT Rounds Condensed Bold"/>
              </a:rPr>
              <a:t>]</a:t>
            </a:r>
          </a:p>
          <a:p>
            <a:pPr algn="l">
              <a:lnSpc>
                <a:spcPts val="3182"/>
              </a:lnSpc>
            </a:pPr>
          </a:p>
        </p:txBody>
      </p:sp>
      <p:sp>
        <p:nvSpPr>
          <p:cNvPr name="TextBox 4" id="4"/>
          <p:cNvSpPr txBox="true"/>
          <p:nvPr/>
        </p:nvSpPr>
        <p:spPr>
          <a:xfrm rot="0">
            <a:off x="732909" y="756256"/>
            <a:ext cx="8966345" cy="566733"/>
          </a:xfrm>
          <a:prstGeom prst="rect">
            <a:avLst/>
          </a:prstGeom>
        </p:spPr>
        <p:txBody>
          <a:bodyPr anchor="t" rtlCol="false" tIns="0" lIns="0" bIns="0" rIns="0">
            <a:spAutoFit/>
          </a:bodyPr>
          <a:lstStyle/>
          <a:p>
            <a:pPr algn="l">
              <a:lnSpc>
                <a:spcPts val="4608"/>
              </a:lnSpc>
            </a:pPr>
            <a:r>
              <a:rPr lang="en-US" sz="4800">
                <a:solidFill>
                  <a:srgbClr val="FF0000"/>
                </a:solidFill>
                <a:latin typeface="Arimo"/>
              </a:rPr>
              <a:t>About 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21348" y="9277476"/>
            <a:ext cx="4838096" cy="1009524"/>
          </a:xfrm>
          <a:custGeom>
            <a:avLst/>
            <a:gdLst/>
            <a:ahLst/>
            <a:cxnLst/>
            <a:rect r="r" b="b" t="t" l="l"/>
            <a:pathLst>
              <a:path h="1009524" w="4838096">
                <a:moveTo>
                  <a:pt x="0" y="0"/>
                </a:moveTo>
                <a:lnTo>
                  <a:pt x="4838096" y="0"/>
                </a:lnTo>
                <a:lnTo>
                  <a:pt x="4838096" y="1009524"/>
                </a:lnTo>
                <a:lnTo>
                  <a:pt x="0" y="1009524"/>
                </a:lnTo>
                <a:lnTo>
                  <a:pt x="0" y="0"/>
                </a:lnTo>
                <a:close/>
              </a:path>
            </a:pathLst>
          </a:custGeom>
          <a:blipFill>
            <a:blip r:embed="rId3"/>
            <a:stretch>
              <a:fillRect l="0" t="0" r="0" b="0"/>
            </a:stretch>
          </a:blipFill>
        </p:spPr>
      </p:sp>
      <p:sp>
        <p:nvSpPr>
          <p:cNvPr name="TextBox 3" id="3"/>
          <p:cNvSpPr txBox="true"/>
          <p:nvPr/>
        </p:nvSpPr>
        <p:spPr>
          <a:xfrm rot="0">
            <a:off x="1157180" y="1171889"/>
            <a:ext cx="15590550" cy="938784"/>
          </a:xfrm>
          <a:prstGeom prst="rect">
            <a:avLst/>
          </a:prstGeom>
        </p:spPr>
        <p:txBody>
          <a:bodyPr anchor="t" rtlCol="false" tIns="0" lIns="0" bIns="0" rIns="0">
            <a:spAutoFit/>
          </a:bodyPr>
          <a:lstStyle/>
          <a:p>
            <a:pPr algn="l">
              <a:lnSpc>
                <a:spcPts val="7128"/>
              </a:lnSpc>
            </a:pPr>
            <a:r>
              <a:rPr lang="en-US" sz="6600" spc="61">
                <a:solidFill>
                  <a:srgbClr val="FF0000"/>
                </a:solidFill>
                <a:latin typeface="TT Rounds Condensed Bold"/>
              </a:rPr>
              <a:t>Agenda </a:t>
            </a:r>
          </a:p>
        </p:txBody>
      </p:sp>
      <p:sp>
        <p:nvSpPr>
          <p:cNvPr name="TextBox 4" id="4"/>
          <p:cNvSpPr txBox="true"/>
          <p:nvPr/>
        </p:nvSpPr>
        <p:spPr>
          <a:xfrm rot="0">
            <a:off x="900220" y="2473470"/>
            <a:ext cx="15847511" cy="6507884"/>
          </a:xfrm>
          <a:prstGeom prst="rect">
            <a:avLst/>
          </a:prstGeom>
        </p:spPr>
        <p:txBody>
          <a:bodyPr anchor="t" rtlCol="false" tIns="0" lIns="0" bIns="0" rIns="0">
            <a:spAutoFit/>
          </a:bodyPr>
          <a:lstStyle/>
          <a:p>
            <a:pPr>
              <a:lnSpc>
                <a:spcPts val="2028"/>
              </a:lnSpc>
            </a:pPr>
          </a:p>
          <a:p>
            <a:pPr>
              <a:lnSpc>
                <a:spcPts val="2028"/>
              </a:lnSpc>
            </a:pPr>
          </a:p>
          <a:p>
            <a:pPr>
              <a:lnSpc>
                <a:spcPts val="3390"/>
              </a:lnSpc>
            </a:pPr>
            <a:r>
              <a:rPr lang="en-US" sz="2948" spc="26">
                <a:solidFill>
                  <a:srgbClr val="000000"/>
                </a:solidFill>
                <a:latin typeface="TT Rounds Condensed Bold"/>
              </a:rPr>
              <a:t>1. Overview: Introduce the Note Taking Application developed using Python, Flask, and HTML by a team of data scientists.</a:t>
            </a:r>
          </a:p>
          <a:p>
            <a:pPr>
              <a:lnSpc>
                <a:spcPts val="3390"/>
              </a:lnSpc>
            </a:pPr>
            <a:r>
              <a:rPr lang="en-US" sz="2948" spc="26">
                <a:solidFill>
                  <a:srgbClr val="000000"/>
                </a:solidFill>
                <a:latin typeface="TT Rounds Condensed Bold"/>
              </a:rPr>
              <a:t>  </a:t>
            </a:r>
          </a:p>
          <a:p>
            <a:pPr>
              <a:lnSpc>
                <a:spcPts val="3390"/>
              </a:lnSpc>
            </a:pPr>
            <a:r>
              <a:rPr lang="en-US" sz="2948" spc="26">
                <a:solidFill>
                  <a:srgbClr val="000000"/>
                </a:solidFill>
                <a:latin typeface="TT Rounds Condensed Bold"/>
              </a:rPr>
              <a:t>2. Challenges: Highlight the encountered issues in the existing codebase, emphasizing the need for refactoring and bug fixing.</a:t>
            </a:r>
          </a:p>
          <a:p>
            <a:pPr>
              <a:lnSpc>
                <a:spcPts val="3390"/>
              </a:lnSpc>
            </a:pPr>
          </a:p>
          <a:p>
            <a:pPr>
              <a:lnSpc>
                <a:spcPts val="3390"/>
              </a:lnSpc>
            </a:pPr>
            <a:r>
              <a:rPr lang="en-US" sz="2948" spc="26">
                <a:solidFill>
                  <a:srgbClr val="000000"/>
                </a:solidFill>
                <a:latin typeface="TT Rounds Condensed Bold"/>
              </a:rPr>
              <a:t>3. Refactoring: Discuss the steps taken to improve code structure and address identified deficiencies, ensuring a more robust and maintainable application.</a:t>
            </a:r>
          </a:p>
          <a:p>
            <a:pPr>
              <a:lnSpc>
                <a:spcPts val="3390"/>
              </a:lnSpc>
            </a:pPr>
          </a:p>
          <a:p>
            <a:pPr>
              <a:lnSpc>
                <a:spcPts val="3390"/>
              </a:lnSpc>
            </a:pPr>
            <a:r>
              <a:rPr lang="en-US" sz="2948" spc="26">
                <a:solidFill>
                  <a:srgbClr val="000000"/>
                </a:solidFill>
                <a:latin typeface="TT Rounds Condensed Bold"/>
              </a:rPr>
              <a:t>4. Bug Fixing: Present the debugging process, including the identification and resolution of specific bugs that hindered the application's functionality.</a:t>
            </a:r>
          </a:p>
          <a:p>
            <a:pPr>
              <a:lnSpc>
                <a:spcPts val="3390"/>
              </a:lnSpc>
            </a:pPr>
          </a:p>
          <a:p>
            <a:pPr algn="l" marL="533526" indent="-266763" lvl="1">
              <a:lnSpc>
                <a:spcPts val="3390"/>
              </a:lnSpc>
            </a:pPr>
            <a:r>
              <a:rPr lang="en-US" sz="2948" spc="27">
                <a:solidFill>
                  <a:srgbClr val="000000"/>
                </a:solidFill>
                <a:latin typeface="TT Rounds Condensed Bold"/>
              </a:rPr>
              <a:t>5. Outcome: Conclude with the successful transformation of the Note Taking App, now functioning seamlessly after code refactoring and bug fixing efforts.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0155" y="386271"/>
            <a:ext cx="3648948" cy="1144778"/>
          </a:xfrm>
          <a:prstGeom prst="rect">
            <a:avLst/>
          </a:prstGeom>
        </p:spPr>
        <p:txBody>
          <a:bodyPr anchor="t" rtlCol="false" tIns="0" lIns="0" bIns="0" rIns="0">
            <a:spAutoFit/>
          </a:bodyPr>
          <a:lstStyle/>
          <a:p>
            <a:pPr algn="ctr">
              <a:lnSpc>
                <a:spcPts val="9352"/>
              </a:lnSpc>
            </a:pPr>
            <a:r>
              <a:rPr lang="en-US" sz="6680">
                <a:solidFill>
                  <a:srgbClr val="E52328"/>
                </a:solidFill>
                <a:latin typeface="TT Rounds Condensed Bold"/>
              </a:rPr>
              <a:t>Overview</a:t>
            </a:r>
          </a:p>
        </p:txBody>
      </p:sp>
      <p:sp>
        <p:nvSpPr>
          <p:cNvPr name="TextBox 3" id="3"/>
          <p:cNvSpPr txBox="true"/>
          <p:nvPr/>
        </p:nvSpPr>
        <p:spPr>
          <a:xfrm rot="0">
            <a:off x="870869" y="1616774"/>
            <a:ext cx="15590655" cy="3078020"/>
          </a:xfrm>
          <a:prstGeom prst="rect">
            <a:avLst/>
          </a:prstGeom>
        </p:spPr>
        <p:txBody>
          <a:bodyPr anchor="t" rtlCol="false" tIns="0" lIns="0" bIns="0" rIns="0">
            <a:spAutoFit/>
          </a:bodyPr>
          <a:lstStyle/>
          <a:p>
            <a:pPr>
              <a:lnSpc>
                <a:spcPts val="4120"/>
              </a:lnSpc>
            </a:pPr>
            <a:r>
              <a:rPr lang="en-US" sz="2943">
                <a:solidFill>
                  <a:srgbClr val="080000"/>
                </a:solidFill>
                <a:latin typeface="TT Rounds Condensed Bold"/>
              </a:rPr>
              <a:t>This project centers around a Note Taking Application developed by a data science team using Python, Flask, and HTML. The application faced challenges due to inexperienced backend development, resulting in functionality issues. The agenda involves a thorough examination of the existing codebase, implementing strategic code refactoring, and resolving identified bugs to ensure the seamless operation of the Note Taking App. The goal is not to recreate the application but to enhance its functionality through expert backend development practices.Challenges</a:t>
            </a:r>
          </a:p>
        </p:txBody>
      </p:sp>
      <p:sp>
        <p:nvSpPr>
          <p:cNvPr name="TextBox 4" id="4"/>
          <p:cNvSpPr txBox="true"/>
          <p:nvPr/>
        </p:nvSpPr>
        <p:spPr>
          <a:xfrm rot="0">
            <a:off x="600155" y="4713843"/>
            <a:ext cx="4633364" cy="1144778"/>
          </a:xfrm>
          <a:prstGeom prst="rect">
            <a:avLst/>
          </a:prstGeom>
        </p:spPr>
        <p:txBody>
          <a:bodyPr anchor="t" rtlCol="false" tIns="0" lIns="0" bIns="0" rIns="0">
            <a:spAutoFit/>
          </a:bodyPr>
          <a:lstStyle/>
          <a:p>
            <a:pPr algn="ctr">
              <a:lnSpc>
                <a:spcPts val="9352"/>
              </a:lnSpc>
            </a:pPr>
            <a:r>
              <a:rPr lang="en-US" sz="6680">
                <a:solidFill>
                  <a:srgbClr val="E52328"/>
                </a:solidFill>
                <a:latin typeface="TT Rounds Condensed Bold"/>
              </a:rPr>
              <a:t>Challenges</a:t>
            </a:r>
          </a:p>
        </p:txBody>
      </p:sp>
      <p:sp>
        <p:nvSpPr>
          <p:cNvPr name="TextBox 5" id="5"/>
          <p:cNvSpPr txBox="true"/>
          <p:nvPr/>
        </p:nvSpPr>
        <p:spPr>
          <a:xfrm rot="0">
            <a:off x="870869" y="5791946"/>
            <a:ext cx="15590655" cy="3078099"/>
          </a:xfrm>
          <a:prstGeom prst="rect">
            <a:avLst/>
          </a:prstGeom>
        </p:spPr>
        <p:txBody>
          <a:bodyPr anchor="t" rtlCol="false" tIns="0" lIns="0" bIns="0" rIns="0">
            <a:spAutoFit/>
          </a:bodyPr>
          <a:lstStyle/>
          <a:p>
            <a:pPr>
              <a:lnSpc>
                <a:spcPts val="4116"/>
              </a:lnSpc>
              <a:spcBef>
                <a:spcPct val="0"/>
              </a:spcBef>
            </a:pPr>
            <a:r>
              <a:rPr lang="en-US" sz="2940">
                <a:solidFill>
                  <a:srgbClr val="000000"/>
                </a:solidFill>
                <a:latin typeface="TT Rounds Condensed Bold"/>
              </a:rPr>
              <a:t>The project encountered several challenges stemming from the team's limited experience in backend development. Key issues included a lack of proper handling for form submissions, insufficient code organization, and shared state problems leading to note-related errors. Additionally, a failure to account for both GET and POST requests further impeded the application's functionality. The task involves addressing these challenges through systematic code refactoring and bug fixing to enhance the overall performance and user experience.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907582"/>
            <a:ext cx="7668855" cy="4910698"/>
          </a:xfrm>
          <a:custGeom>
            <a:avLst/>
            <a:gdLst/>
            <a:ahLst/>
            <a:cxnLst/>
            <a:rect r="r" b="b" t="t" l="l"/>
            <a:pathLst>
              <a:path h="4910698" w="7668855">
                <a:moveTo>
                  <a:pt x="0" y="0"/>
                </a:moveTo>
                <a:lnTo>
                  <a:pt x="7668855" y="0"/>
                </a:lnTo>
                <a:lnTo>
                  <a:pt x="7668855" y="4910698"/>
                </a:lnTo>
                <a:lnTo>
                  <a:pt x="0" y="4910698"/>
                </a:lnTo>
                <a:lnTo>
                  <a:pt x="0" y="0"/>
                </a:lnTo>
                <a:close/>
              </a:path>
            </a:pathLst>
          </a:custGeom>
          <a:blipFill>
            <a:blip r:embed="rId2"/>
            <a:stretch>
              <a:fillRect l="0" t="0" r="-7516" b="0"/>
            </a:stretch>
          </a:blipFill>
        </p:spPr>
      </p:sp>
      <p:sp>
        <p:nvSpPr>
          <p:cNvPr name="Freeform 3" id="3"/>
          <p:cNvSpPr/>
          <p:nvPr/>
        </p:nvSpPr>
        <p:spPr>
          <a:xfrm flipH="false" flipV="false" rot="0">
            <a:off x="10175612" y="4907582"/>
            <a:ext cx="6627215" cy="4977190"/>
          </a:xfrm>
          <a:custGeom>
            <a:avLst/>
            <a:gdLst/>
            <a:ahLst/>
            <a:cxnLst/>
            <a:rect r="r" b="b" t="t" l="l"/>
            <a:pathLst>
              <a:path h="4977190" w="6627215">
                <a:moveTo>
                  <a:pt x="0" y="0"/>
                </a:moveTo>
                <a:lnTo>
                  <a:pt x="6627215" y="0"/>
                </a:lnTo>
                <a:lnTo>
                  <a:pt x="6627215" y="4977190"/>
                </a:lnTo>
                <a:lnTo>
                  <a:pt x="0" y="4977190"/>
                </a:lnTo>
                <a:lnTo>
                  <a:pt x="0" y="0"/>
                </a:lnTo>
                <a:close/>
              </a:path>
            </a:pathLst>
          </a:custGeom>
          <a:blipFill>
            <a:blip r:embed="rId3"/>
            <a:stretch>
              <a:fillRect l="-3828" t="0" r="-854" b="0"/>
            </a:stretch>
          </a:blipFill>
        </p:spPr>
      </p:sp>
      <p:sp>
        <p:nvSpPr>
          <p:cNvPr name="TextBox 4" id="4"/>
          <p:cNvSpPr txBox="true"/>
          <p:nvPr/>
        </p:nvSpPr>
        <p:spPr>
          <a:xfrm rot="0">
            <a:off x="827220" y="332015"/>
            <a:ext cx="4648287" cy="1144778"/>
          </a:xfrm>
          <a:prstGeom prst="rect">
            <a:avLst/>
          </a:prstGeom>
        </p:spPr>
        <p:txBody>
          <a:bodyPr anchor="t" rtlCol="false" tIns="0" lIns="0" bIns="0" rIns="0">
            <a:spAutoFit/>
          </a:bodyPr>
          <a:lstStyle/>
          <a:p>
            <a:pPr algn="ctr">
              <a:lnSpc>
                <a:spcPts val="9352"/>
              </a:lnSpc>
            </a:pPr>
            <a:r>
              <a:rPr lang="en-US" sz="6680">
                <a:solidFill>
                  <a:srgbClr val="E52328"/>
                </a:solidFill>
                <a:latin typeface="TT Rounds Condensed Bold"/>
              </a:rPr>
              <a:t>Refactoring</a:t>
            </a:r>
          </a:p>
        </p:txBody>
      </p:sp>
      <p:sp>
        <p:nvSpPr>
          <p:cNvPr name="TextBox 5" id="5"/>
          <p:cNvSpPr txBox="true"/>
          <p:nvPr/>
        </p:nvSpPr>
        <p:spPr>
          <a:xfrm rot="0">
            <a:off x="1028700" y="1419643"/>
            <a:ext cx="16698239" cy="2555171"/>
          </a:xfrm>
          <a:prstGeom prst="rect">
            <a:avLst/>
          </a:prstGeom>
        </p:spPr>
        <p:txBody>
          <a:bodyPr anchor="t" rtlCol="false" tIns="0" lIns="0" bIns="0" rIns="0">
            <a:spAutoFit/>
          </a:bodyPr>
          <a:lstStyle/>
          <a:p>
            <a:pPr>
              <a:lnSpc>
                <a:spcPts val="4063"/>
              </a:lnSpc>
            </a:pPr>
            <a:r>
              <a:rPr lang="en-US" sz="2902">
                <a:solidFill>
                  <a:srgbClr val="000000"/>
                </a:solidFill>
                <a:latin typeface="TT Rounds Condensed Bold"/>
              </a:rPr>
              <a:t>The refactoring phase focuses on enhancing the structure and maintainability of the existing codebase. This involves restructuring the Flask route to handle both GET and POST requests, initializing the 'notes' list within the function for improved encapsulation, and ensuring proper HTML form attributes for seamless data submission. The goal is to create a more organized and efficient code structure that aligns with best practices, making future development and maintenance smoother.</a:t>
            </a:r>
          </a:p>
        </p:txBody>
      </p:sp>
      <p:sp>
        <p:nvSpPr>
          <p:cNvPr name="TextBox 6" id="6"/>
          <p:cNvSpPr txBox="true"/>
          <p:nvPr/>
        </p:nvSpPr>
        <p:spPr>
          <a:xfrm rot="0">
            <a:off x="1028700" y="4180214"/>
            <a:ext cx="3751421" cy="464818"/>
          </a:xfrm>
          <a:prstGeom prst="rect">
            <a:avLst/>
          </a:prstGeom>
        </p:spPr>
        <p:txBody>
          <a:bodyPr anchor="t" rtlCol="false" tIns="0" lIns="0" bIns="0" rIns="0">
            <a:spAutoFit/>
          </a:bodyPr>
          <a:lstStyle/>
          <a:p>
            <a:pPr algn="ctr">
              <a:lnSpc>
                <a:spcPts val="3780"/>
              </a:lnSpc>
            </a:pPr>
            <a:r>
              <a:rPr lang="en-US" sz="2700">
                <a:solidFill>
                  <a:srgbClr val="C00000"/>
                </a:solidFill>
                <a:latin typeface="Canva Sans Bold"/>
              </a:rPr>
              <a:t>Code given for  app.py</a:t>
            </a:r>
          </a:p>
        </p:txBody>
      </p:sp>
      <p:sp>
        <p:nvSpPr>
          <p:cNvPr name="TextBox 7" id="7"/>
          <p:cNvSpPr txBox="true"/>
          <p:nvPr/>
        </p:nvSpPr>
        <p:spPr>
          <a:xfrm rot="0">
            <a:off x="9948917" y="4180214"/>
            <a:ext cx="4204811" cy="464818"/>
          </a:xfrm>
          <a:prstGeom prst="rect">
            <a:avLst/>
          </a:prstGeom>
        </p:spPr>
        <p:txBody>
          <a:bodyPr anchor="t" rtlCol="false" tIns="0" lIns="0" bIns="0" rIns="0">
            <a:spAutoFit/>
          </a:bodyPr>
          <a:lstStyle/>
          <a:p>
            <a:pPr algn="ctr">
              <a:lnSpc>
                <a:spcPts val="3780"/>
              </a:lnSpc>
            </a:pPr>
            <a:r>
              <a:rPr lang="en-US" sz="2700">
                <a:solidFill>
                  <a:srgbClr val="C00000"/>
                </a:solidFill>
                <a:latin typeface="Canva Sans Bold"/>
              </a:rPr>
              <a:t>modifed code for  app.py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1620" y="5143500"/>
            <a:ext cx="7091960" cy="4812746"/>
          </a:xfrm>
          <a:custGeom>
            <a:avLst/>
            <a:gdLst/>
            <a:ahLst/>
            <a:cxnLst/>
            <a:rect r="r" b="b" t="t" l="l"/>
            <a:pathLst>
              <a:path h="4812746" w="7091960">
                <a:moveTo>
                  <a:pt x="0" y="0"/>
                </a:moveTo>
                <a:lnTo>
                  <a:pt x="7091961" y="0"/>
                </a:lnTo>
                <a:lnTo>
                  <a:pt x="7091961" y="4812746"/>
                </a:lnTo>
                <a:lnTo>
                  <a:pt x="0" y="4812746"/>
                </a:lnTo>
                <a:lnTo>
                  <a:pt x="0" y="0"/>
                </a:lnTo>
                <a:close/>
              </a:path>
            </a:pathLst>
          </a:custGeom>
          <a:blipFill>
            <a:blip r:embed="rId2"/>
            <a:stretch>
              <a:fillRect l="0" t="-5624" r="0" b="0"/>
            </a:stretch>
          </a:blipFill>
        </p:spPr>
      </p:sp>
      <p:sp>
        <p:nvSpPr>
          <p:cNvPr name="Freeform 3" id="3"/>
          <p:cNvSpPr/>
          <p:nvPr/>
        </p:nvSpPr>
        <p:spPr>
          <a:xfrm flipH="false" flipV="false" rot="0">
            <a:off x="8881484" y="5143500"/>
            <a:ext cx="8141362" cy="4812746"/>
          </a:xfrm>
          <a:custGeom>
            <a:avLst/>
            <a:gdLst/>
            <a:ahLst/>
            <a:cxnLst/>
            <a:rect r="r" b="b" t="t" l="l"/>
            <a:pathLst>
              <a:path h="4812746" w="8141362">
                <a:moveTo>
                  <a:pt x="0" y="0"/>
                </a:moveTo>
                <a:lnTo>
                  <a:pt x="8141362" y="0"/>
                </a:lnTo>
                <a:lnTo>
                  <a:pt x="8141362" y="4812746"/>
                </a:lnTo>
                <a:lnTo>
                  <a:pt x="0" y="4812746"/>
                </a:lnTo>
                <a:lnTo>
                  <a:pt x="0" y="0"/>
                </a:lnTo>
                <a:close/>
              </a:path>
            </a:pathLst>
          </a:custGeom>
          <a:blipFill>
            <a:blip r:embed="rId3"/>
            <a:stretch>
              <a:fillRect l="0" t="0" r="0" b="-8097"/>
            </a:stretch>
          </a:blipFill>
        </p:spPr>
      </p:sp>
      <p:sp>
        <p:nvSpPr>
          <p:cNvPr name="TextBox 4" id="4"/>
          <p:cNvSpPr txBox="true"/>
          <p:nvPr/>
        </p:nvSpPr>
        <p:spPr>
          <a:xfrm rot="0">
            <a:off x="310402" y="135132"/>
            <a:ext cx="4648287" cy="1144778"/>
          </a:xfrm>
          <a:prstGeom prst="rect">
            <a:avLst/>
          </a:prstGeom>
        </p:spPr>
        <p:txBody>
          <a:bodyPr anchor="t" rtlCol="false" tIns="0" lIns="0" bIns="0" rIns="0">
            <a:spAutoFit/>
          </a:bodyPr>
          <a:lstStyle/>
          <a:p>
            <a:pPr algn="ctr">
              <a:lnSpc>
                <a:spcPts val="9352"/>
              </a:lnSpc>
            </a:pPr>
            <a:r>
              <a:rPr lang="en-US" sz="6680">
                <a:solidFill>
                  <a:srgbClr val="E52328"/>
                </a:solidFill>
                <a:latin typeface="TT Rounds Condensed Bold"/>
              </a:rPr>
              <a:t>Bug Fixing </a:t>
            </a:r>
          </a:p>
        </p:txBody>
      </p:sp>
      <p:sp>
        <p:nvSpPr>
          <p:cNvPr name="TextBox 5" id="5"/>
          <p:cNvSpPr txBox="true"/>
          <p:nvPr/>
        </p:nvSpPr>
        <p:spPr>
          <a:xfrm rot="0">
            <a:off x="1028700" y="1419643"/>
            <a:ext cx="16698239" cy="2555171"/>
          </a:xfrm>
          <a:prstGeom prst="rect">
            <a:avLst/>
          </a:prstGeom>
        </p:spPr>
        <p:txBody>
          <a:bodyPr anchor="t" rtlCol="false" tIns="0" lIns="0" bIns="0" rIns="0">
            <a:spAutoFit/>
          </a:bodyPr>
          <a:lstStyle/>
          <a:p>
            <a:pPr>
              <a:lnSpc>
                <a:spcPts val="4063"/>
              </a:lnSpc>
            </a:pPr>
            <a:r>
              <a:rPr lang="en-US" sz="2902">
                <a:solidFill>
                  <a:srgbClr val="000000"/>
                </a:solidFill>
                <a:latin typeface="TT Rounds Condensed Bold"/>
              </a:rPr>
              <a:t>Bug fixing involves identifying and resolving critical issues within the Note Taking Application. This includes addressing a missing form method and action in the HTML, modifying the Flask route to handle both GET and POST requests, and resolving a shared state problem with the 'notes' list. By systematically addressing these bugs, the project aims to eliminate obstacles to the application's proper functionality, ensuring a seamless user experience.</a:t>
            </a:r>
          </a:p>
        </p:txBody>
      </p:sp>
      <p:sp>
        <p:nvSpPr>
          <p:cNvPr name="TextBox 6" id="6"/>
          <p:cNvSpPr txBox="true"/>
          <p:nvPr/>
        </p:nvSpPr>
        <p:spPr>
          <a:xfrm rot="0">
            <a:off x="729139" y="4180214"/>
            <a:ext cx="4350544" cy="464818"/>
          </a:xfrm>
          <a:prstGeom prst="rect">
            <a:avLst/>
          </a:prstGeom>
        </p:spPr>
        <p:txBody>
          <a:bodyPr anchor="t" rtlCol="false" tIns="0" lIns="0" bIns="0" rIns="0">
            <a:spAutoFit/>
          </a:bodyPr>
          <a:lstStyle/>
          <a:p>
            <a:pPr algn="ctr">
              <a:lnSpc>
                <a:spcPts val="3780"/>
              </a:lnSpc>
            </a:pPr>
            <a:r>
              <a:rPr lang="en-US" sz="2700">
                <a:solidFill>
                  <a:srgbClr val="C00000"/>
                </a:solidFill>
                <a:latin typeface="Canva Sans Bold"/>
              </a:rPr>
              <a:t>Code given for home.html</a:t>
            </a:r>
          </a:p>
        </p:txBody>
      </p:sp>
      <p:sp>
        <p:nvSpPr>
          <p:cNvPr name="TextBox 7" id="7"/>
          <p:cNvSpPr txBox="true"/>
          <p:nvPr/>
        </p:nvSpPr>
        <p:spPr>
          <a:xfrm rot="0">
            <a:off x="8881484" y="4180214"/>
            <a:ext cx="4903470" cy="464818"/>
          </a:xfrm>
          <a:prstGeom prst="rect">
            <a:avLst/>
          </a:prstGeom>
        </p:spPr>
        <p:txBody>
          <a:bodyPr anchor="t" rtlCol="false" tIns="0" lIns="0" bIns="0" rIns="0">
            <a:spAutoFit/>
          </a:bodyPr>
          <a:lstStyle/>
          <a:p>
            <a:pPr algn="ctr">
              <a:lnSpc>
                <a:spcPts val="3780"/>
              </a:lnSpc>
            </a:pPr>
            <a:r>
              <a:rPr lang="en-US" sz="2700">
                <a:solidFill>
                  <a:srgbClr val="C00000"/>
                </a:solidFill>
                <a:latin typeface="Canva Sans Bold"/>
              </a:rPr>
              <a:t>modified code for home.html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8064" y="159742"/>
            <a:ext cx="4648287" cy="1144778"/>
          </a:xfrm>
          <a:prstGeom prst="rect">
            <a:avLst/>
          </a:prstGeom>
        </p:spPr>
        <p:txBody>
          <a:bodyPr anchor="t" rtlCol="false" tIns="0" lIns="0" bIns="0" rIns="0">
            <a:spAutoFit/>
          </a:bodyPr>
          <a:lstStyle/>
          <a:p>
            <a:pPr algn="ctr">
              <a:lnSpc>
                <a:spcPts val="9352"/>
              </a:lnSpc>
            </a:pPr>
            <a:r>
              <a:rPr lang="en-US" sz="6680">
                <a:solidFill>
                  <a:srgbClr val="E52328"/>
                </a:solidFill>
                <a:latin typeface="TT Rounds Condensed Bold"/>
              </a:rPr>
              <a:t>Outcome </a:t>
            </a:r>
          </a:p>
        </p:txBody>
      </p:sp>
      <p:sp>
        <p:nvSpPr>
          <p:cNvPr name="TextBox 3" id="3"/>
          <p:cNvSpPr txBox="true"/>
          <p:nvPr/>
        </p:nvSpPr>
        <p:spPr>
          <a:xfrm rot="0">
            <a:off x="1225583" y="1247370"/>
            <a:ext cx="16698239" cy="5126921"/>
          </a:xfrm>
          <a:prstGeom prst="rect">
            <a:avLst/>
          </a:prstGeom>
        </p:spPr>
        <p:txBody>
          <a:bodyPr anchor="t" rtlCol="false" tIns="0" lIns="0" bIns="0" rIns="0">
            <a:spAutoFit/>
          </a:bodyPr>
          <a:lstStyle/>
          <a:p>
            <a:pPr marL="626693" indent="-313347" lvl="1">
              <a:lnSpc>
                <a:spcPts val="4063"/>
              </a:lnSpc>
              <a:buFont typeface="Arial"/>
              <a:buChar char="•"/>
            </a:pPr>
            <a:r>
              <a:rPr lang="en-US" sz="2902">
                <a:solidFill>
                  <a:srgbClr val="000000"/>
                </a:solidFill>
                <a:latin typeface="TT Rounds Condensed Bold"/>
              </a:rPr>
              <a:t>Issue: Form in home.html missing the method attribute, and it defaults to GET.</a:t>
            </a:r>
          </a:p>
          <a:p>
            <a:pPr marL="1253387" indent="-417796" lvl="2">
              <a:lnSpc>
                <a:spcPts val="4063"/>
              </a:lnSpc>
              <a:buFont typeface="Arial"/>
              <a:buChar char="⚬"/>
            </a:pPr>
            <a:r>
              <a:rPr lang="en-US" sz="2902">
                <a:solidFill>
                  <a:srgbClr val="000000"/>
                </a:solidFill>
                <a:latin typeface="TT Rounds Condensed Bold"/>
              </a:rPr>
              <a:t>Resolution: Set the method attribute of the form to POST to align with the Flask route.</a:t>
            </a:r>
          </a:p>
          <a:p>
            <a:pPr marL="626693" indent="-313347" lvl="1">
              <a:lnSpc>
                <a:spcPts val="4063"/>
              </a:lnSpc>
              <a:buFont typeface="Arial"/>
              <a:buChar char="•"/>
            </a:pPr>
            <a:r>
              <a:rPr lang="en-US" sz="2902">
                <a:solidFill>
                  <a:srgbClr val="000000"/>
                </a:solidFill>
                <a:latin typeface="TT Rounds Condensed Bold"/>
              </a:rPr>
              <a:t>Issue: Form in home.html missing the action attribute, and it defaults to an empty string.</a:t>
            </a:r>
          </a:p>
          <a:p>
            <a:pPr marL="1253387" indent="-417796" lvl="2">
              <a:lnSpc>
                <a:spcPts val="4063"/>
              </a:lnSpc>
              <a:buFont typeface="Arial"/>
              <a:buChar char="⚬"/>
            </a:pPr>
            <a:r>
              <a:rPr lang="en-US" sz="2902">
                <a:solidFill>
                  <a:srgbClr val="000000"/>
                </a:solidFill>
                <a:latin typeface="TT Rounds Condensed Bold"/>
              </a:rPr>
              <a:t>Resolution: Set the action attribute of the form to "/" to submit the form to the root URL.</a:t>
            </a:r>
          </a:p>
          <a:p>
            <a:pPr marL="626693" indent="-313347" lvl="1">
              <a:lnSpc>
                <a:spcPts val="4063"/>
              </a:lnSpc>
              <a:buFont typeface="Arial"/>
              <a:buChar char="•"/>
            </a:pPr>
            <a:r>
              <a:rPr lang="en-US" sz="2902">
                <a:solidFill>
                  <a:srgbClr val="000000"/>
                </a:solidFill>
                <a:latin typeface="TT Rounds Condensed Bold"/>
              </a:rPr>
              <a:t>Issue: Flask route in app.py set to handle only POST requests.</a:t>
            </a:r>
          </a:p>
          <a:p>
            <a:pPr marL="1253387" indent="-417796" lvl="2">
              <a:lnSpc>
                <a:spcPts val="4063"/>
              </a:lnSpc>
              <a:buFont typeface="Arial"/>
              <a:buChar char="⚬"/>
            </a:pPr>
            <a:r>
              <a:rPr lang="en-US" sz="2902">
                <a:solidFill>
                  <a:srgbClr val="000000"/>
                </a:solidFill>
                <a:latin typeface="TT Rounds Condensed Bold"/>
              </a:rPr>
              <a:t>Resolution: Modify the Flask route to handle both GET and POST requests.</a:t>
            </a:r>
          </a:p>
          <a:p>
            <a:pPr marL="626693" indent="-313347" lvl="1">
              <a:lnSpc>
                <a:spcPts val="4063"/>
              </a:lnSpc>
              <a:buFont typeface="Arial"/>
              <a:buChar char="•"/>
            </a:pPr>
            <a:r>
              <a:rPr lang="en-US" sz="2902">
                <a:solidFill>
                  <a:srgbClr val="000000"/>
                </a:solidFill>
                <a:latin typeface="TT Rounds Condensed Bold"/>
              </a:rPr>
              <a:t>Issue: The notes list in app.py is initialized outside the route function, leading to the shared state between requests.</a:t>
            </a:r>
          </a:p>
          <a:p>
            <a:pPr marL="1253387" indent="-417796" lvl="2">
              <a:lnSpc>
                <a:spcPts val="4063"/>
              </a:lnSpc>
              <a:buFont typeface="Arial"/>
              <a:buChar char="⚬"/>
            </a:pPr>
            <a:r>
              <a:rPr lang="en-US" sz="2902">
                <a:solidFill>
                  <a:srgbClr val="000000"/>
                </a:solidFill>
                <a:latin typeface="TT Rounds Condensed Bold"/>
              </a:rPr>
              <a:t>Resolution: Initialize the notes list inside the route function to ensure a clean slate for each request.</a:t>
            </a:r>
          </a:p>
          <a:p>
            <a:pPr>
              <a:lnSpc>
                <a:spcPts val="4063"/>
              </a:lnSpc>
            </a:pPr>
          </a:p>
        </p:txBody>
      </p:sp>
      <p:sp>
        <p:nvSpPr>
          <p:cNvPr name="Freeform 4" id="4"/>
          <p:cNvSpPr/>
          <p:nvPr/>
        </p:nvSpPr>
        <p:spPr>
          <a:xfrm flipH="false" flipV="false" rot="0">
            <a:off x="1839324" y="6374292"/>
            <a:ext cx="7735379" cy="2983974"/>
          </a:xfrm>
          <a:custGeom>
            <a:avLst/>
            <a:gdLst/>
            <a:ahLst/>
            <a:cxnLst/>
            <a:rect r="r" b="b" t="t" l="l"/>
            <a:pathLst>
              <a:path h="2983974" w="7735379">
                <a:moveTo>
                  <a:pt x="0" y="0"/>
                </a:moveTo>
                <a:lnTo>
                  <a:pt x="7735379" y="0"/>
                </a:lnTo>
                <a:lnTo>
                  <a:pt x="7735379" y="2983974"/>
                </a:lnTo>
                <a:lnTo>
                  <a:pt x="0" y="2983974"/>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21348" y="9277476"/>
            <a:ext cx="4838096" cy="1009524"/>
          </a:xfrm>
          <a:custGeom>
            <a:avLst/>
            <a:gdLst/>
            <a:ahLst/>
            <a:cxnLst/>
            <a:rect r="r" b="b" t="t" l="l"/>
            <a:pathLst>
              <a:path h="1009524" w="4838096">
                <a:moveTo>
                  <a:pt x="0" y="0"/>
                </a:moveTo>
                <a:lnTo>
                  <a:pt x="4838096" y="0"/>
                </a:lnTo>
                <a:lnTo>
                  <a:pt x="4838096" y="1009524"/>
                </a:lnTo>
                <a:lnTo>
                  <a:pt x="0" y="1009524"/>
                </a:lnTo>
                <a:lnTo>
                  <a:pt x="0" y="0"/>
                </a:lnTo>
                <a:close/>
              </a:path>
            </a:pathLst>
          </a:custGeom>
          <a:blipFill>
            <a:blip r:embed="rId3"/>
            <a:stretch>
              <a:fillRect l="0" t="0" r="0" b="0"/>
            </a:stretch>
          </a:blipFill>
        </p:spPr>
      </p:sp>
      <p:sp>
        <p:nvSpPr>
          <p:cNvPr name="Freeform 3" id="3"/>
          <p:cNvSpPr/>
          <p:nvPr/>
        </p:nvSpPr>
        <p:spPr>
          <a:xfrm flipH="false" flipV="false" rot="0">
            <a:off x="9699774" y="2776124"/>
            <a:ext cx="6698464" cy="4251475"/>
          </a:xfrm>
          <a:custGeom>
            <a:avLst/>
            <a:gdLst/>
            <a:ahLst/>
            <a:cxnLst/>
            <a:rect r="r" b="b" t="t" l="l"/>
            <a:pathLst>
              <a:path h="4251475" w="6698464">
                <a:moveTo>
                  <a:pt x="0" y="0"/>
                </a:moveTo>
                <a:lnTo>
                  <a:pt x="6698465" y="0"/>
                </a:lnTo>
                <a:lnTo>
                  <a:pt x="6698465" y="4251475"/>
                </a:lnTo>
                <a:lnTo>
                  <a:pt x="0" y="4251475"/>
                </a:lnTo>
                <a:lnTo>
                  <a:pt x="0" y="0"/>
                </a:lnTo>
                <a:close/>
              </a:path>
            </a:pathLst>
          </a:custGeom>
          <a:blipFill>
            <a:blip r:embed="rId4"/>
            <a:stretch>
              <a:fillRect l="0" t="0" r="0" b="0"/>
            </a:stretch>
          </a:blipFill>
        </p:spPr>
      </p:sp>
      <p:sp>
        <p:nvSpPr>
          <p:cNvPr name="TextBox 4" id="4"/>
          <p:cNvSpPr txBox="true"/>
          <p:nvPr/>
        </p:nvSpPr>
        <p:spPr>
          <a:xfrm rot="0">
            <a:off x="1958325" y="4541500"/>
            <a:ext cx="5309904" cy="1062761"/>
          </a:xfrm>
          <a:prstGeom prst="rect">
            <a:avLst/>
          </a:prstGeom>
        </p:spPr>
        <p:txBody>
          <a:bodyPr anchor="t" rtlCol="false" tIns="0" lIns="0" bIns="0" rIns="0">
            <a:spAutoFit/>
          </a:bodyPr>
          <a:lstStyle/>
          <a:p>
            <a:pPr algn="l">
              <a:lnSpc>
                <a:spcPts val="7920"/>
              </a:lnSpc>
            </a:pPr>
            <a:r>
              <a:rPr lang="en-US" sz="6600">
                <a:solidFill>
                  <a:srgbClr val="C00000"/>
                </a:solidFill>
                <a:latin typeface="Libre Baskerville"/>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DAF-D5pjmDA</dc:identifier>
  <dcterms:modified xsi:type="dcterms:W3CDTF">2011-08-01T06:04:30Z</dcterms:modified>
  <cp:revision>1</cp:revision>
  <dc:title>Innomatics_Project_Report_Template with EDA_Project_Student_Template.pptx</dc:title>
</cp:coreProperties>
</file>