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Fira Sans" panose="020B0503050000020004" pitchFamily="34" charset="0"/>
      <p:regular r:id="rId24"/>
      <p:bold r:id="rId25"/>
      <p:italic r:id="rId26"/>
      <p:boldItalic r:id="rId27"/>
    </p:embeddedFont>
    <p:embeddedFont>
      <p:font typeface="Fira Sans Bold" panose="020B0803050000020004" charset="0"/>
      <p:regular r:id="rId28"/>
    </p:embeddedFont>
    <p:embeddedFont>
      <p:font typeface="Fira Sans Light" panose="020B0403050000020004" pitchFamily="34" charset="0"/>
      <p:regular r:id="rId29"/>
      <p:italic r:id="rId30"/>
    </p:embeddedFont>
    <p:embeddedFont>
      <p:font typeface="Fira Sans Medium" panose="020B0603050000020004" pitchFamily="34" charset="0"/>
      <p:regular r:id="rId31"/>
    </p:embeddedFont>
    <p:embeddedFont>
      <p:font typeface="Fira Sans Semi-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557"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773717"/>
            <a:ext cx="11611802" cy="3657600"/>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COVID -19 </a:t>
            </a:r>
          </a:p>
          <a:p>
            <a:pPr>
              <a:lnSpc>
                <a:spcPts val="14399"/>
              </a:lnSpc>
            </a:pPr>
            <a:r>
              <a:rPr lang="en-US" sz="11999">
                <a:solidFill>
                  <a:srgbClr val="000000"/>
                </a:solidFill>
                <a:latin typeface="Fira Sans Bold"/>
              </a:rPr>
              <a:t>Data Tracker </a:t>
            </a:r>
          </a:p>
        </p:txBody>
      </p:sp>
      <p:sp>
        <p:nvSpPr>
          <p:cNvPr id="3" name="TextBox 3"/>
          <p:cNvSpPr txBox="1"/>
          <p:nvPr/>
        </p:nvSpPr>
        <p:spPr>
          <a:xfrm>
            <a:off x="511143" y="8307655"/>
            <a:ext cx="11611802" cy="622935"/>
          </a:xfrm>
          <a:prstGeom prst="rect">
            <a:avLst/>
          </a:prstGeom>
        </p:spPr>
        <p:txBody>
          <a:bodyPr lIns="0" tIns="0" rIns="0" bIns="0" rtlCol="0" anchor="t">
            <a:spAutoFit/>
          </a:bodyPr>
          <a:lstStyle/>
          <a:p>
            <a:pPr>
              <a:lnSpc>
                <a:spcPts val="5039"/>
              </a:lnSpc>
            </a:pPr>
            <a:r>
              <a:rPr lang="en-US" sz="3599">
                <a:solidFill>
                  <a:srgbClr val="000000"/>
                </a:solidFill>
                <a:latin typeface="Fira Sans Bold"/>
              </a:rPr>
              <a:t>TASK</a:t>
            </a:r>
            <a:r>
              <a:rPr lang="en-US" sz="3599">
                <a:solidFill>
                  <a:srgbClr val="000000"/>
                </a:solidFill>
                <a:latin typeface="Fira Sans Light"/>
              </a:rPr>
              <a:t>: Web scrapping and Exploratory Data Analysis</a:t>
            </a:r>
          </a:p>
        </p:txBody>
      </p:sp>
      <p:grpSp>
        <p:nvGrpSpPr>
          <p:cNvPr id="4" name="Group 4"/>
          <p:cNvGrpSpPr/>
          <p:nvPr/>
        </p:nvGrpSpPr>
        <p:grpSpPr>
          <a:xfrm>
            <a:off x="14328902" y="2317173"/>
            <a:ext cx="7321033" cy="6340049"/>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12122944" y="7035126"/>
            <a:ext cx="4970154" cy="43041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2336342" y="5954842"/>
            <a:ext cx="2271679" cy="196728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0" name="Group 10"/>
          <p:cNvGrpSpPr/>
          <p:nvPr/>
        </p:nvGrpSpPr>
        <p:grpSpPr>
          <a:xfrm>
            <a:off x="13737770" y="373605"/>
            <a:ext cx="3799619" cy="329048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Freeform 12"/>
          <p:cNvSpPr/>
          <p:nvPr/>
        </p:nvSpPr>
        <p:spPr>
          <a:xfrm>
            <a:off x="442207" y="635686"/>
            <a:ext cx="1877584" cy="1322158"/>
          </a:xfrm>
          <a:custGeom>
            <a:avLst/>
            <a:gdLst/>
            <a:ahLst/>
            <a:cxnLst/>
            <a:rect l="l" t="t" r="r" b="b"/>
            <a:pathLst>
              <a:path w="1877584" h="1322158">
                <a:moveTo>
                  <a:pt x="0" y="0"/>
                </a:moveTo>
                <a:lnTo>
                  <a:pt x="1877584" y="0"/>
                </a:lnTo>
                <a:lnTo>
                  <a:pt x="1877584" y="1322158"/>
                </a:lnTo>
                <a:lnTo>
                  <a:pt x="0" y="1322158"/>
                </a:lnTo>
                <a:lnTo>
                  <a:pt x="0" y="0"/>
                </a:lnTo>
                <a:close/>
              </a:path>
            </a:pathLst>
          </a:custGeom>
          <a:blipFill>
            <a:blip r:embed="rId2"/>
            <a:stretch>
              <a:fillRect/>
            </a:stretch>
          </a:blipFill>
        </p:spPr>
      </p:sp>
      <p:sp>
        <p:nvSpPr>
          <p:cNvPr id="13" name="TextBox 13"/>
          <p:cNvSpPr txBox="1"/>
          <p:nvPr/>
        </p:nvSpPr>
        <p:spPr>
          <a:xfrm>
            <a:off x="3252997" y="7170990"/>
            <a:ext cx="5199477" cy="586361"/>
          </a:xfrm>
          <a:prstGeom prst="rect">
            <a:avLst/>
          </a:prstGeom>
        </p:spPr>
        <p:txBody>
          <a:bodyPr lIns="0" tIns="0" rIns="0" bIns="0" rtlCol="0" anchor="t">
            <a:spAutoFit/>
          </a:bodyPr>
          <a:lstStyle/>
          <a:p>
            <a:pPr>
              <a:lnSpc>
                <a:spcPts val="4714"/>
              </a:lnSpc>
              <a:spcBef>
                <a:spcPct val="0"/>
              </a:spcBef>
            </a:pPr>
            <a:r>
              <a:rPr lang="en-US" sz="3367">
                <a:solidFill>
                  <a:srgbClr val="000000"/>
                </a:solidFill>
                <a:latin typeface="Fira Sans Medium"/>
              </a:rPr>
              <a:t>Data Analysis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323542" y="2121430"/>
            <a:ext cx="14634650" cy="6535992"/>
          </a:xfrm>
          <a:custGeom>
            <a:avLst/>
            <a:gdLst/>
            <a:ahLst/>
            <a:cxnLst/>
            <a:rect l="l" t="t" r="r" b="b"/>
            <a:pathLst>
              <a:path w="14634650" h="6535992">
                <a:moveTo>
                  <a:pt x="0" y="0"/>
                </a:moveTo>
                <a:lnTo>
                  <a:pt x="14634649" y="0"/>
                </a:lnTo>
                <a:lnTo>
                  <a:pt x="14634649" y="6535993"/>
                </a:lnTo>
                <a:lnTo>
                  <a:pt x="0" y="6535993"/>
                </a:lnTo>
                <a:lnTo>
                  <a:pt x="0" y="0"/>
                </a:lnTo>
                <a:close/>
              </a:path>
            </a:pathLst>
          </a:custGeom>
          <a:blipFill>
            <a:blip r:embed="rId2"/>
            <a:stretch>
              <a:fillRect t="-780" b="-780"/>
            </a:stretch>
          </a:blipFill>
        </p:spPr>
      </p:sp>
      <p:sp>
        <p:nvSpPr>
          <p:cNvPr id="3" name="TextBox 3"/>
          <p:cNvSpPr txBox="1"/>
          <p:nvPr/>
        </p:nvSpPr>
        <p:spPr>
          <a:xfrm>
            <a:off x="372113" y="430412"/>
            <a:ext cx="16537508" cy="794542"/>
          </a:xfrm>
          <a:prstGeom prst="rect">
            <a:avLst/>
          </a:prstGeom>
        </p:spPr>
        <p:txBody>
          <a:bodyPr lIns="0" tIns="0" rIns="0" bIns="0" rtlCol="0" anchor="t">
            <a:spAutoFit/>
          </a:bodyPr>
          <a:lstStyle/>
          <a:p>
            <a:pPr algn="ctr">
              <a:lnSpc>
                <a:spcPts val="3123"/>
              </a:lnSpc>
              <a:spcBef>
                <a:spcPct val="0"/>
              </a:spcBef>
            </a:pPr>
            <a:r>
              <a:rPr lang="en-US" sz="2602">
                <a:solidFill>
                  <a:srgbClr val="FDFDFD"/>
                </a:solidFill>
                <a:latin typeface="Fira Sans Medium"/>
              </a:rPr>
              <a:t>The world map provides a visual representation of how COVID-19 cases are distributed globally</a:t>
            </a:r>
          </a:p>
          <a:p>
            <a:pPr algn="ctr">
              <a:lnSpc>
                <a:spcPts val="3123"/>
              </a:lnSpc>
              <a:spcBef>
                <a:spcPct val="0"/>
              </a:spcBef>
            </a:pPr>
            <a:endParaRPr lang="en-US" sz="2602">
              <a:solidFill>
                <a:srgbClr val="FDFDFD"/>
              </a:solidFill>
              <a:latin typeface="Fira Sans Medium"/>
            </a:endParaRPr>
          </a:p>
        </p:txBody>
      </p:sp>
      <p:sp>
        <p:nvSpPr>
          <p:cNvPr id="4" name="TextBox 4"/>
          <p:cNvSpPr txBox="1"/>
          <p:nvPr/>
        </p:nvSpPr>
        <p:spPr>
          <a:xfrm>
            <a:off x="1673014" y="1019175"/>
            <a:ext cx="13935704" cy="552450"/>
          </a:xfrm>
          <a:prstGeom prst="rect">
            <a:avLst/>
          </a:prstGeom>
        </p:spPr>
        <p:txBody>
          <a:bodyPr lIns="0" tIns="0" rIns="0" bIns="0" rtlCol="0" anchor="t">
            <a:spAutoFit/>
          </a:bodyPr>
          <a:lstStyle/>
          <a:p>
            <a:pPr algn="ctr">
              <a:lnSpc>
                <a:spcPts val="4320"/>
              </a:lnSpc>
              <a:spcBef>
                <a:spcPct val="0"/>
              </a:spcBef>
            </a:pPr>
            <a:r>
              <a:rPr lang="en-US" sz="3600">
                <a:solidFill>
                  <a:srgbClr val="FDFDFD"/>
                </a:solidFill>
                <a:latin typeface="Fira Sans Medium"/>
              </a:rPr>
              <a:t>Darker colors  represent countries with higher total cases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450990" y="3081874"/>
            <a:ext cx="8311073" cy="5484464"/>
          </a:xfrm>
          <a:custGeom>
            <a:avLst/>
            <a:gdLst/>
            <a:ahLst/>
            <a:cxnLst/>
            <a:rect l="l" t="t" r="r" b="b"/>
            <a:pathLst>
              <a:path w="8311073" h="5484464">
                <a:moveTo>
                  <a:pt x="0" y="0"/>
                </a:moveTo>
                <a:lnTo>
                  <a:pt x="8311072" y="0"/>
                </a:lnTo>
                <a:lnTo>
                  <a:pt x="8311072" y="5484464"/>
                </a:lnTo>
                <a:lnTo>
                  <a:pt x="0" y="5484464"/>
                </a:lnTo>
                <a:lnTo>
                  <a:pt x="0" y="0"/>
                </a:lnTo>
                <a:close/>
              </a:path>
            </a:pathLst>
          </a:custGeom>
          <a:blipFill>
            <a:blip r:embed="rId2"/>
            <a:stretch>
              <a:fillRect/>
            </a:stretch>
          </a:blipFill>
        </p:spPr>
      </p:sp>
      <p:sp>
        <p:nvSpPr>
          <p:cNvPr id="3" name="Freeform 3"/>
          <p:cNvSpPr/>
          <p:nvPr/>
        </p:nvSpPr>
        <p:spPr>
          <a:xfrm>
            <a:off x="9233334" y="3081874"/>
            <a:ext cx="8297010" cy="5484464"/>
          </a:xfrm>
          <a:custGeom>
            <a:avLst/>
            <a:gdLst/>
            <a:ahLst/>
            <a:cxnLst/>
            <a:rect l="l" t="t" r="r" b="b"/>
            <a:pathLst>
              <a:path w="8297010" h="5484464">
                <a:moveTo>
                  <a:pt x="0" y="0"/>
                </a:moveTo>
                <a:lnTo>
                  <a:pt x="8297010" y="0"/>
                </a:lnTo>
                <a:lnTo>
                  <a:pt x="8297010" y="5484464"/>
                </a:lnTo>
                <a:lnTo>
                  <a:pt x="0" y="5484464"/>
                </a:lnTo>
                <a:lnTo>
                  <a:pt x="0" y="0"/>
                </a:lnTo>
                <a:close/>
              </a:path>
            </a:pathLst>
          </a:custGeom>
          <a:blipFill>
            <a:blip r:embed="rId3"/>
            <a:stretch>
              <a:fillRect/>
            </a:stretch>
          </a:blipFill>
        </p:spPr>
      </p:sp>
      <p:sp>
        <p:nvSpPr>
          <p:cNvPr id="4" name="TextBox 4"/>
          <p:cNvSpPr txBox="1"/>
          <p:nvPr/>
        </p:nvSpPr>
        <p:spPr>
          <a:xfrm>
            <a:off x="0" y="1019175"/>
            <a:ext cx="18357985" cy="504821"/>
          </a:xfrm>
          <a:prstGeom prst="rect">
            <a:avLst/>
          </a:prstGeom>
        </p:spPr>
        <p:txBody>
          <a:bodyPr lIns="0" tIns="0" rIns="0" bIns="0" rtlCol="0" anchor="t">
            <a:spAutoFit/>
          </a:bodyPr>
          <a:lstStyle/>
          <a:p>
            <a:pPr algn="ctr">
              <a:lnSpc>
                <a:spcPts val="3941"/>
              </a:lnSpc>
              <a:spcBef>
                <a:spcPct val="0"/>
              </a:spcBef>
            </a:pPr>
            <a:r>
              <a:rPr lang="en-US" sz="3284">
                <a:solidFill>
                  <a:srgbClr val="FEFEFE"/>
                </a:solidFill>
                <a:latin typeface="Fira Sans Medium"/>
              </a:rPr>
              <a:t>Graphs illustrate comparisons  of Total Recovered cases and Total Cases with Total Population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028700" y="3022705"/>
            <a:ext cx="8297010" cy="5484464"/>
          </a:xfrm>
          <a:custGeom>
            <a:avLst/>
            <a:gdLst/>
            <a:ahLst/>
            <a:cxnLst/>
            <a:rect l="l" t="t" r="r" b="b"/>
            <a:pathLst>
              <a:path w="8297010" h="5484464">
                <a:moveTo>
                  <a:pt x="0" y="0"/>
                </a:moveTo>
                <a:lnTo>
                  <a:pt x="8297010" y="0"/>
                </a:lnTo>
                <a:lnTo>
                  <a:pt x="8297010" y="5484464"/>
                </a:lnTo>
                <a:lnTo>
                  <a:pt x="0" y="5484464"/>
                </a:lnTo>
                <a:lnTo>
                  <a:pt x="0" y="0"/>
                </a:lnTo>
                <a:close/>
              </a:path>
            </a:pathLst>
          </a:custGeom>
          <a:blipFill>
            <a:blip r:embed="rId2"/>
            <a:stretch>
              <a:fillRect/>
            </a:stretch>
          </a:blipFill>
        </p:spPr>
      </p:sp>
      <p:sp>
        <p:nvSpPr>
          <p:cNvPr id="3" name="Freeform 3"/>
          <p:cNvSpPr/>
          <p:nvPr/>
        </p:nvSpPr>
        <p:spPr>
          <a:xfrm>
            <a:off x="10738993" y="2812369"/>
            <a:ext cx="6520307" cy="5694800"/>
          </a:xfrm>
          <a:custGeom>
            <a:avLst/>
            <a:gdLst/>
            <a:ahLst/>
            <a:cxnLst/>
            <a:rect l="l" t="t" r="r" b="b"/>
            <a:pathLst>
              <a:path w="6520307" h="5694800">
                <a:moveTo>
                  <a:pt x="0" y="0"/>
                </a:moveTo>
                <a:lnTo>
                  <a:pt x="6520307" y="0"/>
                </a:lnTo>
                <a:lnTo>
                  <a:pt x="6520307" y="5694800"/>
                </a:lnTo>
                <a:lnTo>
                  <a:pt x="0" y="5694800"/>
                </a:lnTo>
                <a:lnTo>
                  <a:pt x="0" y="0"/>
                </a:lnTo>
                <a:close/>
              </a:path>
            </a:pathLst>
          </a:custGeom>
          <a:blipFill>
            <a:blip r:embed="rId3"/>
            <a:stretch>
              <a:fillRect/>
            </a:stretch>
          </a:blipFill>
        </p:spPr>
      </p:sp>
      <p:sp>
        <p:nvSpPr>
          <p:cNvPr id="4" name="TextBox 4"/>
          <p:cNvSpPr txBox="1"/>
          <p:nvPr/>
        </p:nvSpPr>
        <p:spPr>
          <a:xfrm>
            <a:off x="-34992" y="1019175"/>
            <a:ext cx="18357985" cy="504821"/>
          </a:xfrm>
          <a:prstGeom prst="rect">
            <a:avLst/>
          </a:prstGeom>
        </p:spPr>
        <p:txBody>
          <a:bodyPr lIns="0" tIns="0" rIns="0" bIns="0" rtlCol="0" anchor="t">
            <a:spAutoFit/>
          </a:bodyPr>
          <a:lstStyle/>
          <a:p>
            <a:pPr algn="ctr">
              <a:lnSpc>
                <a:spcPts val="3941"/>
              </a:lnSpc>
              <a:spcBef>
                <a:spcPct val="0"/>
              </a:spcBef>
            </a:pPr>
            <a:r>
              <a:rPr lang="en-US" sz="3284">
                <a:solidFill>
                  <a:srgbClr val="FEFEFE"/>
                </a:solidFill>
                <a:latin typeface="Fira Sans Medium"/>
              </a:rPr>
              <a:t>Graphs illustrate comparisons  of Average Death Rate and Recovery Rate by Continent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392836" y="559484"/>
            <a:ext cx="7381663" cy="6057716"/>
          </a:xfrm>
          <a:custGeom>
            <a:avLst/>
            <a:gdLst/>
            <a:ahLst/>
            <a:cxnLst/>
            <a:rect l="l" t="t" r="r" b="b"/>
            <a:pathLst>
              <a:path w="7381663" h="6057716">
                <a:moveTo>
                  <a:pt x="0" y="0"/>
                </a:moveTo>
                <a:lnTo>
                  <a:pt x="7381664" y="0"/>
                </a:lnTo>
                <a:lnTo>
                  <a:pt x="7381664" y="6057716"/>
                </a:lnTo>
                <a:lnTo>
                  <a:pt x="0" y="6057716"/>
                </a:lnTo>
                <a:lnTo>
                  <a:pt x="0" y="0"/>
                </a:lnTo>
                <a:close/>
              </a:path>
            </a:pathLst>
          </a:custGeom>
          <a:blipFill>
            <a:blip r:embed="rId2"/>
            <a:stretch>
              <a:fillRect b="-3948"/>
            </a:stretch>
          </a:blipFill>
        </p:spPr>
      </p:sp>
      <p:sp>
        <p:nvSpPr>
          <p:cNvPr id="3" name="Freeform 3"/>
          <p:cNvSpPr/>
          <p:nvPr/>
        </p:nvSpPr>
        <p:spPr>
          <a:xfrm>
            <a:off x="9947330" y="2624529"/>
            <a:ext cx="7369656" cy="6849220"/>
          </a:xfrm>
          <a:custGeom>
            <a:avLst/>
            <a:gdLst/>
            <a:ahLst/>
            <a:cxnLst/>
            <a:rect l="l" t="t" r="r" b="b"/>
            <a:pathLst>
              <a:path w="7369656" h="6849220">
                <a:moveTo>
                  <a:pt x="0" y="0"/>
                </a:moveTo>
                <a:lnTo>
                  <a:pt x="7369656" y="0"/>
                </a:lnTo>
                <a:lnTo>
                  <a:pt x="7369656" y="6849220"/>
                </a:lnTo>
                <a:lnTo>
                  <a:pt x="0" y="6849220"/>
                </a:lnTo>
                <a:lnTo>
                  <a:pt x="0" y="0"/>
                </a:lnTo>
                <a:close/>
              </a:path>
            </a:pathLst>
          </a:custGeom>
          <a:blipFill>
            <a:blip r:embed="rId3"/>
            <a:stretch>
              <a:fillRect l="-1632" r="-1632"/>
            </a:stretch>
          </a:blipFill>
        </p:spPr>
      </p:sp>
      <p:sp>
        <p:nvSpPr>
          <p:cNvPr id="4" name="TextBox 4"/>
          <p:cNvSpPr txBox="1"/>
          <p:nvPr/>
        </p:nvSpPr>
        <p:spPr>
          <a:xfrm>
            <a:off x="-1241579" y="6931089"/>
            <a:ext cx="11092401" cy="299271"/>
          </a:xfrm>
          <a:prstGeom prst="rect">
            <a:avLst/>
          </a:prstGeom>
        </p:spPr>
        <p:txBody>
          <a:bodyPr lIns="0" tIns="0" rIns="0" bIns="0" rtlCol="0" anchor="t">
            <a:spAutoFit/>
          </a:bodyPr>
          <a:lstStyle/>
          <a:p>
            <a:pPr algn="ctr">
              <a:lnSpc>
                <a:spcPts val="2381"/>
              </a:lnSpc>
              <a:spcBef>
                <a:spcPct val="0"/>
              </a:spcBef>
            </a:pPr>
            <a:r>
              <a:rPr lang="en-US" sz="1984">
                <a:solidFill>
                  <a:srgbClr val="FEFEFE"/>
                </a:solidFill>
                <a:latin typeface="Fira Sans Medium"/>
              </a:rPr>
              <a:t>Graph illustrate comparisons  of Average Active Case Rate  by Continent</a:t>
            </a:r>
          </a:p>
        </p:txBody>
      </p:sp>
      <p:sp>
        <p:nvSpPr>
          <p:cNvPr id="5" name="TextBox 5"/>
          <p:cNvSpPr txBox="1"/>
          <p:nvPr/>
        </p:nvSpPr>
        <p:spPr>
          <a:xfrm>
            <a:off x="8535220" y="9726059"/>
            <a:ext cx="10193876" cy="314325"/>
          </a:xfrm>
          <a:prstGeom prst="rect">
            <a:avLst/>
          </a:prstGeom>
        </p:spPr>
        <p:txBody>
          <a:bodyPr lIns="0" tIns="0" rIns="0" bIns="0" rtlCol="0" anchor="t">
            <a:spAutoFit/>
          </a:bodyPr>
          <a:lstStyle/>
          <a:p>
            <a:pPr algn="ctr">
              <a:lnSpc>
                <a:spcPts val="2428"/>
              </a:lnSpc>
              <a:spcBef>
                <a:spcPct val="0"/>
              </a:spcBef>
            </a:pPr>
            <a:r>
              <a:rPr lang="en-US" sz="2023">
                <a:solidFill>
                  <a:srgbClr val="FEFEFE"/>
                </a:solidFill>
                <a:latin typeface="Fira Sans Medium"/>
              </a:rPr>
              <a:t>Graphs illustrate comparisons  of Seriousness Distribution  by Continent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2856570" y="714045"/>
            <a:ext cx="10849292" cy="8464947"/>
          </a:xfrm>
          <a:custGeom>
            <a:avLst/>
            <a:gdLst/>
            <a:ahLst/>
            <a:cxnLst/>
            <a:rect l="l" t="t" r="r" b="b"/>
            <a:pathLst>
              <a:path w="10849292" h="8464947">
                <a:moveTo>
                  <a:pt x="0" y="0"/>
                </a:moveTo>
                <a:lnTo>
                  <a:pt x="10849292" y="0"/>
                </a:lnTo>
                <a:lnTo>
                  <a:pt x="10849292" y="8464947"/>
                </a:lnTo>
                <a:lnTo>
                  <a:pt x="0" y="8464947"/>
                </a:lnTo>
                <a:lnTo>
                  <a:pt x="0" y="0"/>
                </a:lnTo>
                <a:close/>
              </a:path>
            </a:pathLst>
          </a:custGeom>
          <a:blipFill>
            <a:blip r:embed="rId2"/>
            <a:stretch>
              <a:fillRect/>
            </a:stretch>
          </a:blipFill>
        </p:spPr>
      </p:sp>
      <p:sp>
        <p:nvSpPr>
          <p:cNvPr id="3" name="TextBox 3"/>
          <p:cNvSpPr txBox="1"/>
          <p:nvPr/>
        </p:nvSpPr>
        <p:spPr>
          <a:xfrm>
            <a:off x="0" y="9258300"/>
            <a:ext cx="18003918" cy="690762"/>
          </a:xfrm>
          <a:prstGeom prst="rect">
            <a:avLst/>
          </a:prstGeom>
        </p:spPr>
        <p:txBody>
          <a:bodyPr lIns="0" tIns="0" rIns="0" bIns="0" rtlCol="0" anchor="t">
            <a:spAutoFit/>
          </a:bodyPr>
          <a:lstStyle/>
          <a:p>
            <a:pPr algn="ctr">
              <a:lnSpc>
                <a:spcPts val="2748"/>
              </a:lnSpc>
              <a:spcBef>
                <a:spcPct val="0"/>
              </a:spcBef>
            </a:pPr>
            <a:r>
              <a:rPr lang="en-US" sz="2290">
                <a:solidFill>
                  <a:srgbClr val="FEFEFE"/>
                </a:solidFill>
                <a:latin typeface="Fira Sans Medium"/>
              </a:rPr>
              <a:t> The correlation coefficient is a measure of the strength and direction of the linear relationship between two variables. It can range from -1 to 1, with -1 indicating a perfect negative correlation, 1 indicating a perfect positive correlation, and 0 indicating no correlation.</a:t>
            </a:r>
          </a:p>
        </p:txBody>
      </p:sp>
      <p:sp>
        <p:nvSpPr>
          <p:cNvPr id="4" name="TextBox 4"/>
          <p:cNvSpPr txBox="1"/>
          <p:nvPr/>
        </p:nvSpPr>
        <p:spPr>
          <a:xfrm>
            <a:off x="1516075" y="82288"/>
            <a:ext cx="14783619" cy="552450"/>
          </a:xfrm>
          <a:prstGeom prst="rect">
            <a:avLst/>
          </a:prstGeom>
        </p:spPr>
        <p:txBody>
          <a:bodyPr lIns="0" tIns="0" rIns="0" bIns="0" rtlCol="0" anchor="t">
            <a:spAutoFit/>
          </a:bodyPr>
          <a:lstStyle/>
          <a:p>
            <a:pPr algn="ctr">
              <a:lnSpc>
                <a:spcPts val="4320"/>
              </a:lnSpc>
              <a:spcBef>
                <a:spcPct val="0"/>
              </a:spcBef>
            </a:pPr>
            <a:r>
              <a:rPr lang="en-US" sz="3600">
                <a:solidFill>
                  <a:srgbClr val="FEFEFE"/>
                </a:solidFill>
                <a:latin typeface="Fira Sans Medium"/>
              </a:rPr>
              <a:t>Correlation matrix showing the correlation between different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2570587" y="5333403"/>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6858000" y="285750"/>
            <a:ext cx="3052535" cy="742950"/>
          </a:xfrm>
          <a:prstGeom prst="rect">
            <a:avLst/>
          </a:prstGeom>
        </p:spPr>
        <p:txBody>
          <a:bodyPr wrap="square" lIns="0" tIns="0" rIns="0" bIns="0" rtlCol="0" anchor="t">
            <a:spAutoFit/>
          </a:bodyPr>
          <a:lstStyle/>
          <a:p>
            <a:pPr marL="0" lvl="0" indent="0">
              <a:lnSpc>
                <a:spcPts val="5819"/>
              </a:lnSpc>
              <a:spcBef>
                <a:spcPct val="0"/>
              </a:spcBef>
            </a:pPr>
            <a:r>
              <a:rPr lang="en-US" sz="4849" spc="-48" dirty="0">
                <a:solidFill>
                  <a:srgbClr val="000000"/>
                </a:solidFill>
                <a:latin typeface="Fira Sans Medium"/>
              </a:rPr>
              <a:t>INSIGHTS</a:t>
            </a:r>
          </a:p>
        </p:txBody>
      </p:sp>
      <p:grpSp>
        <p:nvGrpSpPr>
          <p:cNvPr id="7" name="Group 7"/>
          <p:cNvGrpSpPr/>
          <p:nvPr/>
        </p:nvGrpSpPr>
        <p:grpSpPr>
          <a:xfrm rot="-10800000">
            <a:off x="13276087" y="3905234"/>
            <a:ext cx="2529623" cy="219066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rot="-10800000">
            <a:off x="16081602" y="4151407"/>
            <a:ext cx="5059246" cy="4381331"/>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1" name="Group 11"/>
          <p:cNvGrpSpPr/>
          <p:nvPr/>
        </p:nvGrpSpPr>
        <p:grpSpPr>
          <a:xfrm rot="-10800000">
            <a:off x="14540898" y="4418392"/>
            <a:ext cx="1674606" cy="1450216"/>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3" name="TextBox 13"/>
          <p:cNvSpPr txBox="1"/>
          <p:nvPr/>
        </p:nvSpPr>
        <p:spPr>
          <a:xfrm>
            <a:off x="445964" y="2276417"/>
            <a:ext cx="13042666" cy="7610475"/>
          </a:xfrm>
          <a:prstGeom prst="rect">
            <a:avLst/>
          </a:prstGeom>
        </p:spPr>
        <p:txBody>
          <a:bodyPr lIns="0" tIns="0" rIns="0" bIns="0" rtlCol="0" anchor="t">
            <a:spAutoFit/>
          </a:bodyPr>
          <a:lstStyle/>
          <a:p>
            <a:pPr algn="just">
              <a:lnSpc>
                <a:spcPts val="4320"/>
              </a:lnSpc>
              <a:spcBef>
                <a:spcPct val="0"/>
              </a:spcBef>
            </a:pPr>
            <a:r>
              <a:rPr lang="en-US" sz="3600">
                <a:solidFill>
                  <a:srgbClr val="000000"/>
                </a:solidFill>
                <a:latin typeface="Fira Sans Bold"/>
              </a:rPr>
              <a:t> 1.</a:t>
            </a:r>
            <a:r>
              <a:rPr lang="en-US" sz="3600">
                <a:solidFill>
                  <a:srgbClr val="000000"/>
                </a:solidFill>
                <a:latin typeface="Fira Sans"/>
              </a:rPr>
              <a:t>  The strong correlation between totalcases and totaldeaths suggests that the number of deaths is a good proxy for the severity of the pandemic. This can be used to track the progress of the pandemic and to assess the effectiveness of control measures.</a:t>
            </a:r>
          </a:p>
          <a:p>
            <a:pPr>
              <a:lnSpc>
                <a:spcPts val="4320"/>
              </a:lnSpc>
              <a:spcBef>
                <a:spcPct val="0"/>
              </a:spcBef>
            </a:pPr>
            <a:endParaRPr lang="en-US" sz="3600">
              <a:solidFill>
                <a:srgbClr val="000000"/>
              </a:solidFill>
              <a:latin typeface="Fira Sans"/>
            </a:endParaRPr>
          </a:p>
          <a:p>
            <a:pPr>
              <a:lnSpc>
                <a:spcPts val="4320"/>
              </a:lnSpc>
              <a:spcBef>
                <a:spcPct val="0"/>
              </a:spcBef>
            </a:pPr>
            <a:r>
              <a:rPr lang="en-US" sz="3600">
                <a:solidFill>
                  <a:srgbClr val="000000"/>
                </a:solidFill>
                <a:latin typeface="Fira Sans Bold"/>
              </a:rPr>
              <a:t>2. </a:t>
            </a:r>
            <a:r>
              <a:rPr lang="en-US" sz="3600">
                <a:solidFill>
                  <a:srgbClr val="000000"/>
                </a:solidFill>
                <a:latin typeface="Fira Sans"/>
              </a:rPr>
              <a:t>The moderate correlation between totalcases and totaltests suggests that increasing the number of tests can help to identify more cases and to track the spread of the virus. This information can be used to inform public health measures, such as contact tracing and isolation.</a:t>
            </a:r>
          </a:p>
          <a:p>
            <a:pPr algn="ctr">
              <a:lnSpc>
                <a:spcPts val="4320"/>
              </a:lnSpc>
              <a:spcBef>
                <a:spcPct val="0"/>
              </a:spcBef>
            </a:pPr>
            <a:endParaRPr lang="en-US" sz="3600">
              <a:solidFill>
                <a:srgbClr val="000000"/>
              </a:solidFill>
              <a:latin typeface="Fira Sans"/>
            </a:endParaRPr>
          </a:p>
          <a:p>
            <a:pPr>
              <a:lnSpc>
                <a:spcPts val="4320"/>
              </a:lnSpc>
              <a:spcBef>
                <a:spcPct val="0"/>
              </a:spcBef>
            </a:pPr>
            <a:endParaRPr lang="en-US" sz="3600">
              <a:solidFill>
                <a:srgbClr val="000000"/>
              </a:solidFill>
              <a:latin typeface="Fira Sans"/>
            </a:endParaRPr>
          </a:p>
          <a:p>
            <a:pPr>
              <a:lnSpc>
                <a:spcPts val="4320"/>
              </a:lnSpc>
              <a:spcBef>
                <a:spcPct val="0"/>
              </a:spcBef>
            </a:pPr>
            <a:endParaRPr lang="en-US" sz="3600">
              <a:solidFill>
                <a:srgbClr val="000000"/>
              </a:solidFill>
              <a:latin typeface="Fira Sans"/>
            </a:endParaRPr>
          </a:p>
        </p:txBody>
      </p:sp>
      <p:grpSp>
        <p:nvGrpSpPr>
          <p:cNvPr id="14" name="Group 14"/>
          <p:cNvGrpSpPr/>
          <p:nvPr/>
        </p:nvGrpSpPr>
        <p:grpSpPr>
          <a:xfrm rot="-10800000">
            <a:off x="16264948" y="8096335"/>
            <a:ext cx="2529623" cy="2190665"/>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6" name="AutoShape 16"/>
          <p:cNvSpPr/>
          <p:nvPr/>
        </p:nvSpPr>
        <p:spPr>
          <a:xfrm>
            <a:off x="5389405" y="1047750"/>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2570587" y="5333403"/>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6858000" y="285750"/>
            <a:ext cx="3052535" cy="742950"/>
          </a:xfrm>
          <a:prstGeom prst="rect">
            <a:avLst/>
          </a:prstGeom>
        </p:spPr>
        <p:txBody>
          <a:bodyPr wrap="square" lIns="0" tIns="0" rIns="0" bIns="0" rtlCol="0" anchor="t">
            <a:spAutoFit/>
          </a:bodyPr>
          <a:lstStyle/>
          <a:p>
            <a:pPr marL="0" lvl="0" indent="0">
              <a:lnSpc>
                <a:spcPts val="5819"/>
              </a:lnSpc>
              <a:spcBef>
                <a:spcPct val="0"/>
              </a:spcBef>
            </a:pPr>
            <a:r>
              <a:rPr lang="en-US" sz="4849" spc="-48" dirty="0">
                <a:solidFill>
                  <a:srgbClr val="000000"/>
                </a:solidFill>
                <a:latin typeface="Fira Sans Medium"/>
              </a:rPr>
              <a:t>INSIGHTS</a:t>
            </a:r>
          </a:p>
        </p:txBody>
      </p:sp>
      <p:grpSp>
        <p:nvGrpSpPr>
          <p:cNvPr id="7" name="Group 7"/>
          <p:cNvGrpSpPr/>
          <p:nvPr/>
        </p:nvGrpSpPr>
        <p:grpSpPr>
          <a:xfrm rot="-10800000">
            <a:off x="13276087" y="3905234"/>
            <a:ext cx="2529623" cy="219066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rot="-10800000">
            <a:off x="14540898" y="4275458"/>
            <a:ext cx="1674606" cy="1450216"/>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233421" y="2337791"/>
            <a:ext cx="13191446" cy="8153400"/>
          </a:xfrm>
          <a:prstGeom prst="rect">
            <a:avLst/>
          </a:prstGeom>
        </p:spPr>
        <p:txBody>
          <a:bodyPr lIns="0" tIns="0" rIns="0" bIns="0" rtlCol="0" anchor="t">
            <a:spAutoFit/>
          </a:bodyPr>
          <a:lstStyle/>
          <a:p>
            <a:pPr algn="just">
              <a:lnSpc>
                <a:spcPts val="4320"/>
              </a:lnSpc>
            </a:pPr>
            <a:r>
              <a:rPr lang="en-US" sz="3600">
                <a:solidFill>
                  <a:srgbClr val="000000"/>
                </a:solidFill>
                <a:latin typeface="Fira Sans Semi-Bold"/>
              </a:rPr>
              <a:t>3.</a:t>
            </a:r>
            <a:r>
              <a:rPr lang="en-US" sz="3600">
                <a:solidFill>
                  <a:srgbClr val="000000"/>
                </a:solidFill>
                <a:latin typeface="Fira Sans"/>
              </a:rPr>
              <a:t> The weak correlation between totalcases and population suggests that the size of the population is not a major factor in determining the number of cases. This suggests that control measures should be implemented regardless of the size of the population</a:t>
            </a:r>
          </a:p>
          <a:p>
            <a:pPr algn="just">
              <a:lnSpc>
                <a:spcPts val="4320"/>
              </a:lnSpc>
              <a:spcBef>
                <a:spcPct val="0"/>
              </a:spcBef>
            </a:pPr>
            <a:endParaRPr lang="en-US" sz="3600">
              <a:solidFill>
                <a:srgbClr val="000000"/>
              </a:solidFill>
              <a:latin typeface="Fira Sans"/>
            </a:endParaRPr>
          </a:p>
          <a:p>
            <a:pPr>
              <a:lnSpc>
                <a:spcPts val="4320"/>
              </a:lnSpc>
              <a:spcBef>
                <a:spcPct val="0"/>
              </a:spcBef>
            </a:pPr>
            <a:r>
              <a:rPr lang="en-US" sz="3600">
                <a:solidFill>
                  <a:srgbClr val="000000"/>
                </a:solidFill>
                <a:latin typeface="Fira Sans Bold"/>
              </a:rPr>
              <a:t>4. </a:t>
            </a:r>
            <a:r>
              <a:rPr lang="en-US" sz="3600">
                <a:solidFill>
                  <a:srgbClr val="000000"/>
                </a:solidFill>
                <a:latin typeface="Fira Sans"/>
              </a:rPr>
              <a:t>The negative correlation between the death rate and the recovery rate suggests that the two variables are competing outcomes. This means that interventions that reduce the death rate may also reduce the recovery rate, and vice versa. It is important to balance these two outcomes when developing policies and interventions.</a:t>
            </a:r>
          </a:p>
          <a:p>
            <a:pPr>
              <a:lnSpc>
                <a:spcPts val="4320"/>
              </a:lnSpc>
              <a:spcBef>
                <a:spcPct val="0"/>
              </a:spcBef>
            </a:pPr>
            <a:endParaRPr lang="en-US" sz="3600">
              <a:solidFill>
                <a:srgbClr val="000000"/>
              </a:solidFill>
              <a:latin typeface="Fira Sans"/>
            </a:endParaRPr>
          </a:p>
          <a:p>
            <a:pPr>
              <a:lnSpc>
                <a:spcPts val="4320"/>
              </a:lnSpc>
              <a:spcBef>
                <a:spcPct val="0"/>
              </a:spcBef>
            </a:pPr>
            <a:endParaRPr lang="en-US" sz="3600">
              <a:solidFill>
                <a:srgbClr val="000000"/>
              </a:solidFill>
              <a:latin typeface="Fira Sans"/>
            </a:endParaRPr>
          </a:p>
          <a:p>
            <a:pPr>
              <a:lnSpc>
                <a:spcPts val="4320"/>
              </a:lnSpc>
              <a:spcBef>
                <a:spcPct val="0"/>
              </a:spcBef>
            </a:pPr>
            <a:endParaRPr lang="en-US" sz="3600">
              <a:solidFill>
                <a:srgbClr val="000000"/>
              </a:solidFill>
              <a:latin typeface="Fira Sans"/>
            </a:endParaRPr>
          </a:p>
        </p:txBody>
      </p:sp>
      <p:grpSp>
        <p:nvGrpSpPr>
          <p:cNvPr id="12" name="Group 12"/>
          <p:cNvGrpSpPr/>
          <p:nvPr/>
        </p:nvGrpSpPr>
        <p:grpSpPr>
          <a:xfrm rot="-10800000">
            <a:off x="16264948" y="8096335"/>
            <a:ext cx="2529623" cy="2190665"/>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4" name="AutoShape 14"/>
          <p:cNvSpPr/>
          <p:nvPr/>
        </p:nvSpPr>
        <p:spPr>
          <a:xfrm>
            <a:off x="5389405" y="1047750"/>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634286" y="6539960"/>
            <a:ext cx="17019428" cy="0"/>
          </a:xfrm>
          <a:prstGeom prst="line">
            <a:avLst/>
          </a:prstGeom>
          <a:ln w="19050" cap="rnd">
            <a:solidFill>
              <a:srgbClr val="004651"/>
            </a:solidFill>
            <a:prstDash val="solid"/>
            <a:headEnd type="none" w="sm" len="sm"/>
            <a:tailEnd type="none" w="sm" len="sm"/>
          </a:ln>
        </p:spPr>
      </p:sp>
      <p:sp>
        <p:nvSpPr>
          <p:cNvPr id="3" name="TextBox 3"/>
          <p:cNvSpPr txBox="1"/>
          <p:nvPr/>
        </p:nvSpPr>
        <p:spPr>
          <a:xfrm>
            <a:off x="342938" y="4522872"/>
            <a:ext cx="3644363"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Real-time Insights</a:t>
            </a:r>
          </a:p>
        </p:txBody>
      </p:sp>
      <p:sp>
        <p:nvSpPr>
          <p:cNvPr id="4" name="TextBox 4"/>
          <p:cNvSpPr txBox="1"/>
          <p:nvPr/>
        </p:nvSpPr>
        <p:spPr>
          <a:xfrm>
            <a:off x="4798613" y="4414540"/>
            <a:ext cx="3364925"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Decision-Making Support</a:t>
            </a:r>
          </a:p>
        </p:txBody>
      </p:sp>
      <p:sp>
        <p:nvSpPr>
          <p:cNvPr id="5" name="TextBox 5"/>
          <p:cNvSpPr txBox="1"/>
          <p:nvPr/>
        </p:nvSpPr>
        <p:spPr>
          <a:xfrm>
            <a:off x="14274579" y="4414540"/>
            <a:ext cx="3364925"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Public Awareness</a:t>
            </a:r>
          </a:p>
        </p:txBody>
      </p:sp>
      <p:sp>
        <p:nvSpPr>
          <p:cNvPr id="6" name="TextBox 6"/>
          <p:cNvSpPr txBox="1"/>
          <p:nvPr/>
        </p:nvSpPr>
        <p:spPr>
          <a:xfrm>
            <a:off x="9605817" y="4319587"/>
            <a:ext cx="3364925" cy="1638300"/>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Identifying Hotspots and Trends</a:t>
            </a:r>
          </a:p>
        </p:txBody>
      </p:sp>
      <p:sp>
        <p:nvSpPr>
          <p:cNvPr id="7" name="TextBox 7"/>
          <p:cNvSpPr txBox="1"/>
          <p:nvPr/>
        </p:nvSpPr>
        <p:spPr>
          <a:xfrm>
            <a:off x="584972" y="105107"/>
            <a:ext cx="13309403" cy="1847185"/>
          </a:xfrm>
          <a:prstGeom prst="rect">
            <a:avLst/>
          </a:prstGeom>
        </p:spPr>
        <p:txBody>
          <a:bodyPr lIns="0" tIns="0" rIns="0" bIns="0" rtlCol="0" anchor="t">
            <a:spAutoFit/>
          </a:bodyPr>
          <a:lstStyle/>
          <a:p>
            <a:pPr>
              <a:lnSpc>
                <a:spcPts val="7326"/>
              </a:lnSpc>
            </a:pPr>
            <a:r>
              <a:rPr lang="en-US" sz="6105" spc="-61">
                <a:solidFill>
                  <a:srgbClr val="000000"/>
                </a:solidFill>
                <a:latin typeface="Fira Sans Medium"/>
              </a:rPr>
              <a:t>                 </a:t>
            </a:r>
          </a:p>
          <a:p>
            <a:pPr>
              <a:lnSpc>
                <a:spcPts val="7326"/>
              </a:lnSpc>
              <a:spcBef>
                <a:spcPct val="0"/>
              </a:spcBef>
            </a:pPr>
            <a:r>
              <a:rPr lang="en-US" sz="6105" spc="-61">
                <a:solidFill>
                  <a:srgbClr val="000000"/>
                </a:solidFill>
                <a:latin typeface="Fira Sans Medium"/>
              </a:rPr>
              <a:t>Tracking and Analysing COVID 19 Data</a:t>
            </a:r>
          </a:p>
        </p:txBody>
      </p:sp>
      <p:grpSp>
        <p:nvGrpSpPr>
          <p:cNvPr id="8" name="Group 8"/>
          <p:cNvGrpSpPr/>
          <p:nvPr/>
        </p:nvGrpSpPr>
        <p:grpSpPr>
          <a:xfrm>
            <a:off x="584972" y="6384856"/>
            <a:ext cx="380203" cy="32925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0" name="Group 10"/>
          <p:cNvGrpSpPr/>
          <p:nvPr/>
        </p:nvGrpSpPr>
        <p:grpSpPr>
          <a:xfrm>
            <a:off x="5178953" y="6365806"/>
            <a:ext cx="380203" cy="32925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2" name="Group 12"/>
          <p:cNvGrpSpPr/>
          <p:nvPr/>
        </p:nvGrpSpPr>
        <p:grpSpPr>
          <a:xfrm>
            <a:off x="10228191" y="6384856"/>
            <a:ext cx="380203" cy="329258"/>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4" name="Group 14"/>
          <p:cNvGrpSpPr/>
          <p:nvPr/>
        </p:nvGrpSpPr>
        <p:grpSpPr>
          <a:xfrm>
            <a:off x="14818444" y="6384856"/>
            <a:ext cx="380203" cy="329258"/>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6" name="Group 16"/>
          <p:cNvGrpSpPr/>
          <p:nvPr/>
        </p:nvGrpSpPr>
        <p:grpSpPr>
          <a:xfrm>
            <a:off x="16799111" y="1192742"/>
            <a:ext cx="2977778" cy="2578770"/>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8" name="Group 18"/>
          <p:cNvGrpSpPr/>
          <p:nvPr/>
        </p:nvGrpSpPr>
        <p:grpSpPr>
          <a:xfrm>
            <a:off x="13624571" y="-790566"/>
            <a:ext cx="4201515" cy="3638531"/>
            <a:chOff x="0" y="0"/>
            <a:chExt cx="3619627" cy="3134614"/>
          </a:xfrm>
        </p:grpSpPr>
        <p:sp>
          <p:nvSpPr>
            <p:cNvPr id="19" name="Freeform 1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0" name="Group 20"/>
          <p:cNvGrpSpPr/>
          <p:nvPr/>
        </p:nvGrpSpPr>
        <p:grpSpPr>
          <a:xfrm>
            <a:off x="13243939" y="-956153"/>
            <a:ext cx="2481390" cy="2148895"/>
            <a:chOff x="0" y="0"/>
            <a:chExt cx="3619627" cy="3134614"/>
          </a:xfrm>
        </p:grpSpPr>
        <p:sp>
          <p:nvSpPr>
            <p:cNvPr id="21" name="Freeform 2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22" name="TextBox 22"/>
          <p:cNvSpPr txBox="1"/>
          <p:nvPr/>
        </p:nvSpPr>
        <p:spPr>
          <a:xfrm>
            <a:off x="1534590" y="7466589"/>
            <a:ext cx="3644363"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Research and Development</a:t>
            </a:r>
          </a:p>
        </p:txBody>
      </p:sp>
      <p:sp>
        <p:nvSpPr>
          <p:cNvPr id="23" name="TextBox 23"/>
          <p:cNvSpPr txBox="1"/>
          <p:nvPr/>
        </p:nvSpPr>
        <p:spPr>
          <a:xfrm>
            <a:off x="6481076" y="7580889"/>
            <a:ext cx="4474195"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Vaccine Distribution and Efficacy</a:t>
            </a:r>
          </a:p>
        </p:txBody>
      </p:sp>
      <p:sp>
        <p:nvSpPr>
          <p:cNvPr id="24" name="TextBox 24"/>
          <p:cNvSpPr txBox="1"/>
          <p:nvPr/>
        </p:nvSpPr>
        <p:spPr>
          <a:xfrm>
            <a:off x="13186364" y="7723764"/>
            <a:ext cx="3644363" cy="1095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Resource Allocation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260027" y="-1246898"/>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028700" y="1351289"/>
            <a:ext cx="6113968" cy="1971675"/>
          </a:xfrm>
          <a:prstGeom prst="rect">
            <a:avLst/>
          </a:prstGeom>
        </p:spPr>
        <p:txBody>
          <a:bodyPr lIns="0" tIns="0" rIns="0" bIns="0" rtlCol="0" anchor="t">
            <a:spAutoFit/>
          </a:bodyPr>
          <a:lstStyle/>
          <a:p>
            <a:pPr>
              <a:lnSpc>
                <a:spcPts val="7800"/>
              </a:lnSpc>
              <a:spcBef>
                <a:spcPct val="0"/>
              </a:spcBef>
            </a:pPr>
            <a:r>
              <a:rPr lang="en-US" sz="6000" spc="-60">
                <a:solidFill>
                  <a:srgbClr val="F4F4F4"/>
                </a:solidFill>
                <a:latin typeface="Fira Sans Medium"/>
              </a:rPr>
              <a:t>Do you have</a:t>
            </a:r>
          </a:p>
          <a:p>
            <a:pPr marL="0" lvl="0" indent="0">
              <a:lnSpc>
                <a:spcPts val="7800"/>
              </a:lnSpc>
              <a:spcBef>
                <a:spcPct val="0"/>
              </a:spcBef>
            </a:pPr>
            <a:r>
              <a:rPr lang="en-US" sz="6000" spc="-60">
                <a:solidFill>
                  <a:srgbClr val="F4F4F4"/>
                </a:solidFill>
                <a:latin typeface="Fira Sans Medium"/>
              </a:rPr>
              <a:t>any questions? </a:t>
            </a:r>
          </a:p>
        </p:txBody>
      </p:sp>
      <p:grpSp>
        <p:nvGrpSpPr>
          <p:cNvPr id="7" name="Group 7"/>
          <p:cNvGrpSpPr/>
          <p:nvPr/>
        </p:nvGrpSpPr>
        <p:grpSpPr>
          <a:xfrm rot="-10800000">
            <a:off x="8005460" y="4103039"/>
            <a:ext cx="4002120" cy="346585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10691075" y="1610745"/>
            <a:ext cx="3430688" cy="297099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rot="-10800000">
            <a:off x="5707014" y="7310554"/>
            <a:ext cx="3436986" cy="2976446"/>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3" name="TextBox 13"/>
          <p:cNvSpPr txBox="1"/>
          <p:nvPr/>
        </p:nvSpPr>
        <p:spPr>
          <a:xfrm>
            <a:off x="1594518" y="9248775"/>
            <a:ext cx="4982332" cy="552450"/>
          </a:xfrm>
          <a:prstGeom prst="rect">
            <a:avLst/>
          </a:prstGeom>
        </p:spPr>
        <p:txBody>
          <a:bodyPr lIns="0" tIns="0" rIns="0" bIns="0" rtlCol="0" anchor="t">
            <a:spAutoFit/>
          </a:bodyPr>
          <a:lstStyle/>
          <a:p>
            <a:pPr>
              <a:lnSpc>
                <a:spcPts val="4320"/>
              </a:lnSpc>
              <a:spcBef>
                <a:spcPct val="0"/>
              </a:spcBef>
            </a:pPr>
            <a:r>
              <a:rPr lang="en-US" sz="3600">
                <a:solidFill>
                  <a:srgbClr val="F4F4F4"/>
                </a:solidFill>
                <a:latin typeface="Fira Sans Medium"/>
              </a:rPr>
              <a:t>THANK YOU </a:t>
            </a:r>
          </a:p>
        </p:txBody>
      </p:sp>
      <p:sp>
        <p:nvSpPr>
          <p:cNvPr id="14" name="TextBox 14"/>
          <p:cNvSpPr txBox="1"/>
          <p:nvPr/>
        </p:nvSpPr>
        <p:spPr>
          <a:xfrm>
            <a:off x="11087100" y="7568894"/>
            <a:ext cx="3433297" cy="298420"/>
          </a:xfrm>
          <a:prstGeom prst="rect">
            <a:avLst/>
          </a:prstGeom>
        </p:spPr>
        <p:txBody>
          <a:bodyPr lIns="0" tIns="0" rIns="0" bIns="0" rtlCol="0" anchor="t">
            <a:spAutoFit/>
          </a:bodyPr>
          <a:lstStyle/>
          <a:p>
            <a:pPr>
              <a:lnSpc>
                <a:spcPts val="2374"/>
              </a:lnSpc>
              <a:spcBef>
                <a:spcPct val="0"/>
              </a:spcBef>
            </a:pPr>
            <a:r>
              <a:rPr lang="en-US" sz="1978" dirty="0">
                <a:solidFill>
                  <a:srgbClr val="000000"/>
                </a:solidFill>
                <a:latin typeface="Fira Sans Medium"/>
              </a:rPr>
              <a:t>html link of the data set:</a:t>
            </a:r>
          </a:p>
        </p:txBody>
      </p:sp>
      <p:sp>
        <p:nvSpPr>
          <p:cNvPr id="15" name="TextBox 14">
            <a:extLst>
              <a:ext uri="{FF2B5EF4-FFF2-40B4-BE49-F238E27FC236}">
                <a16:creationId xmlns:a16="http://schemas.microsoft.com/office/drawing/2014/main" id="{5FF86D82-428F-5C42-8C5B-748CF637DD15}"/>
              </a:ext>
            </a:extLst>
          </p:cNvPr>
          <p:cNvSpPr txBox="1"/>
          <p:nvPr/>
        </p:nvSpPr>
        <p:spPr>
          <a:xfrm>
            <a:off x="11087100" y="8115300"/>
            <a:ext cx="6067943" cy="369332"/>
          </a:xfrm>
          <a:prstGeom prst="rect">
            <a:avLst/>
          </a:prstGeom>
          <a:noFill/>
        </p:spPr>
        <p:txBody>
          <a:bodyPr wrap="none" rtlCol="0">
            <a:spAutoFit/>
          </a:bodyPr>
          <a:lstStyle/>
          <a:p>
            <a:r>
              <a:rPr lang="en-US" dirty="0"/>
              <a:t>https://www.worldometers.info/coronavirus/#google_vignette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8639851" y="1580223"/>
            <a:ext cx="13362172" cy="1034447"/>
          </a:xfrm>
          <a:prstGeom prst="rect">
            <a:avLst/>
          </a:prstGeom>
        </p:spPr>
        <p:txBody>
          <a:bodyPr lIns="0" tIns="0" rIns="0" bIns="0" rtlCol="0" anchor="t">
            <a:spAutoFit/>
          </a:bodyPr>
          <a:lstStyle/>
          <a:p>
            <a:pPr marL="0" lvl="0" indent="0" algn="l">
              <a:lnSpc>
                <a:spcPts val="8129"/>
              </a:lnSpc>
              <a:spcBef>
                <a:spcPct val="0"/>
              </a:spcBef>
            </a:pPr>
            <a:r>
              <a:rPr lang="en-US" sz="6774" spc="-67">
                <a:solidFill>
                  <a:srgbClr val="F4F4F4"/>
                </a:solidFill>
                <a:latin typeface="Fira Sans Medium"/>
              </a:rPr>
              <a:t>AIM</a:t>
            </a:r>
          </a:p>
        </p:txBody>
      </p:sp>
      <p:grpSp>
        <p:nvGrpSpPr>
          <p:cNvPr id="3" name="Group 3"/>
          <p:cNvGrpSpPr/>
          <p:nvPr/>
        </p:nvGrpSpPr>
        <p:grpSpPr>
          <a:xfrm>
            <a:off x="16348574" y="8268940"/>
            <a:ext cx="4970154" cy="4304177"/>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792670" y="332309"/>
            <a:ext cx="2271679" cy="196728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0" y="3901818"/>
            <a:ext cx="17718769" cy="3462573"/>
          </a:xfrm>
          <a:prstGeom prst="rect">
            <a:avLst/>
          </a:prstGeom>
        </p:spPr>
        <p:txBody>
          <a:bodyPr lIns="0" tIns="0" rIns="0" bIns="0" rtlCol="0" anchor="t">
            <a:spAutoFit/>
          </a:bodyPr>
          <a:lstStyle/>
          <a:p>
            <a:pPr algn="ctr">
              <a:lnSpc>
                <a:spcPts val="5077"/>
              </a:lnSpc>
              <a:spcBef>
                <a:spcPct val="0"/>
              </a:spcBef>
            </a:pPr>
            <a:endParaRPr/>
          </a:p>
          <a:p>
            <a:pPr algn="ctr">
              <a:lnSpc>
                <a:spcPts val="5618"/>
              </a:lnSpc>
              <a:spcBef>
                <a:spcPct val="0"/>
              </a:spcBef>
            </a:pPr>
            <a:r>
              <a:rPr lang="en-US" sz="4013">
                <a:solidFill>
                  <a:srgbClr val="F4F4F4"/>
                </a:solidFill>
                <a:latin typeface="Fira Sans Light"/>
              </a:rPr>
              <a:t>  The project is aimed to collect real-time COVID-19 data from various reliable sources  using web scraping techniques and perform  Exploratory visualization and data exploration for  data driven descisoins </a:t>
            </a:r>
          </a:p>
          <a:p>
            <a:pPr algn="ctr">
              <a:lnSpc>
                <a:spcPts val="5618"/>
              </a:lnSpc>
              <a:spcBef>
                <a:spcPct val="0"/>
              </a:spcBef>
            </a:pPr>
            <a:r>
              <a:rPr lang="en-US" sz="4013">
                <a:solidFill>
                  <a:srgbClr val="F4F4F4"/>
                </a:solidFill>
                <a:latin typeface="Fira Sans Light"/>
              </a:rPr>
              <a:t>( real time insights)</a:t>
            </a:r>
          </a:p>
        </p:txBody>
      </p:sp>
      <p:grpSp>
        <p:nvGrpSpPr>
          <p:cNvPr id="8" name="Group 8"/>
          <p:cNvGrpSpPr/>
          <p:nvPr/>
        </p:nvGrpSpPr>
        <p:grpSpPr>
          <a:xfrm>
            <a:off x="-871109" y="-370571"/>
            <a:ext cx="3799619" cy="329048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AutoShape 10"/>
          <p:cNvSpPr/>
          <p:nvPr/>
        </p:nvSpPr>
        <p:spPr>
          <a:xfrm>
            <a:off x="4232845" y="2929441"/>
            <a:ext cx="10797072" cy="0"/>
          </a:xfrm>
          <a:prstGeom prst="line">
            <a:avLst/>
          </a:prstGeom>
          <a:ln w="19050" cap="rnd">
            <a:solidFill>
              <a:srgbClr val="A4E473"/>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55736" y="894771"/>
            <a:ext cx="14152285" cy="1422402"/>
          </a:xfrm>
          <a:prstGeom prst="rect">
            <a:avLst/>
          </a:prstGeom>
        </p:spPr>
        <p:txBody>
          <a:bodyPr lIns="0" tIns="0" rIns="0" bIns="0" rtlCol="0" anchor="t">
            <a:spAutoFit/>
          </a:bodyPr>
          <a:lstStyle/>
          <a:p>
            <a:pPr>
              <a:lnSpc>
                <a:spcPts val="11125"/>
              </a:lnSpc>
            </a:pPr>
            <a:r>
              <a:rPr lang="en-US" sz="9270">
                <a:solidFill>
                  <a:srgbClr val="000000"/>
                </a:solidFill>
                <a:latin typeface="Fira Sans Bold"/>
              </a:rPr>
              <a:t>Overview of the Dataset</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176617" y="2508059"/>
            <a:ext cx="14152285" cy="5996878"/>
          </a:xfrm>
          <a:prstGeom prst="rect">
            <a:avLst/>
          </a:prstGeom>
        </p:spPr>
        <p:txBody>
          <a:bodyPr lIns="0" tIns="0" rIns="0" bIns="0" rtlCol="0" anchor="t">
            <a:spAutoFit/>
          </a:bodyPr>
          <a:lstStyle/>
          <a:p>
            <a:pPr>
              <a:lnSpc>
                <a:spcPts val="5988"/>
              </a:lnSpc>
              <a:spcBef>
                <a:spcPct val="0"/>
              </a:spcBef>
            </a:pPr>
            <a:endParaRPr/>
          </a:p>
          <a:p>
            <a:pPr>
              <a:lnSpc>
                <a:spcPts val="5988"/>
              </a:lnSpc>
              <a:spcBef>
                <a:spcPct val="0"/>
              </a:spcBef>
            </a:pPr>
            <a:r>
              <a:rPr lang="en-US" sz="4277">
                <a:solidFill>
                  <a:srgbClr val="000000"/>
                </a:solidFill>
                <a:latin typeface="Fira Sans"/>
              </a:rPr>
              <a:t>The dataset used in this analysis contains comprehensive information on COVID-19 Data, including Country,Total cases, Total deaths , critical cases , total recovered cases  and more. </a:t>
            </a:r>
          </a:p>
          <a:p>
            <a:pPr>
              <a:lnSpc>
                <a:spcPts val="5988"/>
              </a:lnSpc>
              <a:spcBef>
                <a:spcPct val="0"/>
              </a:spcBef>
            </a:pPr>
            <a:endParaRPr lang="en-US" sz="4277">
              <a:solidFill>
                <a:srgbClr val="000000"/>
              </a:solidFill>
              <a:latin typeface="Fira Sans"/>
            </a:endParaRPr>
          </a:p>
          <a:p>
            <a:pPr>
              <a:lnSpc>
                <a:spcPts val="5988"/>
              </a:lnSpc>
              <a:spcBef>
                <a:spcPct val="0"/>
              </a:spcBef>
            </a:pPr>
            <a:r>
              <a:rPr lang="en-US" sz="4277">
                <a:solidFill>
                  <a:srgbClr val="000000"/>
                </a:solidFill>
                <a:latin typeface="Fira Sans"/>
              </a:rPr>
              <a:t> </a:t>
            </a:r>
            <a:r>
              <a:rPr lang="en-US" sz="4277">
                <a:solidFill>
                  <a:srgbClr val="000000"/>
                </a:solidFill>
                <a:latin typeface="Fira Sans Bold"/>
              </a:rPr>
              <a:t>TASK:</a:t>
            </a:r>
          </a:p>
          <a:p>
            <a:pPr>
              <a:lnSpc>
                <a:spcPts val="5988"/>
              </a:lnSpc>
              <a:spcBef>
                <a:spcPct val="0"/>
              </a:spcBef>
            </a:pPr>
            <a:r>
              <a:rPr lang="en-US" sz="4277">
                <a:solidFill>
                  <a:srgbClr val="000000"/>
                </a:solidFill>
                <a:latin typeface="Fira Sans"/>
              </a:rPr>
              <a:t> Web scrapping and Exploratory Data Analysis</a:t>
            </a:r>
          </a:p>
        </p:txBody>
      </p:sp>
      <p:sp>
        <p:nvSpPr>
          <p:cNvPr id="12" name="AutoShape 12"/>
          <p:cNvSpPr/>
          <p:nvPr/>
        </p:nvSpPr>
        <p:spPr>
          <a:xfrm>
            <a:off x="3442960" y="2612834"/>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30212" y="1463975"/>
            <a:ext cx="12621724" cy="2466975"/>
          </a:xfrm>
          <a:prstGeom prst="rect">
            <a:avLst/>
          </a:prstGeom>
        </p:spPr>
        <p:txBody>
          <a:bodyPr lIns="0" tIns="0" rIns="0" bIns="0" rtlCol="0" anchor="t">
            <a:spAutoFit/>
          </a:bodyPr>
          <a:lstStyle/>
          <a:p>
            <a:pPr>
              <a:lnSpc>
                <a:spcPts val="5797"/>
              </a:lnSpc>
            </a:pPr>
            <a:endParaRPr/>
          </a:p>
          <a:p>
            <a:pPr>
              <a:lnSpc>
                <a:spcPts val="6877"/>
              </a:lnSpc>
            </a:pPr>
            <a:r>
              <a:rPr lang="en-US" sz="5731" spc="-57">
                <a:solidFill>
                  <a:srgbClr val="00A181"/>
                </a:solidFill>
                <a:latin typeface="Fira Sans Medium"/>
              </a:rPr>
              <a:t>Tracking and Analysing COVID 19 Data?</a:t>
            </a:r>
          </a:p>
          <a:p>
            <a:pPr>
              <a:lnSpc>
                <a:spcPts val="6877"/>
              </a:lnSpc>
              <a:spcBef>
                <a:spcPct val="0"/>
              </a:spcBef>
            </a:pPr>
            <a:endParaRPr lang="en-US" sz="5731" spc="-57">
              <a:solidFill>
                <a:srgbClr val="00A181"/>
              </a:solidFill>
              <a:latin typeface="Fira Sans Medium"/>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679229" y="4472908"/>
            <a:ext cx="5266274" cy="2470192"/>
          </a:xfrm>
          <a:prstGeom prst="rect">
            <a:avLst/>
          </a:prstGeom>
        </p:spPr>
        <p:txBody>
          <a:bodyPr lIns="0" tIns="0" rIns="0" bIns="0" rtlCol="0" anchor="t">
            <a:spAutoFit/>
          </a:bodyPr>
          <a:lstStyle/>
          <a:p>
            <a:pPr algn="ctr">
              <a:lnSpc>
                <a:spcPts val="19483"/>
              </a:lnSpc>
              <a:spcBef>
                <a:spcPct val="0"/>
              </a:spcBef>
            </a:pPr>
            <a:r>
              <a:rPr lang="en-US" sz="16236">
                <a:solidFill>
                  <a:srgbClr val="000000"/>
                </a:solidFill>
                <a:latin typeface="Fira Sans Medium"/>
              </a:rPr>
              <a:t>WHY?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249278" y="118295"/>
            <a:ext cx="10235355" cy="1504950"/>
          </a:xfrm>
          <a:prstGeom prst="rect">
            <a:avLst/>
          </a:prstGeom>
        </p:spPr>
        <p:txBody>
          <a:bodyPr lIns="0" tIns="0" rIns="0" bIns="0" rtlCol="0" anchor="t">
            <a:spAutoFit/>
          </a:bodyPr>
          <a:lstStyle/>
          <a:p>
            <a:pPr>
              <a:lnSpc>
                <a:spcPts val="4153"/>
              </a:lnSpc>
            </a:pPr>
            <a:r>
              <a:rPr lang="en-US" sz="3461" spc="-34">
                <a:solidFill>
                  <a:srgbClr val="000000"/>
                </a:solidFill>
                <a:latin typeface="Fira Sans Medium"/>
              </a:rPr>
              <a:t>                 </a:t>
            </a:r>
          </a:p>
          <a:p>
            <a:pPr>
              <a:lnSpc>
                <a:spcPts val="7753"/>
              </a:lnSpc>
              <a:spcBef>
                <a:spcPct val="0"/>
              </a:spcBef>
            </a:pPr>
            <a:r>
              <a:rPr lang="en-US" sz="6460" spc="-64">
                <a:solidFill>
                  <a:srgbClr val="000000"/>
                </a:solidFill>
                <a:latin typeface="Fira Sans Medium"/>
              </a:rPr>
              <a:t>Overview of  PROJECT </a:t>
            </a:r>
          </a:p>
        </p:txBody>
      </p:sp>
      <p:grpSp>
        <p:nvGrpSpPr>
          <p:cNvPr id="3" name="Group 3"/>
          <p:cNvGrpSpPr/>
          <p:nvPr/>
        </p:nvGrpSpPr>
        <p:grpSpPr>
          <a:xfrm>
            <a:off x="249451" y="7975531"/>
            <a:ext cx="380203" cy="329258"/>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6799111" y="1192742"/>
            <a:ext cx="2977778" cy="2578770"/>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3624571" y="-790566"/>
            <a:ext cx="4201515" cy="3638531"/>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3243939" y="-956153"/>
            <a:ext cx="2481390" cy="214889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TextBox 11"/>
          <p:cNvSpPr txBox="1"/>
          <p:nvPr/>
        </p:nvSpPr>
        <p:spPr>
          <a:xfrm>
            <a:off x="1180821" y="2684026"/>
            <a:ext cx="13303813" cy="1933575"/>
          </a:xfrm>
          <a:prstGeom prst="rect">
            <a:avLst/>
          </a:prstGeom>
        </p:spPr>
        <p:txBody>
          <a:bodyPr lIns="0" tIns="0" rIns="0" bIns="0" rtlCol="0" anchor="t">
            <a:spAutoFit/>
          </a:bodyPr>
          <a:lstStyle/>
          <a:p>
            <a:pPr>
              <a:lnSpc>
                <a:spcPts val="5999"/>
              </a:lnSpc>
            </a:pPr>
            <a:r>
              <a:rPr lang="en-US" sz="4999">
                <a:solidFill>
                  <a:srgbClr val="000000"/>
                </a:solidFill>
                <a:latin typeface="Fira Sans Medium"/>
              </a:rPr>
              <a:t>Web Scraping</a:t>
            </a:r>
          </a:p>
          <a:p>
            <a:pPr marL="0" lvl="0" indent="0">
              <a:lnSpc>
                <a:spcPts val="4679"/>
              </a:lnSpc>
              <a:spcBef>
                <a:spcPct val="0"/>
              </a:spcBef>
            </a:pPr>
            <a:r>
              <a:rPr lang="en-US" sz="3899">
                <a:solidFill>
                  <a:srgbClr val="00A181"/>
                </a:solidFill>
                <a:latin typeface="Fira Sans Medium"/>
              </a:rPr>
              <a:t>( </a:t>
            </a:r>
            <a:r>
              <a:rPr lang="en-US" sz="3899">
                <a:solidFill>
                  <a:srgbClr val="00A181"/>
                </a:solidFill>
                <a:latin typeface="Fira Sans"/>
              </a:rPr>
              <a:t>Data Sources,Dynamic Websites, Selective Scraping ,Error Handling, Respectful Scraping)</a:t>
            </a:r>
          </a:p>
        </p:txBody>
      </p:sp>
      <p:sp>
        <p:nvSpPr>
          <p:cNvPr id="12" name="TextBox 12"/>
          <p:cNvSpPr txBox="1"/>
          <p:nvPr/>
        </p:nvSpPr>
        <p:spPr>
          <a:xfrm>
            <a:off x="1180821" y="5595572"/>
            <a:ext cx="7214213" cy="752475"/>
          </a:xfrm>
          <a:prstGeom prst="rect">
            <a:avLst/>
          </a:prstGeom>
        </p:spPr>
        <p:txBody>
          <a:bodyPr lIns="0" tIns="0" rIns="0" bIns="0" rtlCol="0" anchor="t">
            <a:spAutoFit/>
          </a:bodyPr>
          <a:lstStyle/>
          <a:p>
            <a:pPr marL="0" lvl="0" indent="0">
              <a:lnSpc>
                <a:spcPts val="5999"/>
              </a:lnSpc>
              <a:spcBef>
                <a:spcPct val="0"/>
              </a:spcBef>
            </a:pPr>
            <a:r>
              <a:rPr lang="en-US" sz="4999">
                <a:solidFill>
                  <a:srgbClr val="000000"/>
                </a:solidFill>
                <a:latin typeface="Fira Sans Medium"/>
              </a:rPr>
              <a:t>Data cleaning ( RegEx)</a:t>
            </a:r>
          </a:p>
        </p:txBody>
      </p:sp>
      <p:sp>
        <p:nvSpPr>
          <p:cNvPr id="13" name="TextBox 13"/>
          <p:cNvSpPr txBox="1"/>
          <p:nvPr/>
        </p:nvSpPr>
        <p:spPr>
          <a:xfrm>
            <a:off x="1028700" y="7657089"/>
            <a:ext cx="28494300" cy="1228725"/>
          </a:xfrm>
          <a:prstGeom prst="rect">
            <a:avLst/>
          </a:prstGeom>
        </p:spPr>
        <p:txBody>
          <a:bodyPr lIns="0" tIns="0" rIns="0" bIns="0" rtlCol="0" anchor="t">
            <a:spAutoFit/>
          </a:bodyPr>
          <a:lstStyle/>
          <a:p>
            <a:pPr>
              <a:lnSpc>
                <a:spcPts val="5509"/>
              </a:lnSpc>
            </a:pPr>
            <a:r>
              <a:rPr lang="en-US" sz="4590">
                <a:solidFill>
                  <a:srgbClr val="000000"/>
                </a:solidFill>
                <a:latin typeface="Fira Sans Medium"/>
              </a:rPr>
              <a:t>Exploratory Data Analysis (EDA)</a:t>
            </a:r>
          </a:p>
          <a:p>
            <a:pPr marL="0" lvl="0" indent="0">
              <a:lnSpc>
                <a:spcPts val="4189"/>
              </a:lnSpc>
              <a:spcBef>
                <a:spcPct val="0"/>
              </a:spcBef>
            </a:pPr>
            <a:r>
              <a:rPr lang="en-US" sz="3490">
                <a:solidFill>
                  <a:srgbClr val="00A181"/>
                </a:solidFill>
                <a:latin typeface="Fira Sans Medium"/>
              </a:rPr>
              <a:t>Time Series Analysis ,Summary Statistics,Visualizations and Draft meaniful insights</a:t>
            </a:r>
          </a:p>
        </p:txBody>
      </p:sp>
      <p:grpSp>
        <p:nvGrpSpPr>
          <p:cNvPr id="14" name="Group 14"/>
          <p:cNvGrpSpPr/>
          <p:nvPr/>
        </p:nvGrpSpPr>
        <p:grpSpPr>
          <a:xfrm>
            <a:off x="361397" y="2977973"/>
            <a:ext cx="380203" cy="329258"/>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6" name="Group 16"/>
          <p:cNvGrpSpPr/>
          <p:nvPr/>
        </p:nvGrpSpPr>
        <p:grpSpPr>
          <a:xfrm>
            <a:off x="361397" y="5642551"/>
            <a:ext cx="380203" cy="329258"/>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id="18" name="AutoShape 18"/>
          <p:cNvSpPr/>
          <p:nvPr/>
        </p:nvSpPr>
        <p:spPr>
          <a:xfrm>
            <a:off x="5148913" y="1814244"/>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5688514" y="1700531"/>
            <a:ext cx="6492240" cy="0"/>
          </a:xfrm>
          <a:prstGeom prst="line">
            <a:avLst/>
          </a:prstGeom>
          <a:ln w="38100" cap="flat">
            <a:solidFill>
              <a:srgbClr val="FFFFFF"/>
            </a:solidFill>
            <a:prstDash val="solid"/>
            <a:headEnd type="none" w="sm" len="sm"/>
            <a:tailEnd type="none" w="sm" len="sm"/>
          </a:ln>
        </p:spPr>
      </p:sp>
      <p:sp>
        <p:nvSpPr>
          <p:cNvPr id="3" name="Freeform 3"/>
          <p:cNvSpPr/>
          <p:nvPr/>
        </p:nvSpPr>
        <p:spPr>
          <a:xfrm>
            <a:off x="1179221" y="2043431"/>
            <a:ext cx="9018586" cy="7804586"/>
          </a:xfrm>
          <a:custGeom>
            <a:avLst/>
            <a:gdLst/>
            <a:ahLst/>
            <a:cxnLst/>
            <a:rect l="l" t="t" r="r" b="b"/>
            <a:pathLst>
              <a:path w="9018586" h="7804586">
                <a:moveTo>
                  <a:pt x="0" y="0"/>
                </a:moveTo>
                <a:lnTo>
                  <a:pt x="9018586" y="0"/>
                </a:lnTo>
                <a:lnTo>
                  <a:pt x="9018586" y="7804586"/>
                </a:lnTo>
                <a:lnTo>
                  <a:pt x="0" y="7804586"/>
                </a:lnTo>
                <a:lnTo>
                  <a:pt x="0" y="0"/>
                </a:lnTo>
                <a:close/>
              </a:path>
            </a:pathLst>
          </a:custGeom>
          <a:blipFill>
            <a:blip r:embed="rId2"/>
            <a:stretch>
              <a:fillRect t="-11555" b="-3999"/>
            </a:stretch>
          </a:blipFill>
        </p:spPr>
      </p:sp>
      <p:sp>
        <p:nvSpPr>
          <p:cNvPr id="4" name="TextBox 4"/>
          <p:cNvSpPr txBox="1"/>
          <p:nvPr/>
        </p:nvSpPr>
        <p:spPr>
          <a:xfrm>
            <a:off x="4070791" y="616584"/>
            <a:ext cx="9353178" cy="738506"/>
          </a:xfrm>
          <a:prstGeom prst="rect">
            <a:avLst/>
          </a:prstGeom>
        </p:spPr>
        <p:txBody>
          <a:bodyPr lIns="0" tIns="0" rIns="0" bIns="0" rtlCol="0" anchor="t">
            <a:spAutoFit/>
          </a:bodyPr>
          <a:lstStyle/>
          <a:p>
            <a:pPr>
              <a:lnSpc>
                <a:spcPts val="6019"/>
              </a:lnSpc>
            </a:pPr>
            <a:r>
              <a:rPr lang="en-US" sz="4299">
                <a:solidFill>
                  <a:srgbClr val="F4F4F4"/>
                </a:solidFill>
                <a:latin typeface="Fira Sans Bold"/>
              </a:rPr>
              <a:t>Total cases distribution by Continent </a:t>
            </a:r>
          </a:p>
        </p:txBody>
      </p:sp>
      <p:sp>
        <p:nvSpPr>
          <p:cNvPr id="5" name="TextBox 5"/>
          <p:cNvSpPr txBox="1"/>
          <p:nvPr/>
        </p:nvSpPr>
        <p:spPr>
          <a:xfrm>
            <a:off x="11245221" y="3272204"/>
            <a:ext cx="6582960" cy="4548506"/>
          </a:xfrm>
          <a:prstGeom prst="rect">
            <a:avLst/>
          </a:prstGeom>
        </p:spPr>
        <p:txBody>
          <a:bodyPr lIns="0" tIns="0" rIns="0" bIns="0" rtlCol="0" anchor="t">
            <a:spAutoFit/>
          </a:bodyPr>
          <a:lstStyle/>
          <a:p>
            <a:pPr>
              <a:lnSpc>
                <a:spcPts val="6019"/>
              </a:lnSpc>
            </a:pPr>
            <a:r>
              <a:rPr lang="en-US" sz="4299">
                <a:solidFill>
                  <a:srgbClr val="F4F4F4"/>
                </a:solidFill>
                <a:latin typeface="Fira Sans Bold"/>
              </a:rPr>
              <a:t>Europe -36.0%</a:t>
            </a:r>
          </a:p>
          <a:p>
            <a:pPr>
              <a:lnSpc>
                <a:spcPts val="6019"/>
              </a:lnSpc>
            </a:pPr>
            <a:r>
              <a:rPr lang="en-US" sz="4299">
                <a:solidFill>
                  <a:srgbClr val="F4F4F4"/>
                </a:solidFill>
                <a:latin typeface="Fira Sans Bold"/>
              </a:rPr>
              <a:t>Asia - 31.6%</a:t>
            </a:r>
          </a:p>
          <a:p>
            <a:pPr>
              <a:lnSpc>
                <a:spcPts val="6019"/>
              </a:lnSpc>
            </a:pPr>
            <a:r>
              <a:rPr lang="en-US" sz="4299">
                <a:solidFill>
                  <a:srgbClr val="F4F4F4"/>
                </a:solidFill>
                <a:latin typeface="Fira Sans Bold"/>
              </a:rPr>
              <a:t>North America- 18.5%</a:t>
            </a:r>
          </a:p>
          <a:p>
            <a:pPr>
              <a:lnSpc>
                <a:spcPts val="6019"/>
              </a:lnSpc>
            </a:pPr>
            <a:r>
              <a:rPr lang="en-US" sz="4299">
                <a:solidFill>
                  <a:srgbClr val="F4F4F4"/>
                </a:solidFill>
                <a:latin typeface="Fira Sans Bold"/>
              </a:rPr>
              <a:t>South America - 9.9%</a:t>
            </a:r>
          </a:p>
          <a:p>
            <a:pPr>
              <a:lnSpc>
                <a:spcPts val="6019"/>
              </a:lnSpc>
            </a:pPr>
            <a:r>
              <a:rPr lang="en-US" sz="4299">
                <a:solidFill>
                  <a:srgbClr val="F4F4F4"/>
                </a:solidFill>
                <a:latin typeface="Fira Sans Bold"/>
              </a:rPr>
              <a:t>Australia - 2.1%</a:t>
            </a:r>
          </a:p>
          <a:p>
            <a:pPr>
              <a:lnSpc>
                <a:spcPts val="6019"/>
              </a:lnSpc>
            </a:pPr>
            <a:r>
              <a:rPr lang="en-US" sz="4299">
                <a:solidFill>
                  <a:srgbClr val="F4F4F4"/>
                </a:solidFill>
                <a:latin typeface="Fira Sans Bold"/>
              </a:rPr>
              <a:t>Africa - 1.8%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6546053" y="1047750"/>
            <a:ext cx="6492240" cy="0"/>
          </a:xfrm>
          <a:prstGeom prst="line">
            <a:avLst/>
          </a:prstGeom>
          <a:ln w="38100" cap="flat">
            <a:solidFill>
              <a:srgbClr val="FFFFFF"/>
            </a:solidFill>
            <a:prstDash val="solid"/>
            <a:headEnd type="none" w="sm" len="sm"/>
            <a:tailEnd type="none" w="sm" len="sm"/>
          </a:ln>
        </p:spPr>
      </p:sp>
      <p:sp>
        <p:nvSpPr>
          <p:cNvPr id="3" name="Freeform 3"/>
          <p:cNvSpPr/>
          <p:nvPr/>
        </p:nvSpPr>
        <p:spPr>
          <a:xfrm>
            <a:off x="1564375" y="1801274"/>
            <a:ext cx="9570422" cy="7457026"/>
          </a:xfrm>
          <a:custGeom>
            <a:avLst/>
            <a:gdLst/>
            <a:ahLst/>
            <a:cxnLst/>
            <a:rect l="l" t="t" r="r" b="b"/>
            <a:pathLst>
              <a:path w="9570422" h="7457026">
                <a:moveTo>
                  <a:pt x="0" y="0"/>
                </a:moveTo>
                <a:lnTo>
                  <a:pt x="9570422" y="0"/>
                </a:lnTo>
                <a:lnTo>
                  <a:pt x="9570422" y="7457026"/>
                </a:lnTo>
                <a:lnTo>
                  <a:pt x="0" y="7457026"/>
                </a:lnTo>
                <a:lnTo>
                  <a:pt x="0" y="0"/>
                </a:lnTo>
                <a:close/>
              </a:path>
            </a:pathLst>
          </a:custGeom>
          <a:blipFill>
            <a:blip r:embed="rId2"/>
            <a:stretch>
              <a:fillRect/>
            </a:stretch>
          </a:blipFill>
        </p:spPr>
      </p:sp>
      <p:sp>
        <p:nvSpPr>
          <p:cNvPr id="4" name="TextBox 4"/>
          <p:cNvSpPr txBox="1"/>
          <p:nvPr/>
        </p:nvSpPr>
        <p:spPr>
          <a:xfrm>
            <a:off x="11783745" y="4199158"/>
            <a:ext cx="6651775" cy="1425470"/>
          </a:xfrm>
          <a:prstGeom prst="rect">
            <a:avLst/>
          </a:prstGeom>
        </p:spPr>
        <p:txBody>
          <a:bodyPr lIns="0" tIns="0" rIns="0" bIns="0" rtlCol="0" anchor="t">
            <a:spAutoFit/>
          </a:bodyPr>
          <a:lstStyle/>
          <a:p>
            <a:pPr algn="ctr">
              <a:lnSpc>
                <a:spcPts val="3780"/>
              </a:lnSpc>
            </a:pPr>
            <a:r>
              <a:rPr lang="en-US" sz="3150">
                <a:solidFill>
                  <a:srgbClr val="FFFFFF"/>
                </a:solidFill>
                <a:latin typeface="Fira Sans Medium"/>
              </a:rPr>
              <a:t>Top 10 Countries </a:t>
            </a:r>
          </a:p>
          <a:p>
            <a:pPr marL="680224" lvl="1" indent="-340112" algn="ctr">
              <a:lnSpc>
                <a:spcPts val="3780"/>
              </a:lnSpc>
              <a:buFont typeface="Arial"/>
              <a:buChar char="•"/>
            </a:pPr>
            <a:r>
              <a:rPr lang="en-US" sz="3150">
                <a:solidFill>
                  <a:srgbClr val="FFFFFF"/>
                </a:solidFill>
                <a:latin typeface="Fira Sans Medium"/>
              </a:rPr>
              <a:t>USA - has highest cases</a:t>
            </a:r>
          </a:p>
          <a:p>
            <a:pPr marL="680224" lvl="1" indent="-340112" algn="ctr">
              <a:lnSpc>
                <a:spcPts val="3780"/>
              </a:lnSpc>
              <a:spcBef>
                <a:spcPct val="0"/>
              </a:spcBef>
              <a:buFont typeface="Arial"/>
              <a:buChar char="•"/>
            </a:pPr>
            <a:r>
              <a:rPr lang="en-US" sz="3150">
                <a:solidFill>
                  <a:srgbClr val="FFFFFF"/>
                </a:solidFill>
                <a:latin typeface="Fira Sans Medium"/>
              </a:rPr>
              <a:t>Russia -10th position </a:t>
            </a:r>
          </a:p>
        </p:txBody>
      </p:sp>
      <p:sp>
        <p:nvSpPr>
          <p:cNvPr id="5" name="TextBox 5"/>
          <p:cNvSpPr txBox="1"/>
          <p:nvPr/>
        </p:nvSpPr>
        <p:spPr>
          <a:xfrm>
            <a:off x="5387978" y="323850"/>
            <a:ext cx="9460706" cy="704850"/>
          </a:xfrm>
          <a:prstGeom prst="rect">
            <a:avLst/>
          </a:prstGeom>
        </p:spPr>
        <p:txBody>
          <a:bodyPr lIns="0" tIns="0" rIns="0" bIns="0" rtlCol="0" anchor="t">
            <a:spAutoFit/>
          </a:bodyPr>
          <a:lstStyle/>
          <a:p>
            <a:pPr algn="ctr">
              <a:lnSpc>
                <a:spcPts val="5519"/>
              </a:lnSpc>
              <a:spcBef>
                <a:spcPct val="0"/>
              </a:spcBef>
            </a:pPr>
            <a:r>
              <a:rPr lang="en-US" sz="4599">
                <a:solidFill>
                  <a:srgbClr val="FFFFFF"/>
                </a:solidFill>
                <a:latin typeface="Fira Sans Medium"/>
              </a:rPr>
              <a:t>Total cases distribution by Country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0051774" y="231179"/>
            <a:ext cx="7207526" cy="4728082"/>
          </a:xfrm>
          <a:custGeom>
            <a:avLst/>
            <a:gdLst/>
            <a:ahLst/>
            <a:cxnLst/>
            <a:rect l="l" t="t" r="r" b="b"/>
            <a:pathLst>
              <a:path w="7207526" h="4728082">
                <a:moveTo>
                  <a:pt x="0" y="0"/>
                </a:moveTo>
                <a:lnTo>
                  <a:pt x="7207526" y="0"/>
                </a:lnTo>
                <a:lnTo>
                  <a:pt x="7207526" y="4728083"/>
                </a:lnTo>
                <a:lnTo>
                  <a:pt x="0" y="4728083"/>
                </a:lnTo>
                <a:lnTo>
                  <a:pt x="0" y="0"/>
                </a:lnTo>
                <a:close/>
              </a:path>
            </a:pathLst>
          </a:custGeom>
          <a:blipFill>
            <a:blip r:embed="rId2"/>
            <a:stretch>
              <a:fillRect t="-382" b="-382"/>
            </a:stretch>
          </a:blipFill>
        </p:spPr>
      </p:sp>
      <p:sp>
        <p:nvSpPr>
          <p:cNvPr id="3" name="Freeform 3"/>
          <p:cNvSpPr/>
          <p:nvPr/>
        </p:nvSpPr>
        <p:spPr>
          <a:xfrm>
            <a:off x="10051774" y="5143500"/>
            <a:ext cx="7298883" cy="4824685"/>
          </a:xfrm>
          <a:custGeom>
            <a:avLst/>
            <a:gdLst/>
            <a:ahLst/>
            <a:cxnLst/>
            <a:rect l="l" t="t" r="r" b="b"/>
            <a:pathLst>
              <a:path w="7298883" h="4824685">
                <a:moveTo>
                  <a:pt x="0" y="0"/>
                </a:moveTo>
                <a:lnTo>
                  <a:pt x="7298883" y="0"/>
                </a:lnTo>
                <a:lnTo>
                  <a:pt x="7298883" y="4824685"/>
                </a:lnTo>
                <a:lnTo>
                  <a:pt x="0" y="4824685"/>
                </a:lnTo>
                <a:lnTo>
                  <a:pt x="0" y="0"/>
                </a:lnTo>
                <a:close/>
              </a:path>
            </a:pathLst>
          </a:custGeom>
          <a:blipFill>
            <a:blip r:embed="rId3"/>
            <a:stretch>
              <a:fillRect/>
            </a:stretch>
          </a:blipFill>
        </p:spPr>
      </p:sp>
      <p:sp>
        <p:nvSpPr>
          <p:cNvPr id="4" name="Freeform 4"/>
          <p:cNvSpPr/>
          <p:nvPr/>
        </p:nvSpPr>
        <p:spPr>
          <a:xfrm>
            <a:off x="1284964" y="3194556"/>
            <a:ext cx="7859036" cy="5194956"/>
          </a:xfrm>
          <a:custGeom>
            <a:avLst/>
            <a:gdLst/>
            <a:ahLst/>
            <a:cxnLst/>
            <a:rect l="l" t="t" r="r" b="b"/>
            <a:pathLst>
              <a:path w="7859036" h="5194956">
                <a:moveTo>
                  <a:pt x="0" y="0"/>
                </a:moveTo>
                <a:lnTo>
                  <a:pt x="7859036" y="0"/>
                </a:lnTo>
                <a:lnTo>
                  <a:pt x="7859036" y="5194956"/>
                </a:lnTo>
                <a:lnTo>
                  <a:pt x="0" y="5194956"/>
                </a:lnTo>
                <a:lnTo>
                  <a:pt x="0" y="0"/>
                </a:lnTo>
                <a:close/>
              </a:path>
            </a:pathLst>
          </a:custGeom>
          <a:blipFill>
            <a:blip r:embed="rId4"/>
            <a:stretch>
              <a:fillRect/>
            </a:stretch>
          </a:blipFill>
        </p:spPr>
      </p:sp>
      <p:sp>
        <p:nvSpPr>
          <p:cNvPr id="5" name="TextBox 5"/>
          <p:cNvSpPr txBox="1"/>
          <p:nvPr/>
        </p:nvSpPr>
        <p:spPr>
          <a:xfrm>
            <a:off x="0" y="760150"/>
            <a:ext cx="9451056" cy="975532"/>
          </a:xfrm>
          <a:prstGeom prst="rect">
            <a:avLst/>
          </a:prstGeom>
        </p:spPr>
        <p:txBody>
          <a:bodyPr lIns="0" tIns="0" rIns="0" bIns="0" rtlCol="0" anchor="t">
            <a:spAutoFit/>
          </a:bodyPr>
          <a:lstStyle/>
          <a:p>
            <a:pPr algn="ctr">
              <a:lnSpc>
                <a:spcPts val="3834"/>
              </a:lnSpc>
              <a:spcBef>
                <a:spcPct val="0"/>
              </a:spcBef>
            </a:pPr>
            <a:r>
              <a:rPr lang="en-US" sz="3195">
                <a:solidFill>
                  <a:srgbClr val="FFFFFF"/>
                </a:solidFill>
                <a:latin typeface="Fira Sans Medium"/>
              </a:rPr>
              <a:t>Graphs illustrate  Total Cases,  Total Death cases and Total Recovered cases by Continent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0275339" y="445575"/>
            <a:ext cx="7544304" cy="6513662"/>
          </a:xfrm>
          <a:custGeom>
            <a:avLst/>
            <a:gdLst/>
            <a:ahLst/>
            <a:cxnLst/>
            <a:rect l="l" t="t" r="r" b="b"/>
            <a:pathLst>
              <a:path w="7544304" h="6513662">
                <a:moveTo>
                  <a:pt x="0" y="0"/>
                </a:moveTo>
                <a:lnTo>
                  <a:pt x="7544304" y="0"/>
                </a:lnTo>
                <a:lnTo>
                  <a:pt x="7544304" y="6513662"/>
                </a:lnTo>
                <a:lnTo>
                  <a:pt x="0" y="6513662"/>
                </a:lnTo>
                <a:lnTo>
                  <a:pt x="0" y="0"/>
                </a:lnTo>
                <a:close/>
              </a:path>
            </a:pathLst>
          </a:custGeom>
          <a:blipFill>
            <a:blip r:embed="rId2"/>
            <a:stretch>
              <a:fillRect/>
            </a:stretch>
          </a:blipFill>
        </p:spPr>
      </p:sp>
      <p:sp>
        <p:nvSpPr>
          <p:cNvPr id="3" name="Freeform 3"/>
          <p:cNvSpPr/>
          <p:nvPr/>
        </p:nvSpPr>
        <p:spPr>
          <a:xfrm>
            <a:off x="379822" y="3230654"/>
            <a:ext cx="8297010" cy="5484464"/>
          </a:xfrm>
          <a:custGeom>
            <a:avLst/>
            <a:gdLst/>
            <a:ahLst/>
            <a:cxnLst/>
            <a:rect l="l" t="t" r="r" b="b"/>
            <a:pathLst>
              <a:path w="8297010" h="5484464">
                <a:moveTo>
                  <a:pt x="0" y="0"/>
                </a:moveTo>
                <a:lnTo>
                  <a:pt x="8297010" y="0"/>
                </a:lnTo>
                <a:lnTo>
                  <a:pt x="8297010" y="5484464"/>
                </a:lnTo>
                <a:lnTo>
                  <a:pt x="0" y="5484464"/>
                </a:lnTo>
                <a:lnTo>
                  <a:pt x="0" y="0"/>
                </a:lnTo>
                <a:close/>
              </a:path>
            </a:pathLst>
          </a:custGeom>
          <a:blipFill>
            <a:blip r:embed="rId3"/>
            <a:stretch>
              <a:fillRect/>
            </a:stretch>
          </a:blipFill>
        </p:spPr>
      </p:sp>
      <p:sp>
        <p:nvSpPr>
          <p:cNvPr id="4" name="TextBox 4"/>
          <p:cNvSpPr txBox="1"/>
          <p:nvPr/>
        </p:nvSpPr>
        <p:spPr>
          <a:xfrm>
            <a:off x="379822" y="8937432"/>
            <a:ext cx="7804501" cy="1095375"/>
          </a:xfrm>
          <a:prstGeom prst="rect">
            <a:avLst/>
          </a:prstGeom>
        </p:spPr>
        <p:txBody>
          <a:bodyPr lIns="0" tIns="0" rIns="0" bIns="0" rtlCol="0" anchor="t">
            <a:spAutoFit/>
          </a:bodyPr>
          <a:lstStyle/>
          <a:p>
            <a:pPr>
              <a:lnSpc>
                <a:spcPts val="4320"/>
              </a:lnSpc>
              <a:spcBef>
                <a:spcPct val="0"/>
              </a:spcBef>
            </a:pPr>
            <a:r>
              <a:rPr lang="en-US" sz="3600">
                <a:solidFill>
                  <a:srgbClr val="F4F4F4"/>
                </a:solidFill>
                <a:latin typeface="Fira Sans Medium"/>
              </a:rPr>
              <a:t> Asia has more active cases by Continent </a:t>
            </a:r>
          </a:p>
        </p:txBody>
      </p:sp>
      <p:sp>
        <p:nvSpPr>
          <p:cNvPr id="5" name="TextBox 5"/>
          <p:cNvSpPr txBox="1"/>
          <p:nvPr/>
        </p:nvSpPr>
        <p:spPr>
          <a:xfrm>
            <a:off x="10275339" y="7257536"/>
            <a:ext cx="7544304" cy="1031905"/>
          </a:xfrm>
          <a:prstGeom prst="rect">
            <a:avLst/>
          </a:prstGeom>
        </p:spPr>
        <p:txBody>
          <a:bodyPr lIns="0" tIns="0" rIns="0" bIns="0" rtlCol="0" anchor="t">
            <a:spAutoFit/>
          </a:bodyPr>
          <a:lstStyle/>
          <a:p>
            <a:pPr>
              <a:lnSpc>
                <a:spcPts val="4067"/>
              </a:lnSpc>
              <a:spcBef>
                <a:spcPct val="0"/>
              </a:spcBef>
            </a:pPr>
            <a:r>
              <a:rPr lang="en-US" sz="3389">
                <a:solidFill>
                  <a:srgbClr val="F4F4F4"/>
                </a:solidFill>
                <a:latin typeface="Fira Sans Bold"/>
              </a:rPr>
              <a:t>European countries have more critical cases rather than Asia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603</Words>
  <Application>Microsoft Office PowerPoint</Application>
  <PresentationFormat>Custom</PresentationFormat>
  <Paragraphs>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Fira Sans Light</vt:lpstr>
      <vt:lpstr>Fira Sans</vt:lpstr>
      <vt:lpstr>Fira Sans Medium</vt:lpstr>
      <vt:lpstr>Arial</vt:lpstr>
      <vt:lpstr>Calibri</vt:lpstr>
      <vt:lpstr>Fira Sans Bold</vt:lpstr>
      <vt:lpstr>Fira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Data Tracker</dc:title>
  <cp:lastModifiedBy>Mohan Suneel</cp:lastModifiedBy>
  <cp:revision>4</cp:revision>
  <dcterms:created xsi:type="dcterms:W3CDTF">2006-08-16T00:00:00Z</dcterms:created>
  <dcterms:modified xsi:type="dcterms:W3CDTF">2023-12-05T06:49:36Z</dcterms:modified>
  <dc:identifier>DAF0gfFyS-0</dc:identifier>
</cp:coreProperties>
</file>