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7" r:id="rId3"/>
    <p:sldId id="258" r:id="rId4"/>
    <p:sldId id="259" r:id="rId5"/>
    <p:sldId id="260" r:id="rId6"/>
    <p:sldId id="261" r:id="rId7"/>
    <p:sldId id="262" r:id="rId8"/>
    <p:sldId id="263" r:id="rId9"/>
    <p:sldId id="264" r:id="rId10"/>
    <p:sldId id="280"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ECCB9C-4DBA-484B-8D3F-D01F8862C888}"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48395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40379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2275834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1530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316818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ECCB9C-4DBA-484B-8D3F-D01F8862C888}" type="datetimeFigureOut">
              <a:rPr lang="en-US" smtClean="0"/>
              <a:pPr/>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137941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ECCB9C-4DBA-484B-8D3F-D01F8862C888}" type="datetimeFigureOut">
              <a:rPr lang="en-US" smtClean="0"/>
              <a:pPr/>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177984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CCB9C-4DBA-484B-8D3F-D01F8862C888}"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153073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CCB9C-4DBA-484B-8D3F-D01F8862C888}"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201884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CCB9C-4DBA-484B-8D3F-D01F8862C888}"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23260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CCB9C-4DBA-484B-8D3F-D01F8862C888}"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241626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168749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ECCB9C-4DBA-484B-8D3F-D01F8862C888}" type="datetimeFigureOut">
              <a:rPr lang="en-US" smtClean="0"/>
              <a:pPr/>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61475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ECCB9C-4DBA-484B-8D3F-D01F8862C888}" type="datetimeFigureOut">
              <a:rPr lang="en-US" smtClean="0"/>
              <a:pPr/>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246603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CCB9C-4DBA-484B-8D3F-D01F8862C888}" type="datetimeFigureOut">
              <a:rPr lang="en-US" smtClean="0"/>
              <a:pPr/>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66044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263701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CCB9C-4DBA-484B-8D3F-D01F8862C888}"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4572-07AA-468E-A4D9-981E0DB825E6}" type="slidenum">
              <a:rPr lang="en-US" smtClean="0"/>
              <a:pPr/>
              <a:t>‹#›</a:t>
            </a:fld>
            <a:endParaRPr lang="en-US"/>
          </a:p>
        </p:txBody>
      </p:sp>
    </p:spTree>
    <p:extLst>
      <p:ext uri="{BB962C8B-B14F-4D97-AF65-F5344CB8AC3E}">
        <p14:creationId xmlns:p14="http://schemas.microsoft.com/office/powerpoint/2010/main" val="396825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4ECCB9C-4DBA-484B-8D3F-D01F8862C888}" type="datetimeFigureOut">
              <a:rPr lang="en-US" smtClean="0"/>
              <a:pPr/>
              <a:t>6/4/2023</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F434572-07AA-468E-A4D9-981E0DB825E6}" type="slidenum">
              <a:rPr lang="en-US" smtClean="0"/>
              <a:pPr/>
              <a:t>‹#›</a:t>
            </a:fld>
            <a:endParaRPr lang="en-US"/>
          </a:p>
        </p:txBody>
      </p:sp>
    </p:spTree>
    <p:extLst>
      <p:ext uri="{BB962C8B-B14F-4D97-AF65-F5344CB8AC3E}">
        <p14:creationId xmlns:p14="http://schemas.microsoft.com/office/powerpoint/2010/main" val="3193759096"/>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71480"/>
            <a:ext cx="7772400" cy="1470025"/>
          </a:xfrm>
        </p:spPr>
        <p:txBody>
          <a:bodyPr>
            <a:normAutofit fontScale="90000"/>
          </a:bodyPr>
          <a:lstStyle/>
          <a:p>
            <a:r>
              <a:rPr lang="en-US" b="1" u="sng" dirty="0"/>
              <a:t>Bootstrap Images</a:t>
            </a:r>
            <a:br>
              <a:rPr lang="en-US" dirty="0"/>
            </a:br>
            <a:endParaRPr lang="en-US" dirty="0"/>
          </a:p>
        </p:txBody>
      </p:sp>
      <p:sp>
        <p:nvSpPr>
          <p:cNvPr id="7" name="TextBox 6"/>
          <p:cNvSpPr txBox="1"/>
          <p:nvPr/>
        </p:nvSpPr>
        <p:spPr>
          <a:xfrm>
            <a:off x="657252" y="1556792"/>
            <a:ext cx="8215370" cy="5078313"/>
          </a:xfrm>
          <a:prstGeom prst="rect">
            <a:avLst/>
          </a:prstGeom>
          <a:noFill/>
        </p:spPr>
        <p:txBody>
          <a:bodyPr wrap="square" rtlCol="0">
            <a:spAutoFit/>
          </a:bodyPr>
          <a:lstStyle/>
          <a:p>
            <a:pPr>
              <a:buFont typeface="Arial" pitchFamily="34" charset="0"/>
              <a:buChar char="•"/>
            </a:pPr>
            <a:r>
              <a:rPr lang="en-US" dirty="0"/>
              <a:t>Bootstrap supports for images. There are three classes in Bootstrap that can be used to apply some simple style to the images.</a:t>
            </a:r>
          </a:p>
          <a:p>
            <a:pPr>
              <a:buFont typeface="Arial" pitchFamily="34" charset="0"/>
              <a:buChar char="•"/>
            </a:pPr>
            <a:endParaRPr lang="en-IN" dirty="0"/>
          </a:p>
          <a:p>
            <a:pPr>
              <a:buFont typeface="Arial" pitchFamily="34" charset="0"/>
              <a:buChar char="•"/>
            </a:pPr>
            <a:r>
              <a:rPr lang="en-US" b="1" dirty="0"/>
              <a:t>The following classes add style to the images:</a:t>
            </a:r>
            <a:endParaRPr lang="en-US" dirty="0"/>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graphicFrame>
        <p:nvGraphicFramePr>
          <p:cNvPr id="8" name="Table 7"/>
          <p:cNvGraphicFramePr>
            <a:graphicFrameLocks noGrp="1"/>
          </p:cNvGraphicFramePr>
          <p:nvPr/>
        </p:nvGraphicFramePr>
        <p:xfrm>
          <a:off x="1071538" y="3143248"/>
          <a:ext cx="6858048" cy="2352040"/>
        </p:xfrm>
        <a:graphic>
          <a:graphicData uri="http://schemas.openxmlformats.org/drawingml/2006/table">
            <a:tbl>
              <a:tblPr firstRow="1" bandRow="1">
                <a:tableStyleId>{5C22544A-7EE6-4342-B048-85BDC9FD1C3A}</a:tableStyleId>
              </a:tblPr>
              <a:tblGrid>
                <a:gridCol w="3429024">
                  <a:extLst>
                    <a:ext uri="{9D8B030D-6E8A-4147-A177-3AD203B41FA5}">
                      <a16:colId xmlns:a16="http://schemas.microsoft.com/office/drawing/2014/main" val="20000"/>
                    </a:ext>
                  </a:extLst>
                </a:gridCol>
                <a:gridCol w="3429024">
                  <a:extLst>
                    <a:ext uri="{9D8B030D-6E8A-4147-A177-3AD203B41FA5}">
                      <a16:colId xmlns:a16="http://schemas.microsoft.com/office/drawing/2014/main" val="20001"/>
                    </a:ext>
                  </a:extLst>
                </a:gridCol>
              </a:tblGrid>
              <a:tr h="370840">
                <a:tc>
                  <a:txBody>
                    <a:bodyPr/>
                    <a:lstStyle/>
                    <a:p>
                      <a:r>
                        <a:rPr lang="en-US" sz="1800" b="1" i="0" kern="1200" dirty="0">
                          <a:solidFill>
                            <a:schemeClr val="lt1"/>
                          </a:solidFill>
                          <a:latin typeface="+mn-lt"/>
                          <a:ea typeface="+mn-ea"/>
                          <a:cs typeface="+mn-cs"/>
                        </a:rPr>
                        <a:t>Classes</a:t>
                      </a:r>
                      <a:endParaRPr lang="en-US" dirty="0"/>
                    </a:p>
                  </a:txBody>
                  <a:tcPr/>
                </a:tc>
                <a:tc>
                  <a:txBody>
                    <a:bodyPr/>
                    <a:lstStyle/>
                    <a:p>
                      <a:r>
                        <a:rPr lang="en-US" sz="1800" b="1" i="0" kern="1200" dirty="0">
                          <a:solidFill>
                            <a:schemeClr val="lt1"/>
                          </a:solidFill>
                          <a:latin typeface="+mn-lt"/>
                          <a:ea typeface="+mn-ea"/>
                          <a:cs typeface="+mn-cs"/>
                        </a:rPr>
                        <a:t>Uses</a:t>
                      </a:r>
                      <a:endParaRPr lang="en-US" dirty="0"/>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latin typeface="+mn-lt"/>
                          <a:ea typeface="+mn-ea"/>
                          <a:cs typeface="+mn-cs"/>
                        </a:rPr>
                        <a:t>.img-rounded</a:t>
                      </a:r>
                      <a:endParaRPr lang="en-US" dirty="0"/>
                    </a:p>
                  </a:txBody>
                  <a:tcPr/>
                </a:tc>
                <a:tc>
                  <a:txBody>
                    <a:bodyPr/>
                    <a:lstStyle/>
                    <a:p>
                      <a:r>
                        <a:rPr lang="en-US" sz="1800" b="0" i="0" kern="1200" dirty="0">
                          <a:solidFill>
                            <a:schemeClr val="dk1"/>
                          </a:solidFill>
                          <a:latin typeface="+mn-lt"/>
                          <a:ea typeface="+mn-ea"/>
                          <a:cs typeface="+mn-cs"/>
                        </a:rPr>
                        <a:t>It adds border-radius to give the image rounded corners.</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latin typeface="+mn-lt"/>
                          <a:ea typeface="+mn-ea"/>
                          <a:cs typeface="+mn-cs"/>
                        </a:rPr>
                        <a:t>.img-circle</a:t>
                      </a:r>
                      <a:endParaRPr lang="en-US" dirty="0"/>
                    </a:p>
                  </a:txBody>
                  <a:tcPr/>
                </a:tc>
                <a:tc>
                  <a:txBody>
                    <a:bodyPr/>
                    <a:lstStyle/>
                    <a:p>
                      <a:r>
                        <a:rPr lang="en-US" sz="1800" b="0" i="0" kern="1200" dirty="0">
                          <a:solidFill>
                            <a:schemeClr val="dk1"/>
                          </a:solidFill>
                          <a:latin typeface="+mn-lt"/>
                          <a:ea typeface="+mn-ea"/>
                          <a:cs typeface="+mn-cs"/>
                        </a:rPr>
                        <a:t>It makes the entire image round by adding border-radius.</a:t>
                      </a:r>
                      <a:endParaRPr lang="en-US" dirty="0"/>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latin typeface="+mn-lt"/>
                          <a:ea typeface="+mn-ea"/>
                          <a:cs typeface="+mn-cs"/>
                        </a:rPr>
                        <a:t>.img-thumbnail</a:t>
                      </a:r>
                      <a:endParaRPr lang="en-US" dirty="0"/>
                    </a:p>
                  </a:txBody>
                  <a:tcPr/>
                </a:tc>
                <a:tc>
                  <a:txBody>
                    <a:bodyPr/>
                    <a:lstStyle/>
                    <a:p>
                      <a:pPr algn="just" fontAlgn="t"/>
                      <a:r>
                        <a:rPr lang="en-US" dirty="0">
                          <a:solidFill>
                            <a:srgbClr val="333333"/>
                          </a:solidFill>
                          <a:latin typeface="+mn-lt"/>
                        </a:rPr>
                        <a:t>It adds a bit of padding and a gray border.</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BF75-14E7-ADA7-EDCA-B91C6E84598D}"/>
              </a:ext>
            </a:extLst>
          </p:cNvPr>
          <p:cNvSpPr>
            <a:spLocks noGrp="1"/>
          </p:cNvSpPr>
          <p:nvPr>
            <p:ph type="title"/>
          </p:nvPr>
        </p:nvSpPr>
        <p:spPr>
          <a:xfrm>
            <a:off x="689339" y="2554356"/>
            <a:ext cx="7765321" cy="1378700"/>
          </a:xfrm>
          <a:solidFill>
            <a:schemeClr val="tx1">
              <a:lumMod val="50000"/>
            </a:schemeClr>
          </a:solidFill>
          <a:ln w="76200">
            <a:solidFill>
              <a:schemeClr val="bg2">
                <a:lumMod val="50000"/>
                <a:lumOff val="50000"/>
              </a:schemeClr>
            </a:solidFill>
          </a:ln>
          <a:scene3d>
            <a:camera prst="obliqueBottomRight"/>
            <a:lightRig rig="threePt" dir="t"/>
          </a:scene3d>
          <a:sp3d>
            <a:bevelT w="152400" h="50800" prst="softRound"/>
          </a:sp3d>
        </p:spPr>
        <p:txBody>
          <a:bodyPr>
            <a:noAutofit/>
          </a:bodyPr>
          <a:lstStyle/>
          <a:p>
            <a:r>
              <a:rPr kumimoji="0" lang="en-US" b="1" i="0" u="none" strike="noStrike" kern="1200" cap="none" spc="0" normalizeH="0" baseline="0" noProof="0" dirty="0">
                <a:ln>
                  <a:solidFill>
                    <a:prstClr val="black">
                      <a:lumMod val="75000"/>
                      <a:lumOff val="25000"/>
                      <a:alpha val="10000"/>
                    </a:prstClr>
                  </a:solidFill>
                </a:ln>
                <a:solidFill>
                  <a:schemeClr val="bg2">
                    <a:lumMod val="90000"/>
                    <a:lumOff val="10000"/>
                  </a:schemeClr>
                </a:solidFill>
                <a:effectLst/>
                <a:uLnTx/>
                <a:uFillTx/>
                <a:latin typeface="Algerian" panose="04020705040A02060702" pitchFamily="82" charset="0"/>
                <a:ea typeface="+mn-ea"/>
                <a:cs typeface="+mn-cs"/>
              </a:rPr>
              <a:t>INTRODUCING BOOT STRAP </a:t>
            </a:r>
            <a:br>
              <a:rPr kumimoji="0" lang="en-US" b="1" i="0" u="none" strike="noStrike" kern="1200" cap="none" spc="0" normalizeH="0" baseline="0" noProof="0" dirty="0">
                <a:ln>
                  <a:solidFill>
                    <a:prstClr val="black">
                      <a:lumMod val="75000"/>
                      <a:lumOff val="25000"/>
                      <a:alpha val="10000"/>
                    </a:prstClr>
                  </a:solidFill>
                </a:ln>
                <a:solidFill>
                  <a:schemeClr val="bg2">
                    <a:lumMod val="90000"/>
                    <a:lumOff val="10000"/>
                  </a:schemeClr>
                </a:solidFill>
                <a:effectLst/>
                <a:uLnTx/>
                <a:uFillTx/>
                <a:latin typeface="Algerian" panose="04020705040A02060702" pitchFamily="82" charset="0"/>
                <a:ea typeface="+mn-ea"/>
                <a:cs typeface="+mn-cs"/>
              </a:rPr>
            </a:br>
            <a:r>
              <a:rPr kumimoji="0" lang="en-US" b="1" i="0" u="none" strike="noStrike" kern="1200" cap="none" spc="0" normalizeH="0" baseline="0" noProof="0" dirty="0">
                <a:ln>
                  <a:solidFill>
                    <a:prstClr val="black">
                      <a:lumMod val="75000"/>
                      <a:lumOff val="25000"/>
                      <a:alpha val="10000"/>
                    </a:prstClr>
                  </a:solidFill>
                </a:ln>
                <a:solidFill>
                  <a:schemeClr val="bg2">
                    <a:lumMod val="90000"/>
                    <a:lumOff val="10000"/>
                  </a:schemeClr>
                </a:solidFill>
                <a:effectLst/>
                <a:uLnTx/>
                <a:uFillTx/>
                <a:latin typeface="Algerian" panose="04020705040A02060702" pitchFamily="82" charset="0"/>
                <a:ea typeface="+mn-ea"/>
                <a:cs typeface="+mn-cs"/>
              </a:rPr>
              <a:t>GRID SYSTEM</a:t>
            </a:r>
            <a:endParaRPr lang="en-IN" dirty="0">
              <a:solidFill>
                <a:schemeClr val="bg2">
                  <a:lumMod val="90000"/>
                  <a:lumOff val="10000"/>
                </a:schemeClr>
              </a:solidFill>
              <a:effectLst/>
              <a:latin typeface="Algerian" panose="04020705040A02060702" pitchFamily="82" charset="0"/>
            </a:endParaRPr>
          </a:p>
        </p:txBody>
      </p:sp>
      <p:sp>
        <p:nvSpPr>
          <p:cNvPr id="4" name="TextBox 3">
            <a:extLst>
              <a:ext uri="{FF2B5EF4-FFF2-40B4-BE49-F238E27FC236}">
                <a16:creationId xmlns:a16="http://schemas.microsoft.com/office/drawing/2014/main" id="{175CF61A-3BD3-A71A-4024-244D3B022285}"/>
              </a:ext>
            </a:extLst>
          </p:cNvPr>
          <p:cNvSpPr txBox="1"/>
          <p:nvPr/>
        </p:nvSpPr>
        <p:spPr>
          <a:xfrm>
            <a:off x="689339" y="2554356"/>
            <a:ext cx="7765321"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14905359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AA10F2-40A7-3BCD-5653-0221C9CF8E9F}"/>
              </a:ext>
            </a:extLst>
          </p:cNvPr>
          <p:cNvSpPr>
            <a:spLocks noGrp="1"/>
          </p:cNvSpPr>
          <p:nvPr>
            <p:ph type="title"/>
          </p:nvPr>
        </p:nvSpPr>
        <p:spPr>
          <a:xfrm>
            <a:off x="683521" y="581574"/>
            <a:ext cx="7765322" cy="970450"/>
          </a:xfrm>
        </p:spPr>
        <p:txBody>
          <a:bodyPr>
            <a:noAutofit/>
          </a:bodyPr>
          <a:lstStyle/>
          <a:p>
            <a:pPr lvl="0" indent="-306000">
              <a:lnSpc>
                <a:spcPct val="107000"/>
              </a:lnSpc>
              <a:spcBef>
                <a:spcPts val="0"/>
              </a:spcBef>
              <a:spcAft>
                <a:spcPts val="800"/>
              </a:spcAft>
              <a:defRPr/>
            </a:pPr>
            <a:br>
              <a:rPr kumimoji="0" lang="en-IN" sz="3600" b="0" i="0" u="none" strike="noStrike" kern="1200" cap="none" spc="0" normalizeH="0" baseline="0" noProof="0" dirty="0">
                <a:ln>
                  <a:solidFill>
                    <a:prstClr val="black">
                      <a:lumMod val="75000"/>
                      <a:lumOff val="25000"/>
                      <a:alpha val="10000"/>
                    </a:prstClr>
                  </a:solidFill>
                </a:ln>
                <a:solidFill>
                  <a:schemeClr val="bg2">
                    <a:lumMod val="25000"/>
                    <a:lumOff val="75000"/>
                  </a:schemeClr>
                </a:solidFill>
                <a:effectLst/>
                <a:uLnTx/>
                <a:uFillTx/>
                <a:latin typeface="Calibri" panose="020F0502020204030204" pitchFamily="34" charset="0"/>
                <a:ea typeface="Calibri" panose="020F0502020204030204" pitchFamily="34" charset="0"/>
                <a:cs typeface="Calibri" panose="020F0502020204030204" pitchFamily="34" charset="0"/>
              </a:rPr>
            </a:br>
            <a:r>
              <a:rPr lang="en-US" sz="3600" dirty="0">
                <a:ln>
                  <a:solidFill>
                    <a:prstClr val="black">
                      <a:lumMod val="75000"/>
                      <a:lumOff val="25000"/>
                      <a:alpha val="10000"/>
                    </a:prstClr>
                  </a:solidFill>
                </a:ln>
                <a:solidFill>
                  <a:schemeClr val="bg2">
                    <a:lumMod val="25000"/>
                    <a:lumOff val="75000"/>
                  </a:schemeClr>
                </a:solidFill>
                <a:effectLst/>
                <a:latin typeface="Calibri" panose="020F0502020204030204" pitchFamily="34" charset="0"/>
                <a:ea typeface="Calibri" panose="020F0502020204030204" pitchFamily="34" charset="0"/>
                <a:cs typeface="Calibri" panose="020F0502020204030204" pitchFamily="34" charset="0"/>
              </a:rPr>
              <a:t>BOOT STRAP | GRID SYSTEM:</a:t>
            </a:r>
            <a:endParaRPr lang="en-IN" sz="3600" dirty="0">
              <a:solidFill>
                <a:schemeClr val="bg2">
                  <a:lumMod val="25000"/>
                  <a:lumOff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4399AA23-34A7-B494-7FA7-A0C28BCC2310}"/>
              </a:ext>
            </a:extLst>
          </p:cNvPr>
          <p:cNvSpPr>
            <a:spLocks noGrp="1"/>
          </p:cNvSpPr>
          <p:nvPr>
            <p:ph idx="1"/>
          </p:nvPr>
        </p:nvSpPr>
        <p:spPr>
          <a:xfrm>
            <a:off x="683521" y="1700808"/>
            <a:ext cx="7765322" cy="4058751"/>
          </a:xfrm>
        </p:spPr>
        <p:txBody>
          <a:bodyPr>
            <a:normAutofit/>
          </a:bodyPr>
          <a:lstStyle/>
          <a:p>
            <a:pPr marL="0" marR="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indent="-342900">
              <a:lnSpc>
                <a:spcPct val="107000"/>
              </a:lnSpc>
              <a:spcBef>
                <a:spcPts val="0"/>
              </a:spcBef>
              <a:spcAft>
                <a:spcPts val="800"/>
              </a:spcAft>
              <a:buFont typeface="Wingdings" panose="05000000000000000000" pitchFamily="2" charset="2"/>
              <a:buChar char="Ø"/>
            </a:pPr>
            <a:r>
              <a:rPr lang="en-US" sz="2000" dirty="0">
                <a:effectLst/>
                <a:latin typeface="Arial Narrow" panose="020B0606020202030204" pitchFamily="34" charset="0"/>
                <a:ea typeface="Adobe Song Std L" panose="02020300000000000000" pitchFamily="18" charset="-128"/>
                <a:cs typeface="Aldhabi" panose="020B0604020202020204" pitchFamily="2" charset="-78"/>
              </a:rPr>
              <a:t>Grid: </a:t>
            </a:r>
            <a:endParaRPr lang="en-IN" sz="1800" dirty="0">
              <a:effectLst/>
              <a:latin typeface="Arial Narrow" panose="020B0606020202030204" pitchFamily="34" charset="0"/>
              <a:ea typeface="Adobe Song Std L" panose="02020300000000000000" pitchFamily="18" charset="-128"/>
              <a:cs typeface="Aldhabi" panose="020B0604020202020204" pitchFamily="2" charset="-78"/>
            </a:endParaRPr>
          </a:p>
          <a:p>
            <a:pPr marL="0" marR="0" indent="0">
              <a:lnSpc>
                <a:spcPct val="107000"/>
              </a:lnSpc>
              <a:spcBef>
                <a:spcPts val="0"/>
              </a:spcBef>
              <a:spcAft>
                <a:spcPts val="800"/>
              </a:spcAft>
              <a:buNone/>
            </a:pPr>
            <a:r>
              <a:rPr lang="en-US" sz="2000" dirty="0">
                <a:effectLst/>
                <a:latin typeface="Arial Narrow" panose="020B0606020202030204" pitchFamily="34" charset="0"/>
                <a:ea typeface="Adobe Song Std L" panose="02020300000000000000" pitchFamily="18" charset="-128"/>
                <a:cs typeface="Aldhabi" panose="020B0604020202020204" pitchFamily="2" charset="-78"/>
              </a:rPr>
              <a:t>	The Bootstrap grid system is a fundamental feature for creating responsive layouts. It uses rows and columns to divide webpages into sections and arrange content in a grid-like structure. Columns automatically adjust their width based on screen size, making the layout responsive and adaptable to different devices.</a:t>
            </a:r>
            <a:endParaRPr lang="en-IN" sz="1800" dirty="0">
              <a:effectLst/>
              <a:latin typeface="Arial Narrow" panose="020B0606020202030204" pitchFamily="34" charset="0"/>
              <a:ea typeface="Adobe Song Std L" panose="02020300000000000000" pitchFamily="18" charset="-128"/>
              <a:cs typeface="Aldhabi" panose="020B0604020202020204" pitchFamily="2" charset="-78"/>
            </a:endParaRPr>
          </a:p>
          <a:p>
            <a:pPr marL="0" marR="0" indent="0">
              <a:lnSpc>
                <a:spcPct val="107000"/>
              </a:lnSpc>
              <a:spcBef>
                <a:spcPts val="0"/>
              </a:spcBef>
              <a:spcAft>
                <a:spcPts val="800"/>
              </a:spcAft>
              <a:buNone/>
            </a:pPr>
            <a:r>
              <a:rPr lang="en-US" sz="2000" dirty="0">
                <a:effectLst/>
                <a:latin typeface="Arial Narrow" panose="020B0606020202030204" pitchFamily="34" charset="0"/>
                <a:ea typeface="Adobe Song Std L" panose="02020300000000000000" pitchFamily="18" charset="-128"/>
                <a:cs typeface="Aldhabi" panose="020B0604020202020204" pitchFamily="2" charset="-78"/>
              </a:rPr>
              <a:t> </a:t>
            </a:r>
            <a:endParaRPr lang="en-IN" sz="1800" dirty="0">
              <a:effectLst/>
              <a:latin typeface="Arial Narrow" panose="020B0606020202030204" pitchFamily="34" charset="0"/>
              <a:ea typeface="Adobe Song Std L" panose="02020300000000000000" pitchFamily="18" charset="-128"/>
              <a:cs typeface="Aldhabi" panose="020B0604020202020204" pitchFamily="2" charset="-78"/>
            </a:endParaRPr>
          </a:p>
          <a:p>
            <a:pPr marR="0" indent="-342900">
              <a:lnSpc>
                <a:spcPct val="107000"/>
              </a:lnSpc>
              <a:spcBef>
                <a:spcPts val="0"/>
              </a:spcBef>
              <a:spcAft>
                <a:spcPts val="800"/>
              </a:spcAft>
              <a:buFont typeface="Wingdings" panose="05000000000000000000" pitchFamily="2" charset="2"/>
              <a:buChar char="Ø"/>
              <a:tabLst>
                <a:tab pos="2407920" algn="l"/>
              </a:tabLst>
            </a:pPr>
            <a:r>
              <a:rPr lang="en-US" sz="2000" dirty="0">
                <a:effectLst/>
                <a:latin typeface="Arial Narrow" panose="020B0606020202030204" pitchFamily="34" charset="0"/>
                <a:ea typeface="Adobe Song Std L" panose="02020300000000000000" pitchFamily="18" charset="-128"/>
                <a:cs typeface="Aldhabi" panose="020B0604020202020204" pitchFamily="2" charset="-78"/>
              </a:rPr>
              <a:t>The Bootstrap Grid System allows up to 12 columns across the page. You can use all 12 columns individually or you can groups the columns together to create wider columns.</a:t>
            </a:r>
            <a:endParaRPr lang="en-IN" sz="1800" dirty="0">
              <a:effectLst/>
              <a:latin typeface="Arial Narrow" panose="020B0606020202030204" pitchFamily="34" charset="0"/>
              <a:ea typeface="Adobe Song Std L" panose="02020300000000000000" pitchFamily="18" charset="-128"/>
              <a:cs typeface="Aldhabi" panose="020B0604020202020204" pitchFamily="2" charset="-78"/>
            </a:endParaRPr>
          </a:p>
          <a:p>
            <a:endParaRPr lang="en-IN" dirty="0"/>
          </a:p>
        </p:txBody>
      </p:sp>
    </p:spTree>
    <p:extLst>
      <p:ext uri="{BB962C8B-B14F-4D97-AF65-F5344CB8AC3E}">
        <p14:creationId xmlns:p14="http://schemas.microsoft.com/office/powerpoint/2010/main" val="80594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483E-222E-AB12-DE4C-03A8DBDA60C7}"/>
              </a:ext>
            </a:extLst>
          </p:cNvPr>
          <p:cNvSpPr>
            <a:spLocks noGrp="1"/>
          </p:cNvSpPr>
          <p:nvPr>
            <p:ph type="title"/>
          </p:nvPr>
        </p:nvSpPr>
        <p:spPr/>
        <p:txBody>
          <a:bodyPr>
            <a:normAutofit fontScale="90000"/>
          </a:bodyPr>
          <a:lstStyle/>
          <a:p>
            <a:pPr marL="0" marR="0">
              <a:lnSpc>
                <a:spcPct val="107000"/>
              </a:lnSpc>
              <a:spcBef>
                <a:spcPts val="0"/>
              </a:spcBef>
              <a:spcAft>
                <a:spcPts val="800"/>
              </a:spcAft>
              <a:tabLst>
                <a:tab pos="2407920" algn="l"/>
              </a:tabLst>
            </a:pPr>
            <a:r>
              <a:rPr lang="en-US" dirty="0">
                <a:solidFill>
                  <a:schemeClr val="bg2">
                    <a:lumMod val="25000"/>
                    <a:lumOff val="75000"/>
                  </a:schemeClr>
                </a:solidFill>
                <a:effectLst/>
                <a:latin typeface="Calibri" panose="020F0502020204030204" pitchFamily="34" charset="0"/>
                <a:ea typeface="Calibri" panose="020F0502020204030204" pitchFamily="34" charset="0"/>
                <a:cs typeface="Calibri" panose="020F0502020204030204" pitchFamily="34" charset="0"/>
              </a:rPr>
              <a:t>GRID OPTIONS</a:t>
            </a:r>
            <a:r>
              <a:rPr lang="en-US" sz="4000" dirty="0">
                <a:solidFill>
                  <a:schemeClr val="bg2">
                    <a:lumMod val="25000"/>
                    <a:lumOff val="75000"/>
                  </a:schemeClr>
                </a:solidFill>
                <a:effectLst/>
                <a:latin typeface="Calibri" panose="020F0502020204030204" pitchFamily="34" charset="0"/>
                <a:ea typeface="Calibri" panose="020F0502020204030204" pitchFamily="34" charset="0"/>
                <a:cs typeface="Calibri" panose="020F0502020204030204" pitchFamily="34" charset="0"/>
              </a:rPr>
              <a:t>: BREAKPOINTS IN GRID SYSTEM</a:t>
            </a:r>
            <a:br>
              <a:rPr lang="en-IN" sz="3600" dirty="0">
                <a:effectLst/>
                <a:latin typeface="Bodoni MT Black" panose="02070A03080606020203" pitchFamily="18" charset="0"/>
                <a:ea typeface="Calibri" panose="020F0502020204030204" pitchFamily="34" charset="0"/>
                <a:cs typeface="Mangal" panose="02040503050203030202" pitchFamily="18" charset="0"/>
              </a:rPr>
            </a:br>
            <a:endParaRPr lang="en-IN" dirty="0">
              <a:latin typeface="Bodoni MT Black" panose="02070A03080606020203" pitchFamily="18" charset="0"/>
            </a:endParaRPr>
          </a:p>
        </p:txBody>
      </p:sp>
      <p:sp>
        <p:nvSpPr>
          <p:cNvPr id="3" name="Content Placeholder 2">
            <a:extLst>
              <a:ext uri="{FF2B5EF4-FFF2-40B4-BE49-F238E27FC236}">
                <a16:creationId xmlns:a16="http://schemas.microsoft.com/office/drawing/2014/main" id="{CC2DF504-5B15-4619-0D21-54DAA23AB5B8}"/>
              </a:ext>
            </a:extLst>
          </p:cNvPr>
          <p:cNvSpPr>
            <a:spLocks noGrp="1"/>
          </p:cNvSpPr>
          <p:nvPr>
            <p:ph idx="1"/>
          </p:nvPr>
        </p:nvSpPr>
        <p:spPr>
          <a:xfrm>
            <a:off x="539552" y="1772816"/>
            <a:ext cx="8136904" cy="5040560"/>
          </a:xfrm>
        </p:spPr>
        <p:txBody>
          <a:bodyPr>
            <a:normAutofit/>
          </a:bodyPr>
          <a:lstStyle/>
          <a:p>
            <a:pPr marL="0" marR="0" indent="0">
              <a:lnSpc>
                <a:spcPct val="107000"/>
              </a:lnSpc>
              <a:spcBef>
                <a:spcPts val="0"/>
              </a:spcBef>
              <a:spcAft>
                <a:spcPts val="800"/>
              </a:spcAft>
              <a:buNone/>
              <a:tabLst>
                <a:tab pos="2407920" algn="l"/>
              </a:tabLst>
            </a:pPr>
            <a:r>
              <a:rPr lang="en-US" sz="2400" dirty="0">
                <a:effectLst/>
                <a:latin typeface="Arial Narrow" panose="020B0606020202030204" pitchFamily="34" charset="0"/>
                <a:ea typeface="Calibri" panose="020F0502020204030204" pitchFamily="34" charset="0"/>
                <a:cs typeface="Mangal" panose="02040503050203030202" pitchFamily="18" charset="0"/>
              </a:rPr>
              <a:t>Bootstrap’s grid system can adapt across all six default breakpoints, and any breakpoints you customize. The six default grid tiers are as follows:</a:t>
            </a:r>
            <a:endParaRPr lang="en-IN" sz="2400" dirty="0">
              <a:effectLst/>
              <a:latin typeface="Arial Narrow" panose="020B0606020202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tabLst>
                <a:tab pos="2407920" algn="l"/>
              </a:tabLst>
            </a:pPr>
            <a:endParaRPr lang="en-IN" sz="1800" dirty="0">
              <a:effectLst/>
              <a:latin typeface="Arial Narrow" panose="020B0606020202030204" pitchFamily="34" charset="0"/>
              <a:ea typeface="Calibri" panose="020F0502020204030204" pitchFamily="34" charset="0"/>
              <a:cs typeface="Mangal" panose="02040503050203030202" pitchFamily="18" charset="0"/>
            </a:endParaRPr>
          </a:p>
        </p:txBody>
      </p:sp>
      <p:graphicFrame>
        <p:nvGraphicFramePr>
          <p:cNvPr id="6" name="Table 6">
            <a:extLst>
              <a:ext uri="{FF2B5EF4-FFF2-40B4-BE49-F238E27FC236}">
                <a16:creationId xmlns:a16="http://schemas.microsoft.com/office/drawing/2014/main" id="{0A629D8E-B12D-783A-EBFE-68EC407BB8FA}"/>
              </a:ext>
            </a:extLst>
          </p:cNvPr>
          <p:cNvGraphicFramePr>
            <a:graphicFrameLocks noGrp="1"/>
          </p:cNvGraphicFramePr>
          <p:nvPr>
            <p:extLst>
              <p:ext uri="{D42A27DB-BD31-4B8C-83A1-F6EECF244321}">
                <p14:modId xmlns:p14="http://schemas.microsoft.com/office/powerpoint/2010/main" val="824485192"/>
              </p:ext>
            </p:extLst>
          </p:nvPr>
        </p:nvGraphicFramePr>
        <p:xfrm>
          <a:off x="1403648" y="3284984"/>
          <a:ext cx="6408711" cy="3095700"/>
        </p:xfrm>
        <a:graphic>
          <a:graphicData uri="http://schemas.openxmlformats.org/drawingml/2006/table">
            <a:tbl>
              <a:tblPr firstRow="1" bandRow="1">
                <a:tableStyleId>{5C22544A-7EE6-4342-B048-85BDC9FD1C3A}</a:tableStyleId>
              </a:tblPr>
              <a:tblGrid>
                <a:gridCol w="2136237">
                  <a:extLst>
                    <a:ext uri="{9D8B030D-6E8A-4147-A177-3AD203B41FA5}">
                      <a16:colId xmlns:a16="http://schemas.microsoft.com/office/drawing/2014/main" val="1476810371"/>
                    </a:ext>
                  </a:extLst>
                </a:gridCol>
                <a:gridCol w="2136237">
                  <a:extLst>
                    <a:ext uri="{9D8B030D-6E8A-4147-A177-3AD203B41FA5}">
                      <a16:colId xmlns:a16="http://schemas.microsoft.com/office/drawing/2014/main" val="3376182043"/>
                    </a:ext>
                  </a:extLst>
                </a:gridCol>
                <a:gridCol w="2136237">
                  <a:extLst>
                    <a:ext uri="{9D8B030D-6E8A-4147-A177-3AD203B41FA5}">
                      <a16:colId xmlns:a16="http://schemas.microsoft.com/office/drawing/2014/main" val="1278146102"/>
                    </a:ext>
                  </a:extLst>
                </a:gridCol>
              </a:tblGrid>
              <a:tr h="35069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8941996"/>
                  </a:ext>
                </a:extLst>
              </a:tr>
              <a:tr h="350691">
                <a:tc>
                  <a:txBody>
                    <a:bodyPr/>
                    <a:lstStyle/>
                    <a:p>
                      <a:r>
                        <a:rPr lang="en-US" dirty="0"/>
                        <a:t>Extra small</a:t>
                      </a:r>
                    </a:p>
                  </a:txBody>
                  <a:tcPr/>
                </a:tc>
                <a:tc>
                  <a:txBody>
                    <a:bodyPr/>
                    <a:lstStyle/>
                    <a:p>
                      <a:r>
                        <a:rPr lang="en-US" sz="1800" dirty="0">
                          <a:effectLst/>
                        </a:rPr>
                        <a:t>&lt;576px </a:t>
                      </a:r>
                      <a:endParaRPr lang="en-IN" dirty="0"/>
                    </a:p>
                  </a:txBody>
                  <a:tcPr/>
                </a:tc>
                <a:tc>
                  <a:txBody>
                    <a:bodyPr/>
                    <a:lstStyle/>
                    <a:p>
                      <a:r>
                        <a:rPr lang="en-US" dirty="0"/>
                        <a:t>Phones</a:t>
                      </a:r>
                      <a:endParaRPr lang="en-IN" dirty="0"/>
                    </a:p>
                  </a:txBody>
                  <a:tcPr/>
                </a:tc>
                <a:extLst>
                  <a:ext uri="{0D108BD9-81ED-4DB2-BD59-A6C34878D82A}">
                    <a16:rowId xmlns:a16="http://schemas.microsoft.com/office/drawing/2014/main" val="1348020889"/>
                  </a:ext>
                </a:extLst>
              </a:tr>
              <a:tr h="350691">
                <a:tc>
                  <a:txBody>
                    <a:bodyPr/>
                    <a:lstStyle/>
                    <a:p>
                      <a:r>
                        <a:rPr lang="en-US" dirty="0"/>
                        <a:t>Small</a:t>
                      </a:r>
                      <a:endParaRPr lang="en-IN" dirty="0"/>
                    </a:p>
                  </a:txBody>
                  <a:tcPr/>
                </a:tc>
                <a:tc>
                  <a:txBody>
                    <a:bodyPr/>
                    <a:lstStyle/>
                    <a:p>
                      <a:r>
                        <a:rPr lang="en-US" sz="1800" dirty="0">
                          <a:effectLst/>
                        </a:rPr>
                        <a:t>≥576px </a:t>
                      </a:r>
                      <a:endParaRPr lang="en-IN" dirty="0"/>
                    </a:p>
                  </a:txBody>
                  <a:tcPr/>
                </a:tc>
                <a:tc>
                  <a:txBody>
                    <a:bodyPr/>
                    <a:lstStyle/>
                    <a:p>
                      <a:r>
                        <a:rPr lang="en-US" dirty="0"/>
                        <a:t>Tablets</a:t>
                      </a:r>
                      <a:endParaRPr lang="en-IN" dirty="0"/>
                    </a:p>
                  </a:txBody>
                  <a:tcPr/>
                </a:tc>
                <a:extLst>
                  <a:ext uri="{0D108BD9-81ED-4DB2-BD59-A6C34878D82A}">
                    <a16:rowId xmlns:a16="http://schemas.microsoft.com/office/drawing/2014/main" val="897167481"/>
                  </a:ext>
                </a:extLst>
              </a:tr>
              <a:tr h="405242">
                <a:tc>
                  <a:txBody>
                    <a:bodyPr/>
                    <a:lstStyle/>
                    <a:p>
                      <a:r>
                        <a:rPr lang="en-US" dirty="0"/>
                        <a:t>Medium</a:t>
                      </a:r>
                      <a:endParaRPr lang="en-IN" dirty="0"/>
                    </a:p>
                  </a:txBody>
                  <a:tcPr/>
                </a:tc>
                <a:tc>
                  <a:txBody>
                    <a:bodyPr/>
                    <a:lstStyle/>
                    <a:p>
                      <a:r>
                        <a:rPr lang="en-US" sz="1800" dirty="0">
                          <a:effectLst/>
                        </a:rPr>
                        <a:t>≥768px </a:t>
                      </a:r>
                      <a:endParaRPr lang="en-IN" dirty="0"/>
                    </a:p>
                  </a:txBody>
                  <a:tcPr/>
                </a:tc>
                <a:tc>
                  <a:txBody>
                    <a:bodyPr/>
                    <a:lstStyle/>
                    <a:p>
                      <a:r>
                        <a:rPr lang="en-US" dirty="0"/>
                        <a:t>Desktops</a:t>
                      </a:r>
                      <a:endParaRPr lang="en-IN" dirty="0"/>
                    </a:p>
                  </a:txBody>
                  <a:tcPr/>
                </a:tc>
                <a:extLst>
                  <a:ext uri="{0D108BD9-81ED-4DB2-BD59-A6C34878D82A}">
                    <a16:rowId xmlns:a16="http://schemas.microsoft.com/office/drawing/2014/main" val="431163587"/>
                  </a:ext>
                </a:extLst>
              </a:tr>
              <a:tr h="613709">
                <a:tc>
                  <a:txBody>
                    <a:bodyPr/>
                    <a:lstStyle/>
                    <a:p>
                      <a:r>
                        <a:rPr lang="en-US" dirty="0"/>
                        <a:t>Large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≥992px</a:t>
                      </a:r>
                      <a:endParaRPr lang="en-IN" dirty="0"/>
                    </a:p>
                  </a:txBody>
                  <a:tcPr/>
                </a:tc>
                <a:tc>
                  <a:txBody>
                    <a:bodyPr/>
                    <a:lstStyle/>
                    <a:p>
                      <a:r>
                        <a:rPr lang="en-US" dirty="0"/>
                        <a:t>Large desktops</a:t>
                      </a:r>
                      <a:endParaRPr lang="en-IN" dirty="0"/>
                    </a:p>
                  </a:txBody>
                  <a:tcPr/>
                </a:tc>
                <a:extLst>
                  <a:ext uri="{0D108BD9-81ED-4DB2-BD59-A6C34878D82A}">
                    <a16:rowId xmlns:a16="http://schemas.microsoft.com/office/drawing/2014/main" val="220876305"/>
                  </a:ext>
                </a:extLst>
              </a:tr>
              <a:tr h="350691">
                <a:tc>
                  <a:txBody>
                    <a:bodyPr/>
                    <a:lstStyle/>
                    <a:p>
                      <a:r>
                        <a:rPr lang="en-US" dirty="0"/>
                        <a:t>Extra large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≥1200px</a:t>
                      </a:r>
                      <a:endParaRPr lang="en-IN" dirty="0"/>
                    </a:p>
                  </a:txBody>
                  <a:tcPr/>
                </a:tc>
                <a:tc>
                  <a:txBody>
                    <a:bodyPr/>
                    <a:lstStyle/>
                    <a:p>
                      <a:endParaRPr lang="en-IN" dirty="0"/>
                    </a:p>
                  </a:txBody>
                  <a:tcPr/>
                </a:tc>
                <a:extLst>
                  <a:ext uri="{0D108BD9-81ED-4DB2-BD59-A6C34878D82A}">
                    <a16:rowId xmlns:a16="http://schemas.microsoft.com/office/drawing/2014/main" val="2274773361"/>
                  </a:ext>
                </a:extLst>
              </a:tr>
              <a:tr h="613709">
                <a:tc>
                  <a:txBody>
                    <a:bodyPr/>
                    <a:lstStyle/>
                    <a:p>
                      <a:r>
                        <a:rPr lang="en-US" dirty="0"/>
                        <a:t>Extra </a:t>
                      </a:r>
                      <a:r>
                        <a:rPr lang="en-US" dirty="0" err="1"/>
                        <a:t>extra</a:t>
                      </a:r>
                      <a:r>
                        <a:rPr lang="en-US" dirty="0"/>
                        <a:t> large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≥1400px</a:t>
                      </a:r>
                      <a:endParaRPr lang="en-IN" dirty="0"/>
                    </a:p>
                  </a:txBody>
                  <a:tcPr/>
                </a:tc>
                <a:tc>
                  <a:txBody>
                    <a:bodyPr/>
                    <a:lstStyle/>
                    <a:p>
                      <a:endParaRPr lang="en-IN" dirty="0"/>
                    </a:p>
                  </a:txBody>
                  <a:tcPr/>
                </a:tc>
                <a:extLst>
                  <a:ext uri="{0D108BD9-81ED-4DB2-BD59-A6C34878D82A}">
                    <a16:rowId xmlns:a16="http://schemas.microsoft.com/office/drawing/2014/main" val="1641404574"/>
                  </a:ext>
                </a:extLst>
              </a:tr>
            </a:tbl>
          </a:graphicData>
        </a:graphic>
      </p:graphicFrame>
    </p:spTree>
    <p:extLst>
      <p:ext uri="{BB962C8B-B14F-4D97-AF65-F5344CB8AC3E}">
        <p14:creationId xmlns:p14="http://schemas.microsoft.com/office/powerpoint/2010/main" val="261979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C813-06DC-A39C-F5F1-959F50200419}"/>
              </a:ext>
            </a:extLst>
          </p:cNvPr>
          <p:cNvSpPr>
            <a:spLocks noGrp="1"/>
          </p:cNvSpPr>
          <p:nvPr>
            <p:ph type="title"/>
          </p:nvPr>
        </p:nvSpPr>
        <p:spPr>
          <a:xfrm>
            <a:off x="539552" y="908720"/>
            <a:ext cx="7765322" cy="970450"/>
          </a:xfrm>
        </p:spPr>
        <p:txBody>
          <a:bodyPr>
            <a:normAutofit fontScale="90000"/>
          </a:bodyPr>
          <a:lstStyle/>
          <a:p>
            <a:pPr marL="0" marR="0">
              <a:lnSpc>
                <a:spcPct val="107000"/>
              </a:lnSpc>
              <a:spcBef>
                <a:spcPts val="0"/>
              </a:spcBef>
              <a:spcAft>
                <a:spcPts val="800"/>
              </a:spcAft>
              <a:tabLst>
                <a:tab pos="2407920" algn="l"/>
              </a:tabLst>
            </a:pPr>
            <a:r>
              <a:rPr lang="en-US" sz="3100" i="1" u="sng" dirty="0">
                <a:effectLst/>
                <a:latin typeface="Calibri" panose="020F0502020204030204" pitchFamily="34" charset="0"/>
                <a:ea typeface="Calibri" panose="020F0502020204030204" pitchFamily="34" charset="0"/>
                <a:cs typeface="Mangal" panose="02040503050203030202" pitchFamily="18" charset="0"/>
              </a:rPr>
              <a:t>HERE ARE THE KEY COMPONENTS AND CONCEPTS OF THE GRID SYSTEM IN </a:t>
            </a:r>
            <a:r>
              <a:rPr lang="en-US" sz="3100" i="1" u="sng" dirty="0">
                <a:effectLst/>
                <a:latin typeface="Calibri" panose="020F0502020204030204" pitchFamily="34" charset="0"/>
                <a:ea typeface="Calibri" panose="020F0502020204030204" pitchFamily="34" charset="0"/>
                <a:cs typeface="Calibri" panose="020F0502020204030204" pitchFamily="34" charset="0"/>
              </a:rPr>
              <a:t>BOOTSTRAP</a:t>
            </a:r>
            <a:r>
              <a:rPr lang="en-US" sz="3100" i="1" u="sng" dirty="0">
                <a:effectLst/>
                <a:latin typeface="Calibri" panose="020F0502020204030204" pitchFamily="34" charset="0"/>
                <a:ea typeface="Calibri" panose="020F0502020204030204" pitchFamily="34" charset="0"/>
                <a:cs typeface="Mangal" panose="02040503050203030202" pitchFamily="18" charset="0"/>
              </a:rPr>
              <a:t>:</a:t>
            </a:r>
            <a:br>
              <a:rPr lang="en-IN" sz="32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3C1739A-B48C-C898-61CC-EED5B8DF851F}"/>
              </a:ext>
            </a:extLst>
          </p:cNvPr>
          <p:cNvSpPr>
            <a:spLocks noGrp="1"/>
          </p:cNvSpPr>
          <p:nvPr>
            <p:ph idx="1"/>
          </p:nvPr>
        </p:nvSpPr>
        <p:spPr>
          <a:xfrm>
            <a:off x="685346" y="2564904"/>
            <a:ext cx="7765322" cy="3226297"/>
          </a:xfrm>
        </p:spPr>
        <p:txBody>
          <a:bodyPr/>
          <a:lstStyle/>
          <a:p>
            <a:pPr marL="0" marR="0" lvl="0" indent="0">
              <a:lnSpc>
                <a:spcPct val="107000"/>
              </a:lnSpc>
              <a:spcBef>
                <a:spcPts val="0"/>
              </a:spcBef>
              <a:spcAft>
                <a:spcPts val="800"/>
              </a:spcAft>
              <a:buNone/>
              <a:tabLst>
                <a:tab pos="2407920" algn="l"/>
              </a:tabLst>
            </a:pPr>
            <a:r>
              <a:rPr lang="en-US" sz="2400" b="1" dirty="0">
                <a:effectLst/>
                <a:latin typeface="Calibri" panose="020F0502020204030204" pitchFamily="34" charset="0"/>
                <a:ea typeface="Calibri" panose="020F0502020204030204" pitchFamily="34" charset="0"/>
                <a:cs typeface="Calibri" panose="020F0502020204030204" pitchFamily="34" charset="0"/>
              </a:rPr>
              <a:t>                                          Containers:</a:t>
            </a:r>
            <a:r>
              <a:rPr lang="en-US" sz="2400" dirty="0">
                <a:effectLst/>
                <a:latin typeface="Calibri" panose="020F0502020204030204" pitchFamily="34" charset="0"/>
                <a:ea typeface="Calibri" panose="020F0502020204030204" pitchFamily="34" charset="0"/>
                <a:cs typeface="Calibri" panose="020F0502020204030204" pitchFamily="34" charset="0"/>
              </a:rPr>
              <a:t> </a:t>
            </a:r>
          </a:p>
          <a:p>
            <a:pPr marL="0" marR="0" lvl="0" indent="0">
              <a:lnSpc>
                <a:spcPct val="107000"/>
              </a:lnSpc>
              <a:spcBef>
                <a:spcPts val="0"/>
              </a:spcBef>
              <a:spcAft>
                <a:spcPts val="800"/>
              </a:spcAft>
              <a:buNone/>
              <a:tabLst>
                <a:tab pos="240792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Grid layouts in Bootstrap should always be placed within a container. Containers provide a fixed width container for your content and automatically center it on the page. Bootstrap offers two types of containers: .container for responsive layouts and .container-fluid for full-width layouts.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69892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245A-B5DD-D79E-1241-801F109288D3}"/>
              </a:ext>
            </a:extLst>
          </p:cNvPr>
          <p:cNvSpPr>
            <a:spLocks noGrp="1"/>
          </p:cNvSpPr>
          <p:nvPr>
            <p:ph type="title"/>
          </p:nvPr>
        </p:nvSpPr>
        <p:spPr/>
        <p:txBody>
          <a:bodyPr/>
          <a:lstStyle/>
          <a:p>
            <a:r>
              <a:rPr lang="en-US" dirty="0"/>
              <a:t>Rows:</a:t>
            </a:r>
            <a:endParaRPr lang="en-IN" dirty="0"/>
          </a:p>
        </p:txBody>
      </p:sp>
      <p:sp>
        <p:nvSpPr>
          <p:cNvPr id="3" name="Content Placeholder 2">
            <a:extLst>
              <a:ext uri="{FF2B5EF4-FFF2-40B4-BE49-F238E27FC236}">
                <a16:creationId xmlns:a16="http://schemas.microsoft.com/office/drawing/2014/main" id="{B7D37006-2AD9-7C4E-49F9-38ABD1A44C65}"/>
              </a:ext>
            </a:extLst>
          </p:cNvPr>
          <p:cNvSpPr>
            <a:spLocks noGrp="1"/>
          </p:cNvSpPr>
          <p:nvPr>
            <p:ph idx="1"/>
          </p:nvPr>
        </p:nvSpPr>
        <p:spPr>
          <a:xfrm>
            <a:off x="685346" y="1700808"/>
            <a:ext cx="7765322" cy="4058751"/>
          </a:xfrm>
        </p:spPr>
        <p:txBody>
          <a:bodyPr/>
          <a:lstStyle/>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 </a:t>
            </a:r>
          </a:p>
          <a:p>
            <a:pPr marL="0" marR="0" lvl="0" indent="0">
              <a:lnSpc>
                <a:spcPct val="107000"/>
              </a:lnSpc>
              <a:spcBef>
                <a:spcPts val="0"/>
              </a:spcBef>
              <a:spcAft>
                <a:spcPts val="800"/>
              </a:spcAft>
              <a:buNone/>
              <a:tabLst>
                <a:tab pos="2407920" algn="l"/>
              </a:tabLst>
            </a:pP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Inside the container, you define rows to create horizontal groups of columns. Rows ensure proper alignment and padding. To create a row, use the .row class.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51134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065E-A0FA-27A2-2E3F-3BF42F1C82B6}"/>
              </a:ext>
            </a:extLst>
          </p:cNvPr>
          <p:cNvSpPr>
            <a:spLocks noGrp="1"/>
          </p:cNvSpPr>
          <p:nvPr>
            <p:ph type="title"/>
          </p:nvPr>
        </p:nvSpPr>
        <p:spPr/>
        <p:txBody>
          <a:bodyPr/>
          <a:lstStyle/>
          <a:p>
            <a:r>
              <a:rPr lang="en-US" dirty="0"/>
              <a:t>Columns:</a:t>
            </a:r>
            <a:endParaRPr lang="en-IN" dirty="0"/>
          </a:p>
        </p:txBody>
      </p:sp>
      <p:sp>
        <p:nvSpPr>
          <p:cNvPr id="3" name="Content Placeholder 2">
            <a:extLst>
              <a:ext uri="{FF2B5EF4-FFF2-40B4-BE49-F238E27FC236}">
                <a16:creationId xmlns:a16="http://schemas.microsoft.com/office/drawing/2014/main" id="{776E3B3A-D8FD-6E00-3645-A168051CEB47}"/>
              </a:ext>
            </a:extLst>
          </p:cNvPr>
          <p:cNvSpPr>
            <a:spLocks noGrp="1"/>
          </p:cNvSpPr>
          <p:nvPr>
            <p:ph idx="1"/>
          </p:nvPr>
        </p:nvSpPr>
        <p:spPr/>
        <p:txBody>
          <a:bodyPr/>
          <a:lstStyle/>
          <a:p>
            <a:pPr marL="0" marR="0" lvl="0" indent="0">
              <a:lnSpc>
                <a:spcPct val="107000"/>
              </a:lnSpc>
              <a:spcBef>
                <a:spcPts val="0"/>
              </a:spcBef>
              <a:spcAft>
                <a:spcPts val="800"/>
              </a:spcAft>
              <a:buNone/>
              <a:tabLst>
                <a:tab pos="2407920" algn="l"/>
              </a:tabLst>
            </a:pP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Columns are the building blocks of the grid system. They exist within rows and define the content's width. You can create columns of different widths by specifying how many columns (out of 12) they should span. Bootstrap provides predefined classes from .col-1 to .col-12, allowing you to create columns of various widths.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368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CCAD-E6FF-C43D-7D76-A39EF6FD24F3}"/>
              </a:ext>
            </a:extLst>
          </p:cNvPr>
          <p:cNvSpPr>
            <a:spLocks noGrp="1"/>
          </p:cNvSpPr>
          <p:nvPr>
            <p:ph type="title"/>
          </p:nvPr>
        </p:nvSpPr>
        <p:spPr/>
        <p:txBody>
          <a:bodyPr/>
          <a:lstStyle/>
          <a:p>
            <a:r>
              <a:rPr lang="en-US" dirty="0"/>
              <a:t>Column Nesting:</a:t>
            </a:r>
            <a:endParaRPr lang="en-IN" dirty="0"/>
          </a:p>
        </p:txBody>
      </p:sp>
      <p:sp>
        <p:nvSpPr>
          <p:cNvPr id="3" name="Content Placeholder 2">
            <a:extLst>
              <a:ext uri="{FF2B5EF4-FFF2-40B4-BE49-F238E27FC236}">
                <a16:creationId xmlns:a16="http://schemas.microsoft.com/office/drawing/2014/main" id="{D6105F6F-B9C2-43D9-DFA8-43C17D7CB4A4}"/>
              </a:ext>
            </a:extLst>
          </p:cNvPr>
          <p:cNvSpPr>
            <a:spLocks noGrp="1"/>
          </p:cNvSpPr>
          <p:nvPr>
            <p:ph idx="1"/>
          </p:nvPr>
        </p:nvSpPr>
        <p:spPr/>
        <p:txBody>
          <a:bodyPr/>
          <a:lstStyle/>
          <a:p>
            <a:pPr marL="0" marR="0" lvl="0" indent="0">
              <a:lnSpc>
                <a:spcPct val="107000"/>
              </a:lnSpc>
              <a:spcBef>
                <a:spcPts val="0"/>
              </a:spcBef>
              <a:spcAft>
                <a:spcPts val="800"/>
              </a:spcAft>
              <a:buNone/>
              <a:tabLst>
                <a:tab pos="240792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You can nest columns inside other columns to create more complex layouts. By nesting columns, you can divide a column's space into smaller sections. For example, you can have a row with two columns, and one of those columns can contain another row with multiple nested columns.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68703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9CF7-48A2-9849-70E1-C52596B59331}"/>
              </a:ext>
            </a:extLst>
          </p:cNvPr>
          <p:cNvSpPr>
            <a:spLocks noGrp="1"/>
          </p:cNvSpPr>
          <p:nvPr>
            <p:ph type="title"/>
          </p:nvPr>
        </p:nvSpPr>
        <p:spPr/>
        <p:txBody>
          <a:bodyPr/>
          <a:lstStyle/>
          <a:p>
            <a:r>
              <a:rPr lang="en-US" dirty="0"/>
              <a:t>Responsiveness:</a:t>
            </a:r>
            <a:endParaRPr lang="en-IN" dirty="0"/>
          </a:p>
        </p:txBody>
      </p:sp>
      <p:sp>
        <p:nvSpPr>
          <p:cNvPr id="3" name="Content Placeholder 2">
            <a:extLst>
              <a:ext uri="{FF2B5EF4-FFF2-40B4-BE49-F238E27FC236}">
                <a16:creationId xmlns:a16="http://schemas.microsoft.com/office/drawing/2014/main" id="{9C724BCE-99EA-DDC9-FF4E-BB16F7DF74A7}"/>
              </a:ext>
            </a:extLst>
          </p:cNvPr>
          <p:cNvSpPr>
            <a:spLocks noGrp="1"/>
          </p:cNvSpPr>
          <p:nvPr>
            <p:ph idx="1"/>
          </p:nvPr>
        </p:nvSpPr>
        <p:spPr/>
        <p:txBody>
          <a:bodyPr/>
          <a:lstStyle/>
          <a:p>
            <a:pPr marL="0" marR="0" lvl="0" indent="0">
              <a:lnSpc>
                <a:spcPct val="107000"/>
              </a:lnSpc>
              <a:spcBef>
                <a:spcPts val="0"/>
              </a:spcBef>
              <a:spcAft>
                <a:spcPts val="800"/>
              </a:spcAft>
              <a:buNone/>
              <a:tabLst>
                <a:tab pos="2407920" algn="l"/>
              </a:tabLst>
            </a:pPr>
            <a:endParaRPr lang="en-US" sz="2000" b="1"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endParaRPr lang="en-US" b="1"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Bootstrap's grid system is responsive by default, meaning it automatically adapts to different screen sizes. You can define different column widths for different screen sizes using responsive classes. For example, you can use .col-sm-6 to make a column occupy half the width on small screens, and .col-lg-4 to make it occupy one-third of the width on large screens.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97195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946B-6011-511A-0D2C-45268D779E4A}"/>
              </a:ext>
            </a:extLst>
          </p:cNvPr>
          <p:cNvSpPr>
            <a:spLocks noGrp="1"/>
          </p:cNvSpPr>
          <p:nvPr>
            <p:ph type="title"/>
          </p:nvPr>
        </p:nvSpPr>
        <p:spPr/>
        <p:txBody>
          <a:bodyPr/>
          <a:lstStyle/>
          <a:p>
            <a:r>
              <a:rPr lang="en-US" dirty="0"/>
              <a:t>Offset and Ordering:</a:t>
            </a:r>
            <a:endParaRPr lang="en-IN" dirty="0"/>
          </a:p>
        </p:txBody>
      </p:sp>
      <p:sp>
        <p:nvSpPr>
          <p:cNvPr id="3" name="Content Placeholder 2">
            <a:extLst>
              <a:ext uri="{FF2B5EF4-FFF2-40B4-BE49-F238E27FC236}">
                <a16:creationId xmlns:a16="http://schemas.microsoft.com/office/drawing/2014/main" id="{8E3D0D12-454C-BE94-04B7-050153B5B7F1}"/>
              </a:ext>
            </a:extLst>
          </p:cNvPr>
          <p:cNvSpPr>
            <a:spLocks noGrp="1"/>
          </p:cNvSpPr>
          <p:nvPr>
            <p:ph idx="1"/>
          </p:nvPr>
        </p:nvSpPr>
        <p:spPr/>
        <p:txBody>
          <a:bodyPr>
            <a:normAutofit lnSpcReduction="10000"/>
          </a:bodyPr>
          <a:lstStyle/>
          <a:p>
            <a:pPr marL="0" marR="0" lvl="0" indent="0">
              <a:lnSpc>
                <a:spcPct val="107000"/>
              </a:lnSpc>
              <a:spcBef>
                <a:spcPts val="0"/>
              </a:spcBef>
              <a:spcAft>
                <a:spcPts val="800"/>
              </a:spcAft>
              <a:buNone/>
              <a:tabLst>
                <a:tab pos="2407920" algn="l"/>
              </a:tabLst>
            </a:pPr>
            <a:endParaRPr lang="en-US" sz="2000" b="1"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Bootstrap also provides classes for offsetting columns and changing their order. You can use .offset-* classes to create empty space before a column, and .order-* classes to change the order of columns.</a:t>
            </a:r>
          </a:p>
          <a:p>
            <a:pPr marL="342900" marR="0" lvl="0" indent="-342900">
              <a:lnSpc>
                <a:spcPct val="107000"/>
              </a:lnSpc>
              <a:spcBef>
                <a:spcPts val="0"/>
              </a:spcBef>
              <a:spcAft>
                <a:spcPts val="800"/>
              </a:spcAft>
              <a:buFont typeface="Symbol" panose="05050102010706020507" pitchFamily="18" charset="2"/>
              <a:buChar char=""/>
              <a:tabLst>
                <a:tab pos="2407920" algn="l"/>
              </a:tabLst>
            </a:pP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tabLst>
                <a:tab pos="240792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tabLst>
                <a:tab pos="2407920" algn="l"/>
              </a:tabLs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tabLst>
                <a:tab pos="2407920" algn="l"/>
              </a:tabLst>
            </a:pPr>
            <a:r>
              <a:rPr lang="en-US" sz="2000" dirty="0">
                <a:effectLst/>
                <a:latin typeface="Calibri" panose="020F0502020204030204" pitchFamily="34" charset="0"/>
                <a:ea typeface="Calibri" panose="020F0502020204030204" pitchFamily="34" charset="0"/>
                <a:cs typeface="Mangal" panose="02040503050203030202" pitchFamily="18" charset="0"/>
              </a:rPr>
              <a:t>By utilizing these components and classes, you can create complex and responsive layouts in Bootstrap's grid system. It provides a flexible and consistent way to arrange content and make your web pages adapt to different screen sizes.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86362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AF0-5461-1E2F-411E-06115D1667E8}"/>
              </a:ext>
            </a:extLst>
          </p:cNvPr>
          <p:cNvSpPr>
            <a:spLocks noGrp="1"/>
          </p:cNvSpPr>
          <p:nvPr>
            <p:ph type="title"/>
          </p:nvPr>
        </p:nvSpPr>
        <p:spPr>
          <a:xfrm>
            <a:off x="689339" y="260648"/>
            <a:ext cx="7765322" cy="970450"/>
          </a:xfrm>
        </p:spPr>
        <p:txBody>
          <a:bodyPr/>
          <a:lstStyle/>
          <a:p>
            <a:r>
              <a:rPr lang="en-US" dirty="0"/>
              <a:t>Original web page</a:t>
            </a:r>
            <a:endParaRPr lang="en-IN"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32E3B64-C084-A97A-7CA9-2CE0C97A331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1628800"/>
            <a:ext cx="8511443" cy="4896544"/>
          </a:xfrm>
        </p:spPr>
      </p:pic>
    </p:spTree>
    <p:extLst>
      <p:ext uri="{BB962C8B-B14F-4D97-AF65-F5344CB8AC3E}">
        <p14:creationId xmlns:p14="http://schemas.microsoft.com/office/powerpoint/2010/main" val="209837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5470"/>
          </a:xfrm>
        </p:spPr>
        <p:txBody>
          <a:bodyPr>
            <a:normAutofit fontScale="90000"/>
          </a:bodyPr>
          <a:lstStyle/>
          <a:p>
            <a:r>
              <a:rPr lang="en-US" dirty="0"/>
              <a:t>Bootstrap Image-rounded Example</a:t>
            </a:r>
            <a:br>
              <a:rPr lang="en-US" dirty="0"/>
            </a:br>
            <a:endParaRPr lang="en-US" dirty="0"/>
          </a:p>
        </p:txBody>
      </p:sp>
      <p:sp>
        <p:nvSpPr>
          <p:cNvPr id="4" name="Content Placeholder 3"/>
          <p:cNvSpPr>
            <a:spLocks noGrp="1"/>
          </p:cNvSpPr>
          <p:nvPr>
            <p:ph idx="1"/>
          </p:nvPr>
        </p:nvSpPr>
        <p:spPr>
          <a:xfrm>
            <a:off x="450303" y="1000108"/>
            <a:ext cx="8229600" cy="5738980"/>
          </a:xfrm>
        </p:spPr>
        <p:txBody>
          <a:bodyPr>
            <a:normAutofit fontScale="77500" lnSpcReduction="20000"/>
          </a:bodyPr>
          <a:lstStyle/>
          <a:p>
            <a:r>
              <a:rPr lang="en-US" sz="1800" dirty="0"/>
              <a:t>The </a:t>
            </a:r>
            <a:r>
              <a:rPr lang="en-US" sz="1800" b="1" dirty="0"/>
              <a:t>class .</a:t>
            </a:r>
            <a:r>
              <a:rPr lang="en-US" sz="1800" b="1" dirty="0" err="1"/>
              <a:t>img</a:t>
            </a:r>
            <a:r>
              <a:rPr lang="en-US" sz="1800" b="1" dirty="0"/>
              <a:t>-rounded </a:t>
            </a:r>
            <a:r>
              <a:rPr lang="en-US" sz="1800" dirty="0"/>
              <a:t>is used to add rounded corners to an image.</a:t>
            </a:r>
          </a:p>
          <a:p>
            <a:pPr>
              <a:buNone/>
            </a:pPr>
            <a:endParaRPr lang="en-US" sz="1800" dirty="0"/>
          </a:p>
          <a:p>
            <a:pPr>
              <a:buNone/>
            </a:pPr>
            <a:r>
              <a:rPr lang="en-US" sz="1800" b="1" dirty="0"/>
              <a:t>Example:</a:t>
            </a:r>
          </a:p>
          <a:p>
            <a:pPr>
              <a:buNone/>
            </a:pPr>
            <a:r>
              <a:rPr lang="en-US" sz="1800" dirty="0"/>
              <a:t>&lt;!DOCTYPE html</a:t>
            </a:r>
            <a:r>
              <a:rPr lang="en-US" sz="1800" b="1" dirty="0"/>
              <a:t>&gt;</a:t>
            </a:r>
            <a:r>
              <a:rPr lang="en-US" sz="1800" dirty="0"/>
              <a:t>  </a:t>
            </a:r>
          </a:p>
          <a:p>
            <a:pPr>
              <a:buNone/>
            </a:pPr>
            <a:r>
              <a:rPr lang="en-US" sz="1800" b="1" dirty="0"/>
              <a:t>&lt;html</a:t>
            </a:r>
            <a:r>
              <a:rPr lang="en-US" sz="1800" dirty="0"/>
              <a:t> </a:t>
            </a:r>
            <a:r>
              <a:rPr lang="en-US" sz="1800" dirty="0" err="1"/>
              <a:t>lang</a:t>
            </a:r>
            <a:r>
              <a:rPr lang="en-US" sz="1800" dirty="0"/>
              <a:t>="en"</a:t>
            </a:r>
            <a:r>
              <a:rPr lang="en-US" sz="1800" b="1" dirty="0"/>
              <a:t>&gt;</a:t>
            </a:r>
            <a:r>
              <a:rPr lang="en-US" sz="1800" dirty="0"/>
              <a:t>  </a:t>
            </a:r>
          </a:p>
          <a:p>
            <a:pPr>
              <a:buNone/>
            </a:pPr>
            <a:r>
              <a:rPr lang="en-US" sz="1800" dirty="0"/>
              <a:t> </a:t>
            </a:r>
            <a:r>
              <a:rPr lang="en-US" sz="1800" b="1" dirty="0"/>
              <a:t>&lt;head&gt;</a:t>
            </a:r>
            <a:r>
              <a:rPr lang="en-US" sz="1800" dirty="0"/>
              <a:t>  </a:t>
            </a:r>
          </a:p>
          <a:p>
            <a:pPr>
              <a:buNone/>
            </a:pPr>
            <a:r>
              <a:rPr lang="en-US" sz="1800" dirty="0"/>
              <a:t>   </a:t>
            </a:r>
            <a:r>
              <a:rPr lang="en-US" sz="1800" b="1" dirty="0"/>
              <a:t>&lt;title&gt;</a:t>
            </a:r>
            <a:r>
              <a:rPr lang="en-US" sz="1800" dirty="0"/>
              <a:t>Bootstrap image</a:t>
            </a:r>
            <a:r>
              <a:rPr lang="en-US" sz="1800" b="1" dirty="0"/>
              <a:t>&lt;/title&gt;</a:t>
            </a:r>
            <a:r>
              <a:rPr lang="en-US" sz="1800" dirty="0"/>
              <a:t>  </a:t>
            </a:r>
          </a:p>
          <a:p>
            <a:pPr>
              <a:buNone/>
            </a:pPr>
            <a:r>
              <a:rPr lang="en-US" sz="1800" b="1" dirty="0"/>
              <a:t>&lt;link</a:t>
            </a:r>
            <a:r>
              <a:rPr lang="en-US" sz="1800" dirty="0"/>
              <a:t> </a:t>
            </a:r>
            <a:r>
              <a:rPr lang="en-US" sz="1800" dirty="0" err="1"/>
              <a:t>rel</a:t>
            </a:r>
            <a:r>
              <a:rPr lang="en-US" sz="1800" dirty="0"/>
              <a:t>="</a:t>
            </a:r>
            <a:r>
              <a:rPr lang="en-US" sz="1800" dirty="0" err="1"/>
              <a:t>stylesheet</a:t>
            </a:r>
            <a:r>
              <a:rPr lang="en-US" sz="1800" dirty="0"/>
              <a:t>" </a:t>
            </a:r>
            <a:r>
              <a:rPr lang="en-US" sz="1800" dirty="0" err="1"/>
              <a:t>href</a:t>
            </a:r>
            <a:r>
              <a:rPr lang="en-US" sz="1800" dirty="0"/>
              <a:t>="https://maxcdn.bootstrapcdn.com/bootstrap/3.3.6/css/bootstrap.min.css"</a:t>
            </a:r>
            <a:r>
              <a:rPr lang="en-US" sz="1800" b="1" dirty="0"/>
              <a:t>&gt;</a:t>
            </a:r>
            <a:r>
              <a:rPr lang="en-US" sz="1800" dirty="0"/>
              <a:t>  </a:t>
            </a:r>
          </a:p>
          <a:p>
            <a:pPr>
              <a:buNone/>
            </a:pPr>
            <a:r>
              <a:rPr lang="en-US" sz="1800" b="1" dirty="0"/>
              <a:t>&lt;/head&gt;</a:t>
            </a:r>
            <a:r>
              <a:rPr lang="en-US" sz="1800" dirty="0"/>
              <a:t>  </a:t>
            </a:r>
          </a:p>
          <a:p>
            <a:pPr>
              <a:buNone/>
            </a:pPr>
            <a:r>
              <a:rPr lang="en-US" sz="1800" b="1" dirty="0"/>
              <a:t>&lt;body&gt;</a:t>
            </a:r>
            <a:r>
              <a:rPr lang="en-US" sz="1800" dirty="0"/>
              <a:t>  </a:t>
            </a:r>
          </a:p>
          <a:p>
            <a:pPr>
              <a:buNone/>
            </a:pPr>
            <a:r>
              <a:rPr lang="en-US" sz="1800" b="1" dirty="0"/>
              <a:t>&lt;div</a:t>
            </a:r>
            <a:r>
              <a:rPr lang="en-US" sz="1800" dirty="0"/>
              <a:t> class="container"</a:t>
            </a:r>
            <a:r>
              <a:rPr lang="en-US" sz="1800" b="1" dirty="0"/>
              <a:t>&gt;</a:t>
            </a:r>
            <a:r>
              <a:rPr lang="en-US" sz="1800" dirty="0"/>
              <a:t>  </a:t>
            </a:r>
          </a:p>
          <a:p>
            <a:pPr>
              <a:buNone/>
            </a:pPr>
            <a:r>
              <a:rPr lang="en-US" sz="1800" dirty="0"/>
              <a:t>  </a:t>
            </a:r>
            <a:r>
              <a:rPr lang="en-US" sz="1800" b="1" dirty="0"/>
              <a:t>&lt;h2&gt;</a:t>
            </a:r>
            <a:r>
              <a:rPr lang="en-US" sz="1800" dirty="0"/>
              <a:t>Rounded Corners</a:t>
            </a:r>
            <a:r>
              <a:rPr lang="en-US" sz="1800" b="1" dirty="0"/>
              <a:t>&lt;/h2&gt;</a:t>
            </a:r>
            <a:r>
              <a:rPr lang="en-US" sz="1800" dirty="0"/>
              <a:t>           </a:t>
            </a:r>
          </a:p>
          <a:p>
            <a:pPr>
              <a:buNone/>
            </a:pPr>
            <a:r>
              <a:rPr lang="en-US" sz="1800" dirty="0"/>
              <a:t>  </a:t>
            </a:r>
            <a:r>
              <a:rPr lang="en-US" sz="1800" b="1" dirty="0"/>
              <a:t>&lt;img</a:t>
            </a:r>
            <a:r>
              <a:rPr lang="en-US" sz="1800" dirty="0"/>
              <a:t> </a:t>
            </a:r>
            <a:r>
              <a:rPr lang="en-US" sz="1800" dirty="0" err="1"/>
              <a:t>src</a:t>
            </a:r>
            <a:r>
              <a:rPr lang="en-US" sz="1800" dirty="0"/>
              <a:t>="abc.jpg" class="img-rounded" alt="</a:t>
            </a:r>
            <a:r>
              <a:rPr lang="en-US" sz="1800" dirty="0" err="1"/>
              <a:t>abc</a:t>
            </a:r>
            <a:r>
              <a:rPr lang="en-US" sz="1800" dirty="0"/>
              <a:t>" width="300" height="250"</a:t>
            </a:r>
            <a:r>
              <a:rPr lang="en-US" sz="1800" b="1" dirty="0"/>
              <a:t>&gt;</a:t>
            </a:r>
            <a:r>
              <a:rPr lang="en-US" sz="1800" dirty="0"/>
              <a:t>   </a:t>
            </a:r>
          </a:p>
          <a:p>
            <a:pPr>
              <a:buNone/>
            </a:pPr>
            <a:r>
              <a:rPr lang="en-US" sz="1800" b="1" dirty="0"/>
              <a:t>&lt;/div&gt;</a:t>
            </a:r>
            <a:r>
              <a:rPr lang="en-US" sz="1800" dirty="0"/>
              <a:t>  </a:t>
            </a:r>
          </a:p>
          <a:p>
            <a:pPr>
              <a:buNone/>
            </a:pPr>
            <a:r>
              <a:rPr lang="en-US" sz="1800" dirty="0"/>
              <a:t>  </a:t>
            </a:r>
          </a:p>
          <a:p>
            <a:pPr>
              <a:buNone/>
            </a:pPr>
            <a:r>
              <a:rPr lang="en-US" sz="1800" b="1" dirty="0"/>
              <a:t>&lt;script</a:t>
            </a:r>
            <a:r>
              <a:rPr lang="en-US" sz="1800" dirty="0"/>
              <a:t> </a:t>
            </a:r>
            <a:r>
              <a:rPr lang="en-US" sz="1800" dirty="0" err="1"/>
              <a:t>src</a:t>
            </a:r>
            <a:r>
              <a:rPr lang="en-US" sz="1800" dirty="0"/>
              <a:t>="https://ajax.googleapis.com/ajax/libs/jquery/1.12.0/jquery.min.js"</a:t>
            </a:r>
            <a:r>
              <a:rPr lang="en-US" sz="1800" b="1" dirty="0"/>
              <a:t>&gt;&lt;/script&gt;</a:t>
            </a:r>
            <a:r>
              <a:rPr lang="en-US" sz="1800" dirty="0"/>
              <a:t>  </a:t>
            </a:r>
          </a:p>
          <a:p>
            <a:pPr>
              <a:buNone/>
            </a:pPr>
            <a:r>
              <a:rPr lang="en-US" sz="1800" dirty="0"/>
              <a:t> </a:t>
            </a:r>
            <a:r>
              <a:rPr lang="en-US" sz="1800" b="1" dirty="0"/>
              <a:t>&lt;script</a:t>
            </a:r>
            <a:r>
              <a:rPr lang="en-US" sz="1800" dirty="0"/>
              <a:t> </a:t>
            </a:r>
            <a:r>
              <a:rPr lang="en-US" sz="1800" dirty="0" err="1"/>
              <a:t>src</a:t>
            </a:r>
            <a:r>
              <a:rPr lang="en-US" sz="1800" dirty="0"/>
              <a:t>="https://maxcdn.bootstrapcdn.com/bootstrap/3.3.6/js/bootstrap.min.js"</a:t>
            </a:r>
            <a:r>
              <a:rPr lang="en-US" sz="1800" b="1" dirty="0"/>
              <a:t>&gt;&lt;/script&gt;</a:t>
            </a:r>
            <a:r>
              <a:rPr lang="en-US" sz="1800" dirty="0"/>
              <a:t>  </a:t>
            </a:r>
          </a:p>
          <a:p>
            <a:pPr>
              <a:buNone/>
            </a:pPr>
            <a:r>
              <a:rPr lang="en-US" sz="1800" b="1" dirty="0"/>
              <a:t>&lt;/body&gt;</a:t>
            </a:r>
            <a:r>
              <a:rPr lang="en-US" sz="1800" dirty="0"/>
              <a:t>  </a:t>
            </a:r>
          </a:p>
          <a:p>
            <a:pPr>
              <a:buNone/>
            </a:pPr>
            <a:r>
              <a:rPr lang="en-US" sz="1800" b="1" dirty="0"/>
              <a:t>&lt;/html&gt;</a:t>
            </a:r>
            <a:r>
              <a:rPr lang="en-US" sz="1800" dirty="0"/>
              <a:t>  </a:t>
            </a:r>
          </a:p>
          <a:p>
            <a:pPr>
              <a:buNone/>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62C2-AF20-E1B3-B11C-D9AF8C6C5491}"/>
              </a:ext>
            </a:extLst>
          </p:cNvPr>
          <p:cNvSpPr>
            <a:spLocks noGrp="1"/>
          </p:cNvSpPr>
          <p:nvPr>
            <p:ph type="title"/>
          </p:nvPr>
        </p:nvSpPr>
        <p:spPr>
          <a:xfrm>
            <a:off x="689339" y="-171400"/>
            <a:ext cx="7765322" cy="970450"/>
          </a:xfrm>
        </p:spPr>
        <p:txBody>
          <a:bodyPr/>
          <a:lstStyle/>
          <a:p>
            <a:r>
              <a:rPr lang="en-US" dirty="0"/>
              <a:t>Mobile view : 320px </a:t>
            </a:r>
            <a:endParaRPr lang="en-IN" dirty="0"/>
          </a:p>
        </p:txBody>
      </p:sp>
      <p:pic>
        <p:nvPicPr>
          <p:cNvPr id="5" name="Content Placeholder 4" descr="A screenshot of a phone&#10;&#10;Description automatically generated with medium confidence">
            <a:extLst>
              <a:ext uri="{FF2B5EF4-FFF2-40B4-BE49-F238E27FC236}">
                <a16:creationId xmlns:a16="http://schemas.microsoft.com/office/drawing/2014/main" id="{DE34DA2D-973B-CE64-20E4-9D2ED7810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832" y="692696"/>
            <a:ext cx="3168352" cy="5976664"/>
          </a:xfrm>
        </p:spPr>
      </p:pic>
    </p:spTree>
    <p:extLst>
      <p:ext uri="{BB962C8B-B14F-4D97-AF65-F5344CB8AC3E}">
        <p14:creationId xmlns:p14="http://schemas.microsoft.com/office/powerpoint/2010/main" val="842663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934C-15A2-FF83-6151-70008A8F07C2}"/>
              </a:ext>
            </a:extLst>
          </p:cNvPr>
          <p:cNvSpPr>
            <a:spLocks noGrp="1"/>
          </p:cNvSpPr>
          <p:nvPr>
            <p:ph type="title"/>
          </p:nvPr>
        </p:nvSpPr>
        <p:spPr>
          <a:xfrm>
            <a:off x="533852" y="2703"/>
            <a:ext cx="7765322" cy="970450"/>
          </a:xfrm>
        </p:spPr>
        <p:txBody>
          <a:bodyPr/>
          <a:lstStyle/>
          <a:p>
            <a:r>
              <a:rPr lang="en-US" dirty="0"/>
              <a:t>Tablet : 768px</a:t>
            </a:r>
            <a:endParaRPr lang="en-IN" dirty="0"/>
          </a:p>
        </p:txBody>
      </p:sp>
      <p:pic>
        <p:nvPicPr>
          <p:cNvPr id="5" name="Content Placeholder 4" descr="A screenshot of a computer&#10;&#10;Description automatically generated with low confidence">
            <a:extLst>
              <a:ext uri="{FF2B5EF4-FFF2-40B4-BE49-F238E27FC236}">
                <a16:creationId xmlns:a16="http://schemas.microsoft.com/office/drawing/2014/main" id="{7670191F-73FC-11BB-43C5-5E880AB83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118" y="936981"/>
            <a:ext cx="7549298" cy="5588363"/>
          </a:xfrm>
        </p:spPr>
      </p:pic>
    </p:spTree>
    <p:extLst>
      <p:ext uri="{BB962C8B-B14F-4D97-AF65-F5344CB8AC3E}">
        <p14:creationId xmlns:p14="http://schemas.microsoft.com/office/powerpoint/2010/main" val="191723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5B0D-B072-AD26-183D-D5C38EACCE7D}"/>
              </a:ext>
            </a:extLst>
          </p:cNvPr>
          <p:cNvSpPr>
            <a:spLocks noGrp="1"/>
          </p:cNvSpPr>
          <p:nvPr>
            <p:ph type="title"/>
          </p:nvPr>
        </p:nvSpPr>
        <p:spPr>
          <a:xfrm>
            <a:off x="689339" y="260648"/>
            <a:ext cx="7765322" cy="970450"/>
          </a:xfrm>
        </p:spPr>
        <p:txBody>
          <a:bodyPr>
            <a:normAutofit fontScale="90000"/>
          </a:bodyPr>
          <a:lstStyle/>
          <a:p>
            <a:r>
              <a:rPr lang="en-US" dirty="0"/>
              <a:t>Laptop : 1024px</a:t>
            </a:r>
            <a:br>
              <a:rPr lang="en-US" dirty="0"/>
            </a:br>
            <a:endParaRPr lang="en-IN"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BF343B83-ABF6-3326-D6B6-BBA5C0217F1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80728"/>
            <a:ext cx="8496944" cy="5544617"/>
          </a:xfrm>
        </p:spPr>
      </p:pic>
    </p:spTree>
    <p:extLst>
      <p:ext uri="{BB962C8B-B14F-4D97-AF65-F5344CB8AC3E}">
        <p14:creationId xmlns:p14="http://schemas.microsoft.com/office/powerpoint/2010/main" val="160162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8D12-2428-F372-0243-3FC304390EDF}"/>
              </a:ext>
            </a:extLst>
          </p:cNvPr>
          <p:cNvSpPr>
            <a:spLocks noGrp="1"/>
          </p:cNvSpPr>
          <p:nvPr>
            <p:ph type="title"/>
          </p:nvPr>
        </p:nvSpPr>
        <p:spPr>
          <a:xfrm>
            <a:off x="676624" y="-31035"/>
            <a:ext cx="7765322" cy="970450"/>
          </a:xfrm>
        </p:spPr>
        <p:txBody>
          <a:bodyPr/>
          <a:lstStyle/>
          <a:p>
            <a:r>
              <a:rPr lang="en-US" dirty="0"/>
              <a:t>Laptop : 1440px</a:t>
            </a:r>
            <a:endParaRPr lang="en-IN"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644D0AE-5C4D-6C81-E794-4B6DB246EC0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39415"/>
            <a:ext cx="8496944" cy="5585929"/>
          </a:xfrm>
        </p:spPr>
      </p:pic>
    </p:spTree>
    <p:extLst>
      <p:ext uri="{BB962C8B-B14F-4D97-AF65-F5344CB8AC3E}">
        <p14:creationId xmlns:p14="http://schemas.microsoft.com/office/powerpoint/2010/main" val="332473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Output:-</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939256" y="2404269"/>
            <a:ext cx="3257550" cy="27146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332656"/>
            <a:ext cx="7765322" cy="970450"/>
          </a:xfrm>
        </p:spPr>
        <p:txBody>
          <a:bodyPr>
            <a:normAutofit fontScale="90000"/>
          </a:bodyPr>
          <a:lstStyle/>
          <a:p>
            <a:r>
              <a:rPr lang="en-US" dirty="0"/>
              <a:t>Bootstrap Image-circle Example</a:t>
            </a:r>
            <a:br>
              <a:rPr lang="en-US" dirty="0"/>
            </a:br>
            <a:endParaRPr lang="en-US" dirty="0"/>
          </a:p>
        </p:txBody>
      </p:sp>
      <p:sp>
        <p:nvSpPr>
          <p:cNvPr id="3" name="Content Placeholder 2"/>
          <p:cNvSpPr>
            <a:spLocks noGrp="1"/>
          </p:cNvSpPr>
          <p:nvPr>
            <p:ph idx="1"/>
          </p:nvPr>
        </p:nvSpPr>
        <p:spPr>
          <a:xfrm>
            <a:off x="457200" y="1019987"/>
            <a:ext cx="8229600" cy="5643602"/>
          </a:xfrm>
        </p:spPr>
        <p:txBody>
          <a:bodyPr>
            <a:normAutofit fontScale="77500" lnSpcReduction="20000"/>
          </a:bodyPr>
          <a:lstStyle/>
          <a:p>
            <a:r>
              <a:rPr lang="en-US" sz="1800" dirty="0"/>
              <a:t>The </a:t>
            </a:r>
            <a:r>
              <a:rPr lang="en-US" sz="1800" b="1" dirty="0"/>
              <a:t>class .</a:t>
            </a:r>
            <a:r>
              <a:rPr lang="en-US" sz="1800" b="1" dirty="0" err="1"/>
              <a:t>img</a:t>
            </a:r>
            <a:r>
              <a:rPr lang="en-US" sz="1800" b="1" dirty="0"/>
              <a:t>-circle</a:t>
            </a:r>
            <a:r>
              <a:rPr lang="en-US" sz="1800" dirty="0"/>
              <a:t> is used to shape the image to a circle</a:t>
            </a:r>
          </a:p>
          <a:p>
            <a:endParaRPr lang="en-US" sz="1800" dirty="0"/>
          </a:p>
          <a:p>
            <a:pPr>
              <a:buNone/>
            </a:pPr>
            <a:r>
              <a:rPr lang="en-US" sz="1800" b="1" dirty="0"/>
              <a:t>Example:</a:t>
            </a:r>
            <a:endParaRPr lang="en-US" sz="1800" dirty="0"/>
          </a:p>
          <a:p>
            <a:pPr>
              <a:buNone/>
            </a:pPr>
            <a:r>
              <a:rPr lang="en-US" sz="1800" dirty="0"/>
              <a:t> &lt;!DOCTYPE html&gt;  </a:t>
            </a:r>
          </a:p>
          <a:p>
            <a:pPr>
              <a:buNone/>
            </a:pPr>
            <a:r>
              <a:rPr lang="en-US" sz="1800" dirty="0"/>
              <a:t>&lt;html </a:t>
            </a:r>
            <a:r>
              <a:rPr lang="en-US" sz="1800" dirty="0" err="1"/>
              <a:t>lang</a:t>
            </a:r>
            <a:r>
              <a:rPr lang="en-US" sz="1800" dirty="0"/>
              <a:t>="en"&gt;  </a:t>
            </a:r>
          </a:p>
          <a:p>
            <a:pPr>
              <a:buNone/>
            </a:pPr>
            <a:r>
              <a:rPr lang="en-US" sz="1800" dirty="0"/>
              <a:t> &lt;head&gt;  </a:t>
            </a:r>
          </a:p>
          <a:p>
            <a:pPr>
              <a:buNone/>
            </a:pPr>
            <a:r>
              <a:rPr lang="en-US" sz="1800" dirty="0"/>
              <a:t>   &lt;title&gt;Bootstrap image&lt;/title&gt;  </a:t>
            </a:r>
          </a:p>
          <a:p>
            <a:pPr>
              <a:buNone/>
            </a:pPr>
            <a:r>
              <a:rPr lang="en-US" sz="1800" dirty="0"/>
              <a:t>&lt;link </a:t>
            </a:r>
            <a:r>
              <a:rPr lang="en-US" sz="1800" dirty="0" err="1"/>
              <a:t>rel</a:t>
            </a:r>
            <a:r>
              <a:rPr lang="en-US" sz="1800" dirty="0"/>
              <a:t>="</a:t>
            </a:r>
            <a:r>
              <a:rPr lang="en-US" sz="1800" dirty="0" err="1"/>
              <a:t>stylesheet</a:t>
            </a:r>
            <a:r>
              <a:rPr lang="en-US" sz="1800" dirty="0"/>
              <a:t>" </a:t>
            </a:r>
            <a:r>
              <a:rPr lang="en-US" sz="1800" dirty="0" err="1"/>
              <a:t>href</a:t>
            </a:r>
            <a:r>
              <a:rPr lang="en-US" sz="1800" dirty="0"/>
              <a:t>="https://maxcdn.bootstrapcdn.com/bootstrap/3.3.6/css/bootstrap.min.css"&gt;</a:t>
            </a:r>
          </a:p>
          <a:p>
            <a:pPr>
              <a:buNone/>
            </a:pPr>
            <a:r>
              <a:rPr lang="en-US" sz="1800" dirty="0"/>
              <a:t>&lt;/head&gt;  </a:t>
            </a:r>
          </a:p>
          <a:p>
            <a:pPr>
              <a:buNone/>
            </a:pPr>
            <a:r>
              <a:rPr lang="en-US" sz="1800" dirty="0"/>
              <a:t>&lt;body&gt;  </a:t>
            </a:r>
          </a:p>
          <a:p>
            <a:pPr>
              <a:buNone/>
            </a:pPr>
            <a:r>
              <a:rPr lang="en-US" sz="1800" dirty="0"/>
              <a:t>&lt;div class="container"&gt;  </a:t>
            </a:r>
          </a:p>
          <a:p>
            <a:pPr>
              <a:buNone/>
            </a:pPr>
            <a:r>
              <a:rPr lang="en-US" sz="1800" dirty="0"/>
              <a:t>  &lt;h2&gt;Circle&lt;/h2&gt;        </a:t>
            </a:r>
          </a:p>
          <a:p>
            <a:pPr>
              <a:buNone/>
            </a:pPr>
            <a:r>
              <a:rPr lang="en-US" sz="1800" dirty="0"/>
              <a:t>  &lt;img </a:t>
            </a:r>
            <a:r>
              <a:rPr lang="en-US" sz="1800" dirty="0" err="1"/>
              <a:t>src</a:t>
            </a:r>
            <a:r>
              <a:rPr lang="en-US" sz="1800" dirty="0"/>
              <a:t>="good-morning.jpg" class="img-circle" alt="</a:t>
            </a:r>
            <a:r>
              <a:rPr lang="en-US" sz="1800" dirty="0" err="1"/>
              <a:t>abc</a:t>
            </a:r>
            <a:r>
              <a:rPr lang="en-US" sz="1800" dirty="0"/>
              <a:t>"  width="300" height="250"&gt;   </a:t>
            </a:r>
          </a:p>
          <a:p>
            <a:pPr>
              <a:buNone/>
            </a:pPr>
            <a:r>
              <a:rPr lang="en-US" sz="1800" dirty="0"/>
              <a:t>&lt;/div&gt;  </a:t>
            </a:r>
          </a:p>
          <a:p>
            <a:pPr>
              <a:buNone/>
            </a:pPr>
            <a:r>
              <a:rPr lang="en-US" sz="1800" dirty="0"/>
              <a:t>  </a:t>
            </a:r>
          </a:p>
          <a:p>
            <a:pPr>
              <a:buNone/>
            </a:pPr>
            <a:r>
              <a:rPr lang="en-US" sz="1800" dirty="0"/>
              <a:t>&lt;script </a:t>
            </a:r>
            <a:r>
              <a:rPr lang="en-US" sz="1800" dirty="0" err="1"/>
              <a:t>src</a:t>
            </a:r>
            <a:r>
              <a:rPr lang="en-US" sz="1800" dirty="0"/>
              <a:t>="https://ajax.googleapis.com/ajax/libs/jquery/1.12.0/jquery.min.js"&gt;&lt;/script&gt;  </a:t>
            </a:r>
          </a:p>
          <a:p>
            <a:pPr>
              <a:buNone/>
            </a:pPr>
            <a:r>
              <a:rPr lang="en-US" sz="1800" dirty="0"/>
              <a:t> &lt;script </a:t>
            </a:r>
            <a:r>
              <a:rPr lang="en-US" sz="1800" dirty="0" err="1"/>
              <a:t>src</a:t>
            </a:r>
            <a:r>
              <a:rPr lang="en-US" sz="1800" dirty="0"/>
              <a:t>="https://maxcdn.bootstrapcdn.com/bootstrap/3.3.6/js/bootstrap.min.js"&gt;&lt;/script&gt;  </a:t>
            </a:r>
          </a:p>
          <a:p>
            <a:pPr>
              <a:buNone/>
            </a:pPr>
            <a:r>
              <a:rPr lang="en-US" sz="1800" dirty="0"/>
              <a:t> &lt;/body&gt;  </a:t>
            </a:r>
          </a:p>
          <a:p>
            <a:pPr>
              <a:buNone/>
            </a:pPr>
            <a:r>
              <a:rPr lang="en-US" sz="1800" dirty="0"/>
              <a:t>&lt;/html&gt;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Output:-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369734" y="1772816"/>
            <a:ext cx="4845471" cy="392947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765322" cy="970450"/>
          </a:xfrm>
        </p:spPr>
        <p:txBody>
          <a:bodyPr>
            <a:normAutofit fontScale="90000"/>
          </a:bodyPr>
          <a:lstStyle/>
          <a:p>
            <a:r>
              <a:rPr lang="en-US" dirty="0"/>
              <a:t>Bootstrap Thumbnail Image Example</a:t>
            </a:r>
            <a:br>
              <a:rPr lang="en-US" dirty="0"/>
            </a:br>
            <a:endParaRPr lang="en-US" dirty="0"/>
          </a:p>
        </p:txBody>
      </p:sp>
      <p:sp>
        <p:nvSpPr>
          <p:cNvPr id="3" name="Content Placeholder 2"/>
          <p:cNvSpPr>
            <a:spLocks noGrp="1"/>
          </p:cNvSpPr>
          <p:nvPr>
            <p:ph idx="1"/>
          </p:nvPr>
        </p:nvSpPr>
        <p:spPr>
          <a:xfrm>
            <a:off x="457200" y="928670"/>
            <a:ext cx="8229600" cy="5929330"/>
          </a:xfrm>
        </p:spPr>
        <p:txBody>
          <a:bodyPr>
            <a:normAutofit fontScale="77500" lnSpcReduction="20000"/>
          </a:bodyPr>
          <a:lstStyle/>
          <a:p>
            <a:r>
              <a:rPr lang="en-US" sz="1800" dirty="0"/>
              <a:t>The </a:t>
            </a:r>
            <a:r>
              <a:rPr lang="en-US" sz="1800" b="1" dirty="0"/>
              <a:t>class .</a:t>
            </a:r>
            <a:r>
              <a:rPr lang="en-US" sz="1800" b="1" dirty="0" err="1"/>
              <a:t>img</a:t>
            </a:r>
            <a:r>
              <a:rPr lang="en-US" sz="1800" b="1" dirty="0"/>
              <a:t>-thumbnail </a:t>
            </a:r>
            <a:r>
              <a:rPr lang="en-US" sz="1800" dirty="0"/>
              <a:t>is used to shape an image to a thumbnail</a:t>
            </a:r>
          </a:p>
          <a:p>
            <a:pPr>
              <a:buNone/>
            </a:pPr>
            <a:endParaRPr lang="en-US" sz="1800" dirty="0"/>
          </a:p>
          <a:p>
            <a:pPr>
              <a:buNone/>
            </a:pPr>
            <a:r>
              <a:rPr lang="en-US" sz="1800" b="1" dirty="0"/>
              <a:t>Example:</a:t>
            </a:r>
          </a:p>
          <a:p>
            <a:pPr>
              <a:buNone/>
            </a:pPr>
            <a:r>
              <a:rPr lang="en-US" sz="1800" dirty="0"/>
              <a:t>&lt;!DOCTYPE html</a:t>
            </a:r>
            <a:r>
              <a:rPr lang="en-US" sz="1800" b="1" dirty="0"/>
              <a:t>&gt;</a:t>
            </a:r>
            <a:r>
              <a:rPr lang="en-US" sz="1800" dirty="0"/>
              <a:t>  </a:t>
            </a:r>
          </a:p>
          <a:p>
            <a:pPr>
              <a:buNone/>
            </a:pPr>
            <a:r>
              <a:rPr lang="en-US" sz="1800" b="1" dirty="0"/>
              <a:t>&lt;html</a:t>
            </a:r>
            <a:r>
              <a:rPr lang="en-US" sz="1800" dirty="0"/>
              <a:t> </a:t>
            </a:r>
            <a:r>
              <a:rPr lang="en-US" sz="1800" dirty="0" err="1"/>
              <a:t>lang</a:t>
            </a:r>
            <a:r>
              <a:rPr lang="en-US" sz="1800" dirty="0"/>
              <a:t>="en"</a:t>
            </a:r>
            <a:r>
              <a:rPr lang="en-US" sz="1800" b="1" dirty="0"/>
              <a:t>&gt;</a:t>
            </a:r>
            <a:r>
              <a:rPr lang="en-US" sz="1800" dirty="0"/>
              <a:t>  </a:t>
            </a:r>
          </a:p>
          <a:p>
            <a:pPr>
              <a:buNone/>
            </a:pPr>
            <a:r>
              <a:rPr lang="en-US" sz="1800" dirty="0"/>
              <a:t> </a:t>
            </a:r>
            <a:r>
              <a:rPr lang="en-US" sz="1800" b="1" dirty="0"/>
              <a:t>&lt;head&gt;</a:t>
            </a:r>
            <a:r>
              <a:rPr lang="en-US" sz="1800" dirty="0"/>
              <a:t>  </a:t>
            </a:r>
          </a:p>
          <a:p>
            <a:pPr>
              <a:buNone/>
            </a:pPr>
            <a:r>
              <a:rPr lang="en-US" sz="1800" dirty="0"/>
              <a:t>   </a:t>
            </a:r>
            <a:r>
              <a:rPr lang="en-US" sz="1800" b="1" dirty="0"/>
              <a:t>&lt;title&gt;</a:t>
            </a:r>
            <a:r>
              <a:rPr lang="en-US" sz="1800" dirty="0"/>
              <a:t>Bootstrap image</a:t>
            </a:r>
            <a:r>
              <a:rPr lang="en-US" sz="1800" b="1" dirty="0"/>
              <a:t>&lt;/title&gt;</a:t>
            </a:r>
            <a:r>
              <a:rPr lang="en-US" sz="1800" dirty="0"/>
              <a:t>  </a:t>
            </a:r>
          </a:p>
          <a:p>
            <a:pPr>
              <a:buNone/>
            </a:pPr>
            <a:r>
              <a:rPr lang="en-US" sz="1800" b="1" dirty="0"/>
              <a:t>&lt;link</a:t>
            </a:r>
            <a:r>
              <a:rPr lang="en-US" sz="1800" dirty="0"/>
              <a:t> </a:t>
            </a:r>
            <a:r>
              <a:rPr lang="en-US" sz="1800" dirty="0" err="1"/>
              <a:t>rel</a:t>
            </a:r>
            <a:r>
              <a:rPr lang="en-US" sz="1800" dirty="0"/>
              <a:t>="</a:t>
            </a:r>
            <a:r>
              <a:rPr lang="en-US" sz="1800" dirty="0" err="1"/>
              <a:t>stylesheet</a:t>
            </a:r>
            <a:r>
              <a:rPr lang="en-US" sz="1800" dirty="0"/>
              <a:t>" </a:t>
            </a:r>
            <a:r>
              <a:rPr lang="en-US" sz="1800" dirty="0" err="1"/>
              <a:t>href</a:t>
            </a:r>
            <a:r>
              <a:rPr lang="en-US" sz="1800" dirty="0"/>
              <a:t>="https://maxcdn.bootstrapcdn.com/bootstrap/3.3.6/css/bootstrap.min.css"</a:t>
            </a:r>
            <a:r>
              <a:rPr lang="en-US" sz="1800" b="1" dirty="0"/>
              <a:t>&gt;</a:t>
            </a:r>
            <a:r>
              <a:rPr lang="en-US" sz="1800" dirty="0"/>
              <a:t>  </a:t>
            </a:r>
          </a:p>
          <a:p>
            <a:pPr>
              <a:buNone/>
            </a:pPr>
            <a:r>
              <a:rPr lang="en-US" sz="1800" b="1" dirty="0"/>
              <a:t>&lt;/head&gt;</a:t>
            </a:r>
            <a:r>
              <a:rPr lang="en-US" sz="1800" dirty="0"/>
              <a:t>  </a:t>
            </a:r>
          </a:p>
          <a:p>
            <a:pPr>
              <a:buNone/>
            </a:pPr>
            <a:r>
              <a:rPr lang="en-US" sz="1800" b="1" dirty="0"/>
              <a:t>&lt;body&gt;</a:t>
            </a:r>
            <a:r>
              <a:rPr lang="en-US" sz="1800" dirty="0"/>
              <a:t>  </a:t>
            </a:r>
          </a:p>
          <a:p>
            <a:pPr>
              <a:buNone/>
            </a:pPr>
            <a:r>
              <a:rPr lang="en-US" sz="1800" b="1" dirty="0"/>
              <a:t>&lt;div</a:t>
            </a:r>
            <a:r>
              <a:rPr lang="en-US" sz="1800" dirty="0"/>
              <a:t> class="container"</a:t>
            </a:r>
            <a:r>
              <a:rPr lang="en-US" sz="1800" b="1" dirty="0"/>
              <a:t>&gt;</a:t>
            </a:r>
            <a:r>
              <a:rPr lang="en-US" sz="1800" dirty="0"/>
              <a:t>  </a:t>
            </a:r>
          </a:p>
          <a:p>
            <a:pPr>
              <a:buNone/>
            </a:pPr>
            <a:r>
              <a:rPr lang="en-US" sz="1800" dirty="0"/>
              <a:t>  </a:t>
            </a:r>
            <a:r>
              <a:rPr lang="en-US" sz="1800" b="1" dirty="0"/>
              <a:t>&lt;h2&gt;</a:t>
            </a:r>
            <a:r>
              <a:rPr lang="en-US" sz="1800" dirty="0"/>
              <a:t>Thumbnail</a:t>
            </a:r>
            <a:r>
              <a:rPr lang="en-US" sz="1800" b="1" dirty="0"/>
              <a:t>&lt;/h2&gt;</a:t>
            </a:r>
            <a:r>
              <a:rPr lang="en-US" sz="1800" dirty="0"/>
              <a:t>            </a:t>
            </a:r>
          </a:p>
          <a:p>
            <a:pPr>
              <a:buNone/>
            </a:pPr>
            <a:r>
              <a:rPr lang="en-US" sz="1800" dirty="0"/>
              <a:t>  </a:t>
            </a:r>
            <a:r>
              <a:rPr lang="en-US" sz="1800" b="1" dirty="0"/>
              <a:t>&lt;img</a:t>
            </a:r>
            <a:r>
              <a:rPr lang="en-US" sz="1800" dirty="0"/>
              <a:t> </a:t>
            </a:r>
            <a:r>
              <a:rPr lang="en-US" sz="1800" dirty="0" err="1"/>
              <a:t>src</a:t>
            </a:r>
            <a:r>
              <a:rPr lang="en-US" sz="1800" dirty="0"/>
              <a:t>="abc.jpg" class="img-thumbnail" alt="</a:t>
            </a:r>
            <a:r>
              <a:rPr lang="en-US" sz="1800" dirty="0" err="1"/>
              <a:t>abc</a:t>
            </a:r>
            <a:r>
              <a:rPr lang="en-US" sz="1800" dirty="0"/>
              <a:t>" width="300" height="250"</a:t>
            </a:r>
            <a:r>
              <a:rPr lang="en-US" sz="1800" b="1" dirty="0"/>
              <a:t>&gt;</a:t>
            </a:r>
            <a:r>
              <a:rPr lang="en-US" sz="1800" dirty="0"/>
              <a:t>   </a:t>
            </a:r>
          </a:p>
          <a:p>
            <a:pPr>
              <a:buNone/>
            </a:pPr>
            <a:r>
              <a:rPr lang="en-US" sz="1800" b="1" dirty="0"/>
              <a:t>&lt;/div&gt;</a:t>
            </a:r>
            <a:r>
              <a:rPr lang="en-US" sz="1800" dirty="0"/>
              <a:t>  </a:t>
            </a:r>
          </a:p>
          <a:p>
            <a:pPr>
              <a:buNone/>
            </a:pPr>
            <a:r>
              <a:rPr lang="en-US" sz="1800" dirty="0"/>
              <a:t>  </a:t>
            </a:r>
          </a:p>
          <a:p>
            <a:pPr>
              <a:buNone/>
            </a:pPr>
            <a:r>
              <a:rPr lang="en-US" sz="1800" b="1" dirty="0"/>
              <a:t>&lt;script</a:t>
            </a:r>
            <a:r>
              <a:rPr lang="en-US" sz="1800" dirty="0"/>
              <a:t> </a:t>
            </a:r>
            <a:r>
              <a:rPr lang="en-US" sz="1800" dirty="0" err="1"/>
              <a:t>src</a:t>
            </a:r>
            <a:r>
              <a:rPr lang="en-US" sz="1800" dirty="0"/>
              <a:t>="https://ajax.googleapis.com/ajax/libs/jquery/1.12.0/jquery.min.js"</a:t>
            </a:r>
            <a:r>
              <a:rPr lang="en-US" sz="1800" b="1" dirty="0"/>
              <a:t>&gt;&lt;/script&gt;</a:t>
            </a:r>
            <a:r>
              <a:rPr lang="en-US" sz="1800" dirty="0"/>
              <a:t>  </a:t>
            </a:r>
          </a:p>
          <a:p>
            <a:pPr>
              <a:buNone/>
            </a:pPr>
            <a:r>
              <a:rPr lang="en-US" sz="1800" dirty="0"/>
              <a:t> </a:t>
            </a:r>
            <a:r>
              <a:rPr lang="en-US" sz="1800" b="1" dirty="0"/>
              <a:t>&lt;script</a:t>
            </a:r>
            <a:r>
              <a:rPr lang="en-US" sz="1800" dirty="0"/>
              <a:t> </a:t>
            </a:r>
            <a:r>
              <a:rPr lang="en-US" sz="1800" dirty="0" err="1"/>
              <a:t>src</a:t>
            </a:r>
            <a:r>
              <a:rPr lang="en-US" sz="1800" dirty="0"/>
              <a:t>="https://maxcdn.bootstrapcdn.com/bootstrap/3.3.6/js/bootstrap.min.js"</a:t>
            </a:r>
            <a:r>
              <a:rPr lang="en-US" sz="1800" b="1" dirty="0"/>
              <a:t>&gt;&lt;/script&gt;</a:t>
            </a:r>
            <a:r>
              <a:rPr lang="en-US" sz="1800" dirty="0"/>
              <a:t>  </a:t>
            </a:r>
          </a:p>
          <a:p>
            <a:pPr>
              <a:buNone/>
            </a:pPr>
            <a:r>
              <a:rPr lang="en-US" sz="1800" dirty="0"/>
              <a:t> </a:t>
            </a:r>
            <a:r>
              <a:rPr lang="en-US" sz="1800" b="1" dirty="0"/>
              <a:t>&lt;/body&gt;</a:t>
            </a:r>
            <a:r>
              <a:rPr lang="en-US" sz="1800" dirty="0"/>
              <a:t>  </a:t>
            </a:r>
          </a:p>
          <a:p>
            <a:pPr>
              <a:buNone/>
            </a:pPr>
            <a:r>
              <a:rPr lang="en-US" sz="1800" b="1" dirty="0"/>
              <a:t>&lt;/html&gt;</a:t>
            </a:r>
            <a:r>
              <a:rPr lang="en-US" sz="1800" dirty="0"/>
              <a:t>  </a:t>
            </a:r>
          </a:p>
          <a:p>
            <a:pPr>
              <a:buNone/>
            </a:pPr>
            <a:endParaRPr lang="en-US" sz="1800" b="1" dirty="0"/>
          </a:p>
          <a:p>
            <a:pPr>
              <a:buNone/>
            </a:pPr>
            <a:endParaRPr lang="en-IN" sz="1800" b="1" dirty="0"/>
          </a:p>
          <a:p>
            <a:pPr>
              <a:buNone/>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Output:-</a:t>
            </a:r>
            <a:endParaRPr lang="en-US" dirty="0"/>
          </a:p>
        </p:txBody>
      </p:sp>
      <p:pic>
        <p:nvPicPr>
          <p:cNvPr id="3074" name="Picture 2"/>
          <p:cNvPicPr>
            <a:picLocks noGrp="1" noChangeAspect="1" noChangeArrowheads="1"/>
          </p:cNvPicPr>
          <p:nvPr>
            <p:ph idx="1"/>
          </p:nvPr>
        </p:nvPicPr>
        <p:blipFill>
          <a:blip r:embed="rId2"/>
          <a:stretch>
            <a:fillRect/>
          </a:stretch>
        </p:blipFill>
        <p:spPr bwMode="auto">
          <a:xfrm>
            <a:off x="2896394" y="2590006"/>
            <a:ext cx="3343275" cy="2343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Advancement in Bootstrap</a:t>
            </a:r>
            <a:endParaRPr lang="en-US" b="1" u="sng" dirty="0"/>
          </a:p>
        </p:txBody>
      </p:sp>
      <p:sp>
        <p:nvSpPr>
          <p:cNvPr id="3" name="Content Placeholder 2"/>
          <p:cNvSpPr>
            <a:spLocks noGrp="1"/>
          </p:cNvSpPr>
          <p:nvPr>
            <p:ph idx="1"/>
          </p:nvPr>
        </p:nvSpPr>
        <p:spPr>
          <a:xfrm>
            <a:off x="428596" y="1928802"/>
            <a:ext cx="8229600" cy="3786214"/>
          </a:xfrm>
        </p:spPr>
        <p:txBody>
          <a:bodyPr>
            <a:normAutofit/>
          </a:bodyPr>
          <a:lstStyle/>
          <a:p>
            <a:r>
              <a:rPr lang="en-US" dirty="0"/>
              <a:t> jQuery was dropped </a:t>
            </a:r>
          </a:p>
          <a:p>
            <a:r>
              <a:rPr lang="en-US" dirty="0"/>
              <a:t> Bootstrap 5 is using  Vanilla JavaScript </a:t>
            </a:r>
          </a:p>
          <a:p>
            <a:r>
              <a:rPr lang="en-US" dirty="0"/>
              <a:t> Internet Explorer support is removed </a:t>
            </a:r>
          </a:p>
          <a:p>
            <a:r>
              <a:rPr lang="en-US" dirty="0"/>
              <a:t> Responsive Font Size support is added</a:t>
            </a:r>
          </a:p>
          <a:p>
            <a:r>
              <a:rPr lang="en-US" dirty="0"/>
              <a:t>Bootstrap 5 has got RTL support for other languages that are from right to left.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764704"/>
            <a:ext cx="8075240" cy="5736130"/>
          </a:xfrm>
        </p:spPr>
        <p:txBody>
          <a:bodyPr/>
          <a:lstStyle/>
          <a:p>
            <a:r>
              <a:rPr lang="en-US" dirty="0"/>
              <a:t> SVG Icons library added</a:t>
            </a:r>
          </a:p>
          <a:p>
            <a:r>
              <a:rPr lang="en-US" dirty="0"/>
              <a:t> Faster and lighter</a:t>
            </a:r>
          </a:p>
          <a:p>
            <a:r>
              <a:rPr lang="en-US" dirty="0"/>
              <a:t> Highly customizable via Utilities API &amp; extended colors </a:t>
            </a:r>
          </a:p>
          <a:p>
            <a:r>
              <a:rPr lang="en-US" dirty="0"/>
              <a:t> Improved &amp; enhanced grid system </a:t>
            </a:r>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653</TotalTime>
  <Words>1244</Words>
  <Application>Microsoft Office PowerPoint</Application>
  <PresentationFormat>On-screen Show (4:3)</PresentationFormat>
  <Paragraphs>156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Arial Narrow</vt:lpstr>
      <vt:lpstr>Bodoni MT Black</vt:lpstr>
      <vt:lpstr>Calibri</vt:lpstr>
      <vt:lpstr>Calisto MT</vt:lpstr>
      <vt:lpstr>Symbol</vt:lpstr>
      <vt:lpstr>Wingdings</vt:lpstr>
      <vt:lpstr>Wingdings 2</vt:lpstr>
      <vt:lpstr>Slate</vt:lpstr>
      <vt:lpstr>Bootstrap Images </vt:lpstr>
      <vt:lpstr>Bootstrap Image-rounded Example </vt:lpstr>
      <vt:lpstr>Output:-</vt:lpstr>
      <vt:lpstr>Bootstrap Image-circle Example </vt:lpstr>
      <vt:lpstr>Output:-</vt:lpstr>
      <vt:lpstr>Bootstrap Thumbnail Image Example </vt:lpstr>
      <vt:lpstr>Output:-</vt:lpstr>
      <vt:lpstr>Advancement in Bootstrap</vt:lpstr>
      <vt:lpstr>PowerPoint Presentation</vt:lpstr>
      <vt:lpstr>INTRODUCING BOOT STRAP  GRID SYSTEM</vt:lpstr>
      <vt:lpstr> BOOT STRAP | GRID SYSTEM:</vt:lpstr>
      <vt:lpstr>GRID OPTIONS: BREAKPOINTS IN GRID SYSTEM </vt:lpstr>
      <vt:lpstr>HERE ARE THE KEY COMPONENTS AND CONCEPTS OF THE GRID SYSTEM IN BOOTSTRAP: </vt:lpstr>
      <vt:lpstr>Rows:</vt:lpstr>
      <vt:lpstr>Columns:</vt:lpstr>
      <vt:lpstr>Column Nesting:</vt:lpstr>
      <vt:lpstr>Responsiveness:</vt:lpstr>
      <vt:lpstr>Offset and Ordering:</vt:lpstr>
      <vt:lpstr>Original web page</vt:lpstr>
      <vt:lpstr>Mobile view : 320px </vt:lpstr>
      <vt:lpstr>Tablet : 768px</vt:lpstr>
      <vt:lpstr>Laptop : 1024px </vt:lpstr>
      <vt:lpstr>Laptop : 1440px</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Images</dc:title>
  <dc:creator>Mayur</dc:creator>
  <cp:lastModifiedBy>Rahul More</cp:lastModifiedBy>
  <cp:revision>4</cp:revision>
  <dcterms:created xsi:type="dcterms:W3CDTF">2023-05-29T13:50:15Z</dcterms:created>
  <dcterms:modified xsi:type="dcterms:W3CDTF">2023-06-04T13:25:04Z</dcterms:modified>
</cp:coreProperties>
</file>