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268" r:id="rId6"/>
    <p:sldId id="274" r:id="rId7"/>
    <p:sldId id="299" r:id="rId8"/>
    <p:sldId id="272" r:id="rId9"/>
    <p:sldId id="275" r:id="rId10"/>
    <p:sldId id="276" r:id="rId11"/>
    <p:sldId id="277" r:id="rId12"/>
    <p:sldId id="278" r:id="rId13"/>
    <p:sldId id="279" r:id="rId14"/>
    <p:sldId id="280" r:id="rId15"/>
    <p:sldId id="281" r:id="rId16"/>
    <p:sldId id="305" r:id="rId17"/>
    <p:sldId id="306"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300" r:id="rId36"/>
    <p:sldId id="301" r:id="rId37"/>
    <p:sldId id="302" r:id="rId38"/>
    <p:sldId id="303" r:id="rId39"/>
    <p:sldId id="30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92173-82B7-44D0-B238-4D4F5E2937C1}" type="datetimeFigureOut">
              <a:rPr lang="en-IN" smtClean="0"/>
              <a:t>24-03-2024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7B50A-CBAC-4A01-9811-F65D42554833}" type="slidenum">
              <a:rPr lang="en-IN" smtClean="0"/>
              <a:t>‹#›</a:t>
            </a:fld>
            <a:endParaRPr lang="en-IN"/>
          </a:p>
        </p:txBody>
      </p:sp>
    </p:spTree>
    <p:extLst>
      <p:ext uri="{BB962C8B-B14F-4D97-AF65-F5344CB8AC3E}">
        <p14:creationId xmlns:p14="http://schemas.microsoft.com/office/powerpoint/2010/main" val="21124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B0AB7-6201-4E53-8819-53B59863CA0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28994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B0AB7-6201-4E53-8819-53B59863CA0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310830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B0AB7-6201-4E53-8819-53B59863CA0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191861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B0AB7-6201-4E53-8819-53B59863CA0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320856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B0AB7-6201-4E53-8819-53B59863CA0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6512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B0AB7-6201-4E53-8819-53B59863CA0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319058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B0AB7-6201-4E53-8819-53B59863CA0E}"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111439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B0AB7-6201-4E53-8819-53B59863CA0E}"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35217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B0AB7-6201-4E53-8819-53B59863CA0E}"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282507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B0AB7-6201-4E53-8819-53B59863CA0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13128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B0AB7-6201-4E53-8819-53B59863CA0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B0B45-7F94-4EF4-8A54-787B98503238}" type="slidenum">
              <a:rPr lang="en-IN" smtClean="0"/>
              <a:t>‹#›</a:t>
            </a:fld>
            <a:endParaRPr lang="en-IN"/>
          </a:p>
        </p:txBody>
      </p:sp>
    </p:spTree>
    <p:extLst>
      <p:ext uri="{BB962C8B-B14F-4D97-AF65-F5344CB8AC3E}">
        <p14:creationId xmlns:p14="http://schemas.microsoft.com/office/powerpoint/2010/main" val="17190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B0AB7-6201-4E53-8819-53B59863CA0E}" type="datetimeFigureOut">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B0B45-7F94-4EF4-8A54-787B98503238}" type="slidenum">
              <a:rPr lang="en-IN" smtClean="0"/>
              <a:t>‹#›</a:t>
            </a:fld>
            <a:endParaRPr lang="en-IN"/>
          </a:p>
        </p:txBody>
      </p:sp>
    </p:spTree>
    <p:extLst>
      <p:ext uri="{BB962C8B-B14F-4D97-AF65-F5344CB8AC3E}">
        <p14:creationId xmlns:p14="http://schemas.microsoft.com/office/powerpoint/2010/main" val="352421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biRCZ8GiJ5oUVsXFIvqa0LCkRj3BB-I_/view?usp=sharing" TargetMode="External"/><Relationship Id="rId2" Type="http://schemas.openxmlformats.org/officeDocument/2006/relationships/hyperlink" Target="https://drive.google.com/file/d/1VaxftR-Snf2Tn08s8Th--B8OCouRJs2B/view?usp=sharing" TargetMode="External"/><Relationship Id="rId1" Type="http://schemas.openxmlformats.org/officeDocument/2006/relationships/slideLayout" Target="../slideLayouts/slideLayout7.xml"/><Relationship Id="rId4" Type="http://schemas.openxmlformats.org/officeDocument/2006/relationships/hyperlink" Target="https://www.ncbi.nlm.nih.gov/pmc/articles/PMC10611385/"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7C7-6A74-AB5B-8099-8E05F2195942}"/>
              </a:ext>
            </a:extLst>
          </p:cNvPr>
          <p:cNvSpPr>
            <a:spLocks noGrp="1"/>
          </p:cNvSpPr>
          <p:nvPr>
            <p:ph type="ctrTitle"/>
          </p:nvPr>
        </p:nvSpPr>
        <p:spPr>
          <a:xfrm>
            <a:off x="1142999" y="183187"/>
            <a:ext cx="6858000" cy="413656"/>
          </a:xfrm>
        </p:spPr>
        <p:txBody>
          <a:bodyPr>
            <a:noAutofit/>
          </a:bodyPr>
          <a:lstStyle/>
          <a:p>
            <a:r>
              <a:rPr lang="en-US" sz="2000" i="1" dirty="0">
                <a:effectLst>
                  <a:outerShdw blurRad="38100" dist="38100" dir="2700000" algn="tl">
                    <a:srgbClr val="000000">
                      <a:alpha val="43137"/>
                    </a:srgbClr>
                  </a:outerShdw>
                </a:effectLst>
                <a:latin typeface="Times New Roman" panose="02020603050405020304" pitchFamily="18" charset="0"/>
              </a:rPr>
              <a:t>A presentation on Major Project</a:t>
            </a:r>
            <a:endParaRPr lang="en-IN" sz="4400" i="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5303C75-195B-12E0-413C-B5A1B2B501BE}"/>
              </a:ext>
            </a:extLst>
          </p:cNvPr>
          <p:cNvSpPr txBox="1"/>
          <p:nvPr/>
        </p:nvSpPr>
        <p:spPr>
          <a:xfrm>
            <a:off x="267073" y="5474484"/>
            <a:ext cx="8630348"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Department of COMPUTER SCIENCE ENGINEERING – ARTIFICIAL INTELLIGENCE &amp; MACHINE LEARNING</a:t>
            </a:r>
          </a:p>
          <a:p>
            <a:pPr algn="ctr"/>
            <a:r>
              <a:rPr lang="en-IN" b="1" dirty="0" err="1">
                <a:latin typeface="Times New Roman" panose="02020603050405020304" pitchFamily="18" charset="0"/>
                <a:cs typeface="Times New Roman" panose="02020603050405020304" pitchFamily="18" charset="0"/>
              </a:rPr>
              <a:t>Vasireddy</a:t>
            </a:r>
            <a:r>
              <a:rPr lang="en-IN" b="1" dirty="0">
                <a:latin typeface="Times New Roman" panose="02020603050405020304" pitchFamily="18" charset="0"/>
                <a:cs typeface="Times New Roman" panose="02020603050405020304" pitchFamily="18" charset="0"/>
              </a:rPr>
              <a:t> Venkatadri Institute of Technology</a:t>
            </a:r>
          </a:p>
          <a:p>
            <a:pPr algn="ctr"/>
            <a:r>
              <a:rPr lang="en-IN" b="1" dirty="0" err="1">
                <a:latin typeface="Times New Roman" panose="02020603050405020304" pitchFamily="18" charset="0"/>
                <a:cs typeface="Times New Roman" panose="02020603050405020304" pitchFamily="18" charset="0"/>
              </a:rPr>
              <a:t>Pedakakani</a:t>
            </a:r>
            <a:r>
              <a:rPr lang="en-IN" b="1" dirty="0">
                <a:latin typeface="Times New Roman" panose="02020603050405020304" pitchFamily="18" charset="0"/>
                <a:cs typeface="Times New Roman" panose="02020603050405020304" pitchFamily="18" charset="0"/>
              </a:rPr>
              <a:t> Mandal, </a:t>
            </a:r>
            <a:r>
              <a:rPr lang="en-IN" b="1" dirty="0" err="1">
                <a:latin typeface="Times New Roman" panose="02020603050405020304" pitchFamily="18" charset="0"/>
                <a:cs typeface="Times New Roman" panose="02020603050405020304" pitchFamily="18" charset="0"/>
              </a:rPr>
              <a:t>Namburu</a:t>
            </a:r>
            <a:r>
              <a:rPr lang="en-IN" b="1" dirty="0">
                <a:latin typeface="Times New Roman" panose="02020603050405020304" pitchFamily="18" charset="0"/>
                <a:cs typeface="Times New Roman" panose="02020603050405020304" pitchFamily="18" charset="0"/>
              </a:rPr>
              <a:t>, Gunturu-522508</a:t>
            </a:r>
          </a:p>
        </p:txBody>
      </p:sp>
      <p:pic>
        <p:nvPicPr>
          <p:cNvPr id="1026" name="Picture 2">
            <a:extLst>
              <a:ext uri="{FF2B5EF4-FFF2-40B4-BE49-F238E27FC236}">
                <a16:creationId xmlns:a16="http://schemas.microsoft.com/office/drawing/2014/main" id="{6FC8150C-DAB6-2BB0-F059-6EDD37ED4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291" y="2340107"/>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BDADAE75-5761-85F9-F9EF-73CE2039917F}"/>
              </a:ext>
            </a:extLst>
          </p:cNvPr>
          <p:cNvSpPr txBox="1">
            <a:spLocks/>
          </p:cNvSpPr>
          <p:nvPr/>
        </p:nvSpPr>
        <p:spPr>
          <a:xfrm>
            <a:off x="267072" y="572941"/>
            <a:ext cx="8794789" cy="10156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N" sz="2200" b="1" dirty="0">
                <a:latin typeface="Times New Roman" panose="02020603050405020304" pitchFamily="18" charset="0"/>
                <a:cs typeface="Times New Roman" panose="02020603050405020304" pitchFamily="18" charset="0"/>
              </a:rPr>
              <a:t>VIDEO CLASSIFICATION AND SIMILAR VIDEO RECOMMENDATION SYSTEM</a:t>
            </a:r>
          </a:p>
        </p:txBody>
      </p:sp>
      <p:sp>
        <p:nvSpPr>
          <p:cNvPr id="8" name="Subtitle 2">
            <a:extLst>
              <a:ext uri="{FF2B5EF4-FFF2-40B4-BE49-F238E27FC236}">
                <a16:creationId xmlns:a16="http://schemas.microsoft.com/office/drawing/2014/main" id="{74674AAA-C1B4-4FB2-1AF4-8431B78B1B62}"/>
              </a:ext>
            </a:extLst>
          </p:cNvPr>
          <p:cNvSpPr txBox="1">
            <a:spLocks/>
          </p:cNvSpPr>
          <p:nvPr/>
        </p:nvSpPr>
        <p:spPr>
          <a:xfrm>
            <a:off x="2142914" y="3612409"/>
            <a:ext cx="5043103" cy="19372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latin typeface="Times New Roman" panose="02020603050405020304" pitchFamily="18" charset="0"/>
                <a:cs typeface="Times New Roman" panose="02020603050405020304" pitchFamily="18" charset="0"/>
              </a:rPr>
              <a:t>Presented By</a:t>
            </a:r>
          </a:p>
          <a:p>
            <a:pPr algn="l"/>
            <a:r>
              <a:rPr lang="en-IN" sz="1800" dirty="0">
                <a:latin typeface="Times New Roman" panose="02020603050405020304" pitchFamily="18" charset="0"/>
                <a:cs typeface="Times New Roman" panose="02020603050405020304" pitchFamily="18" charset="0"/>
              </a:rPr>
              <a:t>     1. Vaddella Mohan              -  20BQ1A4259   </a:t>
            </a:r>
          </a:p>
          <a:p>
            <a:pPr algn="l"/>
            <a:r>
              <a:rPr lang="en-IN" sz="1800" dirty="0">
                <a:latin typeface="Times New Roman" panose="02020603050405020304" pitchFamily="18" charset="0"/>
                <a:cs typeface="Times New Roman" panose="02020603050405020304" pitchFamily="18" charset="0"/>
              </a:rPr>
              <a:t>     2. Sheela Sai Kumar            -  20BQ1A4251</a:t>
            </a:r>
          </a:p>
          <a:p>
            <a:pPr algn="l"/>
            <a:r>
              <a:rPr lang="en-IN" sz="1800" dirty="0">
                <a:latin typeface="Times New Roman" panose="02020603050405020304" pitchFamily="18" charset="0"/>
                <a:cs typeface="Times New Roman" panose="02020603050405020304" pitchFamily="18" charset="0"/>
              </a:rPr>
              <a:t>     3. Thota Hemanth Krishna  -  20BQ1A4256</a:t>
            </a:r>
          </a:p>
          <a:p>
            <a:pPr algn="l"/>
            <a:r>
              <a:rPr lang="en-IN" sz="1800" dirty="0">
                <a:latin typeface="Times New Roman" panose="02020603050405020304" pitchFamily="18" charset="0"/>
                <a:cs typeface="Times New Roman" panose="02020603050405020304" pitchFamily="18" charset="0"/>
              </a:rPr>
              <a:t>     4. Kakarla Bhargav              - 20BQ1A4226</a:t>
            </a:r>
          </a:p>
        </p:txBody>
      </p:sp>
      <p:sp>
        <p:nvSpPr>
          <p:cNvPr id="7" name="Subtitle 2">
            <a:extLst>
              <a:ext uri="{FF2B5EF4-FFF2-40B4-BE49-F238E27FC236}">
                <a16:creationId xmlns:a16="http://schemas.microsoft.com/office/drawing/2014/main" id="{AF1ABB70-99DA-DE89-C73D-F86FAE9B37F5}"/>
              </a:ext>
            </a:extLst>
          </p:cNvPr>
          <p:cNvSpPr txBox="1">
            <a:spLocks/>
          </p:cNvSpPr>
          <p:nvPr/>
        </p:nvSpPr>
        <p:spPr>
          <a:xfrm>
            <a:off x="395535" y="1373079"/>
            <a:ext cx="8352928" cy="133460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591310" marR="1580515" algn="ctr">
              <a:lnSpc>
                <a:spcPct val="110000"/>
              </a:lnSpc>
              <a:spcAft>
                <a:spcPts val="0"/>
              </a:spcAft>
            </a:pPr>
            <a:r>
              <a:rPr lang="en-US" sz="2000" b="1" i="1" u="sng" dirty="0">
                <a:solidFill>
                  <a:schemeClr val="tx1"/>
                </a:solidFill>
                <a:effectLst/>
                <a:latin typeface="Times New Roman" panose="02020603050405020304" pitchFamily="18" charset="0"/>
                <a:ea typeface="Times New Roman" panose="02020603050405020304" pitchFamily="18" charset="0"/>
              </a:rPr>
              <a:t>Under the Esteemed Guidance of</a:t>
            </a:r>
            <a:endParaRPr lang="en-IN" sz="2000" b="1" i="1" u="sng" dirty="0">
              <a:solidFill>
                <a:schemeClr val="tx1"/>
              </a:solidFill>
              <a:effectLst/>
              <a:latin typeface="Times New Roman" panose="02020603050405020304" pitchFamily="18" charset="0"/>
              <a:ea typeface="Times New Roman" panose="02020603050405020304" pitchFamily="18" charset="0"/>
            </a:endParaRPr>
          </a:p>
          <a:p>
            <a:pPr marL="1595120" marR="1577975" algn="ctr">
              <a:lnSpc>
                <a:spcPct val="110000"/>
              </a:lnSpc>
              <a:spcAft>
                <a:spcPts val="0"/>
              </a:spcAft>
            </a:pPr>
            <a:r>
              <a:rPr lang="en-US" sz="2000" b="1" i="1" baseline="-25000" dirty="0">
                <a:solidFill>
                  <a:schemeClr val="tx1"/>
                </a:solidFill>
                <a:effectLst/>
                <a:latin typeface="Times New Roman" panose="02020603050405020304" pitchFamily="18" charset="0"/>
                <a:ea typeface="Times New Roman" panose="02020603050405020304" pitchFamily="18" charset="0"/>
              </a:rPr>
              <a:t> </a:t>
            </a:r>
            <a:r>
              <a:rPr lang="en-US" sz="2000" b="1" i="1" baseline="-25000" dirty="0">
                <a:solidFill>
                  <a:schemeClr val="tx1"/>
                </a:solidFill>
                <a:latin typeface="Times New Roman" panose="02020603050405020304" pitchFamily="18" charset="0"/>
                <a:ea typeface="Times New Roman" panose="02020603050405020304" pitchFamily="18" charset="0"/>
              </a:rPr>
              <a:t>K. Deepika  </a:t>
            </a:r>
            <a:r>
              <a:rPr lang="en-US" sz="2000" b="1" i="1" baseline="-25000" dirty="0" err="1">
                <a:solidFill>
                  <a:schemeClr val="tx1"/>
                </a:solidFill>
                <a:effectLst/>
                <a:latin typeface="Times New Roman" panose="02020603050405020304" pitchFamily="18" charset="0"/>
                <a:ea typeface="Times New Roman" panose="02020603050405020304" pitchFamily="18" charset="0"/>
              </a:rPr>
              <a:t>M.Tech</a:t>
            </a:r>
            <a:endParaRPr lang="en-US" sz="2000" b="1" i="1" baseline="-25000" dirty="0">
              <a:solidFill>
                <a:schemeClr val="tx1"/>
              </a:solidFill>
              <a:effectLst/>
              <a:latin typeface="Times New Roman" panose="02020603050405020304" pitchFamily="18" charset="0"/>
              <a:ea typeface="Times New Roman" panose="02020603050405020304" pitchFamily="18" charset="0"/>
            </a:endParaRPr>
          </a:p>
          <a:p>
            <a:pPr marL="1595120" marR="1577975" algn="ctr">
              <a:lnSpc>
                <a:spcPct val="110000"/>
              </a:lnSpc>
              <a:spcAft>
                <a:spcPts val="0"/>
              </a:spcAft>
            </a:pPr>
            <a:r>
              <a:rPr lang="en-US" sz="2000" dirty="0">
                <a:solidFill>
                  <a:schemeClr val="tx1"/>
                </a:solidFill>
                <a:latin typeface="Times New Roman" panose="02020603050405020304" pitchFamily="18" charset="0"/>
                <a:ea typeface="Times New Roman" panose="02020603050405020304" pitchFamily="18" charset="0"/>
              </a:rPr>
              <a:t>Assistant Professor</a:t>
            </a:r>
            <a:endParaRPr lang="en-IN"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57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a:extLst>
              <a:ext uri="{FF2B5EF4-FFF2-40B4-BE49-F238E27FC236}">
                <a16:creationId xmlns:a16="http://schemas.microsoft.com/office/drawing/2014/main" id="{D1FE0FEE-A5F5-A6BB-6459-E2FC93E03DA9}"/>
              </a:ext>
            </a:extLst>
          </p:cNvPr>
          <p:cNvPicPr>
            <a:picLocks noChangeAspect="1"/>
          </p:cNvPicPr>
          <p:nvPr/>
        </p:nvPicPr>
        <p:blipFill>
          <a:blip r:embed="rId2" cstate="print"/>
          <a:stretch>
            <a:fillRect/>
          </a:stretch>
        </p:blipFill>
        <p:spPr>
          <a:xfrm>
            <a:off x="2978465" y="796786"/>
            <a:ext cx="3187065" cy="5405598"/>
          </a:xfrm>
          <a:prstGeom prst="rect">
            <a:avLst/>
          </a:prstGeom>
        </p:spPr>
      </p:pic>
      <p:sp>
        <p:nvSpPr>
          <p:cNvPr id="4" name="TextBox 3">
            <a:extLst>
              <a:ext uri="{FF2B5EF4-FFF2-40B4-BE49-F238E27FC236}">
                <a16:creationId xmlns:a16="http://schemas.microsoft.com/office/drawing/2014/main" id="{D800140B-5954-B639-9A6E-1C5CE1B074A8}"/>
              </a:ext>
            </a:extLst>
          </p:cNvPr>
          <p:cNvSpPr txBox="1"/>
          <p:nvPr/>
        </p:nvSpPr>
        <p:spPr>
          <a:xfrm>
            <a:off x="4083978" y="3656510"/>
            <a:ext cx="4572000" cy="369332"/>
          </a:xfrm>
          <a:prstGeom prst="rect">
            <a:avLst/>
          </a:prstGeom>
          <a:noFill/>
        </p:spPr>
        <p:txBody>
          <a:bodyPr wrap="square">
            <a:spAutoFit/>
          </a:bodyPr>
          <a:lstStyle/>
          <a:p>
            <a:pPr marR="1096645" algn="r">
              <a:spcBef>
                <a:spcPts val="795"/>
              </a:spcBef>
              <a:spcAft>
                <a:spcPts val="0"/>
              </a:spcAft>
            </a:pPr>
            <a:r>
              <a:rPr lang="en-US" sz="1800" b="1" dirty="0">
                <a:solidFill>
                  <a:srgbClr val="001F5F"/>
                </a:solidFill>
                <a:effectLst/>
                <a:latin typeface="Calibri" panose="020F0502020204030204" pitchFamily="34" charset="0"/>
                <a:ea typeface="Times New Roman" panose="02020603050405020304" pitchFamily="18" charset="0"/>
                <a:cs typeface="Times New Roman" panose="02020603050405020304" pitchFamily="18" charset="0"/>
              </a:rPr>
              <a:t>Validation</a:t>
            </a:r>
            <a:r>
              <a:rPr lang="en-US" sz="1800" b="1" spc="-15" dirty="0">
                <a:solidFill>
                  <a:srgbClr val="001F5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1F5F"/>
                </a:solidFill>
                <a:effectLst/>
                <a:latin typeface="Calibri" panose="020F0502020204030204" pitchFamily="34" charset="0"/>
                <a:ea typeface="Times New Roman" panose="02020603050405020304" pitchFamily="18" charset="0"/>
                <a:cs typeface="Times New Roman" panose="02020603050405020304" pitchFamily="18" charset="0"/>
              </a:rPr>
              <a:t>set</a:t>
            </a:r>
            <a:endParaRPr lang="en-IN" sz="16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0ABC3C7B-E563-7818-C713-13D68D397A5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8B01E7BA-B342-4E93-C523-8E1C2BED1DE6}"/>
              </a:ext>
            </a:extLst>
          </p:cNvPr>
          <p:cNvSpPr>
            <a:spLocks noChangeArrowheads="1"/>
          </p:cNvSpPr>
          <p:nvPr/>
        </p:nvSpPr>
        <p:spPr bwMode="auto">
          <a:xfrm>
            <a:off x="1061085" y="9025255"/>
            <a:ext cx="5829935" cy="262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8" name="Rectangle 3">
            <a:extLst>
              <a:ext uri="{FF2B5EF4-FFF2-40B4-BE49-F238E27FC236}">
                <a16:creationId xmlns:a16="http://schemas.microsoft.com/office/drawing/2014/main" id="{B54168F6-E630-7533-8781-DE7551F53293}"/>
              </a:ext>
            </a:extLst>
          </p:cNvPr>
          <p:cNvSpPr>
            <a:spLocks noChangeArrowheads="1"/>
          </p:cNvSpPr>
          <p:nvPr/>
        </p:nvSpPr>
        <p:spPr bwMode="auto">
          <a:xfrm>
            <a:off x="3406455" y="6294716"/>
            <a:ext cx="23310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Fig: Flowchart of Proposed System</a:t>
            </a:r>
          </a:p>
        </p:txBody>
      </p:sp>
      <p:sp>
        <p:nvSpPr>
          <p:cNvPr id="10" name="TextBox 9">
            <a:extLst>
              <a:ext uri="{FF2B5EF4-FFF2-40B4-BE49-F238E27FC236}">
                <a16:creationId xmlns:a16="http://schemas.microsoft.com/office/drawing/2014/main" id="{2A15F08B-8489-BD4C-7762-523977A248CE}"/>
              </a:ext>
            </a:extLst>
          </p:cNvPr>
          <p:cNvSpPr txBox="1"/>
          <p:nvPr/>
        </p:nvSpPr>
        <p:spPr>
          <a:xfrm>
            <a:off x="2686689" y="164812"/>
            <a:ext cx="4572000"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Design of the Project</a:t>
            </a:r>
            <a:endParaRPr lang="en-IN" sz="3000" dirty="0"/>
          </a:p>
        </p:txBody>
      </p:sp>
    </p:spTree>
    <p:extLst>
      <p:ext uri="{BB962C8B-B14F-4D97-AF65-F5344CB8AC3E}">
        <p14:creationId xmlns:p14="http://schemas.microsoft.com/office/powerpoint/2010/main" val="127585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5DF88-0981-F880-CC51-AA14ADBC970D}"/>
              </a:ext>
            </a:extLst>
          </p:cNvPr>
          <p:cNvSpPr txBox="1"/>
          <p:nvPr/>
        </p:nvSpPr>
        <p:spPr>
          <a:xfrm>
            <a:off x="3313417" y="162087"/>
            <a:ext cx="4572000" cy="553998"/>
          </a:xfrm>
          <a:prstGeom prst="rect">
            <a:avLst/>
          </a:prstGeom>
          <a:noFill/>
        </p:spPr>
        <p:txBody>
          <a:bodyPr wrap="square">
            <a:spAutoFit/>
          </a:bodyPr>
          <a:lstStyle/>
          <a:p>
            <a:r>
              <a:rPr lang="en-IN" sz="3000" b="1" dirty="0" err="1">
                <a:latin typeface="Times New Roman" panose="02020603050405020304" pitchFamily="18" charset="0"/>
                <a:cs typeface="Times New Roman" panose="02020603050405020304" pitchFamily="18" charset="0"/>
              </a:rPr>
              <a:t>UseCase</a:t>
            </a:r>
            <a:r>
              <a:rPr lang="en-IN" sz="3000" b="1" dirty="0">
                <a:latin typeface="Times New Roman" panose="02020603050405020304" pitchFamily="18" charset="0"/>
                <a:cs typeface="Times New Roman" panose="02020603050405020304" pitchFamily="18" charset="0"/>
              </a:rPr>
              <a:t> Diagram</a:t>
            </a:r>
          </a:p>
        </p:txBody>
      </p:sp>
      <p:pic>
        <p:nvPicPr>
          <p:cNvPr id="5" name="Picture 4">
            <a:extLst>
              <a:ext uri="{FF2B5EF4-FFF2-40B4-BE49-F238E27FC236}">
                <a16:creationId xmlns:a16="http://schemas.microsoft.com/office/drawing/2014/main" id="{33525917-CF23-C185-51D9-C841DE62025A}"/>
              </a:ext>
            </a:extLst>
          </p:cNvPr>
          <p:cNvPicPr>
            <a:picLocks noChangeAspect="1"/>
          </p:cNvPicPr>
          <p:nvPr/>
        </p:nvPicPr>
        <p:blipFill>
          <a:blip r:embed="rId2"/>
          <a:stretch>
            <a:fillRect/>
          </a:stretch>
        </p:blipFill>
        <p:spPr>
          <a:xfrm>
            <a:off x="1335641" y="847364"/>
            <a:ext cx="6590873" cy="5543162"/>
          </a:xfrm>
          <a:prstGeom prst="rect">
            <a:avLst/>
          </a:prstGeom>
        </p:spPr>
      </p:pic>
    </p:spTree>
    <p:extLst>
      <p:ext uri="{BB962C8B-B14F-4D97-AF65-F5344CB8AC3E}">
        <p14:creationId xmlns:p14="http://schemas.microsoft.com/office/powerpoint/2010/main" val="399363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2907F-F803-4527-02D4-79F7C9F48BD5}"/>
              </a:ext>
            </a:extLst>
          </p:cNvPr>
          <p:cNvSpPr txBox="1"/>
          <p:nvPr/>
        </p:nvSpPr>
        <p:spPr>
          <a:xfrm>
            <a:off x="2193532" y="184935"/>
            <a:ext cx="6750121"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3 – Pipeline Architecture</a:t>
            </a:r>
          </a:p>
        </p:txBody>
      </p:sp>
      <p:pic>
        <p:nvPicPr>
          <p:cNvPr id="4" name="Picture 3">
            <a:extLst>
              <a:ext uri="{FF2B5EF4-FFF2-40B4-BE49-F238E27FC236}">
                <a16:creationId xmlns:a16="http://schemas.microsoft.com/office/drawing/2014/main" id="{90E3909B-63BA-B392-0588-1048555FD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13" y="1666019"/>
            <a:ext cx="7441487" cy="4657725"/>
          </a:xfrm>
          <a:prstGeom prst="rect">
            <a:avLst/>
          </a:prstGeom>
        </p:spPr>
      </p:pic>
      <p:sp>
        <p:nvSpPr>
          <p:cNvPr id="5" name="TextBox 4">
            <a:extLst>
              <a:ext uri="{FF2B5EF4-FFF2-40B4-BE49-F238E27FC236}">
                <a16:creationId xmlns:a16="http://schemas.microsoft.com/office/drawing/2014/main" id="{F651BC0E-8EE7-7914-300E-15EA71ED307D}"/>
              </a:ext>
            </a:extLst>
          </p:cNvPr>
          <p:cNvSpPr txBox="1"/>
          <p:nvPr/>
        </p:nvSpPr>
        <p:spPr>
          <a:xfrm>
            <a:off x="750013" y="1150706"/>
            <a:ext cx="47055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Collection Pipeline</a:t>
            </a:r>
          </a:p>
        </p:txBody>
      </p:sp>
    </p:spTree>
    <p:extLst>
      <p:ext uri="{BB962C8B-B14F-4D97-AF65-F5344CB8AC3E}">
        <p14:creationId xmlns:p14="http://schemas.microsoft.com/office/powerpoint/2010/main" val="197013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5C1E6-F37E-7FA5-2A80-1E8EB24BE2D1}"/>
              </a:ext>
            </a:extLst>
          </p:cNvPr>
          <p:cNvSpPr txBox="1"/>
          <p:nvPr/>
        </p:nvSpPr>
        <p:spPr>
          <a:xfrm>
            <a:off x="626723" y="967378"/>
            <a:ext cx="582544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Training Pipeline</a:t>
            </a:r>
          </a:p>
        </p:txBody>
      </p:sp>
      <p:pic>
        <p:nvPicPr>
          <p:cNvPr id="4" name="Picture 3">
            <a:extLst>
              <a:ext uri="{FF2B5EF4-FFF2-40B4-BE49-F238E27FC236}">
                <a16:creationId xmlns:a16="http://schemas.microsoft.com/office/drawing/2014/main" id="{00534440-E787-62F3-8675-FC128B7C6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06" y="1336710"/>
            <a:ext cx="8502187" cy="4781550"/>
          </a:xfrm>
          <a:prstGeom prst="rect">
            <a:avLst/>
          </a:prstGeom>
        </p:spPr>
      </p:pic>
    </p:spTree>
    <p:extLst>
      <p:ext uri="{BB962C8B-B14F-4D97-AF65-F5344CB8AC3E}">
        <p14:creationId xmlns:p14="http://schemas.microsoft.com/office/powerpoint/2010/main" val="417656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248903-24AE-B612-8CBD-C2C122328C6C}"/>
              </a:ext>
            </a:extLst>
          </p:cNvPr>
          <p:cNvSpPr txBox="1"/>
          <p:nvPr/>
        </p:nvSpPr>
        <p:spPr>
          <a:xfrm>
            <a:off x="770562" y="893852"/>
            <a:ext cx="422267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Prediction Endpoint</a:t>
            </a:r>
          </a:p>
        </p:txBody>
      </p:sp>
      <p:pic>
        <p:nvPicPr>
          <p:cNvPr id="4" name="Picture 3">
            <a:extLst>
              <a:ext uri="{FF2B5EF4-FFF2-40B4-BE49-F238E27FC236}">
                <a16:creationId xmlns:a16="http://schemas.microsoft.com/office/drawing/2014/main" id="{07AE2881-6108-1DDF-FDF3-CCEB5A766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1674686"/>
            <a:ext cx="7686675" cy="3832261"/>
          </a:xfrm>
          <a:prstGeom prst="rect">
            <a:avLst/>
          </a:prstGeom>
        </p:spPr>
      </p:pic>
    </p:spTree>
    <p:extLst>
      <p:ext uri="{BB962C8B-B14F-4D97-AF65-F5344CB8AC3E}">
        <p14:creationId xmlns:p14="http://schemas.microsoft.com/office/powerpoint/2010/main" val="224157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791EC-B680-10DE-0C57-54AFEE2DBEE4}"/>
              </a:ext>
            </a:extLst>
          </p:cNvPr>
          <p:cNvSpPr txBox="1"/>
          <p:nvPr/>
        </p:nvSpPr>
        <p:spPr>
          <a:xfrm>
            <a:off x="2784297" y="246579"/>
            <a:ext cx="3832260"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Module Specifications</a:t>
            </a:r>
          </a:p>
        </p:txBody>
      </p:sp>
      <p:sp>
        <p:nvSpPr>
          <p:cNvPr id="3" name="TextBox 2">
            <a:extLst>
              <a:ext uri="{FF2B5EF4-FFF2-40B4-BE49-F238E27FC236}">
                <a16:creationId xmlns:a16="http://schemas.microsoft.com/office/drawing/2014/main" id="{50D460E3-ED07-1A49-E320-8774CBB3871B}"/>
              </a:ext>
            </a:extLst>
          </p:cNvPr>
          <p:cNvSpPr txBox="1"/>
          <p:nvPr/>
        </p:nvSpPr>
        <p:spPr>
          <a:xfrm>
            <a:off x="678094" y="1694879"/>
            <a:ext cx="8044666"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Deep Learning Models: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Classification Model</a:t>
            </a:r>
          </a:p>
          <a:p>
            <a:r>
              <a:rPr lang="en-IN" sz="2000" dirty="0">
                <a:latin typeface="Times New Roman" panose="02020603050405020304" pitchFamily="18" charset="0"/>
                <a:cs typeface="Times New Roman" panose="02020603050405020304" pitchFamily="18" charset="0"/>
              </a:rPr>
              <a:t>     ii) Recommendation Engine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Frontend</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Database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Backend</a:t>
            </a:r>
          </a:p>
        </p:txBody>
      </p:sp>
      <p:sp>
        <p:nvSpPr>
          <p:cNvPr id="4" name="TextBox 3">
            <a:extLst>
              <a:ext uri="{FF2B5EF4-FFF2-40B4-BE49-F238E27FC236}">
                <a16:creationId xmlns:a16="http://schemas.microsoft.com/office/drawing/2014/main" id="{9C1BC00F-C041-1BD4-DFBC-7AFF47EEF798}"/>
              </a:ext>
            </a:extLst>
          </p:cNvPr>
          <p:cNvSpPr txBox="1"/>
          <p:nvPr/>
        </p:nvSpPr>
        <p:spPr>
          <a:xfrm>
            <a:off x="678094" y="1232899"/>
            <a:ext cx="65035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project includes Modules such as:</a:t>
            </a:r>
          </a:p>
        </p:txBody>
      </p:sp>
    </p:spTree>
    <p:extLst>
      <p:ext uri="{BB962C8B-B14F-4D97-AF65-F5344CB8AC3E}">
        <p14:creationId xmlns:p14="http://schemas.microsoft.com/office/powerpoint/2010/main" val="254810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22C98-1F71-9EC8-B447-8FDBC88DE4D9}"/>
              </a:ext>
            </a:extLst>
          </p:cNvPr>
          <p:cNvSpPr txBox="1"/>
          <p:nvPr/>
        </p:nvSpPr>
        <p:spPr>
          <a:xfrm>
            <a:off x="1500027" y="175467"/>
            <a:ext cx="6513816"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Software &amp; Hardware Requirements</a:t>
            </a:r>
          </a:p>
        </p:txBody>
      </p:sp>
      <p:sp>
        <p:nvSpPr>
          <p:cNvPr id="3" name="TextBox 2">
            <a:extLst>
              <a:ext uri="{FF2B5EF4-FFF2-40B4-BE49-F238E27FC236}">
                <a16:creationId xmlns:a16="http://schemas.microsoft.com/office/drawing/2014/main" id="{AA374AC0-78E9-7621-2922-8FA62136F454}"/>
              </a:ext>
            </a:extLst>
          </p:cNvPr>
          <p:cNvSpPr txBox="1"/>
          <p:nvPr/>
        </p:nvSpPr>
        <p:spPr>
          <a:xfrm>
            <a:off x="724328" y="751344"/>
            <a:ext cx="8065213" cy="6740307"/>
          </a:xfrm>
          <a:prstGeom prst="rect">
            <a:avLst/>
          </a:prstGeom>
          <a:noFill/>
        </p:spPr>
        <p:txBody>
          <a:bodyPr wrap="square" rtlCol="0">
            <a:spAutoFit/>
          </a:bodyPr>
          <a:lstStyle/>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Deep Learning Model Implementation:</a:t>
            </a:r>
            <a:endParaRPr lang="en-IN"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D0D0D"/>
                </a:solidFill>
                <a:effectLst/>
                <a:latin typeface="Söhne"/>
              </a:rPr>
              <a:t>  </a:t>
            </a:r>
            <a:r>
              <a:rPr lang="en-IN" b="0" i="0" dirty="0">
                <a:solidFill>
                  <a:srgbClr val="0D0D0D"/>
                </a:solidFill>
                <a:effectLst/>
                <a:latin typeface="Times New Roman" panose="02020603050405020304" pitchFamily="18" charset="0"/>
                <a:cs typeface="Times New Roman" panose="02020603050405020304" pitchFamily="18" charset="0"/>
              </a:rPr>
              <a:t>Anaconda</a:t>
            </a:r>
          </a:p>
          <a:p>
            <a:pPr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Google </a:t>
            </a:r>
            <a:r>
              <a:rPr lang="en-IN" b="0" i="0" dirty="0" err="1">
                <a:solidFill>
                  <a:srgbClr val="0D0D0D"/>
                </a:solidFill>
                <a:effectLst/>
                <a:latin typeface="Times New Roman" panose="02020603050405020304" pitchFamily="18" charset="0"/>
                <a:cs typeface="Times New Roman" panose="02020603050405020304" pitchFamily="18" charset="0"/>
              </a:rPr>
              <a:t>Colab</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a:t>
            </a:r>
            <a:r>
              <a:rPr lang="en-IN" b="0" i="0" dirty="0" err="1">
                <a:solidFill>
                  <a:srgbClr val="0D0D0D"/>
                </a:solidFill>
                <a:effectLst/>
                <a:latin typeface="Times New Roman" panose="02020603050405020304" pitchFamily="18" charset="0"/>
                <a:cs typeface="Times New Roman" panose="02020603050405020304" pitchFamily="18" charset="0"/>
              </a:rPr>
              <a:t>Tensorflow</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a:t>
            </a:r>
            <a:r>
              <a:rPr lang="en-IN" b="0" i="0" dirty="0" err="1">
                <a:solidFill>
                  <a:srgbClr val="0D0D0D"/>
                </a:solidFill>
                <a:effectLst/>
                <a:latin typeface="Times New Roman" panose="02020603050405020304" pitchFamily="18" charset="0"/>
                <a:cs typeface="Times New Roman" panose="02020603050405020304" pitchFamily="18" charset="0"/>
              </a:rPr>
              <a:t>Numpy</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Pandas</a:t>
            </a:r>
          </a:p>
          <a:p>
            <a:pPr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Open CV</a:t>
            </a:r>
          </a:p>
          <a:p>
            <a:pPr marL="342900" indent="-34290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Frontend Implementation:</a:t>
            </a:r>
            <a:endParaRPr lang="en-IN"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D0D0D"/>
                </a:solidFill>
                <a:effectLst/>
                <a:latin typeface="Söhne"/>
              </a:rPr>
              <a:t>  React JS</a:t>
            </a:r>
          </a:p>
          <a:p>
            <a:pPr algn="l">
              <a:buFont typeface="Arial" panose="020B0604020202020204" pitchFamily="34" charset="0"/>
              <a:buChar char="•"/>
            </a:pPr>
            <a:r>
              <a:rPr lang="en-IN" b="0" i="0" dirty="0">
                <a:solidFill>
                  <a:srgbClr val="0D0D0D"/>
                </a:solidFill>
                <a:effectLst/>
                <a:latin typeface="Söhne"/>
              </a:rPr>
              <a:t>  Tailwind CSS</a:t>
            </a:r>
          </a:p>
          <a:p>
            <a:pPr algn="l"/>
            <a:endParaRPr lang="en-IN" dirty="0">
              <a:solidFill>
                <a:srgbClr val="0D0D0D"/>
              </a:solidFill>
              <a:latin typeface="Söhne"/>
            </a:endParaRPr>
          </a:p>
          <a:p>
            <a:pPr marL="285750" indent="-285750" algn="l">
              <a:buFont typeface="Wingdings" panose="05000000000000000000" pitchFamily="2" charset="2"/>
              <a:buChar char="Ø"/>
            </a:pPr>
            <a:r>
              <a:rPr lang="en-IN" b="1" i="0" dirty="0">
                <a:solidFill>
                  <a:srgbClr val="0D0D0D"/>
                </a:solidFill>
                <a:effectLst/>
                <a:latin typeface="Söhne"/>
              </a:rPr>
              <a:t>Database:</a:t>
            </a:r>
            <a:endParaRPr lang="en-IN" b="1" dirty="0">
              <a:solidFill>
                <a:srgbClr val="0D0D0D"/>
              </a:solidFill>
              <a:latin typeface="Söhne"/>
            </a:endParaRPr>
          </a:p>
          <a:p>
            <a:pPr marL="285750" indent="-285750" algn="l">
              <a:buFont typeface="Arial" panose="020B0604020202020204" pitchFamily="34" charset="0"/>
              <a:buChar char="•"/>
            </a:pPr>
            <a:r>
              <a:rPr lang="en-IN" b="0" i="0" dirty="0">
                <a:solidFill>
                  <a:srgbClr val="0D0D0D"/>
                </a:solidFill>
                <a:effectLst/>
                <a:latin typeface="Söhne"/>
              </a:rPr>
              <a:t>MongoDB Atlas</a:t>
            </a:r>
          </a:p>
          <a:p>
            <a:pPr marL="285750" indent="-285750" algn="l">
              <a:buFont typeface="Arial" panose="020B0604020202020204" pitchFamily="34" charset="0"/>
              <a:buChar char="•"/>
            </a:pPr>
            <a:endParaRPr lang="en-IN" dirty="0">
              <a:solidFill>
                <a:srgbClr val="0D0D0D"/>
              </a:solidFill>
              <a:latin typeface="Söhne"/>
            </a:endParaRPr>
          </a:p>
          <a:p>
            <a:pPr marL="285750" indent="-285750" algn="l">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Backend Implementation:</a:t>
            </a:r>
            <a:endParaRPr lang="en-IN" b="1" dirty="0">
              <a:solidFill>
                <a:srgbClr val="0D0D0D"/>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Node JS</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Express JS</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Python</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Django</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Jinja2</a:t>
            </a:r>
          </a:p>
          <a:p>
            <a:pPr marL="285750" indent="-285750" algn="l">
              <a:buFont typeface="Wingdings" panose="05000000000000000000" pitchFamily="2" charset="2"/>
              <a:buChar char="Ø"/>
            </a:pPr>
            <a:endParaRPr lang="en-IN" b="1" i="0" dirty="0">
              <a:solidFill>
                <a:srgbClr val="0D0D0D"/>
              </a:solidFill>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33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F26FE-8C0F-CE7D-2FBD-8D94D03377AB}"/>
              </a:ext>
            </a:extLst>
          </p:cNvPr>
          <p:cNvSpPr txBox="1"/>
          <p:nvPr/>
        </p:nvSpPr>
        <p:spPr>
          <a:xfrm>
            <a:off x="832207" y="760288"/>
            <a:ext cx="7335748" cy="4247317"/>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Cloud Services:</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Amazon S3</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Amazon IAM</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Amazon EC2</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Amazon VPC</a:t>
            </a:r>
          </a:p>
          <a:p>
            <a:pPr marL="285750" indent="-285750" algn="l">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Amazon EKS</a:t>
            </a:r>
          </a:p>
          <a:p>
            <a:pPr algn="l"/>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Development Tools:</a:t>
            </a:r>
            <a:endParaRPr lang="en-IN"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solidFill>
                  <a:srgbClr val="0D0D0D"/>
                </a:solidFill>
                <a:effectLst/>
                <a:latin typeface="Söhne"/>
              </a:rPr>
              <a:t>VS Code</a:t>
            </a:r>
          </a:p>
          <a:p>
            <a:pPr marL="285750" indent="-285750" algn="l">
              <a:buFont typeface="Arial" panose="020B0604020202020204" pitchFamily="34" charset="0"/>
              <a:buChar char="•"/>
            </a:pPr>
            <a:r>
              <a:rPr lang="en-IN" b="0" i="0" dirty="0">
                <a:solidFill>
                  <a:srgbClr val="0D0D0D"/>
                </a:solidFill>
                <a:effectLst/>
                <a:latin typeface="Söhne"/>
              </a:rPr>
              <a:t>Postman API</a:t>
            </a:r>
          </a:p>
          <a:p>
            <a:pPr marL="285750" indent="-285750" algn="l">
              <a:buFont typeface="Arial" panose="020B0604020202020204" pitchFamily="34" charset="0"/>
              <a:buChar char="•"/>
            </a:pPr>
            <a:r>
              <a:rPr lang="en-IN" b="0" i="0" dirty="0">
                <a:solidFill>
                  <a:srgbClr val="0D0D0D"/>
                </a:solidFill>
                <a:effectLst/>
                <a:latin typeface="Söhne"/>
              </a:rPr>
              <a:t>Docker</a:t>
            </a:r>
          </a:p>
          <a:p>
            <a:pPr marL="285750" indent="-285750" algn="l">
              <a:buFont typeface="Arial" panose="020B0604020202020204" pitchFamily="34" charset="0"/>
              <a:buChar char="•"/>
            </a:pPr>
            <a:r>
              <a:rPr lang="en-IN" b="0" i="0" dirty="0">
                <a:solidFill>
                  <a:srgbClr val="0D0D0D"/>
                </a:solidFill>
                <a:effectLst/>
                <a:latin typeface="Söhne"/>
              </a:rPr>
              <a:t>Kubernetes</a:t>
            </a:r>
          </a:p>
          <a:p>
            <a:pPr marL="285750" indent="-285750" algn="l">
              <a:buFont typeface="Arial" panose="020B0604020202020204" pitchFamily="34" charset="0"/>
              <a:buChar char="•"/>
            </a:pPr>
            <a:r>
              <a:rPr lang="en-IN" b="0" i="0" dirty="0" err="1">
                <a:solidFill>
                  <a:srgbClr val="0D0D0D"/>
                </a:solidFill>
                <a:effectLst/>
                <a:latin typeface="Söhne"/>
              </a:rPr>
              <a:t>FastAPI</a:t>
            </a:r>
            <a:endParaRPr lang="en-IN" b="0" i="0" dirty="0">
              <a:solidFill>
                <a:srgbClr val="0D0D0D"/>
              </a:solidFill>
              <a:effectLst/>
              <a:latin typeface="Söhne"/>
            </a:endParaRPr>
          </a:p>
          <a:p>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270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7293D-1C1B-5206-081A-66FFE7DE6E98}"/>
              </a:ext>
            </a:extLst>
          </p:cNvPr>
          <p:cNvSpPr txBox="1"/>
          <p:nvPr/>
        </p:nvSpPr>
        <p:spPr>
          <a:xfrm>
            <a:off x="3411021" y="164386"/>
            <a:ext cx="3051424"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GUI Screens</a:t>
            </a:r>
          </a:p>
        </p:txBody>
      </p:sp>
      <p:sp>
        <p:nvSpPr>
          <p:cNvPr id="3" name="TextBox 2">
            <a:extLst>
              <a:ext uri="{FF2B5EF4-FFF2-40B4-BE49-F238E27FC236}">
                <a16:creationId xmlns:a16="http://schemas.microsoft.com/office/drawing/2014/main" id="{F68BFCDC-427C-C30B-8F25-BDCE354B6B58}"/>
              </a:ext>
            </a:extLst>
          </p:cNvPr>
          <p:cNvSpPr txBox="1"/>
          <p:nvPr/>
        </p:nvSpPr>
        <p:spPr>
          <a:xfrm>
            <a:off x="976045" y="1047965"/>
            <a:ext cx="1736332" cy="38014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Home</a:t>
            </a:r>
          </a:p>
        </p:txBody>
      </p:sp>
      <p:pic>
        <p:nvPicPr>
          <p:cNvPr id="5" name="Picture 4">
            <a:extLst>
              <a:ext uri="{FF2B5EF4-FFF2-40B4-BE49-F238E27FC236}">
                <a16:creationId xmlns:a16="http://schemas.microsoft.com/office/drawing/2014/main" id="{0C5A03A0-EA6D-78BF-B5A6-F3091FB7D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31" y="1551396"/>
            <a:ext cx="8229600" cy="4828855"/>
          </a:xfrm>
          <a:prstGeom prst="rect">
            <a:avLst/>
          </a:prstGeom>
        </p:spPr>
      </p:pic>
    </p:spTree>
    <p:extLst>
      <p:ext uri="{BB962C8B-B14F-4D97-AF65-F5344CB8AC3E}">
        <p14:creationId xmlns:p14="http://schemas.microsoft.com/office/powerpoint/2010/main" val="219297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4996B-9048-720C-2A64-932E9B9D08F0}"/>
              </a:ext>
            </a:extLst>
          </p:cNvPr>
          <p:cNvSpPr txBox="1"/>
          <p:nvPr/>
        </p:nvSpPr>
        <p:spPr>
          <a:xfrm>
            <a:off x="698643" y="688369"/>
            <a:ext cx="25582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Sign-Up1</a:t>
            </a:r>
          </a:p>
        </p:txBody>
      </p:sp>
      <p:pic>
        <p:nvPicPr>
          <p:cNvPr id="4" name="Picture 3">
            <a:extLst>
              <a:ext uri="{FF2B5EF4-FFF2-40B4-BE49-F238E27FC236}">
                <a16:creationId xmlns:a16="http://schemas.microsoft.com/office/drawing/2014/main" id="{5E53FE3C-35D1-4187-CC84-1D7152CF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0" y="1279238"/>
            <a:ext cx="8414535" cy="5131836"/>
          </a:xfrm>
          <a:prstGeom prst="rect">
            <a:avLst/>
          </a:prstGeom>
        </p:spPr>
      </p:pic>
    </p:spTree>
    <p:extLst>
      <p:ext uri="{BB962C8B-B14F-4D97-AF65-F5344CB8AC3E}">
        <p14:creationId xmlns:p14="http://schemas.microsoft.com/office/powerpoint/2010/main" val="32675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7FE5-F0E7-2ADA-208D-A23480C67047}"/>
              </a:ext>
            </a:extLst>
          </p:cNvPr>
          <p:cNvSpPr>
            <a:spLocks noGrp="1"/>
          </p:cNvSpPr>
          <p:nvPr>
            <p:ph type="title"/>
          </p:nvPr>
        </p:nvSpPr>
        <p:spPr>
          <a:xfrm>
            <a:off x="628649" y="556068"/>
            <a:ext cx="7886700" cy="315911"/>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Contents of Presentation</a:t>
            </a:r>
          </a:p>
        </p:txBody>
      </p:sp>
      <p:sp>
        <p:nvSpPr>
          <p:cNvPr id="3" name="Content Placeholder 2">
            <a:extLst>
              <a:ext uri="{FF2B5EF4-FFF2-40B4-BE49-F238E27FC236}">
                <a16:creationId xmlns:a16="http://schemas.microsoft.com/office/drawing/2014/main" id="{33F2036D-99F7-55D9-6421-9FABAE0F6770}"/>
              </a:ext>
            </a:extLst>
          </p:cNvPr>
          <p:cNvSpPr>
            <a:spLocks noGrp="1"/>
          </p:cNvSpPr>
          <p:nvPr>
            <p:ph idx="1"/>
          </p:nvPr>
        </p:nvSpPr>
        <p:spPr>
          <a:xfrm>
            <a:off x="628648" y="1255416"/>
            <a:ext cx="7964063" cy="4655190"/>
          </a:xfrm>
        </p:spPr>
        <p:txBody>
          <a:bodyPr>
            <a:normAutofit/>
          </a:bodyPr>
          <a:lstStyle/>
          <a:p>
            <a:r>
              <a:rPr lang="en-IN" sz="2100" dirty="0">
                <a:latin typeface="Times New Roman" panose="02020603050405020304" pitchFamily="18" charset="0"/>
                <a:cs typeface="Times New Roman" panose="02020603050405020304" pitchFamily="18" charset="0"/>
              </a:rPr>
              <a:t>Abstract</a:t>
            </a:r>
          </a:p>
          <a:p>
            <a:r>
              <a:rPr lang="en-IN" sz="2100" dirty="0">
                <a:latin typeface="Times New Roman" panose="02020603050405020304" pitchFamily="18" charset="0"/>
                <a:cs typeface="Times New Roman" panose="02020603050405020304" pitchFamily="18" charset="0"/>
              </a:rPr>
              <a:t>Introduction</a:t>
            </a:r>
          </a:p>
          <a:p>
            <a:r>
              <a:rPr lang="en-IN" sz="2100" dirty="0">
                <a:latin typeface="Times New Roman" panose="02020603050405020304" pitchFamily="18" charset="0"/>
                <a:cs typeface="Times New Roman" panose="02020603050405020304" pitchFamily="18" charset="0"/>
              </a:rPr>
              <a:t>Existing System</a:t>
            </a:r>
          </a:p>
          <a:p>
            <a:r>
              <a:rPr lang="en-IN" sz="2100" dirty="0">
                <a:latin typeface="Times New Roman" panose="02020603050405020304" pitchFamily="18" charset="0"/>
                <a:cs typeface="Times New Roman" panose="02020603050405020304" pitchFamily="18" charset="0"/>
              </a:rPr>
              <a:t>Proposed System</a:t>
            </a:r>
          </a:p>
          <a:p>
            <a:r>
              <a:rPr lang="en-IN" sz="2100" dirty="0">
                <a:latin typeface="Times New Roman" panose="02020603050405020304" pitchFamily="18" charset="0"/>
                <a:cs typeface="Times New Roman" panose="02020603050405020304" pitchFamily="18" charset="0"/>
              </a:rPr>
              <a:t>Design of the Project</a:t>
            </a:r>
          </a:p>
          <a:p>
            <a:r>
              <a:rPr lang="en-IN" sz="21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 Specifications</a:t>
            </a:r>
            <a:endParaRPr lang="en-IN" sz="21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1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Hardware and Software Requirements </a:t>
            </a:r>
          </a:p>
          <a:p>
            <a:r>
              <a:rPr lang="en-IN" sz="21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Outputs</a:t>
            </a:r>
          </a:p>
          <a:p>
            <a:r>
              <a:rPr lang="en-IN" sz="21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63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6717-6752-72D3-88A8-4DC3683B00F8}"/>
              </a:ext>
            </a:extLst>
          </p:cNvPr>
          <p:cNvSpPr txBox="1"/>
          <p:nvPr/>
        </p:nvSpPr>
        <p:spPr>
          <a:xfrm>
            <a:off x="775699" y="750014"/>
            <a:ext cx="1464067"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Sign-Up2</a:t>
            </a:r>
          </a:p>
        </p:txBody>
      </p:sp>
      <p:pic>
        <p:nvPicPr>
          <p:cNvPr id="8" name="Picture 7">
            <a:extLst>
              <a:ext uri="{FF2B5EF4-FFF2-40B4-BE49-F238E27FC236}">
                <a16:creationId xmlns:a16="http://schemas.microsoft.com/office/drawing/2014/main" id="{95369DA5-AC57-7296-12D2-E6670BB76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07" y="1263721"/>
            <a:ext cx="8280972" cy="5178175"/>
          </a:xfrm>
          <a:prstGeom prst="rect">
            <a:avLst/>
          </a:prstGeom>
        </p:spPr>
      </p:pic>
    </p:spTree>
    <p:extLst>
      <p:ext uri="{BB962C8B-B14F-4D97-AF65-F5344CB8AC3E}">
        <p14:creationId xmlns:p14="http://schemas.microsoft.com/office/powerpoint/2010/main" val="59996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1ACA3-722D-EE99-9736-AF4CE050DF5F}"/>
              </a:ext>
            </a:extLst>
          </p:cNvPr>
          <p:cNvSpPr txBox="1"/>
          <p:nvPr/>
        </p:nvSpPr>
        <p:spPr>
          <a:xfrm>
            <a:off x="785973" y="791110"/>
            <a:ext cx="96063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Login</a:t>
            </a:r>
          </a:p>
        </p:txBody>
      </p:sp>
      <p:pic>
        <p:nvPicPr>
          <p:cNvPr id="5" name="Picture 4">
            <a:extLst>
              <a:ext uri="{FF2B5EF4-FFF2-40B4-BE49-F238E27FC236}">
                <a16:creationId xmlns:a16="http://schemas.microsoft.com/office/drawing/2014/main" id="{DB769C8E-C0C2-C48A-CC70-8D910E20E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21" y="1299038"/>
            <a:ext cx="8445357" cy="5143500"/>
          </a:xfrm>
          <a:prstGeom prst="rect">
            <a:avLst/>
          </a:prstGeom>
        </p:spPr>
      </p:pic>
    </p:spTree>
    <p:extLst>
      <p:ext uri="{BB962C8B-B14F-4D97-AF65-F5344CB8AC3E}">
        <p14:creationId xmlns:p14="http://schemas.microsoft.com/office/powerpoint/2010/main" val="306260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76B9C-E056-F20D-AC2C-D2686152D616}"/>
              </a:ext>
            </a:extLst>
          </p:cNvPr>
          <p:cNvSpPr txBox="1"/>
          <p:nvPr/>
        </p:nvSpPr>
        <p:spPr>
          <a:xfrm>
            <a:off x="842480" y="698642"/>
            <a:ext cx="18904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Forgot Password</a:t>
            </a:r>
          </a:p>
        </p:txBody>
      </p:sp>
      <p:pic>
        <p:nvPicPr>
          <p:cNvPr id="4" name="Picture 3">
            <a:extLst>
              <a:ext uri="{FF2B5EF4-FFF2-40B4-BE49-F238E27FC236}">
                <a16:creationId xmlns:a16="http://schemas.microsoft.com/office/drawing/2014/main" id="{B30B4553-6FD5-5E6F-02B9-F8A02F48C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69" y="1268216"/>
            <a:ext cx="8404261" cy="5143500"/>
          </a:xfrm>
          <a:prstGeom prst="rect">
            <a:avLst/>
          </a:prstGeom>
        </p:spPr>
      </p:pic>
    </p:spTree>
    <p:extLst>
      <p:ext uri="{BB962C8B-B14F-4D97-AF65-F5344CB8AC3E}">
        <p14:creationId xmlns:p14="http://schemas.microsoft.com/office/powerpoint/2010/main" val="151785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5E654-6686-51C5-850B-4A705AC43C77}"/>
              </a:ext>
            </a:extLst>
          </p:cNvPr>
          <p:cNvSpPr txBox="1"/>
          <p:nvPr/>
        </p:nvSpPr>
        <p:spPr>
          <a:xfrm>
            <a:off x="827070" y="873571"/>
            <a:ext cx="4572000" cy="369332"/>
          </a:xfrm>
          <a:prstGeom prst="rect">
            <a:avLst/>
          </a:prstGeom>
          <a:noFill/>
        </p:spPr>
        <p:txBody>
          <a:bodyPr wrap="square">
            <a:spAutoFit/>
          </a:bodyPr>
          <a:lstStyle/>
          <a:p>
            <a:pPr marL="0" algn="l" rtl="0" eaLnBrk="1" latinLnBrk="0" hangingPunct="1">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OTP Verification</a:t>
            </a:r>
            <a:endParaRPr lang="en-IN" dirty="0">
              <a:effectLst/>
            </a:endParaRPr>
          </a:p>
        </p:txBody>
      </p:sp>
      <p:pic>
        <p:nvPicPr>
          <p:cNvPr id="5" name="Picture 4">
            <a:extLst>
              <a:ext uri="{FF2B5EF4-FFF2-40B4-BE49-F238E27FC236}">
                <a16:creationId xmlns:a16="http://schemas.microsoft.com/office/drawing/2014/main" id="{F92845FE-5E7A-7931-05ED-DF4D54ACA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11" y="1407560"/>
            <a:ext cx="8414535" cy="5106255"/>
          </a:xfrm>
          <a:prstGeom prst="rect">
            <a:avLst/>
          </a:prstGeom>
        </p:spPr>
      </p:pic>
    </p:spTree>
    <p:extLst>
      <p:ext uri="{BB962C8B-B14F-4D97-AF65-F5344CB8AC3E}">
        <p14:creationId xmlns:p14="http://schemas.microsoft.com/office/powerpoint/2010/main" val="225078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11F9-E4BD-1ED4-307B-B1ADAD74DDAD}"/>
              </a:ext>
            </a:extLst>
          </p:cNvPr>
          <p:cNvSpPr txBox="1"/>
          <p:nvPr/>
        </p:nvSpPr>
        <p:spPr>
          <a:xfrm>
            <a:off x="806522" y="585895"/>
            <a:ext cx="4572000" cy="369332"/>
          </a:xfrm>
          <a:prstGeom prst="rect">
            <a:avLst/>
          </a:prstGeom>
          <a:noFill/>
        </p:spPr>
        <p:txBody>
          <a:bodyPr wrap="square">
            <a:spAutoFit/>
          </a:bodyPr>
          <a:lstStyle/>
          <a:p>
            <a:pPr marL="0" algn="l" rtl="0" eaLnBrk="1" latinLnBrk="0" hangingPunct="1">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Reset Password</a:t>
            </a:r>
            <a:endParaRPr lang="en-IN" dirty="0">
              <a:effectLst/>
            </a:endParaRPr>
          </a:p>
        </p:txBody>
      </p:sp>
      <p:pic>
        <p:nvPicPr>
          <p:cNvPr id="5" name="Picture 4">
            <a:extLst>
              <a:ext uri="{FF2B5EF4-FFF2-40B4-BE49-F238E27FC236}">
                <a16:creationId xmlns:a16="http://schemas.microsoft.com/office/drawing/2014/main" id="{63DCC921-2C5B-BF41-77C6-CB6D42F38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7" y="1088791"/>
            <a:ext cx="8465905" cy="5430534"/>
          </a:xfrm>
          <a:prstGeom prst="rect">
            <a:avLst/>
          </a:prstGeom>
        </p:spPr>
      </p:pic>
    </p:spTree>
    <p:extLst>
      <p:ext uri="{BB962C8B-B14F-4D97-AF65-F5344CB8AC3E}">
        <p14:creationId xmlns:p14="http://schemas.microsoft.com/office/powerpoint/2010/main" val="1870126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5A736-B3F8-6573-C09D-D39006D9E061}"/>
              </a:ext>
            </a:extLst>
          </p:cNvPr>
          <p:cNvSpPr txBox="1"/>
          <p:nvPr/>
        </p:nvSpPr>
        <p:spPr>
          <a:xfrm>
            <a:off x="847618" y="698911"/>
            <a:ext cx="4572000" cy="369332"/>
          </a:xfrm>
          <a:prstGeom prst="rect">
            <a:avLst/>
          </a:prstGeom>
          <a:noFill/>
        </p:spPr>
        <p:txBody>
          <a:bodyPr wrap="square">
            <a:spAutoFit/>
          </a:bodyPr>
          <a:lstStyle/>
          <a:p>
            <a:pPr marL="0" algn="l" rtl="0" eaLnBrk="1" latinLnBrk="0" hangingPunct="1">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Profile</a:t>
            </a:r>
            <a:endParaRPr lang="en-IN" dirty="0">
              <a:effectLst/>
            </a:endParaRPr>
          </a:p>
        </p:txBody>
      </p:sp>
      <p:pic>
        <p:nvPicPr>
          <p:cNvPr id="5" name="Picture 4">
            <a:extLst>
              <a:ext uri="{FF2B5EF4-FFF2-40B4-BE49-F238E27FC236}">
                <a16:creationId xmlns:a16="http://schemas.microsoft.com/office/drawing/2014/main" id="{C9A90333-8ADE-8441-786E-2EF7BE77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14" y="1191533"/>
            <a:ext cx="8280971" cy="5270913"/>
          </a:xfrm>
          <a:prstGeom prst="rect">
            <a:avLst/>
          </a:prstGeom>
        </p:spPr>
      </p:pic>
    </p:spTree>
    <p:extLst>
      <p:ext uri="{BB962C8B-B14F-4D97-AF65-F5344CB8AC3E}">
        <p14:creationId xmlns:p14="http://schemas.microsoft.com/office/powerpoint/2010/main" val="1809948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B1C40-5310-2335-614E-C71CCE654A97}"/>
              </a:ext>
            </a:extLst>
          </p:cNvPr>
          <p:cNvSpPr txBox="1"/>
          <p:nvPr/>
        </p:nvSpPr>
        <p:spPr>
          <a:xfrm>
            <a:off x="621587" y="873572"/>
            <a:ext cx="4572000" cy="369332"/>
          </a:xfrm>
          <a:prstGeom prst="rect">
            <a:avLst/>
          </a:prstGeom>
          <a:noFill/>
        </p:spPr>
        <p:txBody>
          <a:bodyPr wrap="square">
            <a:spAutoFit/>
          </a:bodyPr>
          <a:lstStyle/>
          <a:p>
            <a:pPr marL="0" algn="l" rtl="0" eaLnBrk="1" latinLnBrk="0" hangingPunct="1">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Video Upload1</a:t>
            </a:r>
          </a:p>
        </p:txBody>
      </p:sp>
      <p:pic>
        <p:nvPicPr>
          <p:cNvPr id="5" name="Picture 4">
            <a:extLst>
              <a:ext uri="{FF2B5EF4-FFF2-40B4-BE49-F238E27FC236}">
                <a16:creationId xmlns:a16="http://schemas.microsoft.com/office/drawing/2014/main" id="{527D2F39-86F0-1DA4-EEE5-B794408FC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18" y="1407560"/>
            <a:ext cx="8363164" cy="4941870"/>
          </a:xfrm>
          <a:prstGeom prst="rect">
            <a:avLst/>
          </a:prstGeom>
        </p:spPr>
      </p:pic>
    </p:spTree>
    <p:extLst>
      <p:ext uri="{BB962C8B-B14F-4D97-AF65-F5344CB8AC3E}">
        <p14:creationId xmlns:p14="http://schemas.microsoft.com/office/powerpoint/2010/main" val="2893121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4EDB5-7C0F-854D-9635-AB913E81C35E}"/>
              </a:ext>
            </a:extLst>
          </p:cNvPr>
          <p:cNvSpPr txBox="1"/>
          <p:nvPr/>
        </p:nvSpPr>
        <p:spPr>
          <a:xfrm>
            <a:off x="642134" y="801653"/>
            <a:ext cx="4572000" cy="369332"/>
          </a:xfrm>
          <a:prstGeom prst="rect">
            <a:avLst/>
          </a:prstGeom>
          <a:noFill/>
        </p:spPr>
        <p:txBody>
          <a:bodyPr wrap="square">
            <a:spAutoFit/>
          </a:bodyPr>
          <a:lstStyle/>
          <a:p>
            <a:pPr marL="0" algn="l" rtl="0" eaLnBrk="1" latinLnBrk="0" hangingPunct="1">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Video Upload2</a:t>
            </a:r>
          </a:p>
        </p:txBody>
      </p:sp>
      <p:pic>
        <p:nvPicPr>
          <p:cNvPr id="5" name="Picture 4">
            <a:extLst>
              <a:ext uri="{FF2B5EF4-FFF2-40B4-BE49-F238E27FC236}">
                <a16:creationId xmlns:a16="http://schemas.microsoft.com/office/drawing/2014/main" id="{FB7A19C1-9C02-9309-3711-FC765824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09" y="1288765"/>
            <a:ext cx="8476181" cy="5143500"/>
          </a:xfrm>
          <a:prstGeom prst="rect">
            <a:avLst/>
          </a:prstGeom>
        </p:spPr>
      </p:pic>
    </p:spTree>
    <p:extLst>
      <p:ext uri="{BB962C8B-B14F-4D97-AF65-F5344CB8AC3E}">
        <p14:creationId xmlns:p14="http://schemas.microsoft.com/office/powerpoint/2010/main" val="410381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50EDF-2890-6497-9AD4-6A08A7236F74}"/>
              </a:ext>
            </a:extLst>
          </p:cNvPr>
          <p:cNvSpPr txBox="1"/>
          <p:nvPr/>
        </p:nvSpPr>
        <p:spPr>
          <a:xfrm>
            <a:off x="678093" y="739740"/>
            <a:ext cx="31130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Video Gallery</a:t>
            </a:r>
          </a:p>
        </p:txBody>
      </p:sp>
      <p:pic>
        <p:nvPicPr>
          <p:cNvPr id="4" name="Picture 3">
            <a:extLst>
              <a:ext uri="{FF2B5EF4-FFF2-40B4-BE49-F238E27FC236}">
                <a16:creationId xmlns:a16="http://schemas.microsoft.com/office/drawing/2014/main" id="{DA95C649-2B9C-D224-BBFB-8B78972A6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36" y="1222087"/>
            <a:ext cx="8496728" cy="5240461"/>
          </a:xfrm>
          <a:prstGeom prst="rect">
            <a:avLst/>
          </a:prstGeom>
        </p:spPr>
      </p:pic>
    </p:spTree>
    <p:extLst>
      <p:ext uri="{BB962C8B-B14F-4D97-AF65-F5344CB8AC3E}">
        <p14:creationId xmlns:p14="http://schemas.microsoft.com/office/powerpoint/2010/main" val="4198577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B4165-3C80-97CA-641C-61C49C1BCC08}"/>
              </a:ext>
            </a:extLst>
          </p:cNvPr>
          <p:cNvSpPr txBox="1"/>
          <p:nvPr/>
        </p:nvSpPr>
        <p:spPr>
          <a:xfrm>
            <a:off x="683232" y="770829"/>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Video Search</a:t>
            </a:r>
          </a:p>
        </p:txBody>
      </p:sp>
      <p:pic>
        <p:nvPicPr>
          <p:cNvPr id="5" name="Picture 4">
            <a:extLst>
              <a:ext uri="{FF2B5EF4-FFF2-40B4-BE49-F238E27FC236}">
                <a16:creationId xmlns:a16="http://schemas.microsoft.com/office/drawing/2014/main" id="{83FE792F-E733-300A-A072-C0555402B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44" y="1268216"/>
            <a:ext cx="8383712" cy="5143500"/>
          </a:xfrm>
          <a:prstGeom prst="rect">
            <a:avLst/>
          </a:prstGeom>
        </p:spPr>
      </p:pic>
    </p:spTree>
    <p:extLst>
      <p:ext uri="{BB962C8B-B14F-4D97-AF65-F5344CB8AC3E}">
        <p14:creationId xmlns:p14="http://schemas.microsoft.com/office/powerpoint/2010/main" val="252913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98B4-CD9C-50A1-6772-C8F9924ACD7A}"/>
              </a:ext>
            </a:extLst>
          </p:cNvPr>
          <p:cNvSpPr>
            <a:spLocks noGrp="1"/>
          </p:cNvSpPr>
          <p:nvPr>
            <p:ph type="title"/>
          </p:nvPr>
        </p:nvSpPr>
        <p:spPr>
          <a:xfrm>
            <a:off x="628650" y="544236"/>
            <a:ext cx="7886700" cy="462188"/>
          </a:xfrm>
        </p:spPr>
        <p:txBody>
          <a:bodyPr>
            <a:noAutofit/>
          </a:bodyPr>
          <a:lstStyle/>
          <a:p>
            <a:pPr algn="ctr"/>
            <a:r>
              <a:rPr lang="en-IN" sz="3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21F4823-E871-97B8-E6BB-D21CEB129DC4}"/>
              </a:ext>
            </a:extLst>
          </p:cNvPr>
          <p:cNvSpPr>
            <a:spLocks noGrp="1"/>
          </p:cNvSpPr>
          <p:nvPr>
            <p:ph idx="1"/>
          </p:nvPr>
        </p:nvSpPr>
        <p:spPr>
          <a:xfrm>
            <a:off x="628650" y="1399222"/>
            <a:ext cx="7996876" cy="4914542"/>
          </a:xfrm>
        </p:spPr>
        <p:txBody>
          <a:bodyPr>
            <a:noAutofit/>
          </a:bodyPr>
          <a:lstStyle/>
          <a:p>
            <a:pPr marL="0" indent="0" algn="just">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digital age has created mountains of video content, making organization and retrieval challenging. Our research tackles this issue by developing a video classification model for the Indian Space Research Organization (ISRO) using Long-term Recurrent Convolutional Networks (LRCN). The ‘Annoy’ algorithm also serves as a recommendation system, suggesting similar videos based on user interest.   Our proposed video classification system for identifying action sequences utilizes two key methodologies. LRCN Model: The system breaks down videos into frames, extracts spatial features with CNN, and captures temporal context with LSTM. Annoy Algorithm: The system pre-maps existing ISRO videos using their extracted features. The similar videos are then recommended to the user for a better experience.   Our LRCN video classification model excelled with a 67% accuracy on the ISRO dataset. Training and Validation Loss curves demonstrate a trend, suggesting the model successfully minimized error during training and generalizes well to unseen data.   Our research demonstrates the power of Neural Networks like LRCN in Video Classification. To unlock their full potential: Include diverse ethnicities for broader representation and improved model accuracy in activity recognition. Continuously expand datasets, refine models, and explore new applications to push the boundaries of video category recognition technology. Extend the model beyond the current five categories to enhance its scope.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373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2024E-4068-5316-861D-8904F2AC4284}"/>
              </a:ext>
            </a:extLst>
          </p:cNvPr>
          <p:cNvSpPr txBox="1"/>
          <p:nvPr/>
        </p:nvSpPr>
        <p:spPr>
          <a:xfrm>
            <a:off x="693506" y="791379"/>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Video Search Results</a:t>
            </a:r>
          </a:p>
        </p:txBody>
      </p:sp>
      <p:pic>
        <p:nvPicPr>
          <p:cNvPr id="5" name="Picture 4">
            <a:extLst>
              <a:ext uri="{FF2B5EF4-FFF2-40B4-BE49-F238E27FC236}">
                <a16:creationId xmlns:a16="http://schemas.microsoft.com/office/drawing/2014/main" id="{4BA5AFC6-1C9C-3846-8DB4-3466795AF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60" y="1288765"/>
            <a:ext cx="8332342" cy="5143500"/>
          </a:xfrm>
          <a:prstGeom prst="rect">
            <a:avLst/>
          </a:prstGeom>
        </p:spPr>
      </p:pic>
    </p:spTree>
    <p:extLst>
      <p:ext uri="{BB962C8B-B14F-4D97-AF65-F5344CB8AC3E}">
        <p14:creationId xmlns:p14="http://schemas.microsoft.com/office/powerpoint/2010/main" val="292149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A21A4-9387-782A-C861-6903F0F8F4F4}"/>
              </a:ext>
            </a:extLst>
          </p:cNvPr>
          <p:cNvSpPr txBox="1"/>
          <p:nvPr/>
        </p:nvSpPr>
        <p:spPr>
          <a:xfrm>
            <a:off x="652409" y="822201"/>
            <a:ext cx="4572000" cy="369332"/>
          </a:xfrm>
          <a:prstGeom prst="rect">
            <a:avLst/>
          </a:prstGeom>
          <a:noFill/>
        </p:spPr>
        <p:txBody>
          <a:bodyPr wrap="square">
            <a:spAutoFit/>
          </a:bodyPr>
          <a:lstStyle/>
          <a:p>
            <a:pPr marL="0" algn="l" rtl="0" eaLnBrk="1" latinLnBrk="0" hangingPunct="1">
              <a:spcBef>
                <a:spcPts val="0"/>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Video </a:t>
            </a:r>
            <a:r>
              <a:rPr lang="en-IN" dirty="0">
                <a:solidFill>
                  <a:srgbClr val="000000"/>
                </a:solidFill>
                <a:latin typeface="Times New Roman" panose="02020603050405020304" pitchFamily="18" charset="0"/>
                <a:cs typeface="Times New Roman" panose="02020603050405020304" pitchFamily="18" charset="0"/>
              </a:rPr>
              <a:t>Classification</a:t>
            </a:r>
            <a:endParaRPr lang="en-IN" dirty="0">
              <a:effectLst/>
            </a:endParaRPr>
          </a:p>
        </p:txBody>
      </p:sp>
      <p:pic>
        <p:nvPicPr>
          <p:cNvPr id="5" name="Picture 4">
            <a:extLst>
              <a:ext uri="{FF2B5EF4-FFF2-40B4-BE49-F238E27FC236}">
                <a16:creationId xmlns:a16="http://schemas.microsoft.com/office/drawing/2014/main" id="{30CDCFC6-B279-237A-76C4-C9FA56416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7" y="1288764"/>
            <a:ext cx="8465906" cy="5143500"/>
          </a:xfrm>
          <a:prstGeom prst="rect">
            <a:avLst/>
          </a:prstGeom>
        </p:spPr>
      </p:pic>
    </p:spTree>
    <p:extLst>
      <p:ext uri="{BB962C8B-B14F-4D97-AF65-F5344CB8AC3E}">
        <p14:creationId xmlns:p14="http://schemas.microsoft.com/office/powerpoint/2010/main" val="3808324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E1D2E-8FF1-E836-DEFC-58A16851F9E6}"/>
              </a:ext>
            </a:extLst>
          </p:cNvPr>
          <p:cNvSpPr txBox="1"/>
          <p:nvPr/>
        </p:nvSpPr>
        <p:spPr>
          <a:xfrm>
            <a:off x="662682" y="770830"/>
            <a:ext cx="4572000" cy="369332"/>
          </a:xfrm>
          <a:prstGeom prst="rect">
            <a:avLst/>
          </a:prstGeom>
          <a:noFill/>
        </p:spPr>
        <p:txBody>
          <a:bodyPr wrap="square">
            <a:spAutoFit/>
          </a:bodyPr>
          <a:lstStyle/>
          <a:p>
            <a:pPr marL="0" algn="l" rtl="0" eaLnBrk="1" latinLnBrk="0" hangingPunct="1">
              <a:spcBef>
                <a:spcPts val="0"/>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Video </a:t>
            </a:r>
            <a:r>
              <a:rPr lang="en-IN" dirty="0">
                <a:solidFill>
                  <a:srgbClr val="000000"/>
                </a:solidFill>
                <a:latin typeface="Times New Roman" panose="02020603050405020304" pitchFamily="18" charset="0"/>
                <a:cs typeface="Times New Roman" panose="02020603050405020304" pitchFamily="18" charset="0"/>
              </a:rPr>
              <a:t>Classification Results</a:t>
            </a:r>
            <a:endParaRPr lang="en-IN" dirty="0">
              <a:effectLst/>
            </a:endParaRPr>
          </a:p>
        </p:txBody>
      </p:sp>
      <p:pic>
        <p:nvPicPr>
          <p:cNvPr id="5" name="Picture 4">
            <a:extLst>
              <a:ext uri="{FF2B5EF4-FFF2-40B4-BE49-F238E27FC236}">
                <a16:creationId xmlns:a16="http://schemas.microsoft.com/office/drawing/2014/main" id="{C67C2DD6-7F65-C4BC-9F6B-2DA8EEE68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6" y="1237394"/>
            <a:ext cx="8465905" cy="5143500"/>
          </a:xfrm>
          <a:prstGeom prst="rect">
            <a:avLst/>
          </a:prstGeom>
        </p:spPr>
      </p:pic>
    </p:spTree>
    <p:extLst>
      <p:ext uri="{BB962C8B-B14F-4D97-AF65-F5344CB8AC3E}">
        <p14:creationId xmlns:p14="http://schemas.microsoft.com/office/powerpoint/2010/main" val="248084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BFC4-0846-0041-BD51-5D6CA372A0C8}"/>
              </a:ext>
            </a:extLst>
          </p:cNvPr>
          <p:cNvSpPr txBox="1"/>
          <p:nvPr/>
        </p:nvSpPr>
        <p:spPr>
          <a:xfrm>
            <a:off x="652410" y="873572"/>
            <a:ext cx="4572000" cy="369332"/>
          </a:xfrm>
          <a:prstGeom prst="rect">
            <a:avLst/>
          </a:prstGeom>
          <a:noFill/>
        </p:spPr>
        <p:txBody>
          <a:bodyPr wrap="square">
            <a:spAutoFit/>
          </a:bodyPr>
          <a:lstStyle/>
          <a:p>
            <a:pPr marL="0" algn="l" rtl="0" eaLnBrk="1" latinLnBrk="0" hangingPunct="1">
              <a:spcBef>
                <a:spcPts val="0"/>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Video Analytics</a:t>
            </a:r>
            <a:endParaRPr lang="en-IN" dirty="0">
              <a:effectLst/>
            </a:endParaRPr>
          </a:p>
        </p:txBody>
      </p:sp>
      <p:pic>
        <p:nvPicPr>
          <p:cNvPr id="5" name="Picture 4">
            <a:extLst>
              <a:ext uri="{FF2B5EF4-FFF2-40B4-BE49-F238E27FC236}">
                <a16:creationId xmlns:a16="http://schemas.microsoft.com/office/drawing/2014/main" id="{047642CA-4330-D492-2B63-7D785BAC3DEE}"/>
              </a:ext>
            </a:extLst>
          </p:cNvPr>
          <p:cNvPicPr>
            <a:picLocks noChangeAspect="1"/>
          </p:cNvPicPr>
          <p:nvPr/>
        </p:nvPicPr>
        <p:blipFill>
          <a:blip r:embed="rId2"/>
          <a:stretch>
            <a:fillRect/>
          </a:stretch>
        </p:blipFill>
        <p:spPr>
          <a:xfrm>
            <a:off x="452063" y="1319587"/>
            <a:ext cx="8435083" cy="5143500"/>
          </a:xfrm>
          <a:prstGeom prst="rect">
            <a:avLst/>
          </a:prstGeom>
        </p:spPr>
      </p:pic>
    </p:spTree>
    <p:extLst>
      <p:ext uri="{BB962C8B-B14F-4D97-AF65-F5344CB8AC3E}">
        <p14:creationId xmlns:p14="http://schemas.microsoft.com/office/powerpoint/2010/main" val="732072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F07C49-F4AE-7B92-8625-D179341F5FAF}"/>
              </a:ext>
            </a:extLst>
          </p:cNvPr>
          <p:cNvSpPr txBox="1"/>
          <p:nvPr/>
        </p:nvSpPr>
        <p:spPr>
          <a:xfrm>
            <a:off x="621586" y="945491"/>
            <a:ext cx="4572000" cy="369332"/>
          </a:xfrm>
          <a:prstGeom prst="rect">
            <a:avLst/>
          </a:prstGeom>
          <a:noFill/>
        </p:spPr>
        <p:txBody>
          <a:bodyPr wrap="square">
            <a:spAutoFit/>
          </a:bodyPr>
          <a:lstStyle/>
          <a:p>
            <a:pPr marL="0" algn="l" rtl="0" eaLnBrk="1" latinLnBrk="0" hangingPunct="1">
              <a:spcBef>
                <a:spcPts val="0"/>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Video Share</a:t>
            </a:r>
            <a:endParaRPr lang="en-IN" dirty="0">
              <a:effectLst/>
            </a:endParaRPr>
          </a:p>
        </p:txBody>
      </p:sp>
      <p:pic>
        <p:nvPicPr>
          <p:cNvPr id="7" name="Picture 6">
            <a:extLst>
              <a:ext uri="{FF2B5EF4-FFF2-40B4-BE49-F238E27FC236}">
                <a16:creationId xmlns:a16="http://schemas.microsoft.com/office/drawing/2014/main" id="{ACEFE91E-3423-4562-8B28-7C6F84A31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87" y="1401780"/>
            <a:ext cx="8537825" cy="5143500"/>
          </a:xfrm>
          <a:prstGeom prst="rect">
            <a:avLst/>
          </a:prstGeom>
        </p:spPr>
      </p:pic>
    </p:spTree>
    <p:extLst>
      <p:ext uri="{BB962C8B-B14F-4D97-AF65-F5344CB8AC3E}">
        <p14:creationId xmlns:p14="http://schemas.microsoft.com/office/powerpoint/2010/main" val="10867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13198-0192-FB81-8BAC-57DBA2499D91}"/>
              </a:ext>
            </a:extLst>
          </p:cNvPr>
          <p:cNvSpPr txBox="1"/>
          <p:nvPr/>
        </p:nvSpPr>
        <p:spPr>
          <a:xfrm>
            <a:off x="3760341" y="154112"/>
            <a:ext cx="1623317"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AAB1772C-488F-976D-868F-C5FF8AE7C7BD}"/>
              </a:ext>
            </a:extLst>
          </p:cNvPr>
          <p:cNvSpPr txBox="1"/>
          <p:nvPr/>
        </p:nvSpPr>
        <p:spPr>
          <a:xfrm>
            <a:off x="544530" y="1006867"/>
            <a:ext cx="8137133" cy="923330"/>
          </a:xfrm>
          <a:prstGeom prst="rect">
            <a:avLst/>
          </a:prstGeom>
          <a:noFill/>
        </p:spPr>
        <p:txBody>
          <a:bodyPr wrap="square" rtlCol="0">
            <a:spAutoFit/>
          </a:bodyPr>
          <a:lstStyle/>
          <a:p>
            <a:pPr marL="285750" indent="-285750">
              <a:buFont typeface="Wingdings" panose="05000000000000000000" pitchFamily="2" charset="2"/>
              <a:buChar char="Ø"/>
            </a:pP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Our </a:t>
            </a:r>
            <a:r>
              <a:rPr lang="de-CH"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LRCN</a:t>
            </a: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video classification model excelled with a </a:t>
            </a:r>
            <a:r>
              <a:rPr lang="de-CH"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67%</a:t>
            </a: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accuracy on the </a:t>
            </a:r>
            <a:r>
              <a:rPr lang="de-CH"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ISRO</a:t>
            </a: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dataset</a:t>
            </a:r>
          </a:p>
          <a:p>
            <a:endParaRPr lang="en-IN" dirty="0"/>
          </a:p>
        </p:txBody>
      </p:sp>
      <p:pic>
        <p:nvPicPr>
          <p:cNvPr id="4" name="image7.png">
            <a:extLst>
              <a:ext uri="{FF2B5EF4-FFF2-40B4-BE49-F238E27FC236}">
                <a16:creationId xmlns:a16="http://schemas.microsoft.com/office/drawing/2014/main" id="{2AF4C38C-9E61-1B64-8564-BC5D9B351D0E}"/>
              </a:ext>
            </a:extLst>
          </p:cNvPr>
          <p:cNvPicPr>
            <a:picLocks noChangeAspect="1"/>
          </p:cNvPicPr>
          <p:nvPr/>
        </p:nvPicPr>
        <p:blipFill>
          <a:blip r:embed="rId2" cstate="print"/>
          <a:stretch>
            <a:fillRect/>
          </a:stretch>
        </p:blipFill>
        <p:spPr>
          <a:xfrm>
            <a:off x="2046710" y="1815945"/>
            <a:ext cx="5256584" cy="3744416"/>
          </a:xfrm>
          <a:prstGeom prst="rect">
            <a:avLst/>
          </a:prstGeom>
        </p:spPr>
      </p:pic>
      <p:sp>
        <p:nvSpPr>
          <p:cNvPr id="7" name="TextBox 6">
            <a:extLst>
              <a:ext uri="{FF2B5EF4-FFF2-40B4-BE49-F238E27FC236}">
                <a16:creationId xmlns:a16="http://schemas.microsoft.com/office/drawing/2014/main" id="{A9A2A493-342F-2560-F91E-A3B3A760A597}"/>
              </a:ext>
            </a:extLst>
          </p:cNvPr>
          <p:cNvSpPr txBox="1"/>
          <p:nvPr/>
        </p:nvSpPr>
        <p:spPr>
          <a:xfrm>
            <a:off x="2597730" y="5851133"/>
            <a:ext cx="457200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rPr>
              <a:t>C</a:t>
            </a:r>
            <a:r>
              <a:rPr lang="en-US" sz="1800" dirty="0">
                <a:effectLst/>
                <a:latin typeface="Calibri" panose="020F0502020204030204" pitchFamily="34" charset="0"/>
                <a:ea typeface="Calibri" panose="020F0502020204030204" pitchFamily="34" charset="0"/>
              </a:rPr>
              <a:t>onfusion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matrix</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from</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classification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by</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LRCN</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7731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D11B2-2BB0-9E47-0E8D-79E2056236CC}"/>
              </a:ext>
            </a:extLst>
          </p:cNvPr>
          <p:cNvSpPr txBox="1"/>
          <p:nvPr/>
        </p:nvSpPr>
        <p:spPr>
          <a:xfrm>
            <a:off x="570216" y="636998"/>
            <a:ext cx="8003568" cy="923330"/>
          </a:xfrm>
          <a:prstGeom prst="rect">
            <a:avLst/>
          </a:prstGeom>
          <a:noFill/>
        </p:spPr>
        <p:txBody>
          <a:bodyPr wrap="square" rtlCol="0">
            <a:spAutoFit/>
          </a:bodyPr>
          <a:lstStyle/>
          <a:p>
            <a:pPr marL="285750" indent="-285750">
              <a:buFont typeface="Wingdings" panose="05000000000000000000" pitchFamily="2" charset="2"/>
              <a:buChar char="Ø"/>
            </a:pP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Training and Validation Loss curves demonstrate a trend, suggesting the model successfully minimized error during training and generalizes well to unseen data.</a:t>
            </a:r>
          </a:p>
          <a:p>
            <a:endParaRPr lang="en-IN" dirty="0">
              <a:latin typeface="Times New Roman" panose="02020603050405020304" pitchFamily="18" charset="0"/>
              <a:cs typeface="Times New Roman" panose="02020603050405020304" pitchFamily="18" charset="0"/>
            </a:endParaRPr>
          </a:p>
        </p:txBody>
      </p:sp>
      <p:pic>
        <p:nvPicPr>
          <p:cNvPr id="3" name="image6.png">
            <a:extLst>
              <a:ext uri="{FF2B5EF4-FFF2-40B4-BE49-F238E27FC236}">
                <a16:creationId xmlns:a16="http://schemas.microsoft.com/office/drawing/2014/main" id="{A62491AE-83EF-2DAE-CEB3-F6194D648F87}"/>
              </a:ext>
            </a:extLst>
          </p:cNvPr>
          <p:cNvPicPr>
            <a:picLocks noChangeAspect="1"/>
          </p:cNvPicPr>
          <p:nvPr/>
        </p:nvPicPr>
        <p:blipFill>
          <a:blip r:embed="rId2" cstate="print"/>
          <a:stretch>
            <a:fillRect/>
          </a:stretch>
        </p:blipFill>
        <p:spPr>
          <a:xfrm>
            <a:off x="647531" y="1784068"/>
            <a:ext cx="3744416" cy="2744638"/>
          </a:xfrm>
          <a:prstGeom prst="rect">
            <a:avLst/>
          </a:prstGeom>
        </p:spPr>
      </p:pic>
      <p:pic>
        <p:nvPicPr>
          <p:cNvPr id="4" name="image5.png">
            <a:extLst>
              <a:ext uri="{FF2B5EF4-FFF2-40B4-BE49-F238E27FC236}">
                <a16:creationId xmlns:a16="http://schemas.microsoft.com/office/drawing/2014/main" id="{56A3D7DF-52C3-5BDD-CE5D-E9E5F86B1C1D}"/>
              </a:ext>
            </a:extLst>
          </p:cNvPr>
          <p:cNvPicPr>
            <a:picLocks noChangeAspect="1"/>
          </p:cNvPicPr>
          <p:nvPr/>
        </p:nvPicPr>
        <p:blipFill>
          <a:blip r:embed="rId3" cstate="print"/>
          <a:stretch>
            <a:fillRect/>
          </a:stretch>
        </p:blipFill>
        <p:spPr>
          <a:xfrm>
            <a:off x="4896069" y="1886810"/>
            <a:ext cx="3600400" cy="2744637"/>
          </a:xfrm>
          <a:prstGeom prst="rect">
            <a:avLst/>
          </a:prstGeom>
        </p:spPr>
      </p:pic>
      <p:sp>
        <p:nvSpPr>
          <p:cNvPr id="6" name="TextBox 5">
            <a:extLst>
              <a:ext uri="{FF2B5EF4-FFF2-40B4-BE49-F238E27FC236}">
                <a16:creationId xmlns:a16="http://schemas.microsoft.com/office/drawing/2014/main" id="{DA401CBD-B1F3-0D7C-1F95-233155264596}"/>
              </a:ext>
            </a:extLst>
          </p:cNvPr>
          <p:cNvSpPr txBox="1"/>
          <p:nvPr/>
        </p:nvSpPr>
        <p:spPr>
          <a:xfrm>
            <a:off x="488022" y="4773263"/>
            <a:ext cx="4572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Total Accuracy vs. Total Validation Accuracy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8FEEB5F-E085-5657-17A9-90F1172D89A3}"/>
              </a:ext>
            </a:extLst>
          </p:cNvPr>
          <p:cNvSpPr txBox="1"/>
          <p:nvPr/>
        </p:nvSpPr>
        <p:spPr>
          <a:xfrm>
            <a:off x="5060022" y="4773263"/>
            <a:ext cx="4572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Total Loss vs. Total Validation Loss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821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DE0B1-9AD0-A7A3-CF67-C887623D297F}"/>
              </a:ext>
            </a:extLst>
          </p:cNvPr>
          <p:cNvSpPr txBox="1"/>
          <p:nvPr/>
        </p:nvSpPr>
        <p:spPr>
          <a:xfrm>
            <a:off x="2835666" y="133564"/>
            <a:ext cx="4109663"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Future Enhancements</a:t>
            </a:r>
          </a:p>
        </p:txBody>
      </p:sp>
      <p:sp>
        <p:nvSpPr>
          <p:cNvPr id="3" name="TextBox 2">
            <a:extLst>
              <a:ext uri="{FF2B5EF4-FFF2-40B4-BE49-F238E27FC236}">
                <a16:creationId xmlns:a16="http://schemas.microsoft.com/office/drawing/2014/main" id="{7E59D11D-2F53-AD0A-46BF-A5842035FDEA}"/>
              </a:ext>
            </a:extLst>
          </p:cNvPr>
          <p:cNvSpPr txBox="1"/>
          <p:nvPr/>
        </p:nvSpPr>
        <p:spPr>
          <a:xfrm>
            <a:off x="544530" y="1099335"/>
            <a:ext cx="8280971" cy="2308324"/>
          </a:xfrm>
          <a:prstGeom prst="rect">
            <a:avLst/>
          </a:prstGeom>
          <a:noFill/>
        </p:spPr>
        <p:txBody>
          <a:bodyPr wrap="square" rtlCol="0">
            <a:spAutoFit/>
          </a:bodyPr>
          <a:lstStyle/>
          <a:p>
            <a:pPr marL="285750" indent="-285750">
              <a:buFont typeface="Wingdings" panose="05000000000000000000" pitchFamily="2" charset="2"/>
              <a:buChar char="Ø"/>
            </a:pP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Include diverse ethnicities for broader representation and improved model accuracy in activity recognition.</a:t>
            </a:r>
          </a:p>
          <a:p>
            <a:pPr marL="685800" indent="-685800">
              <a:buFont typeface="Arial" panose="020B0604020202020204" pitchFamily="34" charset="0"/>
              <a:buChar char="•"/>
            </a:pPr>
            <a:endPar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Continuously expand datasets, refine models, and explore new applications to push the boundaries of video category recognition technology. </a:t>
            </a:r>
          </a:p>
          <a:p>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r>
              <a:rPr lang="de-CH"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Extend the model beyond the current five categories to enhance its scope. </a:t>
            </a: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838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5F883-C5B5-D1F9-21F9-607DA4CEEADA}"/>
              </a:ext>
            </a:extLst>
          </p:cNvPr>
          <p:cNvSpPr txBox="1"/>
          <p:nvPr/>
        </p:nvSpPr>
        <p:spPr>
          <a:xfrm>
            <a:off x="3570269" y="133563"/>
            <a:ext cx="2003461"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881B61B-32C7-EFFB-D605-A8AEA517A93A}"/>
              </a:ext>
            </a:extLst>
          </p:cNvPr>
          <p:cNvSpPr txBox="1"/>
          <p:nvPr/>
        </p:nvSpPr>
        <p:spPr>
          <a:xfrm>
            <a:off x="534256" y="976045"/>
            <a:ext cx="8147407" cy="4801314"/>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LRCN model achieved a commendable accuracy of 67%, demonstrating its efficacy in video classification tasks, while the annoy algorithm proved effective for video recommendations.</a:t>
            </a:r>
          </a:p>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Future research endeavors should focus on enhancing dataset diversity, particularly in including various ethnic backgrounds, to bolster model accuracy and advance activity recognition research.</a:t>
            </a:r>
          </a:p>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Expansion of the model to include additional categories beyond the initial five holds promise for broader applicability and improved performance.</a:t>
            </a:r>
          </a:p>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Practical applications of these models extend to areas like Adult content detection, offering potential solutions for content filtering and user experience enhancement.</a:t>
            </a:r>
          </a:p>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By analyzing upcoming video frames and identifying adult content scenes, users can seamlessly skip objectionable content with a single click, enhancing user satisfaction and content accessibility.</a:t>
            </a:r>
          </a:p>
          <a:p>
            <a:pPr marL="285750" indent="-28575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 conclusion, continual efforts in expanding and refining datasets, improving model architectures, and exploring real-world applications aim to propel significant advancements in video category recognition technology.</a:t>
            </a:r>
          </a:p>
          <a:p>
            <a:endParaRPr lang="en-IN" dirty="0"/>
          </a:p>
        </p:txBody>
      </p:sp>
    </p:spTree>
    <p:extLst>
      <p:ext uri="{BB962C8B-B14F-4D97-AF65-F5344CB8AC3E}">
        <p14:creationId xmlns:p14="http://schemas.microsoft.com/office/powerpoint/2010/main" val="226424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E99727-0368-18B9-D3CD-A1C024317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325" y="728700"/>
            <a:ext cx="7453349" cy="5400600"/>
          </a:xfrm>
          <a:prstGeom prst="rect">
            <a:avLst/>
          </a:prstGeom>
        </p:spPr>
      </p:pic>
    </p:spTree>
    <p:extLst>
      <p:ext uri="{BB962C8B-B14F-4D97-AF65-F5344CB8AC3E}">
        <p14:creationId xmlns:p14="http://schemas.microsoft.com/office/powerpoint/2010/main" val="246028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E99-76D7-5FA8-9252-8BCDCAF0A333}"/>
              </a:ext>
            </a:extLst>
          </p:cNvPr>
          <p:cNvSpPr>
            <a:spLocks noGrp="1"/>
          </p:cNvSpPr>
          <p:nvPr>
            <p:ph type="title"/>
          </p:nvPr>
        </p:nvSpPr>
        <p:spPr>
          <a:xfrm>
            <a:off x="628650" y="365126"/>
            <a:ext cx="7886700" cy="451303"/>
          </a:xfrm>
        </p:spPr>
        <p:txBody>
          <a:bodyPr>
            <a:noAutofit/>
          </a:bodyPr>
          <a:lstStyle/>
          <a:p>
            <a:pPr algn="ctr"/>
            <a:r>
              <a:rPr lang="en-IN" sz="3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B54BF29-4E43-6486-113D-A4EF65BF679B}"/>
              </a:ext>
            </a:extLst>
          </p:cNvPr>
          <p:cNvSpPr>
            <a:spLocks noGrp="1"/>
          </p:cNvSpPr>
          <p:nvPr>
            <p:ph idx="1"/>
          </p:nvPr>
        </p:nvSpPr>
        <p:spPr>
          <a:xfrm>
            <a:off x="628650" y="1150705"/>
            <a:ext cx="7886700" cy="5026257"/>
          </a:xfrm>
        </p:spPr>
        <p:txBody>
          <a:bodyPr>
            <a:normAutofit/>
          </a:bodyPr>
          <a:lstStyle/>
          <a:p>
            <a:pPr algn="just">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At the heart of technology's progress, deep learning and video sorting come together, showcasing innovation by unraveling complex data patterns similar to how the human brain works.</a:t>
            </a:r>
          </a:p>
          <a:p>
            <a:pPr algn="just">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Exploring deep learning's influence on video sorting leads us on a quest for knowledge and innovation, where powerful models like LRCN automatically detect complex features from videos, streamlining classification and enhancing content representation.</a:t>
            </a:r>
          </a:p>
          <a:p>
            <a:pPr algn="just">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Deep learning models, like CNNs and LSTMs, go beyond still features to understand the timing of video events, improving accuracy in tasks like recognizing actions and detecting events.</a:t>
            </a:r>
          </a:p>
          <a:p>
            <a:pPr algn="just">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Deep learning models can handle different types of videos, adapting well to diverse data and fostering strong classifiers, paving the way for exploration and innovation in video sorting.</a:t>
            </a:r>
          </a:p>
          <a:p>
            <a:pPr algn="just">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Deep learning's unmatched accuracy makes it essential for precise video sorting in various fields, from security to healthcare, driving technological progress and reshaping industries.</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Additionally, the ‘Annoy’ algorithm serves as a recommendation system, suggesting similar videos based on user interest. </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8BAA-0ACA-A52E-831B-FBC4A98DB134}"/>
              </a:ext>
            </a:extLst>
          </p:cNvPr>
          <p:cNvSpPr>
            <a:spLocks noGrp="1"/>
          </p:cNvSpPr>
          <p:nvPr>
            <p:ph type="title"/>
          </p:nvPr>
        </p:nvSpPr>
        <p:spPr>
          <a:xfrm>
            <a:off x="174171" y="365127"/>
            <a:ext cx="8806543" cy="701674"/>
          </a:xfrm>
        </p:spPr>
        <p:txBody>
          <a:bodyPr>
            <a:normAutofit/>
          </a:bodyPr>
          <a:lstStyle/>
          <a:p>
            <a:pPr algn="ctr"/>
            <a:r>
              <a:rPr lang="en-IN" sz="3000" b="1" dirty="0">
                <a:latin typeface="Times New Roman" panose="02020603050405020304" pitchFamily="18" charset="0"/>
                <a:cs typeface="Times New Roman" panose="02020603050405020304" pitchFamily="18" charset="0"/>
              </a:rPr>
              <a:t>Existing System</a:t>
            </a:r>
            <a:endParaRPr lang="en-IN" sz="3000" b="1" dirty="0"/>
          </a:p>
        </p:txBody>
      </p:sp>
      <p:sp>
        <p:nvSpPr>
          <p:cNvPr id="3" name="Content Placeholder 2">
            <a:extLst>
              <a:ext uri="{FF2B5EF4-FFF2-40B4-BE49-F238E27FC236}">
                <a16:creationId xmlns:a16="http://schemas.microsoft.com/office/drawing/2014/main" id="{A83151DD-51F7-07F9-E90F-15665811303D}"/>
              </a:ext>
            </a:extLst>
          </p:cNvPr>
          <p:cNvSpPr>
            <a:spLocks noGrp="1"/>
          </p:cNvSpPr>
          <p:nvPr>
            <p:ph idx="1"/>
          </p:nvPr>
        </p:nvSpPr>
        <p:spPr>
          <a:xfrm>
            <a:off x="628650" y="1066800"/>
            <a:ext cx="7886700" cy="5553455"/>
          </a:xfrm>
        </p:spPr>
        <p:txBody>
          <a:bodyPr>
            <a:normAutofit/>
          </a:bodyPr>
          <a:lstStyle/>
          <a:p>
            <a:pPr algn="l">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Human action recognition using UCF101 dataset involves analyzing video sequences to classify actions or activities.</a:t>
            </a:r>
          </a:p>
          <a:p>
            <a:pPr algn="l">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Similar to video classification, this task utilizes convolutional neural networks (CNNs) and recurrent neural networks (RNNs), such as long short-term memory (LSTM) networks.</a:t>
            </a:r>
          </a:p>
          <a:p>
            <a:pPr algn="l">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CNNs extract spatial features from individual frames, while RNNs capture temporal dynamics.</a:t>
            </a:r>
          </a:p>
          <a:p>
            <a:pPr algn="l">
              <a:buFont typeface="Wingdings" panose="05000000000000000000" pitchFamily="2" charset="2"/>
              <a:buChar char="Ø"/>
            </a:pPr>
            <a:r>
              <a:rPr lang="en-US" sz="1700" b="0" i="0" dirty="0">
                <a:solidFill>
                  <a:srgbClr val="0D0D0D"/>
                </a:solidFill>
                <a:effectLst/>
                <a:latin typeface="Times New Roman" panose="02020603050405020304" pitchFamily="18" charset="0"/>
                <a:cs typeface="Times New Roman" panose="02020603050405020304" pitchFamily="18" charset="0"/>
              </a:rPr>
              <a:t>Combining CNNs and RNNs achieves state-of-the-art performance in tasks like human action recognition and video classification.</a:t>
            </a:r>
          </a:p>
          <a:p>
            <a:pPr marL="0" indent="0" algn="just">
              <a:buNone/>
            </a:pPr>
            <a:r>
              <a:rPr lang="en-IN" sz="2400" dirty="0">
                <a:latin typeface="Times New Roman" panose="02020603050405020304" pitchFamily="18" charset="0"/>
                <a:cs typeface="Times New Roman" panose="02020603050405020304" pitchFamily="18" charset="0"/>
              </a:rPr>
              <a:t>   </a:t>
            </a:r>
          </a:p>
        </p:txBody>
      </p:sp>
      <p:pic>
        <p:nvPicPr>
          <p:cNvPr id="1030" name="Picture 6" descr="What is Convolutional Neural Network — CNN (Deep Learning) | by Nafiz  Shahriar | Medium">
            <a:extLst>
              <a:ext uri="{FF2B5EF4-FFF2-40B4-BE49-F238E27FC236}">
                <a16:creationId xmlns:a16="http://schemas.microsoft.com/office/drawing/2014/main" id="{224D857B-E008-D93C-AA4D-228C57B39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17" y="3843527"/>
            <a:ext cx="5897365" cy="236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8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2F9C4-AE2D-5616-1F55-E383FD60A735}"/>
              </a:ext>
            </a:extLst>
          </p:cNvPr>
          <p:cNvSpPr txBox="1"/>
          <p:nvPr/>
        </p:nvSpPr>
        <p:spPr>
          <a:xfrm>
            <a:off x="3333965" y="236574"/>
            <a:ext cx="4572000"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Limitations</a:t>
            </a:r>
            <a:endParaRPr lang="en-IN" sz="3000" dirty="0"/>
          </a:p>
        </p:txBody>
      </p:sp>
      <p:sp>
        <p:nvSpPr>
          <p:cNvPr id="4" name="TextBox 3">
            <a:extLst>
              <a:ext uri="{FF2B5EF4-FFF2-40B4-BE49-F238E27FC236}">
                <a16:creationId xmlns:a16="http://schemas.microsoft.com/office/drawing/2014/main" id="{17AA2C42-9E03-D7AC-8A34-62B68FA15F4F}"/>
              </a:ext>
            </a:extLst>
          </p:cNvPr>
          <p:cNvSpPr txBox="1"/>
          <p:nvPr/>
        </p:nvSpPr>
        <p:spPr>
          <a:xfrm>
            <a:off x="441789" y="1109609"/>
            <a:ext cx="8301519" cy="4016484"/>
          </a:xfrm>
          <a:prstGeom prst="rect">
            <a:avLst/>
          </a:prstGeom>
          <a:noFill/>
        </p:spPr>
        <p:txBody>
          <a:bodyPr wrap="square" rtlCol="0">
            <a:spAutoFit/>
          </a:bodyPr>
          <a:lstStyle/>
          <a:p>
            <a:pPr marL="285750" indent="-285750">
              <a:buFont typeface="Wingdings" panose="05000000000000000000" pitchFamily="2" charset="2"/>
              <a:buChar char="Ø"/>
            </a:pPr>
            <a:r>
              <a:rPr lang="en-IN" sz="1700" b="1" i="0" dirty="0">
                <a:solidFill>
                  <a:srgbClr val="0D0D0D"/>
                </a:solidFill>
                <a:effectLst/>
                <a:latin typeface="Times New Roman" panose="02020603050405020304" pitchFamily="18" charset="0"/>
                <a:cs typeface="Times New Roman" panose="02020603050405020304" pitchFamily="18" charset="0"/>
              </a:rPr>
              <a:t>Computational Intensity: </a:t>
            </a:r>
            <a:r>
              <a:rPr lang="en-US" sz="1700" b="0" i="0" dirty="0">
                <a:solidFill>
                  <a:srgbClr val="0D0D0D"/>
                </a:solidFill>
                <a:effectLst/>
                <a:latin typeface="Times New Roman" panose="02020603050405020304" pitchFamily="18" charset="0"/>
                <a:cs typeface="Times New Roman" panose="02020603050405020304" pitchFamily="18" charset="0"/>
              </a:rPr>
              <a:t>Processing video data using CNNs and RNNs can be computationally intensive, requiring significant resources for training and inference, which may pose challenges for deployment in resource-constrained environments.</a:t>
            </a:r>
          </a:p>
          <a:p>
            <a:pPr marL="285750" indent="-285750">
              <a:buFont typeface="Wingdings" panose="05000000000000000000" pitchFamily="2" charset="2"/>
              <a:buChar char="Ø"/>
            </a:pPr>
            <a:endParaRPr lang="en-US" sz="17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700" b="1" i="0" dirty="0">
                <a:solidFill>
                  <a:srgbClr val="0D0D0D"/>
                </a:solidFill>
                <a:effectLst/>
                <a:latin typeface="Times New Roman" panose="02020603050405020304" pitchFamily="18" charset="0"/>
                <a:cs typeface="Times New Roman" panose="02020603050405020304" pitchFamily="18" charset="0"/>
              </a:rPr>
              <a:t>Lack of Real-time Processing: </a:t>
            </a:r>
            <a:r>
              <a:rPr lang="en-US" sz="1700" b="0" i="0" dirty="0">
                <a:solidFill>
                  <a:srgbClr val="0D0D0D"/>
                </a:solidFill>
                <a:effectLst/>
                <a:latin typeface="Times New Roman" panose="02020603050405020304" pitchFamily="18" charset="0"/>
                <a:cs typeface="Times New Roman" panose="02020603050405020304" pitchFamily="18" charset="0"/>
              </a:rPr>
              <a:t>The computational complexity of the existing system may hinder its ability to perform real-time video classification, limiting its usefulness in applications requiring immediate decision-making based on video content.</a:t>
            </a:r>
          </a:p>
          <a:p>
            <a:pPr marL="285750" indent="-285750">
              <a:buFont typeface="Wingdings" panose="05000000000000000000" pitchFamily="2" charset="2"/>
              <a:buChar char="Ø"/>
            </a:pPr>
            <a:endParaRPr lang="en-US" sz="17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700" b="1" i="0" dirty="0">
                <a:solidFill>
                  <a:srgbClr val="0D0D0D"/>
                </a:solidFill>
                <a:effectLst/>
                <a:latin typeface="Times New Roman" panose="02020603050405020304" pitchFamily="18" charset="0"/>
                <a:cs typeface="Times New Roman" panose="02020603050405020304" pitchFamily="18" charset="0"/>
              </a:rPr>
              <a:t>Sensitivity to Noise and Variability: </a:t>
            </a:r>
            <a:r>
              <a:rPr lang="en-US" sz="1700" b="0" i="0" dirty="0">
                <a:solidFill>
                  <a:srgbClr val="0D0D0D"/>
                </a:solidFill>
                <a:effectLst/>
                <a:latin typeface="Times New Roman" panose="02020603050405020304" pitchFamily="18" charset="0"/>
                <a:cs typeface="Times New Roman" panose="02020603050405020304" pitchFamily="18" charset="0"/>
              </a:rPr>
              <a:t>The performance of the system may degrade in the presence of noise or variability in video data, as it may struggle to distinguish relevant patterns from irrelevant distractions.</a:t>
            </a:r>
          </a:p>
          <a:p>
            <a:pPr marL="285750" indent="-285750">
              <a:buFont typeface="Wingdings" panose="05000000000000000000" pitchFamily="2" charset="2"/>
              <a:buChar char="Ø"/>
            </a:pPr>
            <a:endParaRPr lang="en-US" sz="17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700" b="1" i="0" dirty="0">
                <a:solidFill>
                  <a:srgbClr val="0D0D0D"/>
                </a:solidFill>
                <a:effectLst/>
                <a:latin typeface="Times New Roman" panose="02020603050405020304" pitchFamily="18" charset="0"/>
                <a:cs typeface="Times New Roman" panose="02020603050405020304" pitchFamily="18" charset="0"/>
              </a:rPr>
              <a:t>Limited Generalization: </a:t>
            </a:r>
            <a:r>
              <a:rPr lang="en-US" sz="1700" b="0" i="0" dirty="0">
                <a:solidFill>
                  <a:srgbClr val="0D0D0D"/>
                </a:solidFill>
                <a:effectLst/>
                <a:latin typeface="Times New Roman" panose="02020603050405020304" pitchFamily="18" charset="0"/>
                <a:cs typeface="Times New Roman" panose="02020603050405020304" pitchFamily="18" charset="0"/>
              </a:rPr>
              <a:t>While the system achieves state-of-the-art performance on the UCF101 dataset, its ability to generalize to unseen or diverse video datasets may be limited, potentially hindering its effectiveness in real-world scenarios.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74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74AE3-88E2-2684-F195-68F2FF4974EB}"/>
              </a:ext>
            </a:extLst>
          </p:cNvPr>
          <p:cNvSpPr txBox="1"/>
          <p:nvPr/>
        </p:nvSpPr>
        <p:spPr>
          <a:xfrm>
            <a:off x="3118208" y="82461"/>
            <a:ext cx="4572000"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Literature Review</a:t>
            </a:r>
            <a:endParaRPr lang="en-IN" sz="3000" dirty="0"/>
          </a:p>
        </p:txBody>
      </p:sp>
      <p:graphicFrame>
        <p:nvGraphicFramePr>
          <p:cNvPr id="8" name="Table 7">
            <a:extLst>
              <a:ext uri="{FF2B5EF4-FFF2-40B4-BE49-F238E27FC236}">
                <a16:creationId xmlns:a16="http://schemas.microsoft.com/office/drawing/2014/main" id="{F2AD5C23-FFCE-94D4-5CEC-36BE2577B41B}"/>
              </a:ext>
            </a:extLst>
          </p:cNvPr>
          <p:cNvGraphicFramePr>
            <a:graphicFrameLocks noGrp="1"/>
          </p:cNvGraphicFramePr>
          <p:nvPr>
            <p:extLst>
              <p:ext uri="{D42A27DB-BD31-4B8C-83A1-F6EECF244321}">
                <p14:modId xmlns:p14="http://schemas.microsoft.com/office/powerpoint/2010/main" val="652998866"/>
              </p:ext>
            </p:extLst>
          </p:nvPr>
        </p:nvGraphicFramePr>
        <p:xfrm>
          <a:off x="195209" y="657995"/>
          <a:ext cx="8753581" cy="5852160"/>
        </p:xfrm>
        <a:graphic>
          <a:graphicData uri="http://schemas.openxmlformats.org/drawingml/2006/table">
            <a:tbl>
              <a:tblPr firstRow="1" bandRow="1">
                <a:tableStyleId>{5C22544A-7EE6-4342-B048-85BDC9FD1C3A}</a:tableStyleId>
              </a:tblPr>
              <a:tblGrid>
                <a:gridCol w="1387011">
                  <a:extLst>
                    <a:ext uri="{9D8B030D-6E8A-4147-A177-3AD203B41FA5}">
                      <a16:colId xmlns:a16="http://schemas.microsoft.com/office/drawing/2014/main" val="1937908972"/>
                    </a:ext>
                  </a:extLst>
                </a:gridCol>
                <a:gridCol w="1171254">
                  <a:extLst>
                    <a:ext uri="{9D8B030D-6E8A-4147-A177-3AD203B41FA5}">
                      <a16:colId xmlns:a16="http://schemas.microsoft.com/office/drawing/2014/main" val="96919318"/>
                    </a:ext>
                  </a:extLst>
                </a:gridCol>
                <a:gridCol w="1623317">
                  <a:extLst>
                    <a:ext uri="{9D8B030D-6E8A-4147-A177-3AD203B41FA5}">
                      <a16:colId xmlns:a16="http://schemas.microsoft.com/office/drawing/2014/main" val="1836926090"/>
                    </a:ext>
                  </a:extLst>
                </a:gridCol>
                <a:gridCol w="1253447">
                  <a:extLst>
                    <a:ext uri="{9D8B030D-6E8A-4147-A177-3AD203B41FA5}">
                      <a16:colId xmlns:a16="http://schemas.microsoft.com/office/drawing/2014/main" val="2649650213"/>
                    </a:ext>
                  </a:extLst>
                </a:gridCol>
                <a:gridCol w="1089061">
                  <a:extLst>
                    <a:ext uri="{9D8B030D-6E8A-4147-A177-3AD203B41FA5}">
                      <a16:colId xmlns:a16="http://schemas.microsoft.com/office/drawing/2014/main" val="3910199954"/>
                    </a:ext>
                  </a:extLst>
                </a:gridCol>
                <a:gridCol w="1160980">
                  <a:extLst>
                    <a:ext uri="{9D8B030D-6E8A-4147-A177-3AD203B41FA5}">
                      <a16:colId xmlns:a16="http://schemas.microsoft.com/office/drawing/2014/main" val="3227888197"/>
                    </a:ext>
                  </a:extLst>
                </a:gridCol>
                <a:gridCol w="1068511">
                  <a:extLst>
                    <a:ext uri="{9D8B030D-6E8A-4147-A177-3AD203B41FA5}">
                      <a16:colId xmlns:a16="http://schemas.microsoft.com/office/drawing/2014/main" val="409515168"/>
                    </a:ext>
                  </a:extLst>
                </a:gridCol>
              </a:tblGrid>
              <a:tr h="633214">
                <a:tc>
                  <a:txBody>
                    <a:bodyPr/>
                    <a:lstStyle/>
                    <a:p>
                      <a:r>
                        <a:rPr lang="en-IN" dirty="0"/>
                        <a:t>Title</a:t>
                      </a:r>
                    </a:p>
                  </a:txBody>
                  <a:tcPr/>
                </a:tc>
                <a:tc>
                  <a:txBody>
                    <a:bodyPr/>
                    <a:lstStyle/>
                    <a:p>
                      <a:r>
                        <a:rPr lang="en-IN" dirty="0"/>
                        <a:t>Author</a:t>
                      </a:r>
                    </a:p>
                  </a:txBody>
                  <a:tcPr/>
                </a:tc>
                <a:tc>
                  <a:txBody>
                    <a:bodyPr/>
                    <a:lstStyle/>
                    <a:p>
                      <a:r>
                        <a:rPr lang="en-IN" dirty="0"/>
                        <a:t>Methodology</a:t>
                      </a:r>
                    </a:p>
                  </a:txBody>
                  <a:tcPr/>
                </a:tc>
                <a:tc>
                  <a:txBody>
                    <a:bodyPr/>
                    <a:lstStyle/>
                    <a:p>
                      <a:r>
                        <a:rPr lang="en-IN" dirty="0"/>
                        <a:t>Limitation</a:t>
                      </a:r>
                    </a:p>
                  </a:txBody>
                  <a:tcPr/>
                </a:tc>
                <a:tc>
                  <a:txBody>
                    <a:bodyPr/>
                    <a:lstStyle/>
                    <a:p>
                      <a:r>
                        <a:rPr lang="en-IN" dirty="0"/>
                        <a:t>Accuracy</a:t>
                      </a:r>
                    </a:p>
                  </a:txBody>
                  <a:tcPr/>
                </a:tc>
                <a:tc>
                  <a:txBody>
                    <a:bodyPr/>
                    <a:lstStyle/>
                    <a:p>
                      <a:r>
                        <a:rPr lang="en-IN" dirty="0"/>
                        <a:t>Published Year</a:t>
                      </a:r>
                    </a:p>
                  </a:txBody>
                  <a:tcPr/>
                </a:tc>
                <a:tc>
                  <a:txBody>
                    <a:bodyPr/>
                    <a:lstStyle/>
                    <a:p>
                      <a:r>
                        <a:rPr lang="en-IN" dirty="0"/>
                        <a:t>Link to Paper</a:t>
                      </a:r>
                    </a:p>
                  </a:txBody>
                  <a:tcPr/>
                </a:tc>
                <a:extLst>
                  <a:ext uri="{0D108BD9-81ED-4DB2-BD59-A6C34878D82A}">
                    <a16:rowId xmlns:a16="http://schemas.microsoft.com/office/drawing/2014/main" val="2297474253"/>
                  </a:ext>
                </a:extLst>
              </a:tr>
              <a:tr h="1447347">
                <a:tc>
                  <a:txBody>
                    <a:bodyPr/>
                    <a:lstStyle/>
                    <a:p>
                      <a:r>
                        <a:rPr lang="en-IN" dirty="0"/>
                        <a:t>X3D: Expanding Architectures for Video Recognition</a:t>
                      </a:r>
                    </a:p>
                  </a:txBody>
                  <a:tcPr/>
                </a:tc>
                <a:tc>
                  <a:txBody>
                    <a:bodyPr/>
                    <a:lstStyle/>
                    <a:p>
                      <a:r>
                        <a:rPr lang="en-IN" dirty="0"/>
                        <a:t>Christoph </a:t>
                      </a:r>
                      <a:r>
                        <a:rPr lang="en-IN" dirty="0" err="1"/>
                        <a:t>Feichtenhofer</a:t>
                      </a:r>
                      <a:endParaRPr lang="en-IN" dirty="0"/>
                    </a:p>
                  </a:txBody>
                  <a:tcPr/>
                </a:tc>
                <a:tc>
                  <a:txBody>
                    <a:bodyPr/>
                    <a:lstStyle/>
                    <a:p>
                      <a:r>
                        <a:rPr lang="en-IN" dirty="0"/>
                        <a:t>Stepwise Network Expansion, Feature Selection</a:t>
                      </a:r>
                    </a:p>
                  </a:txBody>
                  <a:tcPr/>
                </a:tc>
                <a:tc>
                  <a:txBody>
                    <a:bodyPr/>
                    <a:lstStyle/>
                    <a:p>
                      <a:r>
                        <a:rPr lang="en-IN" dirty="0"/>
                        <a:t>Complex Architecture</a:t>
                      </a:r>
                    </a:p>
                  </a:txBody>
                  <a:tcPr/>
                </a:tc>
                <a:tc>
                  <a:txBody>
                    <a:bodyPr/>
                    <a:lstStyle/>
                    <a:p>
                      <a:r>
                        <a:rPr lang="en-IN" dirty="0"/>
                        <a:t>72%</a:t>
                      </a:r>
                    </a:p>
                  </a:txBody>
                  <a:tcPr/>
                </a:tc>
                <a:tc>
                  <a:txBody>
                    <a:bodyPr/>
                    <a:lstStyle/>
                    <a:p>
                      <a:r>
                        <a:rPr lang="en-IN" dirty="0"/>
                        <a:t>2020</a:t>
                      </a:r>
                    </a:p>
                  </a:txBody>
                  <a:tcPr/>
                </a:tc>
                <a:tc>
                  <a:txBody>
                    <a:bodyPr/>
                    <a:lstStyle/>
                    <a:p>
                      <a:r>
                        <a:rPr lang="en-IN" dirty="0">
                          <a:hlinkClick r:id="rId2"/>
                        </a:rPr>
                        <a:t>X3D Base Paper</a:t>
                      </a:r>
                      <a:endParaRPr lang="en-IN" dirty="0"/>
                    </a:p>
                  </a:txBody>
                  <a:tcPr/>
                </a:tc>
                <a:extLst>
                  <a:ext uri="{0D108BD9-81ED-4DB2-BD59-A6C34878D82A}">
                    <a16:rowId xmlns:a16="http://schemas.microsoft.com/office/drawing/2014/main" val="4211172378"/>
                  </a:ext>
                </a:extLst>
              </a:tr>
              <a:tr h="1575108">
                <a:tc>
                  <a:txBody>
                    <a:bodyPr/>
                    <a:lstStyle/>
                    <a:p>
                      <a:r>
                        <a:rPr lang="en-IN" dirty="0"/>
                        <a:t>A Deep Learning Approach for Video Classification</a:t>
                      </a:r>
                    </a:p>
                  </a:txBody>
                  <a:tcPr/>
                </a:tc>
                <a:tc>
                  <a:txBody>
                    <a:bodyPr/>
                    <a:lstStyle/>
                    <a:p>
                      <a:r>
                        <a:rPr lang="en-IN" dirty="0" err="1"/>
                        <a:t>Dr.</a:t>
                      </a:r>
                      <a:r>
                        <a:rPr lang="en-IN" dirty="0"/>
                        <a:t> T. </a:t>
                      </a:r>
                      <a:r>
                        <a:rPr lang="en-IN" dirty="0" err="1"/>
                        <a:t>Raghunadha</a:t>
                      </a:r>
                      <a:r>
                        <a:rPr lang="en-IN" dirty="0"/>
                        <a:t> Reddy, P. </a:t>
                      </a:r>
                      <a:r>
                        <a:rPr lang="en-IN" dirty="0" err="1"/>
                        <a:t>Sreekari</a:t>
                      </a:r>
                      <a:endParaRPr lang="en-IN" dirty="0"/>
                    </a:p>
                  </a:txBody>
                  <a:tcPr/>
                </a:tc>
                <a:tc>
                  <a:txBody>
                    <a:bodyPr/>
                    <a:lstStyle/>
                    <a:p>
                      <a:r>
                        <a:rPr lang="en-IN" dirty="0"/>
                        <a:t>LSTM, NLP</a:t>
                      </a:r>
                    </a:p>
                  </a:txBody>
                  <a:tcPr/>
                </a:tc>
                <a:tc>
                  <a:txBody>
                    <a:bodyPr/>
                    <a:lstStyle/>
                    <a:p>
                      <a:r>
                        <a:rPr lang="en-IN" dirty="0"/>
                        <a:t>Suitable for only videos containing text</a:t>
                      </a:r>
                    </a:p>
                  </a:txBody>
                  <a:tcPr/>
                </a:tc>
                <a:tc>
                  <a:txBody>
                    <a:bodyPr/>
                    <a:lstStyle/>
                    <a:p>
                      <a:r>
                        <a:rPr lang="en-IN" dirty="0"/>
                        <a:t>97.92%</a:t>
                      </a:r>
                    </a:p>
                  </a:txBody>
                  <a:tcPr/>
                </a:tc>
                <a:tc>
                  <a:txBody>
                    <a:bodyPr/>
                    <a:lstStyle/>
                    <a:p>
                      <a:r>
                        <a:rPr lang="en-IN" dirty="0"/>
                        <a:t>2023</a:t>
                      </a:r>
                    </a:p>
                  </a:txBody>
                  <a:tcPr/>
                </a:tc>
                <a:tc>
                  <a:txBody>
                    <a:bodyPr/>
                    <a:lstStyle/>
                    <a:p>
                      <a:r>
                        <a:rPr lang="en-IN" dirty="0">
                          <a:hlinkClick r:id="rId3"/>
                        </a:rPr>
                        <a:t>NLP Base Paper</a:t>
                      </a:r>
                      <a:endParaRPr lang="en-IN" dirty="0"/>
                    </a:p>
                  </a:txBody>
                  <a:tcPr/>
                </a:tc>
                <a:extLst>
                  <a:ext uri="{0D108BD9-81ED-4DB2-BD59-A6C34878D82A}">
                    <a16:rowId xmlns:a16="http://schemas.microsoft.com/office/drawing/2014/main" val="3785569583"/>
                  </a:ext>
                </a:extLst>
              </a:tr>
              <a:tr h="1990102">
                <a:tc>
                  <a:txBody>
                    <a:bodyPr/>
                    <a:lstStyle/>
                    <a:p>
                      <a:r>
                        <a:rPr lang="en-IN" dirty="0"/>
                        <a:t>A Video Classification Framework Based on Cross-Modal Fusion</a:t>
                      </a:r>
                    </a:p>
                  </a:txBody>
                  <a:tcPr/>
                </a:tc>
                <a:tc>
                  <a:txBody>
                    <a:bodyPr/>
                    <a:lstStyle/>
                    <a:p>
                      <a:r>
                        <a:rPr lang="en-IN" dirty="0"/>
                        <a:t>Nuo Pang, </a:t>
                      </a:r>
                      <a:r>
                        <a:rPr lang="en-IN" dirty="0" err="1"/>
                        <a:t>Songlin</a:t>
                      </a:r>
                      <a:r>
                        <a:rPr lang="en-IN" dirty="0"/>
                        <a:t> Guo, Ming Yan, Chien </a:t>
                      </a:r>
                      <a:r>
                        <a:rPr lang="en-IN" dirty="0" err="1"/>
                        <a:t>Aun</a:t>
                      </a:r>
                      <a:r>
                        <a:rPr lang="en-IN" dirty="0"/>
                        <a:t> Chan</a:t>
                      </a:r>
                    </a:p>
                  </a:txBody>
                  <a:tcPr/>
                </a:tc>
                <a:tc>
                  <a:txBody>
                    <a:bodyPr/>
                    <a:lstStyle/>
                    <a:p>
                      <a:r>
                        <a:rPr lang="en-IN" dirty="0"/>
                        <a:t>Cross-modal fusion, BERT, 3D-ConvNet, Two-</a:t>
                      </a:r>
                      <a:r>
                        <a:rPr lang="en-IN" dirty="0" err="1"/>
                        <a:t>Strem</a:t>
                      </a:r>
                      <a:r>
                        <a:rPr lang="en-IN" dirty="0"/>
                        <a:t>, </a:t>
                      </a:r>
                      <a:r>
                        <a:rPr lang="en-IN" dirty="0" err="1"/>
                        <a:t>SlowFast</a:t>
                      </a:r>
                      <a:endParaRPr lang="en-IN" dirty="0"/>
                    </a:p>
                  </a:txBody>
                  <a:tcPr/>
                </a:tc>
                <a:tc>
                  <a:txBody>
                    <a:bodyPr/>
                    <a:lstStyle/>
                    <a:p>
                      <a:r>
                        <a:rPr lang="en-IN" dirty="0"/>
                        <a:t>Not Suitable for our dataset</a:t>
                      </a:r>
                    </a:p>
                  </a:txBody>
                  <a:tcPr/>
                </a:tc>
                <a:tc>
                  <a:txBody>
                    <a:bodyPr/>
                    <a:lstStyle/>
                    <a:p>
                      <a:r>
                        <a:rPr lang="en-IN" dirty="0"/>
                        <a:t>90%</a:t>
                      </a:r>
                    </a:p>
                  </a:txBody>
                  <a:tcPr/>
                </a:tc>
                <a:tc>
                  <a:txBody>
                    <a:bodyPr/>
                    <a:lstStyle/>
                    <a:p>
                      <a:r>
                        <a:rPr lang="en-IN" dirty="0"/>
                        <a:t>2019</a:t>
                      </a:r>
                    </a:p>
                  </a:txBody>
                  <a:tcPr/>
                </a:tc>
                <a:tc>
                  <a:txBody>
                    <a:bodyPr/>
                    <a:lstStyle/>
                    <a:p>
                      <a:r>
                        <a:rPr lang="en-IN" dirty="0">
                          <a:hlinkClick r:id="rId4"/>
                        </a:rPr>
                        <a:t>Cross-Modal Fusion Base Paper</a:t>
                      </a:r>
                      <a:endParaRPr lang="en-IN" dirty="0"/>
                    </a:p>
                  </a:txBody>
                  <a:tcPr/>
                </a:tc>
                <a:extLst>
                  <a:ext uri="{0D108BD9-81ED-4DB2-BD59-A6C34878D82A}">
                    <a16:rowId xmlns:a16="http://schemas.microsoft.com/office/drawing/2014/main" val="3634805731"/>
                  </a:ext>
                </a:extLst>
              </a:tr>
            </a:tbl>
          </a:graphicData>
        </a:graphic>
      </p:graphicFrame>
    </p:spTree>
    <p:extLst>
      <p:ext uri="{BB962C8B-B14F-4D97-AF65-F5344CB8AC3E}">
        <p14:creationId xmlns:p14="http://schemas.microsoft.com/office/powerpoint/2010/main" val="319299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722C-22CB-E22F-3DDF-BED81C64991C}"/>
              </a:ext>
            </a:extLst>
          </p:cNvPr>
          <p:cNvSpPr>
            <a:spLocks noGrp="1"/>
          </p:cNvSpPr>
          <p:nvPr>
            <p:ph type="title"/>
          </p:nvPr>
        </p:nvSpPr>
        <p:spPr>
          <a:xfrm>
            <a:off x="628650" y="365126"/>
            <a:ext cx="7886700" cy="429531"/>
          </a:xfrm>
        </p:spPr>
        <p:txBody>
          <a:bodyPr>
            <a:noAutofit/>
          </a:bodyPr>
          <a:lstStyle/>
          <a:p>
            <a:pPr algn="ctr"/>
            <a:r>
              <a:rPr lang="en-IN" sz="3000" b="1" dirty="0">
                <a:latin typeface="Times New Roman" panose="02020603050405020304" pitchFamily="18" charset="0"/>
                <a:cs typeface="Times New Roman" panose="02020603050405020304" pitchFamily="18" charset="0"/>
              </a:rPr>
              <a:t>Proposed System</a:t>
            </a:r>
            <a:endParaRPr lang="en-IN" sz="3000" b="1" dirty="0"/>
          </a:p>
        </p:txBody>
      </p:sp>
      <p:sp>
        <p:nvSpPr>
          <p:cNvPr id="7" name="Content Placeholder 6">
            <a:extLst>
              <a:ext uri="{FF2B5EF4-FFF2-40B4-BE49-F238E27FC236}">
                <a16:creationId xmlns:a16="http://schemas.microsoft.com/office/drawing/2014/main" id="{40825228-3F61-D2ED-CE34-D3CB4E822902}"/>
              </a:ext>
            </a:extLst>
          </p:cNvPr>
          <p:cNvSpPr>
            <a:spLocks noGrp="1"/>
          </p:cNvSpPr>
          <p:nvPr>
            <p:ph idx="1"/>
          </p:nvPr>
        </p:nvSpPr>
        <p:spPr>
          <a:xfrm>
            <a:off x="628650" y="904125"/>
            <a:ext cx="7886700" cy="5794625"/>
          </a:xfrm>
        </p:spPr>
        <p:txBody>
          <a:bodyPr>
            <a:normAutofit lnSpcReduction="10000"/>
          </a:bodyPr>
          <a:lstStyle/>
          <a:p>
            <a:pPr algn="l">
              <a:buFont typeface="Wingdings" panose="05000000000000000000" pitchFamily="2" charset="2"/>
              <a:buChar char="Ø"/>
            </a:pPr>
            <a:r>
              <a:rPr lang="en-US" sz="1700" b="1" i="0" dirty="0">
                <a:solidFill>
                  <a:srgbClr val="0D0D0D"/>
                </a:solidFill>
                <a:effectLst/>
                <a:latin typeface="Times New Roman" panose="02020603050405020304" pitchFamily="18" charset="0"/>
                <a:cs typeface="Times New Roman" panose="02020603050405020304" pitchFamily="18" charset="0"/>
              </a:rPr>
              <a:t>Objective: </a:t>
            </a:r>
            <a:r>
              <a:rPr lang="en-US" sz="1700" b="0" i="0" dirty="0">
                <a:solidFill>
                  <a:srgbClr val="0D0D0D"/>
                </a:solidFill>
                <a:effectLst/>
                <a:latin typeface="Times New Roman" panose="02020603050405020304" pitchFamily="18" charset="0"/>
                <a:cs typeface="Times New Roman" panose="02020603050405020304" pitchFamily="18" charset="0"/>
              </a:rPr>
              <a:t>Categorize videos by extracting frames and generating feature vectors to identify action sequences.</a:t>
            </a:r>
          </a:p>
          <a:p>
            <a:pPr algn="l">
              <a:buFont typeface="Wingdings" panose="05000000000000000000" pitchFamily="2" charset="2"/>
              <a:buChar char="Ø"/>
            </a:pPr>
            <a:r>
              <a:rPr lang="en-US" sz="1700" b="1" i="0" dirty="0">
                <a:solidFill>
                  <a:srgbClr val="0D0D0D"/>
                </a:solidFill>
                <a:effectLst/>
                <a:latin typeface="Times New Roman" panose="02020603050405020304" pitchFamily="18" charset="0"/>
                <a:cs typeface="Times New Roman" panose="02020603050405020304" pitchFamily="18" charset="0"/>
              </a:rPr>
              <a:t>Architecture: </a:t>
            </a:r>
            <a:r>
              <a:rPr lang="en-US" sz="1700" b="0" i="0" dirty="0">
                <a:solidFill>
                  <a:srgbClr val="0D0D0D"/>
                </a:solidFill>
                <a:effectLst/>
                <a:latin typeface="Times New Roman" panose="02020603050405020304" pitchFamily="18" charset="0"/>
                <a:cs typeface="Times New Roman" panose="02020603050405020304" pitchFamily="18" charset="0"/>
              </a:rPr>
              <a:t>Integration of Long Short Term Memory (LSTM) and Convolutional Neural Network (CNN) models for improved spatial and temporal properties.</a:t>
            </a: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US" sz="3100"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1200" dirty="0">
                <a:solidFill>
                  <a:srgbClr val="0D0D0D"/>
                </a:solidFill>
                <a:cs typeface="Times New Roman" panose="02020603050405020304" pitchFamily="18" charset="0"/>
              </a:rPr>
              <a:t>                                                                                            Fig: </a:t>
            </a:r>
            <a:r>
              <a:rPr lang="en-US" sz="1200" dirty="0">
                <a:effectLst/>
                <a:ea typeface="Times New Roman" panose="02020603050405020304" pitchFamily="18" charset="0"/>
              </a:rPr>
              <a:t>LRCN</a:t>
            </a:r>
            <a:r>
              <a:rPr lang="en-US" sz="1200" spc="-20" dirty="0">
                <a:effectLst/>
                <a:ea typeface="Times New Roman" panose="02020603050405020304" pitchFamily="18" charset="0"/>
              </a:rPr>
              <a:t> </a:t>
            </a:r>
            <a:r>
              <a:rPr lang="en-US" sz="1200" dirty="0">
                <a:effectLst/>
                <a:ea typeface="Times New Roman" panose="02020603050405020304" pitchFamily="18" charset="0"/>
              </a:rPr>
              <a:t>Architecture</a:t>
            </a:r>
          </a:p>
          <a:p>
            <a:pPr algn="l">
              <a:buFont typeface="Wingdings" panose="05000000000000000000" pitchFamily="2" charset="2"/>
              <a:buChar char="Ø"/>
            </a:pPr>
            <a:br>
              <a:rPr lang="en-US" sz="1200" dirty="0">
                <a:solidFill>
                  <a:srgbClr val="0D0D0D"/>
                </a:solidFill>
                <a:latin typeface="Times New Roman" panose="02020603050405020304" pitchFamily="18" charset="0"/>
                <a:cs typeface="Times New Roman" panose="02020603050405020304" pitchFamily="18" charset="0"/>
              </a:rPr>
            </a:br>
            <a:r>
              <a:rPr lang="en-US" sz="1200" dirty="0">
                <a:solidFill>
                  <a:srgbClr val="0D0D0D"/>
                </a:solidFill>
                <a:latin typeface="Times New Roman" panose="02020603050405020304" pitchFamily="18" charset="0"/>
                <a:cs typeface="Times New Roman" panose="02020603050405020304" pitchFamily="18" charset="0"/>
              </a:rPr>
              <a:t>                                                                             </a:t>
            </a:r>
            <a:r>
              <a:rPr lang="en-US" sz="1200" dirty="0">
                <a:solidFill>
                  <a:srgbClr val="0D0D0D"/>
                </a:solidFill>
                <a:cs typeface="Times New Roman" panose="02020603050405020304" pitchFamily="18" charset="0"/>
              </a:rPr>
              <a:t>Fig: LRCN Architecture</a:t>
            </a:r>
            <a:br>
              <a:rPr lang="en-US" sz="1200" dirty="0">
                <a:solidFill>
                  <a:srgbClr val="0D0D0D"/>
                </a:solidFill>
                <a:latin typeface="Times New Roman" panose="02020603050405020304" pitchFamily="18" charset="0"/>
                <a:cs typeface="Times New Roman" panose="02020603050405020304" pitchFamily="18" charset="0"/>
              </a:rPr>
            </a:br>
            <a:br>
              <a:rPr lang="en-US" sz="1200" dirty="0">
                <a:solidFill>
                  <a:srgbClr val="0D0D0D"/>
                </a:solidFill>
                <a:latin typeface="Times New Roman" panose="02020603050405020304" pitchFamily="18" charset="0"/>
                <a:cs typeface="Times New Roman" panose="02020603050405020304" pitchFamily="18" charset="0"/>
              </a:rPr>
            </a:br>
            <a:r>
              <a:rPr lang="en-US" sz="1700" b="1" dirty="0">
                <a:solidFill>
                  <a:srgbClr val="0D0D0D"/>
                </a:solidFill>
                <a:latin typeface="Times New Roman" panose="02020603050405020304" pitchFamily="18" charset="0"/>
                <a:cs typeface="Times New Roman" panose="02020603050405020304" pitchFamily="18" charset="0"/>
              </a:rPr>
              <a:t>Video Categorization: </a:t>
            </a:r>
            <a:r>
              <a:rPr lang="en-US" sz="1700" dirty="0">
                <a:solidFill>
                  <a:srgbClr val="0D0D0D"/>
                </a:solidFill>
                <a:latin typeface="Times New Roman" panose="02020603050405020304" pitchFamily="18" charset="0"/>
                <a:cs typeface="Times New Roman" panose="02020603050405020304" pitchFamily="18" charset="0"/>
              </a:rPr>
              <a:t>Accomplished by removing frame characteristics and considering variables like width, height, and sequence duration.</a:t>
            </a:r>
          </a:p>
          <a:p>
            <a:pPr algn="l">
              <a:buFont typeface="Wingdings" panose="05000000000000000000" pitchFamily="2" charset="2"/>
              <a:buChar char="Ø"/>
            </a:pPr>
            <a:r>
              <a:rPr lang="en-US" sz="1700" b="1" dirty="0">
                <a:solidFill>
                  <a:srgbClr val="0D0D0D"/>
                </a:solidFill>
                <a:latin typeface="Times New Roman" panose="02020603050405020304" pitchFamily="18" charset="0"/>
                <a:cs typeface="Times New Roman" panose="02020603050405020304" pitchFamily="18" charset="0"/>
              </a:rPr>
              <a:t>Model Components: </a:t>
            </a:r>
            <a:r>
              <a:rPr lang="en-US" sz="1700" dirty="0">
                <a:solidFill>
                  <a:srgbClr val="0D0D0D"/>
                </a:solidFill>
                <a:latin typeface="Times New Roman" panose="02020603050405020304" pitchFamily="18" charset="0"/>
                <a:cs typeface="Times New Roman" panose="02020603050405020304" pitchFamily="18" charset="0"/>
              </a:rPr>
              <a:t>Time-distributed 2D convolutional layer, max-pooling layers, dropout layers, additional convolutional layers with increasing filter sizes, and a flatten layer.</a:t>
            </a:r>
          </a:p>
          <a:p>
            <a:pPr algn="l">
              <a:buFont typeface="Wingdings" panose="05000000000000000000" pitchFamily="2" charset="2"/>
              <a:buChar char="Ø"/>
            </a:pPr>
            <a:r>
              <a:rPr lang="en-US" sz="1700" b="1" dirty="0">
                <a:solidFill>
                  <a:srgbClr val="0D0D0D"/>
                </a:solidFill>
                <a:latin typeface="Times New Roman" panose="02020603050405020304" pitchFamily="18" charset="0"/>
                <a:cs typeface="Times New Roman" panose="02020603050405020304" pitchFamily="18" charset="0"/>
              </a:rPr>
              <a:t>Temporal Analysis: </a:t>
            </a:r>
            <a:r>
              <a:rPr lang="en-US" sz="1700" dirty="0">
                <a:solidFill>
                  <a:srgbClr val="0D0D0D"/>
                </a:solidFill>
                <a:latin typeface="Times New Roman" panose="02020603050405020304" pitchFamily="18" charset="0"/>
                <a:cs typeface="Times New Roman" panose="02020603050405020304" pitchFamily="18" charset="0"/>
              </a:rPr>
              <a:t>Long Short-Term Memory (LSTM) layer captures intricate temporal dependencies within video sequences.</a:t>
            </a: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US" sz="3100"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US" sz="3100"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US" sz="31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pic>
        <p:nvPicPr>
          <p:cNvPr id="8" name="image3.jpeg">
            <a:extLst>
              <a:ext uri="{FF2B5EF4-FFF2-40B4-BE49-F238E27FC236}">
                <a16:creationId xmlns:a16="http://schemas.microsoft.com/office/drawing/2014/main" id="{C0090D98-8324-CE7E-DA3F-FF325FF79661}"/>
              </a:ext>
            </a:extLst>
          </p:cNvPr>
          <p:cNvPicPr>
            <a:picLocks noChangeAspect="1"/>
          </p:cNvPicPr>
          <p:nvPr/>
        </p:nvPicPr>
        <p:blipFill>
          <a:blip r:embed="rId2" cstate="print"/>
          <a:stretch>
            <a:fillRect/>
          </a:stretch>
        </p:blipFill>
        <p:spPr>
          <a:xfrm>
            <a:off x="2661006" y="2084933"/>
            <a:ext cx="3821987" cy="2230213"/>
          </a:xfrm>
          <a:prstGeom prst="rect">
            <a:avLst/>
          </a:prstGeom>
        </p:spPr>
      </p:pic>
    </p:spTree>
    <p:extLst>
      <p:ext uri="{BB962C8B-B14F-4D97-AF65-F5344CB8AC3E}">
        <p14:creationId xmlns:p14="http://schemas.microsoft.com/office/powerpoint/2010/main" val="331339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95672-B405-6D99-5517-5C771F9FE876}"/>
              </a:ext>
            </a:extLst>
          </p:cNvPr>
          <p:cNvSpPr txBox="1"/>
          <p:nvPr/>
        </p:nvSpPr>
        <p:spPr>
          <a:xfrm>
            <a:off x="667820" y="534256"/>
            <a:ext cx="7870005" cy="6186309"/>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Output Generation: </a:t>
            </a:r>
            <a:r>
              <a:rPr lang="en-IN" dirty="0">
                <a:latin typeface="Times New Roman" panose="02020603050405020304" pitchFamily="18" charset="0"/>
                <a:cs typeface="Times New Roman" panose="02020603050405020304" pitchFamily="18" charset="0"/>
              </a:rPr>
              <a:t>Dense layer with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activation function generates predictions for various classes.</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Dataset: </a:t>
            </a:r>
            <a:r>
              <a:rPr lang="en-IN" dirty="0">
                <a:latin typeface="Times New Roman" panose="02020603050405020304" pitchFamily="18" charset="0"/>
                <a:cs typeface="Times New Roman" panose="02020603050405020304" pitchFamily="18" charset="0"/>
              </a:rPr>
              <a:t>Utilization of ISRO Dataset for video classification.</a:t>
            </a:r>
          </a:p>
          <a:p>
            <a:endParaRPr lang="en-IN" dirty="0"/>
          </a:p>
          <a:p>
            <a:br>
              <a:rPr lang="en-US" b="1" dirty="0"/>
            </a:br>
            <a:br>
              <a:rPr lang="en-US" b="1" dirty="0"/>
            </a:br>
            <a:br>
              <a:rPr lang="en-US" b="1" dirty="0"/>
            </a:br>
            <a:br>
              <a:rPr lang="en-US" b="1" dirty="0"/>
            </a:br>
            <a:br>
              <a:rPr lang="en-US" b="1" dirty="0"/>
            </a:br>
            <a:br>
              <a:rPr lang="en-US" b="1" dirty="0"/>
            </a:br>
            <a:br>
              <a:rPr lang="en-US" b="1" dirty="0"/>
            </a:br>
            <a:br>
              <a:rPr lang="en-US" b="1" dirty="0"/>
            </a:br>
            <a:endParaRPr lang="en-US" b="1" dirty="0"/>
          </a:p>
          <a:p>
            <a:r>
              <a:rPr lang="en-US" b="1" dirty="0"/>
              <a:t>                                                </a:t>
            </a:r>
            <a:r>
              <a:rPr lang="en-US" sz="1200" dirty="0">
                <a:latin typeface="Calibri" panose="020F0502020204030204" pitchFamily="34" charset="0"/>
                <a:cs typeface="Times New Roman" panose="02020603050405020304" pitchFamily="18" charset="0"/>
              </a:rPr>
              <a:t>Fig</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ISRO</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videos</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5</a:t>
            </a:r>
            <a:r>
              <a:rPr lang="en-US" sz="12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videos</a:t>
            </a:r>
            <a:r>
              <a:rPr lang="en-US" sz="12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2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each Category</a:t>
            </a:r>
            <a:endParaRPr lang="en-IN" sz="12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Achieves a 67% prediction accuracy for action sequence probability.</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Recommendation System: </a:t>
            </a:r>
            <a:r>
              <a:rPr lang="en-US" dirty="0">
                <a:latin typeface="Times New Roman" panose="02020603050405020304" pitchFamily="18" charset="0"/>
                <a:cs typeface="Times New Roman" panose="02020603050405020304" pitchFamily="18" charset="0"/>
              </a:rPr>
              <a:t>Alongside classification, video recommendations based on input videos or images are provided using Annoy</a:t>
            </a:r>
            <a:r>
              <a:rPr lang="en-US" b="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r>
              <a:rPr lang="en-IN" dirty="0"/>
              <a:t>                                                        </a:t>
            </a:r>
            <a:br>
              <a:rPr lang="en-IN" dirty="0"/>
            </a:br>
            <a:r>
              <a:rPr lang="en-IN" dirty="0"/>
              <a:t>                                                 </a:t>
            </a:r>
            <a:r>
              <a:rPr lang="en-US" sz="1200" dirty="0">
                <a:latin typeface="Calibri" panose="020F0502020204030204" pitchFamily="34" charset="0"/>
                <a:cs typeface="Times New Roman" panose="02020603050405020304" pitchFamily="18" charset="0"/>
              </a:rPr>
              <a:t>Fig</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Annoy</a:t>
            </a:r>
            <a:r>
              <a:rPr lang="en-US" sz="1200" spc="-2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Algorithm</a:t>
            </a:r>
            <a:r>
              <a:rPr lang="en-US" sz="12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working</a:t>
            </a:r>
            <a:r>
              <a:rPr lang="en-US" sz="12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principle</a:t>
            </a:r>
            <a:endParaRPr lang="en-IN" sz="1200" dirty="0"/>
          </a:p>
        </p:txBody>
      </p:sp>
      <p:pic>
        <p:nvPicPr>
          <p:cNvPr id="3" name="image1.jpeg">
            <a:extLst>
              <a:ext uri="{FF2B5EF4-FFF2-40B4-BE49-F238E27FC236}">
                <a16:creationId xmlns:a16="http://schemas.microsoft.com/office/drawing/2014/main" id="{3F072185-2B8D-F48D-C2A6-1386C401450E}"/>
              </a:ext>
            </a:extLst>
          </p:cNvPr>
          <p:cNvPicPr>
            <a:picLocks noChangeAspect="1"/>
          </p:cNvPicPr>
          <p:nvPr/>
        </p:nvPicPr>
        <p:blipFill>
          <a:blip r:embed="rId2" cstate="print"/>
          <a:stretch>
            <a:fillRect/>
          </a:stretch>
        </p:blipFill>
        <p:spPr>
          <a:xfrm>
            <a:off x="2234629" y="1444116"/>
            <a:ext cx="4674742" cy="2665547"/>
          </a:xfrm>
          <a:prstGeom prst="rect">
            <a:avLst/>
          </a:prstGeom>
        </p:spPr>
      </p:pic>
      <p:pic>
        <p:nvPicPr>
          <p:cNvPr id="4" name="image4.jpeg">
            <a:extLst>
              <a:ext uri="{FF2B5EF4-FFF2-40B4-BE49-F238E27FC236}">
                <a16:creationId xmlns:a16="http://schemas.microsoft.com/office/drawing/2014/main" id="{05A4EDB6-0B73-A043-1363-E5F9434DEFE9}"/>
              </a:ext>
            </a:extLst>
          </p:cNvPr>
          <p:cNvPicPr>
            <a:picLocks noChangeAspect="1"/>
          </p:cNvPicPr>
          <p:nvPr/>
        </p:nvPicPr>
        <p:blipFill>
          <a:blip r:embed="rId3" cstate="print"/>
          <a:stretch>
            <a:fillRect/>
          </a:stretch>
        </p:blipFill>
        <p:spPr>
          <a:xfrm>
            <a:off x="2368194" y="5339936"/>
            <a:ext cx="4407612" cy="904240"/>
          </a:xfrm>
          <a:prstGeom prst="rect">
            <a:avLst/>
          </a:prstGeom>
        </p:spPr>
      </p:pic>
    </p:spTree>
    <p:extLst>
      <p:ext uri="{BB962C8B-B14F-4D97-AF65-F5344CB8AC3E}">
        <p14:creationId xmlns:p14="http://schemas.microsoft.com/office/powerpoint/2010/main" val="3669090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1544</TotalTime>
  <Words>1480</Words>
  <Application>Microsoft Office PowerPoint</Application>
  <PresentationFormat>On-screen Show (4:3)</PresentationFormat>
  <Paragraphs>193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Söhne</vt:lpstr>
      <vt:lpstr>Times New Roman</vt:lpstr>
      <vt:lpstr>Wingdings</vt:lpstr>
      <vt:lpstr>Office Theme</vt:lpstr>
      <vt:lpstr>A presentation on Major Project</vt:lpstr>
      <vt:lpstr>Contents of Presentation</vt:lpstr>
      <vt:lpstr>Abstract</vt:lpstr>
      <vt:lpstr>Introduction</vt:lpstr>
      <vt:lpstr>Existing System</vt:lpstr>
      <vt:lpstr>PowerPoint Presentation</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Community Service Project</dc:title>
  <dc:creator>Avinash B</dc:creator>
  <cp:lastModifiedBy>Mohan Vaddella</cp:lastModifiedBy>
  <cp:revision>13</cp:revision>
  <dcterms:created xsi:type="dcterms:W3CDTF">2024-03-01T10:28:35Z</dcterms:created>
  <dcterms:modified xsi:type="dcterms:W3CDTF">2024-03-24T12:44:26Z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