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7"/>
  </p:notesMasterIdLst>
  <p:sldIdLst>
    <p:sldId id="256" r:id="rId3"/>
    <p:sldId id="257" r:id="rId4"/>
    <p:sldId id="258" r:id="rId5"/>
    <p:sldId id="259" r:id="rId6"/>
    <p:sldId id="260" r:id="rId8"/>
    <p:sldId id="261" r:id="rId9"/>
    <p:sldId id="263"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789" userDrawn="1">
          <p15:clr>
            <a:srgbClr val="A4A3A4"/>
          </p15:clr>
        </p15:guide>
        <p15:guide id="2" pos="160" userDrawn="1">
          <p15:clr>
            <a:srgbClr val="A4A3A4"/>
          </p15:clr>
        </p15:guide>
        <p15:guide id="3" orient="horz" pos="10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showGuides="1">
      <p:cViewPr varScale="1">
        <p:scale>
          <a:sx n="113" d="100"/>
          <a:sy n="113" d="100"/>
        </p:scale>
        <p:origin x="1096" y="488"/>
      </p:cViewPr>
      <p:guideLst>
        <p:guide orient="horz" pos="789"/>
        <p:guide pos="160"/>
        <p:guide orient="horz" pos="10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p:cNvPicPr preferRelativeResize="0"/>
          <p:nvPr/>
        </p:nvPicPr>
        <p:blipFill rotWithShape="1">
          <a:blip r:embed="rId5"/>
          <a:srcRect/>
          <a:stretch>
            <a:fillRect/>
          </a:stretch>
        </p:blipFill>
        <p:spPr>
          <a:xfrm>
            <a:off x="10072688" y="78002"/>
            <a:ext cx="1800225" cy="575514"/>
          </a:xfrm>
          <a:prstGeom prst="rect">
            <a:avLst/>
          </a:prstGeom>
          <a:noFill/>
          <a:ln>
            <a:noFill/>
          </a:ln>
        </p:spPr>
      </p:pic>
      <p:sp>
        <p:nvSpPr>
          <p:cNvPr id="15" name="Rectangle 14"/>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p:cNvPicPr>
            <a:picLocks noChangeAspect="1"/>
          </p:cNvPicPr>
          <p:nvPr/>
        </p:nvPicPr>
        <p:blipFill rotWithShape="1">
          <a:blip r:embed="rId6">
            <a:alphaModFix amt="16000"/>
          </a:blip>
          <a:srcRect t="24724" r="1619" b="63695"/>
          <a:stretch>
            <a:fillRect/>
          </a:stretch>
        </p:blipFill>
        <p:spPr>
          <a:xfrm>
            <a:off x="0" y="-1"/>
            <a:ext cx="9839325" cy="723901"/>
          </a:xfrm>
          <a:prstGeom prst="rect">
            <a:avLst/>
          </a:prstGeom>
        </p:spPr>
      </p:pic>
      <p:sp>
        <p:nvSpPr>
          <p:cNvPr id="2" name="Rectangle 1"/>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hyperlink" Target="https://www.freepik.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github.com/MohanVamsi03/Crop-and-Fertilizer-Recommendation-System-/blob/91942dd14a4152ba674401a800a8aa4b9bd56deb/crop_and_fertilizer_ml.ipynb" TargetMode="Externa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p:cNvPicPr>
            <a:picLocks noChangeAspect="1"/>
          </p:cNvPicPr>
          <p:nvPr/>
        </p:nvPicPr>
        <p:blipFill>
          <a:blip r:embed="rId1"/>
          <a:stretch>
            <a:fillRect/>
          </a:stretch>
        </p:blipFill>
        <p:spPr>
          <a:xfrm>
            <a:off x="0" y="28575"/>
            <a:ext cx="12192000" cy="6858000"/>
          </a:xfrm>
          <a:prstGeom prst="rect">
            <a:avLst/>
          </a:prstGeom>
        </p:spPr>
      </p:pic>
      <p:sp>
        <p:nvSpPr>
          <p:cNvPr id="4" name="Rectangle: Rounded Corners 3"/>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570730" y="2478405"/>
            <a:ext cx="6451600" cy="1769745"/>
          </a:xfrm>
          <a:prstGeom prst="rect">
            <a:avLst/>
          </a:prstGeom>
          <a:noFill/>
        </p:spPr>
        <p:txBody>
          <a:bodyPr wrap="square" rtlCol="0">
            <a:noAutofit/>
          </a:bodyPr>
          <a:lstStyle/>
          <a:p>
            <a:pPr algn="ctr"/>
            <a:r>
              <a:rPr lang="en-US" altLang="en-GB" sz="3600" b="1" dirty="0">
                <a:solidFill>
                  <a:schemeClr val="bg1"/>
                </a:solidFill>
                <a:latin typeface="Arial" panose="020B0604020202020204" pitchFamily="34" charset="0"/>
                <a:cs typeface="Arial" panose="020B0604020202020204" pitchFamily="34" charset="0"/>
              </a:rPr>
              <a:t>Crop and Fertilizer Recommendation System Using Machine Learning</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3" name="Text Box 2"/>
          <p:cNvSpPr txBox="1"/>
          <p:nvPr/>
        </p:nvSpPr>
        <p:spPr>
          <a:xfrm>
            <a:off x="7520940" y="4987925"/>
            <a:ext cx="4358005" cy="378460"/>
          </a:xfrm>
          <a:prstGeom prst="rect">
            <a:avLst/>
          </a:prstGeom>
          <a:noFill/>
        </p:spPr>
        <p:txBody>
          <a:bodyPr wrap="square" rtlCol="0">
            <a:spAutoFit/>
          </a:bodyPr>
          <a:p>
            <a:r>
              <a:rPr lang="en-US" altLang="en-GB">
                <a:solidFill>
                  <a:schemeClr val="bg1"/>
                </a:solidFill>
              </a:rPr>
              <a:t> K Mohan Vamsi kumar Reddy</a:t>
            </a:r>
            <a:endParaRPr lang="en-US" altLang="en-GB">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endParaRPr lang="en-IN" sz="1200" b="1" dirty="0">
              <a:latin typeface="+mn-lt"/>
            </a:endParaRPr>
          </a:p>
        </p:txBody>
      </p:sp>
      <p:sp>
        <p:nvSpPr>
          <p:cNvPr id="4" name="TextBox 3"/>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1"/>
              </a:rPr>
              <a:t>www.freepik.com/</a:t>
            </a:r>
            <a:endParaRPr lang="en-IN" sz="1200" dirty="0">
              <a:solidFill>
                <a:srgbClr val="0000FF"/>
              </a:solidFill>
              <a:latin typeface="+mn-lt"/>
            </a:endParaRPr>
          </a:p>
        </p:txBody>
      </p:sp>
      <p:cxnSp>
        <p:nvCxnSpPr>
          <p:cNvPr id="5" name="Straight Connector 4"/>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p:cNvPicPr>
            <a:picLocks noChangeAspect="1"/>
          </p:cNvPicPr>
          <p:nvPr/>
        </p:nvPicPr>
        <p:blipFill rotWithShape="1">
          <a:blip r:embed="rId2">
            <a:alphaModFix amt="85000"/>
          </a:blip>
          <a:srcRect l="13763" t="6135" r="13650"/>
          <a:stretch>
            <a:fillRect/>
          </a:stretch>
        </p:blipFill>
        <p:spPr>
          <a:xfrm>
            <a:off x="7345680" y="1442720"/>
            <a:ext cx="4500880" cy="4632960"/>
          </a:xfrm>
          <a:prstGeom prst="rect">
            <a:avLst/>
          </a:prstGeom>
        </p:spPr>
      </p:pic>
      <p:sp>
        <p:nvSpPr>
          <p:cNvPr id="7" name="TextBox 6"/>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endParaRPr lang="en-IN" sz="3500" b="1" dirty="0">
              <a:solidFill>
                <a:schemeClr val="tx1"/>
              </a:solidFill>
              <a:latin typeface="+mn-lt"/>
            </a:endParaRPr>
          </a:p>
        </p:txBody>
      </p:sp>
      <p:sp>
        <p:nvSpPr>
          <p:cNvPr id="8" name="Text Box 7"/>
          <p:cNvSpPr txBox="1"/>
          <p:nvPr/>
        </p:nvSpPr>
        <p:spPr>
          <a:xfrm>
            <a:off x="478155" y="1632585"/>
            <a:ext cx="6118860" cy="4342765"/>
          </a:xfrm>
          <a:prstGeom prst="rect">
            <a:avLst/>
          </a:prstGeom>
          <a:noFill/>
        </p:spPr>
        <p:txBody>
          <a:bodyPr wrap="square" rtlCol="0">
            <a:noAutofit/>
          </a:bodyPr>
          <a:p>
            <a:pPr marL="457200" indent="-457200" algn="just">
              <a:buFont typeface="Wingdings" panose="05000000000000000000" charset="0"/>
              <a:buChar char="Ø"/>
            </a:pPr>
            <a:r>
              <a:rPr lang="en-US" altLang="en-GB" sz="1800"/>
              <a:t>Understand how machine learning can be applied in precision agriculture.</a:t>
            </a:r>
            <a:endParaRPr lang="en-US" altLang="en-GB" sz="1800"/>
          </a:p>
          <a:p>
            <a:pPr marL="457200" indent="-457200" algn="just">
              <a:buFont typeface="Wingdings" panose="05000000000000000000" charset="0"/>
              <a:buChar char="Ø"/>
            </a:pPr>
            <a:endParaRPr lang="en-US" altLang="en-GB" sz="1800"/>
          </a:p>
          <a:p>
            <a:pPr marL="457200" indent="-457200" algn="just">
              <a:buFont typeface="Wingdings" panose="05000000000000000000" charset="0"/>
              <a:buChar char="Ø"/>
            </a:pPr>
            <a:r>
              <a:rPr lang="en-US" altLang="en-GB" sz="1800"/>
              <a:t>Learn data preprocessing, model training, and evaluation for classification problems.</a:t>
            </a:r>
            <a:endParaRPr lang="en-US" altLang="en-GB" sz="1800"/>
          </a:p>
          <a:p>
            <a:pPr marL="457200" indent="-457200" algn="just">
              <a:buFont typeface="Wingdings" panose="05000000000000000000" charset="0"/>
              <a:buChar char="Ø"/>
            </a:pPr>
            <a:endParaRPr lang="en-US" altLang="en-GB" sz="1800"/>
          </a:p>
          <a:p>
            <a:pPr marL="457200" indent="-457200" algn="just">
              <a:buFont typeface="Wingdings" panose="05000000000000000000" charset="0"/>
              <a:buChar char="Ø"/>
            </a:pPr>
            <a:r>
              <a:rPr lang="en-US" altLang="en-GB" sz="1800"/>
              <a:t>Implement an end-to-end ML pipeline to predict crops and fertilizers.</a:t>
            </a:r>
            <a:endParaRPr lang="en-US" altLang="en-GB" sz="1800"/>
          </a:p>
          <a:p>
            <a:pPr marL="457200" indent="-457200" algn="just">
              <a:buFont typeface="Wingdings" panose="05000000000000000000" charset="0"/>
              <a:buChar char="Ø"/>
            </a:pPr>
            <a:endParaRPr lang="en-US" altLang="en-GB" sz="1800"/>
          </a:p>
          <a:p>
            <a:pPr marL="457200" indent="-457200" algn="just">
              <a:buFont typeface="Wingdings" panose="05000000000000000000" charset="0"/>
              <a:buChar char="Ø"/>
            </a:pPr>
            <a:r>
              <a:rPr lang="en-US" altLang="en-GB" sz="1800"/>
              <a:t>Visualize data insights to understand correlations between agricultural parameters.</a:t>
            </a:r>
            <a:endParaRPr lang="en-US" altLang="en-GB" sz="1800"/>
          </a:p>
          <a:p>
            <a:pPr marL="457200" indent="-457200" algn="just">
              <a:buFont typeface="Wingdings" panose="05000000000000000000" charset="0"/>
              <a:buChar char="Ø"/>
            </a:pPr>
            <a:endParaRPr lang="en-GB"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endParaRPr lang="en-IN" sz="2000" b="1" dirty="0">
              <a:solidFill>
                <a:srgbClr val="213163"/>
              </a:solidFill>
            </a:endParaRPr>
          </a:p>
        </p:txBody>
      </p:sp>
      <p:sp>
        <p:nvSpPr>
          <p:cNvPr id="2" name="Text Box 1"/>
          <p:cNvSpPr txBox="1"/>
          <p:nvPr/>
        </p:nvSpPr>
        <p:spPr>
          <a:xfrm>
            <a:off x="499110" y="1658620"/>
            <a:ext cx="9033510" cy="3771265"/>
          </a:xfrm>
          <a:prstGeom prst="rect">
            <a:avLst/>
          </a:prstGeom>
          <a:noFill/>
        </p:spPr>
        <p:txBody>
          <a:bodyPr wrap="square" rtlCol="0">
            <a:noAutofit/>
          </a:bodyPr>
          <a:p>
            <a:pPr>
              <a:lnSpc>
                <a:spcPct val="150000"/>
              </a:lnSpc>
            </a:pPr>
            <a:r>
              <a:rPr lang="en-US" altLang="en-GB" b="1"/>
              <a:t>Datasets:</a:t>
            </a:r>
            <a:endParaRPr lang="en-US" altLang="en-GB"/>
          </a:p>
          <a:p>
            <a:pPr>
              <a:lnSpc>
                <a:spcPct val="150000"/>
              </a:lnSpc>
            </a:pPr>
            <a:r>
              <a:rPr lang="en-US" altLang="en-GB"/>
              <a:t>Crop Data: Crop Recommendation Dataset</a:t>
            </a:r>
            <a:endParaRPr lang="en-US" altLang="en-GB"/>
          </a:p>
          <a:p>
            <a:pPr>
              <a:lnSpc>
                <a:spcPct val="150000"/>
              </a:lnSpc>
            </a:pPr>
            <a:r>
              <a:rPr lang="en-US" altLang="en-GB"/>
              <a:t>Fertilizer Data: Fertilizer Prediction Dataset</a:t>
            </a:r>
            <a:endParaRPr lang="en-US" altLang="en-GB"/>
          </a:p>
          <a:p>
            <a:pPr>
              <a:lnSpc>
                <a:spcPct val="150000"/>
              </a:lnSpc>
            </a:pPr>
            <a:r>
              <a:rPr lang="en-US" altLang="en-GB"/>
              <a:t>Image Assets: Freepik</a:t>
            </a:r>
            <a:endParaRPr lang="en-US" altLang="en-GB"/>
          </a:p>
          <a:p>
            <a:pPr>
              <a:lnSpc>
                <a:spcPct val="150000"/>
              </a:lnSpc>
            </a:pPr>
            <a:r>
              <a:rPr lang="en-US" altLang="en-GB" b="1"/>
              <a:t>Tools</a:t>
            </a:r>
            <a:r>
              <a:rPr lang="en-US" altLang="en-GB"/>
              <a:t>: Python, Scikit-learn, Pandas, Seaborn, Matplotlib</a:t>
            </a:r>
            <a:endParaRPr lang="en-US" altLang="en-GB" b="1"/>
          </a:p>
          <a:p>
            <a:pPr>
              <a:lnSpc>
                <a:spcPct val="150000"/>
              </a:lnSpc>
            </a:pPr>
            <a:r>
              <a:rPr lang="en-US" altLang="en-GB" b="1"/>
              <a:t>Models:</a:t>
            </a:r>
            <a:endParaRPr lang="en-US" altLang="en-GB" b="1"/>
          </a:p>
          <a:p>
            <a:pPr>
              <a:lnSpc>
                <a:spcPct val="150000"/>
              </a:lnSpc>
            </a:pPr>
            <a:r>
              <a:rPr lang="en-US" altLang="en-GB"/>
              <a:t>Crop Classifier using soil nutrients, temperature, humidity, pH, and rainfall.</a:t>
            </a:r>
            <a:endParaRPr lang="en-US" altLang="en-GB"/>
          </a:p>
          <a:p>
            <a:pPr>
              <a:lnSpc>
                <a:spcPct val="150000"/>
              </a:lnSpc>
            </a:pPr>
            <a:r>
              <a:rPr lang="en-US" altLang="en-GB"/>
              <a:t>Fertilizer Classifier using soil type, crop type, and moisture levels.</a:t>
            </a:r>
            <a:endParaRPr lang="en-US" alt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356" y="1014656"/>
            <a:ext cx="6102626" cy="398780"/>
          </a:xfrm>
          <a:prstGeom prst="rect">
            <a:avLst/>
          </a:prstGeom>
          <a:noFill/>
        </p:spPr>
        <p:txBody>
          <a:bodyPr wrap="square">
            <a:spAutoFit/>
          </a:bodyPr>
          <a:lstStyle/>
          <a:p>
            <a:r>
              <a:rPr lang="en-US" sz="2000" b="1" dirty="0">
                <a:solidFill>
                  <a:srgbClr val="213163"/>
                </a:solidFill>
              </a:rPr>
              <a:t>Methodology</a:t>
            </a:r>
            <a:endParaRPr lang="en-IN" sz="1800" dirty="0">
              <a:solidFill>
                <a:srgbClr val="213163"/>
              </a:solidFill>
            </a:endParaRPr>
          </a:p>
        </p:txBody>
      </p:sp>
      <p:sp>
        <p:nvSpPr>
          <p:cNvPr id="2" name="Text Box 1"/>
          <p:cNvSpPr txBox="1"/>
          <p:nvPr/>
        </p:nvSpPr>
        <p:spPr>
          <a:xfrm>
            <a:off x="327025" y="1414780"/>
            <a:ext cx="11445875" cy="5369560"/>
          </a:xfrm>
          <a:prstGeom prst="rect">
            <a:avLst/>
          </a:prstGeom>
          <a:noFill/>
        </p:spPr>
        <p:txBody>
          <a:bodyPr wrap="square" rtlCol="0">
            <a:noAutofit/>
          </a:bodyPr>
          <a:p>
            <a:pPr algn="l"/>
            <a:r>
              <a:rPr lang="en-US" altLang="en-GB" sz="1600" b="1"/>
              <a:t>Data Collection:</a:t>
            </a:r>
            <a:endParaRPr lang="en-US" altLang="en-GB" sz="1600" b="1"/>
          </a:p>
          <a:p>
            <a:pPr algn="l"/>
            <a:r>
              <a:rPr lang="en-US" altLang="en-GB" sz="1600"/>
              <a:t>Used crop and fertilizer datasets with parameters like N, P, K, temperature, humidity, pH, rainfall, soil type, and moisture.</a:t>
            </a:r>
            <a:endParaRPr lang="en-US" altLang="en-GB" sz="1600"/>
          </a:p>
          <a:p>
            <a:pPr algn="l"/>
            <a:endParaRPr lang="en-US" altLang="en-GB" sz="1600"/>
          </a:p>
          <a:p>
            <a:pPr algn="l"/>
            <a:r>
              <a:rPr lang="en-US" altLang="en-GB" sz="1600" b="1"/>
              <a:t>Data Preprocessing:</a:t>
            </a:r>
            <a:endParaRPr lang="en-US" altLang="en-GB" sz="1600"/>
          </a:p>
          <a:p>
            <a:pPr algn="l"/>
            <a:r>
              <a:rPr lang="en-US" altLang="en-GB" sz="1600"/>
              <a:t>Handled missing values, encoded categorical variables (e.g., Soil Type, Crop Type), and cleaned the data.</a:t>
            </a:r>
            <a:endParaRPr lang="en-US" altLang="en-GB" sz="1600"/>
          </a:p>
          <a:p>
            <a:pPr algn="l"/>
            <a:endParaRPr lang="en-US" altLang="en-GB" sz="1600"/>
          </a:p>
          <a:p>
            <a:pPr algn="l"/>
            <a:r>
              <a:rPr lang="en-US" altLang="en-GB" sz="1600" b="1"/>
              <a:t>Data Visualization:</a:t>
            </a:r>
            <a:endParaRPr lang="en-US" altLang="en-GB" sz="1600" b="1"/>
          </a:p>
          <a:p>
            <a:pPr algn="l"/>
            <a:r>
              <a:rPr lang="en-US" altLang="en-GB" sz="1600"/>
              <a:t>Created correlation heatmaps, crop distribution charts, and confusion matrices to understand data patterns and model performance.</a:t>
            </a:r>
            <a:endParaRPr lang="en-US" altLang="en-GB" sz="1600"/>
          </a:p>
          <a:p>
            <a:pPr algn="l"/>
            <a:endParaRPr lang="en-US" altLang="en-GB" sz="1600" b="1"/>
          </a:p>
          <a:p>
            <a:pPr algn="l"/>
            <a:r>
              <a:rPr lang="en-US" altLang="en-GB" sz="1600" b="1"/>
              <a:t>Model Development:</a:t>
            </a:r>
            <a:endParaRPr lang="en-US" altLang="en-GB" sz="1600" b="1"/>
          </a:p>
          <a:p>
            <a:pPr algn="l"/>
            <a:r>
              <a:rPr lang="en-US" altLang="en-GB" sz="1600"/>
              <a:t>Trained two Random Forest Classifier models:</a:t>
            </a:r>
            <a:endParaRPr lang="en-US" altLang="en-GB" sz="1600"/>
          </a:p>
          <a:p>
            <a:pPr marL="171450" indent="-171450" algn="l">
              <a:buFont typeface="Arial" panose="020B0604020202020204" pitchFamily="34" charset="0"/>
              <a:buChar char="•"/>
            </a:pPr>
            <a:r>
              <a:rPr lang="en-US" altLang="en-GB" sz="1600"/>
              <a:t> Crop Model using soil nutrients and weather features</a:t>
            </a:r>
            <a:endParaRPr lang="en-US" altLang="en-GB" sz="1600"/>
          </a:p>
          <a:p>
            <a:pPr marL="171450" indent="-171450" algn="l">
              <a:buFont typeface="Arial" panose="020B0604020202020204" pitchFamily="34" charset="0"/>
              <a:buChar char="•"/>
            </a:pPr>
            <a:r>
              <a:rPr lang="en-US" altLang="en-GB" sz="1600"/>
              <a:t> Fertilizer Model using soil type, crop type, and nutrients</a:t>
            </a:r>
            <a:endParaRPr lang="en-US" altLang="en-GB" sz="1600"/>
          </a:p>
          <a:p>
            <a:pPr marL="171450" indent="-171450" algn="l">
              <a:buFont typeface="Arial" panose="020B0604020202020204" pitchFamily="34" charset="0"/>
              <a:buChar char="•"/>
            </a:pPr>
            <a:endParaRPr lang="en-US" altLang="en-GB" sz="1600"/>
          </a:p>
          <a:p>
            <a:pPr algn="l"/>
            <a:r>
              <a:rPr lang="en-US" altLang="en-GB" sz="1600" b="1"/>
              <a:t>Model Evaluation:</a:t>
            </a:r>
            <a:endParaRPr lang="en-US" altLang="en-GB" sz="1600" b="1"/>
          </a:p>
          <a:p>
            <a:pPr algn="l"/>
            <a:r>
              <a:rPr lang="en-US" altLang="en-GB" sz="1600"/>
              <a:t>Used accuracy score and confusion matrix to evaluate model performance. Both models achieved high accuracy on test data.</a:t>
            </a:r>
            <a:endParaRPr lang="en-US" altLang="en-GB" sz="1600"/>
          </a:p>
          <a:p>
            <a:pPr algn="l"/>
            <a:endParaRPr lang="en-US" altLang="en-GB" sz="1600"/>
          </a:p>
          <a:p>
            <a:pPr algn="l"/>
            <a:r>
              <a:rPr lang="en-US" altLang="en-GB" sz="1600" b="1"/>
              <a:t>Real-Time Prediction:</a:t>
            </a:r>
            <a:endParaRPr lang="en-US" altLang="en-GB" sz="1600" b="1"/>
          </a:p>
          <a:p>
            <a:pPr algn="l"/>
            <a:r>
              <a:rPr lang="en-US" altLang="en-GB" sz="1600"/>
              <a:t>Accepts user input (e.g., N, P, K, temperature, soil type)</a:t>
            </a:r>
            <a:endParaRPr lang="en-US" altLang="en-GB" sz="1600"/>
          </a:p>
          <a:p>
            <a:pPr marL="171450" indent="-171450" algn="l">
              <a:buFont typeface="Arial" panose="020B0604020202020204" pitchFamily="34" charset="0"/>
              <a:buChar char="•"/>
            </a:pPr>
            <a:r>
              <a:rPr lang="en-US" altLang="en-GB" sz="1600"/>
              <a:t> Predicts the best Crop</a:t>
            </a:r>
            <a:endParaRPr lang="en-US" altLang="en-GB" sz="1600"/>
          </a:p>
          <a:p>
            <a:pPr marL="171450" indent="-171450" algn="l">
              <a:buFont typeface="Arial" panose="020B0604020202020204" pitchFamily="34" charset="0"/>
              <a:buChar char="•"/>
            </a:pPr>
            <a:r>
              <a:rPr lang="en-US" altLang="en-GB" sz="1600"/>
              <a:t> Recommends the ideal Fertilizer</a:t>
            </a:r>
            <a:endParaRPr lang="en-US" altLang="en-GB"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 Box 1"/>
          <p:cNvSpPr txBox="1"/>
          <p:nvPr/>
        </p:nvSpPr>
        <p:spPr>
          <a:xfrm>
            <a:off x="416560" y="1656080"/>
            <a:ext cx="9853930" cy="3447415"/>
          </a:xfrm>
          <a:prstGeom prst="rect">
            <a:avLst/>
          </a:prstGeom>
          <a:noFill/>
        </p:spPr>
        <p:txBody>
          <a:bodyPr wrap="square" rtlCol="0">
            <a:noAutofit/>
          </a:bodyPr>
          <a:p>
            <a:pPr algn="just">
              <a:lnSpc>
                <a:spcPct val="150000"/>
              </a:lnSpc>
            </a:pPr>
            <a:r>
              <a:rPr lang="en-US" altLang="en-GB" sz="1600"/>
              <a:t>In agriculture, many farmers still rely on traditional knowledge or assumptions to decide which crop to cultivate and which fertilizer to use. This often results in poor crop yield, degradation of soil health, and inefficient use of resources. The absence of expert guidance or access to scientific analysis tools makes it difficult for farmers to make informed decisions. Moreover, climatic variations and soil diversity further complicate these choices. There is a growing need for a smart, data-driven system that can analyze environmental and soil parameters to provide accurate crop and fertilizer recommendations, ensuring sustainable and productive farming.</a:t>
            </a:r>
            <a:endParaRPr lang="en-US" altLang="en-GB" sz="1600"/>
          </a:p>
          <a:p>
            <a:endParaRPr lang="en-US" altLang="en-GB"/>
          </a:p>
          <a:p>
            <a:endParaRPr lang="en-US" alt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39878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 Box 1"/>
          <p:cNvSpPr txBox="1"/>
          <p:nvPr/>
        </p:nvSpPr>
        <p:spPr>
          <a:xfrm>
            <a:off x="756920" y="1455420"/>
            <a:ext cx="11219815" cy="4770120"/>
          </a:xfrm>
          <a:prstGeom prst="rect">
            <a:avLst/>
          </a:prstGeom>
          <a:noFill/>
        </p:spPr>
        <p:txBody>
          <a:bodyPr wrap="square" rtlCol="0">
            <a:noAutofit/>
          </a:bodyPr>
          <a:p>
            <a:pPr>
              <a:lnSpc>
                <a:spcPct val="150000"/>
              </a:lnSpc>
            </a:pPr>
            <a:r>
              <a:rPr lang="en-US" altLang="en-GB" sz="1600" b="1"/>
              <a:t>Github Link:</a:t>
            </a:r>
            <a:r>
              <a:rPr lang="en-US" altLang="en-GB" sz="1600">
                <a:hlinkClick r:id="rId1" tooltip="" action="ppaction://hlinkfile"/>
              </a:rPr>
              <a:t> </a:t>
            </a:r>
            <a:r>
              <a:rPr lang="en-US" altLang="en-GB" sz="1400">
                <a:hlinkClick r:id="rId1" tooltip="" action="ppaction://hlinkfile"/>
              </a:rPr>
              <a:t>https://github.com/MohanVamsi03/Crop-and-Fertilizer-Recommendation-System-/blob/91942dd14a4152ba674401a800a8aa4b9bd56deb/crop_and_fertilizer_ml.ipynb</a:t>
            </a:r>
            <a:endParaRPr lang="en-US" altLang="en-GB" sz="1600" b="1"/>
          </a:p>
          <a:p>
            <a:pPr>
              <a:lnSpc>
                <a:spcPct val="150000"/>
              </a:lnSpc>
            </a:pPr>
            <a:r>
              <a:rPr lang="en-US" altLang="en-GB" sz="1600" b="1"/>
              <a:t>Collect Data:</a:t>
            </a:r>
            <a:endParaRPr lang="en-US" altLang="en-GB" sz="1600" b="1"/>
          </a:p>
          <a:p>
            <a:pPr>
              <a:lnSpc>
                <a:spcPct val="150000"/>
              </a:lnSpc>
            </a:pPr>
            <a:r>
              <a:rPr lang="en-US" altLang="en-GB" sz="1600"/>
              <a:t>Gathered crop and fertilizer datasets containing soil nutrients, weather conditions, soil types, and labels for crop/fertilizer.</a:t>
            </a:r>
            <a:endParaRPr lang="en-US" altLang="en-GB" sz="1600"/>
          </a:p>
          <a:p>
            <a:pPr>
              <a:lnSpc>
                <a:spcPct val="150000"/>
              </a:lnSpc>
            </a:pPr>
            <a:r>
              <a:rPr lang="en-US" altLang="en-GB" sz="1600" b="1"/>
              <a:t>Preprocess the Data:</a:t>
            </a:r>
            <a:endParaRPr lang="en-US" altLang="en-GB" sz="1600" b="1"/>
          </a:p>
          <a:p>
            <a:pPr>
              <a:lnSpc>
                <a:spcPct val="150000"/>
              </a:lnSpc>
            </a:pPr>
            <a:r>
              <a:rPr lang="en-US" altLang="en-GB" sz="1600"/>
              <a:t>Cleaned the datasets, handled missing values, and encoded categorical features (e.g., Soil Type, Crop Type).</a:t>
            </a:r>
            <a:endParaRPr lang="en-US" altLang="en-GB" sz="1600"/>
          </a:p>
          <a:p>
            <a:pPr>
              <a:lnSpc>
                <a:spcPct val="150000"/>
              </a:lnSpc>
            </a:pPr>
            <a:r>
              <a:rPr lang="en-US" altLang="en-GB" sz="1600" b="1"/>
              <a:t>Train Machine Learning Models:</a:t>
            </a:r>
            <a:endParaRPr lang="en-US" altLang="en-GB" sz="1600" b="1"/>
          </a:p>
          <a:p>
            <a:pPr>
              <a:lnSpc>
                <a:spcPct val="150000"/>
              </a:lnSpc>
            </a:pPr>
            <a:r>
              <a:rPr lang="en-US" altLang="en-GB" sz="1600"/>
              <a:t>Built two models using Random Forest Classifier:Crop prediction model based on soil and weather features.Fertilizer prediction model based on crop, soil type, and nutrients.</a:t>
            </a:r>
            <a:endParaRPr lang="en-US" altLang="en-GB" sz="1600"/>
          </a:p>
          <a:p>
            <a:pPr>
              <a:lnSpc>
                <a:spcPct val="150000"/>
              </a:lnSpc>
            </a:pPr>
            <a:r>
              <a:rPr lang="en-US" altLang="en-GB" sz="1600" b="1"/>
              <a:t>Take Real-Time User Input:</a:t>
            </a:r>
            <a:endParaRPr lang="en-US" altLang="en-GB" sz="1600" b="1"/>
          </a:p>
          <a:p>
            <a:pPr>
              <a:lnSpc>
                <a:spcPct val="150000"/>
              </a:lnSpc>
            </a:pPr>
            <a:r>
              <a:rPr lang="en-US" altLang="en-GB" sz="1600"/>
              <a:t>Accepts values such as N, P, K, temperature, humidity, pH, rainfall, moisture, and soil type.</a:t>
            </a:r>
            <a:endParaRPr lang="en-US" altLang="en-GB" sz="1600"/>
          </a:p>
          <a:p>
            <a:pPr>
              <a:lnSpc>
                <a:spcPct val="150000"/>
              </a:lnSpc>
            </a:pPr>
            <a:r>
              <a:rPr lang="en-US" altLang="en-GB" sz="1600" b="1"/>
              <a:t>Generate Recommendations:</a:t>
            </a:r>
            <a:endParaRPr lang="en-US" altLang="en-GB" sz="1600"/>
          </a:p>
          <a:p>
            <a:pPr>
              <a:lnSpc>
                <a:spcPct val="150000"/>
              </a:lnSpc>
            </a:pPr>
            <a:r>
              <a:rPr lang="en-US" altLang="en-GB" sz="1600"/>
              <a:t> Predicts the best crop to grow under given conditions.Recommends the most suitable fertilizer to support the crop and soil health.</a:t>
            </a:r>
            <a:endParaRPr lang="en-US" altLang="en-GB"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7" name="Picture 6" descr="Screenshot 2025-05-17 223249"/>
          <p:cNvPicPr>
            <a:picLocks noChangeAspect="1"/>
          </p:cNvPicPr>
          <p:nvPr/>
        </p:nvPicPr>
        <p:blipFill>
          <a:blip r:embed="rId1"/>
          <a:stretch>
            <a:fillRect/>
          </a:stretch>
        </p:blipFill>
        <p:spPr>
          <a:xfrm>
            <a:off x="551815" y="1793875"/>
            <a:ext cx="10431145" cy="44589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 Box 1"/>
          <p:cNvSpPr txBox="1"/>
          <p:nvPr/>
        </p:nvSpPr>
        <p:spPr>
          <a:xfrm>
            <a:off x="446405" y="1563370"/>
            <a:ext cx="10202545" cy="3475355"/>
          </a:xfrm>
          <a:prstGeom prst="rect">
            <a:avLst/>
          </a:prstGeom>
          <a:noFill/>
        </p:spPr>
        <p:txBody>
          <a:bodyPr wrap="square" rtlCol="0">
            <a:noAutofit/>
          </a:bodyPr>
          <a:p>
            <a:pPr algn="just">
              <a:lnSpc>
                <a:spcPct val="150000"/>
              </a:lnSpc>
            </a:pPr>
            <a:r>
              <a:rPr lang="en-US" altLang="en-GB" sz="1600"/>
              <a:t>The Crop and Fertilizer Recommendation System successfully demonstrates how machine learning can be applied to solve real-world agricultural problems. By analyzing soil nutrients, weather conditions, and soil type, the system provides accurate and reliable recommendations to farmers. This helps improve crop yield, optimize fertilizer use, and promote sustainable farming practices. The models achieved high accuracy and can be easily extended into mobile or web applications for broader accessibility. Overall, the project bridges the gap between technology and agriculture, empowering farmers with data-driven decisions and contributing to the development of smart farming solutions for the future.</a:t>
            </a:r>
            <a:endParaRPr lang="en-US" altLang="en-GB" sz="1600"/>
          </a:p>
        </p:txBody>
      </p:sp>
    </p:spTree>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0</TotalTime>
  <Words>4009</Words>
  <Application>WPS Slides</Application>
  <PresentationFormat>Widescreen</PresentationFormat>
  <Paragraphs>82</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Arial</vt:lpstr>
      <vt:lpstr>Calibri</vt:lpstr>
      <vt:lpstr>Times New Roman</vt:lpstr>
      <vt:lpstr>Microsoft YaHei</vt:lpstr>
      <vt:lpstr>Arial Unicode MS</vt:lpstr>
      <vt:lpstr>Wingdings</vt:lpstr>
      <vt:lpstr>Session 01 Design Thinking &amp; Critical Thinking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Mohan Vamshi</cp:lastModifiedBy>
  <cp:revision>6</cp:revision>
  <dcterms:created xsi:type="dcterms:W3CDTF">2024-12-31T09:40:00Z</dcterms:created>
  <dcterms:modified xsi:type="dcterms:W3CDTF">2025-05-18T03:34:22Z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B6D7A7229A5247E4A308E26E429C8D1D_13</vt:lpwstr>
  </property>
  <property fmtid="{D5CDD505-2E9C-101B-9397-08002B2CF9AE}" pid="3" name="KSOProductBuildVer">
    <vt:lpwstr>2057-12.2.0.20796</vt:lpwstr>
  </property>
</Properties>
</file>