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Montserrat"/>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5" roundtripDataSignature="AMtx7mi2S2Iqsljy/4TTdANUqeQAgquy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BF2B889-DD1D-4234-94B1-E17EE22CE667}">
  <a:tblStyle styleId="{8BF2B889-DD1D-4234-94B1-E17EE22CE66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Montserrat-bold.fntdata"/><Relationship Id="rId41" Type="http://schemas.openxmlformats.org/officeDocument/2006/relationships/font" Target="fonts/Montserrat-regular.fntdata"/><Relationship Id="rId22" Type="http://schemas.openxmlformats.org/officeDocument/2006/relationships/slide" Target="slides/slide16.xml"/><Relationship Id="rId44" Type="http://schemas.openxmlformats.org/officeDocument/2006/relationships/font" Target="fonts/Montserrat-boldItalic.fntdata"/><Relationship Id="rId21" Type="http://schemas.openxmlformats.org/officeDocument/2006/relationships/slide" Target="slides/slide15.xml"/><Relationship Id="rId43" Type="http://schemas.openxmlformats.org/officeDocument/2006/relationships/font" Target="fonts/Montserrat-italic.fntdata"/><Relationship Id="rId24" Type="http://schemas.openxmlformats.org/officeDocument/2006/relationships/slide" Target="slides/slide18.xml"/><Relationship Id="rId23" Type="http://schemas.openxmlformats.org/officeDocument/2006/relationships/slide" Target="slides/slide17.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b28d3f75cf_2_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b28d3f75cf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b28d3f75cf_2_3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b28d3f75cf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b28d3f75cf_2_54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b28d3f75cf_2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b28d3f75cf_2_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b28d3f75cf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b28d3f75cf_2_53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b28d3f75cf_2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b28d3f75cf_2_247:notes"/>
          <p:cNvSpPr txBox="1"/>
          <p:nvPr>
            <p:ph idx="1" type="body"/>
          </p:nvPr>
        </p:nvSpPr>
        <p:spPr>
          <a:xfrm>
            <a:off x="685784" y="4343396"/>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1b28d3f75cf_2_247:notes"/>
          <p:cNvSpPr/>
          <p:nvPr>
            <p:ph idx="2" type="sldImg"/>
          </p:nvPr>
        </p:nvSpPr>
        <p:spPr>
          <a:xfrm>
            <a:off x="114320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3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3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39"/>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39"/>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3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3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3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3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3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3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3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3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3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29"/>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9.png"/><Relationship Id="rId5"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315750" y="821228"/>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US" sz="4200">
                <a:solidFill>
                  <a:srgbClr val="CC0000"/>
                </a:solidFill>
                <a:latin typeface="Montserrat"/>
                <a:ea typeface="Montserrat"/>
                <a:cs typeface="Montserrat"/>
                <a:sym typeface="Montserrat"/>
              </a:rPr>
              <a:t>           Capstone Project</a:t>
            </a:r>
            <a:endParaRPr b="1" sz="4200">
              <a:solidFill>
                <a:srgbClr val="CC0000"/>
              </a:solidFill>
              <a:latin typeface="Montserrat"/>
              <a:ea typeface="Montserrat"/>
              <a:cs typeface="Montserrat"/>
              <a:sym typeface="Montserrat"/>
            </a:endParaRPr>
          </a:p>
          <a:p>
            <a:pPr indent="0" lvl="0" marL="0" rtl="0" algn="ctr">
              <a:lnSpc>
                <a:spcPct val="90000"/>
              </a:lnSpc>
              <a:spcBef>
                <a:spcPts val="0"/>
              </a:spcBef>
              <a:spcAft>
                <a:spcPts val="0"/>
              </a:spcAft>
              <a:buClr>
                <a:srgbClr val="134F5C"/>
              </a:buClr>
              <a:buSzPts val="2400"/>
              <a:buFont typeface="Montserrat"/>
              <a:buNone/>
            </a:pPr>
            <a:r>
              <a:rPr b="1" lang="en-US" sz="3600">
                <a:solidFill>
                  <a:schemeClr val="lt1"/>
                </a:solidFill>
                <a:latin typeface="Montserrat"/>
                <a:ea typeface="Montserrat"/>
                <a:cs typeface="Montserrat"/>
                <a:sym typeface="Montserrat"/>
              </a:rPr>
              <a:t>Retail Sales Prediction</a:t>
            </a:r>
            <a:br>
              <a:rPr b="1" lang="en-US" sz="3600">
                <a:solidFill>
                  <a:schemeClr val="lt1"/>
                </a:solidFill>
                <a:latin typeface="Montserrat"/>
                <a:ea typeface="Montserrat"/>
                <a:cs typeface="Montserrat"/>
                <a:sym typeface="Montserrat"/>
              </a:rPr>
            </a:br>
            <a:br>
              <a:rPr b="1" lang="en-US" sz="3600">
                <a:solidFill>
                  <a:schemeClr val="lt1"/>
                </a:solidFill>
                <a:latin typeface="Montserrat"/>
                <a:ea typeface="Montserrat"/>
                <a:cs typeface="Montserrat"/>
                <a:sym typeface="Montserrat"/>
              </a:rPr>
            </a:br>
            <a:r>
              <a:rPr b="1" lang="en-US" sz="2400">
                <a:solidFill>
                  <a:schemeClr val="lt1"/>
                </a:solidFill>
                <a:latin typeface="Montserrat"/>
                <a:ea typeface="Montserrat"/>
                <a:cs typeface="Montserrat"/>
                <a:sym typeface="Montserrat"/>
              </a:rPr>
              <a:t>Team Dataloft</a:t>
            </a:r>
            <a:br>
              <a:rPr b="1" lang="en-US" sz="3600">
                <a:solidFill>
                  <a:schemeClr val="lt1"/>
                </a:solidFill>
                <a:latin typeface="Montserrat"/>
                <a:ea typeface="Montserrat"/>
                <a:cs typeface="Montserrat"/>
                <a:sym typeface="Montserrat"/>
              </a:rPr>
            </a:br>
            <a:r>
              <a:rPr b="1" lang="en-US" sz="1800">
                <a:solidFill>
                  <a:srgbClr val="134F5C"/>
                </a:solidFill>
                <a:latin typeface="Montserrat"/>
                <a:ea typeface="Montserrat"/>
                <a:cs typeface="Montserrat"/>
                <a:sym typeface="Montserrat"/>
              </a:rPr>
              <a:t>Mohan Vishe</a:t>
            </a:r>
            <a:br>
              <a:rPr b="0" i="0" lang="en-US" sz="2400" u="none" cap="none" strike="noStrike">
                <a:solidFill>
                  <a:srgbClr val="000000"/>
                </a:solidFill>
                <a:latin typeface="Arial"/>
                <a:ea typeface="Arial"/>
                <a:cs typeface="Arial"/>
                <a:sym typeface="Arial"/>
              </a:rPr>
            </a:br>
            <a:r>
              <a:rPr b="1" i="0" lang="en-US" sz="1800" u="none" cap="none" strike="noStrike">
                <a:solidFill>
                  <a:srgbClr val="134F5C"/>
                </a:solidFill>
                <a:latin typeface="Montserrat"/>
                <a:ea typeface="Montserrat"/>
                <a:cs typeface="Montserrat"/>
                <a:sym typeface="Montserrat"/>
              </a:rPr>
              <a:t>Shambhuraj Desai</a:t>
            </a:r>
            <a:br>
              <a:rPr b="0" i="0" lang="en-US" sz="1800" u="none" cap="none" strike="noStrike">
                <a:solidFill>
                  <a:srgbClr val="000000"/>
                </a:solidFill>
                <a:latin typeface="Arial"/>
                <a:ea typeface="Arial"/>
                <a:cs typeface="Arial"/>
                <a:sym typeface="Arial"/>
              </a:rPr>
            </a:br>
            <a:r>
              <a:rPr b="1" i="0" lang="en-US" sz="1800" u="none" cap="none" strike="noStrike">
                <a:solidFill>
                  <a:srgbClr val="134F5C"/>
                </a:solidFill>
                <a:latin typeface="Montserrat"/>
                <a:ea typeface="Montserrat"/>
                <a:cs typeface="Montserrat"/>
                <a:sym typeface="Montserrat"/>
              </a:rPr>
              <a:t>Gaurav Yadav</a:t>
            </a:r>
            <a:br>
              <a:rPr b="0" i="0" lang="en-US" sz="1800" u="none" cap="none" strike="noStrike"/>
            </a:br>
            <a:r>
              <a:rPr b="0" i="0" lang="en-US" sz="1800" u="none" cap="none" strike="noStrike">
                <a:solidFill>
                  <a:srgbClr val="000000"/>
                </a:solidFill>
                <a:latin typeface="Calibri"/>
                <a:ea typeface="Calibri"/>
                <a:cs typeface="Calibri"/>
                <a:sym typeface="Calibri"/>
              </a:rPr>
              <a:t> </a:t>
            </a:r>
            <a:r>
              <a:rPr b="1" i="0" lang="en-US" sz="1800" u="none" cap="none" strike="noStrike">
                <a:solidFill>
                  <a:srgbClr val="134F5C"/>
                </a:solidFill>
                <a:latin typeface="Montserrat"/>
                <a:ea typeface="Montserrat"/>
                <a:cs typeface="Montserrat"/>
                <a:sym typeface="Montserrat"/>
              </a:rPr>
              <a:t>Rahul  Ray</a:t>
            </a:r>
            <a:endParaRPr b="1" sz="18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1b28d3f75cf_2_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Exploratory Data Analysis</a:t>
            </a:r>
            <a:endParaRPr b="1"/>
          </a:p>
        </p:txBody>
      </p:sp>
      <p:sp>
        <p:nvSpPr>
          <p:cNvPr id="115" name="Google Shape;115;g1b28d3f75cf_2_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sz="2450">
                <a:solidFill>
                  <a:srgbClr val="C00000"/>
                </a:solidFill>
              </a:rPr>
              <a:t>Hypothesis </a:t>
            </a:r>
            <a:endParaRPr b="1" sz="2450">
              <a:solidFill>
                <a:srgbClr val="C00000"/>
              </a:solidFill>
            </a:endParaRPr>
          </a:p>
          <a:p>
            <a:pPr indent="0" lvl="0" marL="0" rtl="0" algn="l">
              <a:spcBef>
                <a:spcPts val="0"/>
              </a:spcBef>
              <a:spcAft>
                <a:spcPts val="0"/>
              </a:spcAft>
              <a:buNone/>
            </a:pPr>
            <a:r>
              <a:t/>
            </a:r>
            <a:endParaRPr b="1" sz="2450">
              <a:solidFill>
                <a:srgbClr val="C00000"/>
              </a:solidFill>
              <a:latin typeface="Courier New"/>
              <a:ea typeface="Courier New"/>
              <a:cs typeface="Courier New"/>
              <a:sym typeface="Courier New"/>
            </a:endParaRPr>
          </a:p>
          <a:p>
            <a:pPr indent="0" lvl="0" marL="0" rtl="0" algn="l">
              <a:spcBef>
                <a:spcPts val="0"/>
              </a:spcBef>
              <a:spcAft>
                <a:spcPts val="0"/>
              </a:spcAft>
              <a:buNone/>
            </a:pPr>
            <a:r>
              <a:rPr lang="en-US" sz="1850">
                <a:solidFill>
                  <a:srgbClr val="1E1E1E"/>
                </a:solidFill>
              </a:rPr>
              <a:t>This is just observing head of dataset:</a:t>
            </a:r>
            <a:endParaRPr sz="1850">
              <a:solidFill>
                <a:srgbClr val="1E1E1E"/>
              </a:solidFill>
            </a:endParaRPr>
          </a:p>
          <a:p>
            <a:pPr indent="0" lvl="0" marL="0" rtl="0" algn="l">
              <a:spcBef>
                <a:spcPts val="0"/>
              </a:spcBef>
              <a:spcAft>
                <a:spcPts val="0"/>
              </a:spcAft>
              <a:buNone/>
            </a:pPr>
            <a:r>
              <a:t/>
            </a:r>
            <a:endParaRPr b="1" sz="2450">
              <a:solidFill>
                <a:srgbClr val="C00000"/>
              </a:solidFill>
              <a:latin typeface="Courier New"/>
              <a:ea typeface="Courier New"/>
              <a:cs typeface="Courier New"/>
              <a:sym typeface="Courier New"/>
            </a:endParaRPr>
          </a:p>
          <a:p>
            <a:pPr indent="0" lvl="0" marL="0" rtl="0" algn="l">
              <a:spcBef>
                <a:spcPts val="0"/>
              </a:spcBef>
              <a:spcAft>
                <a:spcPts val="0"/>
              </a:spcAft>
              <a:buNone/>
            </a:pPr>
            <a:r>
              <a:rPr lang="en-US" sz="1750">
                <a:solidFill>
                  <a:srgbClr val="1E1E1E"/>
                </a:solidFill>
              </a:rPr>
              <a:t>1. Promotion will leads to increase in sales</a:t>
            </a:r>
            <a:endParaRPr sz="1750">
              <a:solidFill>
                <a:srgbClr val="1E1E1E"/>
              </a:solidFill>
            </a:endParaRPr>
          </a:p>
          <a:p>
            <a:pPr indent="0" lvl="0" marL="0" rtl="0" algn="l">
              <a:spcBef>
                <a:spcPts val="0"/>
              </a:spcBef>
              <a:spcAft>
                <a:spcPts val="0"/>
              </a:spcAft>
              <a:buNone/>
            </a:pPr>
            <a:r>
              <a:rPr lang="en-US" sz="1750">
                <a:solidFill>
                  <a:srgbClr val="1E1E1E"/>
                </a:solidFill>
              </a:rPr>
              <a:t>2. Weekend the sales would be low as stores will be closed</a:t>
            </a:r>
            <a:endParaRPr sz="1750">
              <a:solidFill>
                <a:srgbClr val="1E1E1E"/>
              </a:solidFill>
            </a:endParaRPr>
          </a:p>
          <a:p>
            <a:pPr indent="0" lvl="0" marL="0" rtl="0" algn="l">
              <a:spcBef>
                <a:spcPts val="0"/>
              </a:spcBef>
              <a:spcAft>
                <a:spcPts val="0"/>
              </a:spcAft>
              <a:buNone/>
            </a:pPr>
            <a:r>
              <a:rPr lang="en-US" sz="1750">
                <a:solidFill>
                  <a:srgbClr val="1E1E1E"/>
                </a:solidFill>
              </a:rPr>
              <a:t>3. Holidays will leads to decrease in sales</a:t>
            </a:r>
            <a:endParaRPr sz="1750">
              <a:solidFill>
                <a:srgbClr val="1E1E1E"/>
              </a:solidFill>
            </a:endParaRPr>
          </a:p>
          <a:p>
            <a:pPr indent="0" lvl="0" marL="0" rtl="0" algn="l">
              <a:spcBef>
                <a:spcPts val="0"/>
              </a:spcBef>
              <a:spcAft>
                <a:spcPts val="0"/>
              </a:spcAft>
              <a:buNone/>
            </a:pPr>
            <a:r>
              <a:rPr lang="en-US" sz="1750">
                <a:solidFill>
                  <a:srgbClr val="1E1E1E"/>
                </a:solidFill>
              </a:rPr>
              <a:t>4. The number of customers will positively correlated with sales</a:t>
            </a:r>
            <a:endParaRPr sz="1750">
              <a:solidFill>
                <a:srgbClr val="1E1E1E"/>
              </a:solidFill>
            </a:endParaRPr>
          </a:p>
          <a:p>
            <a:pPr indent="0" lvl="0" marL="0" rtl="0" algn="l">
              <a:spcBef>
                <a:spcPts val="0"/>
              </a:spcBef>
              <a:spcAft>
                <a:spcPts val="0"/>
              </a:spcAft>
              <a:buNone/>
            </a:pPr>
            <a:r>
              <a:rPr lang="en-US" sz="1750">
                <a:solidFill>
                  <a:srgbClr val="1E1E1E"/>
                </a:solidFill>
              </a:rPr>
              <a:t>5. Sales will be zero when stores are closed</a:t>
            </a:r>
            <a:endParaRPr sz="1750">
              <a:solidFill>
                <a:srgbClr val="1E1E1E"/>
              </a:solidFill>
            </a:endParaRPr>
          </a:p>
          <a:p>
            <a:pPr indent="0" lvl="0" marL="0" rtl="0" algn="l">
              <a:spcBef>
                <a:spcPts val="0"/>
              </a:spcBef>
              <a:spcAft>
                <a:spcPts val="0"/>
              </a:spcAft>
              <a:buNone/>
            </a:pPr>
            <a:r>
              <a:t/>
            </a:r>
            <a:endParaRPr sz="1050">
              <a:solidFill>
                <a:schemeClr val="lt1"/>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0"/>
          <p:cNvSpPr txBox="1"/>
          <p:nvPr>
            <p:ph type="title"/>
          </p:nvPr>
        </p:nvSpPr>
        <p:spPr>
          <a:xfrm>
            <a:off x="0" y="0"/>
            <a:ext cx="8832300" cy="574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solidFill>
                  <a:srgbClr val="C00000"/>
                </a:solidFill>
                <a:latin typeface="Montserrat"/>
                <a:ea typeface="Montserrat"/>
                <a:cs typeface="Montserrat"/>
                <a:sym typeface="Montserrat"/>
              </a:rPr>
              <a:t>Value Count:</a:t>
            </a:r>
            <a:endParaRPr/>
          </a:p>
        </p:txBody>
      </p:sp>
      <p:sp>
        <p:nvSpPr>
          <p:cNvPr id="121" name="Google Shape;121;p10"/>
          <p:cNvSpPr txBox="1"/>
          <p:nvPr>
            <p:ph idx="1" type="body"/>
          </p:nvPr>
        </p:nvSpPr>
        <p:spPr>
          <a:xfrm>
            <a:off x="0" y="574624"/>
            <a:ext cx="8832300" cy="4475357"/>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Clr>
                <a:srgbClr val="000000"/>
              </a:buClr>
              <a:buSzPts val="1100"/>
              <a:buChar char="●"/>
            </a:pPr>
            <a:r>
              <a:rPr b="0" i="0" lang="en-US" sz="1400" u="none" cap="none" strike="noStrike">
                <a:solidFill>
                  <a:srgbClr val="000000"/>
                </a:solidFill>
                <a:latin typeface="Arial"/>
                <a:ea typeface="Arial"/>
                <a:cs typeface="Arial"/>
                <a:sym typeface="Arial"/>
              </a:rPr>
              <a:t>38.2 % data has promotion involved.</a:t>
            </a:r>
            <a:endParaRPr/>
          </a:p>
          <a:p>
            <a:pPr indent="-285750" lvl="0" marL="285750" rtl="0" algn="l">
              <a:lnSpc>
                <a:spcPct val="100000"/>
              </a:lnSpc>
              <a:spcBef>
                <a:spcPts val="0"/>
              </a:spcBef>
              <a:spcAft>
                <a:spcPts val="0"/>
              </a:spcAft>
              <a:buClr>
                <a:srgbClr val="000000"/>
              </a:buClr>
              <a:buSzPts val="1100"/>
              <a:buChar char="●"/>
            </a:pPr>
            <a:r>
              <a:rPr b="0" i="0" lang="en-US" sz="1400" u="none" cap="none" strike="noStrike">
                <a:solidFill>
                  <a:srgbClr val="000000"/>
                </a:solidFill>
                <a:latin typeface="Arial"/>
                <a:ea typeface="Arial"/>
                <a:cs typeface="Arial"/>
                <a:sym typeface="Arial"/>
              </a:rPr>
              <a:t>54.2% data is of store type "a“.</a:t>
            </a:r>
            <a:endParaRPr/>
          </a:p>
          <a:p>
            <a:pPr indent="-285750" lvl="0" marL="285750" rtl="0" algn="l">
              <a:lnSpc>
                <a:spcPct val="100000"/>
              </a:lnSpc>
              <a:spcBef>
                <a:spcPts val="0"/>
              </a:spcBef>
              <a:spcAft>
                <a:spcPts val="0"/>
              </a:spcAft>
              <a:buClr>
                <a:srgbClr val="000000"/>
              </a:buClr>
              <a:buSzPts val="1100"/>
              <a:buChar char="●"/>
            </a:pPr>
            <a:r>
              <a:rPr b="0" i="0" lang="en-US" sz="1400" u="none" cap="none" strike="noStrike">
                <a:solidFill>
                  <a:srgbClr val="000000"/>
                </a:solidFill>
                <a:latin typeface="Arial"/>
                <a:ea typeface="Arial"/>
                <a:cs typeface="Arial"/>
                <a:sym typeface="Arial"/>
              </a:rPr>
              <a:t>17% data is of closed stores.</a:t>
            </a:r>
            <a:endParaRPr/>
          </a:p>
          <a:p>
            <a:pPr indent="-285750" lvl="0" marL="285750" rtl="0" algn="l">
              <a:lnSpc>
                <a:spcPct val="100000"/>
              </a:lnSpc>
              <a:spcBef>
                <a:spcPts val="0"/>
              </a:spcBef>
              <a:spcAft>
                <a:spcPts val="0"/>
              </a:spcAft>
              <a:buClr>
                <a:srgbClr val="000000"/>
              </a:buClr>
              <a:buSzPts val="1400"/>
              <a:buChar char="●"/>
            </a:pPr>
            <a:r>
              <a:rPr b="0" i="0" lang="en-US" sz="1400" u="none" cap="none" strike="noStrike">
                <a:solidFill>
                  <a:srgbClr val="000000"/>
                </a:solidFill>
                <a:latin typeface="Arial"/>
                <a:ea typeface="Arial"/>
                <a:cs typeface="Arial"/>
                <a:sym typeface="Arial"/>
              </a:rPr>
              <a:t>Data contain 2013 values around 40%.</a:t>
            </a:r>
            <a:endParaRPr/>
          </a:p>
          <a:p>
            <a:pPr indent="-228600" lvl="0" marL="457200" rtl="0" algn="l">
              <a:lnSpc>
                <a:spcPct val="115000"/>
              </a:lnSpc>
              <a:spcBef>
                <a:spcPts val="0"/>
              </a:spcBef>
              <a:spcAft>
                <a:spcPts val="0"/>
              </a:spcAft>
              <a:buSzPts val="1800"/>
              <a:buNone/>
            </a:pPr>
            <a:r>
              <a:t/>
            </a:r>
            <a:endParaRPr/>
          </a:p>
        </p:txBody>
      </p:sp>
      <p:pic>
        <p:nvPicPr>
          <p:cNvPr id="122" name="Google Shape;122;p10"/>
          <p:cNvPicPr preferRelativeResize="0"/>
          <p:nvPr/>
        </p:nvPicPr>
        <p:blipFill rotWithShape="1">
          <a:blip r:embed="rId3">
            <a:alphaModFix/>
          </a:blip>
          <a:srcRect b="0" l="0" r="0" t="0"/>
          <a:stretch/>
        </p:blipFill>
        <p:spPr>
          <a:xfrm>
            <a:off x="0" y="1593174"/>
            <a:ext cx="3081600" cy="3096000"/>
          </a:xfrm>
          <a:prstGeom prst="rect">
            <a:avLst/>
          </a:prstGeom>
          <a:noFill/>
          <a:ln>
            <a:noFill/>
          </a:ln>
        </p:spPr>
      </p:pic>
      <p:pic>
        <p:nvPicPr>
          <p:cNvPr id="123" name="Google Shape;123;p10"/>
          <p:cNvPicPr preferRelativeResize="0"/>
          <p:nvPr/>
        </p:nvPicPr>
        <p:blipFill rotWithShape="1">
          <a:blip r:embed="rId4">
            <a:alphaModFix/>
          </a:blip>
          <a:srcRect b="0" l="0" r="0" t="0"/>
          <a:stretch/>
        </p:blipFill>
        <p:spPr>
          <a:xfrm>
            <a:off x="3001322" y="1593173"/>
            <a:ext cx="3061080" cy="3075120"/>
          </a:xfrm>
          <a:prstGeom prst="rect">
            <a:avLst/>
          </a:prstGeom>
          <a:noFill/>
          <a:ln>
            <a:noFill/>
          </a:ln>
        </p:spPr>
      </p:pic>
      <p:pic>
        <p:nvPicPr>
          <p:cNvPr id="124" name="Google Shape;124;p10"/>
          <p:cNvPicPr preferRelativeResize="0"/>
          <p:nvPr/>
        </p:nvPicPr>
        <p:blipFill rotWithShape="1">
          <a:blip r:embed="rId5">
            <a:alphaModFix/>
          </a:blip>
          <a:srcRect b="0" l="0" r="0" t="0"/>
          <a:stretch/>
        </p:blipFill>
        <p:spPr>
          <a:xfrm>
            <a:off x="6062400" y="1565292"/>
            <a:ext cx="3081600" cy="3096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4"/>
          <p:cNvSpPr txBox="1"/>
          <p:nvPr>
            <p:ph type="title"/>
          </p:nvPr>
        </p:nvSpPr>
        <p:spPr>
          <a:xfrm>
            <a:off x="311700" y="96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0000"/>
              </a:buClr>
              <a:buSzPts val="2500"/>
              <a:buFont typeface="Montserrat"/>
              <a:buNone/>
            </a:pPr>
            <a:r>
              <a:rPr b="1" lang="en-US" sz="2500">
                <a:latin typeface="Montserrat"/>
                <a:ea typeface="Montserrat"/>
                <a:cs typeface="Montserrat"/>
                <a:sym typeface="Montserrat"/>
              </a:rPr>
              <a:t>Holidays</a:t>
            </a:r>
            <a:endParaRPr/>
          </a:p>
        </p:txBody>
      </p:sp>
      <p:sp>
        <p:nvSpPr>
          <p:cNvPr id="130" name="Google Shape;130;p14"/>
          <p:cNvSpPr/>
          <p:nvPr/>
        </p:nvSpPr>
        <p:spPr>
          <a:xfrm>
            <a:off x="-64825" y="3360900"/>
            <a:ext cx="1872600" cy="4203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US" sz="1800" u="none" cap="none" strike="noStrike">
                <a:latin typeface="Times New Roman"/>
                <a:ea typeface="Times New Roman"/>
                <a:cs typeface="Times New Roman"/>
                <a:sym typeface="Times New Roman"/>
              </a:rPr>
              <a:t>Interpretation:</a:t>
            </a:r>
            <a:endParaRPr b="0" i="0" sz="1800" u="none" cap="none" strike="noStrike">
              <a:latin typeface="Arial"/>
              <a:ea typeface="Arial"/>
              <a:cs typeface="Arial"/>
              <a:sym typeface="Arial"/>
            </a:endParaRPr>
          </a:p>
        </p:txBody>
      </p:sp>
      <p:sp>
        <p:nvSpPr>
          <p:cNvPr id="131" name="Google Shape;131;p14"/>
          <p:cNvSpPr/>
          <p:nvPr/>
        </p:nvSpPr>
        <p:spPr>
          <a:xfrm>
            <a:off x="1399950" y="3664549"/>
            <a:ext cx="6789300" cy="744000"/>
          </a:xfrm>
          <a:prstGeom prst="rect">
            <a:avLst/>
          </a:prstGeom>
          <a:noFill/>
          <a:ln>
            <a:noFill/>
          </a:ln>
        </p:spPr>
        <p:txBody>
          <a:bodyPr anchorCtr="0" anchor="t" bIns="45000" lIns="90000" spcFirstLastPara="1" rIns="90000" wrap="square" tIns="45000">
            <a:noAutofit/>
          </a:bodyPr>
          <a:lstStyle/>
          <a:p>
            <a:pPr indent="-342900" lvl="0" marL="457200" marR="0" rtl="0" algn="l">
              <a:lnSpc>
                <a:spcPct val="100000"/>
              </a:lnSpc>
              <a:spcBef>
                <a:spcPts val="0"/>
              </a:spcBef>
              <a:spcAft>
                <a:spcPts val="0"/>
              </a:spcAft>
              <a:buClr>
                <a:srgbClr val="000000"/>
              </a:buClr>
              <a:buSzPts val="1800"/>
              <a:buFont typeface="Arial"/>
              <a:buChar char="●"/>
            </a:pPr>
            <a:r>
              <a:rPr lang="en-US" sz="1800"/>
              <a:t>The Sales at </a:t>
            </a:r>
            <a:r>
              <a:rPr b="1" lang="en-US" sz="1800"/>
              <a:t>state Holiday</a:t>
            </a:r>
            <a:r>
              <a:rPr lang="en-US" sz="1800"/>
              <a:t> are low as the stores are closed at state holidays.      </a:t>
            </a:r>
            <a:endParaRPr sz="1800"/>
          </a:p>
          <a:p>
            <a:pPr indent="-342900" lvl="0" marL="457200" marR="0" rtl="0" algn="l">
              <a:lnSpc>
                <a:spcPct val="100000"/>
              </a:lnSpc>
              <a:spcBef>
                <a:spcPts val="0"/>
              </a:spcBef>
              <a:spcAft>
                <a:spcPts val="0"/>
              </a:spcAft>
              <a:buSzPts val="1800"/>
              <a:buChar char="●"/>
            </a:pPr>
            <a:r>
              <a:rPr lang="en-US" sz="1800"/>
              <a:t>The Sales at </a:t>
            </a:r>
            <a:r>
              <a:rPr b="1" lang="en-US" sz="1800"/>
              <a:t>school Holiday</a:t>
            </a:r>
            <a:r>
              <a:rPr lang="en-US" sz="1800"/>
              <a:t> are higher as the stores are open at school holiday.  </a:t>
            </a:r>
            <a:endParaRPr sz="1800"/>
          </a:p>
        </p:txBody>
      </p:sp>
      <p:pic>
        <p:nvPicPr>
          <p:cNvPr id="132" name="Google Shape;132;p14"/>
          <p:cNvPicPr preferRelativeResize="0"/>
          <p:nvPr/>
        </p:nvPicPr>
        <p:blipFill>
          <a:blip r:embed="rId3">
            <a:alphaModFix/>
          </a:blip>
          <a:stretch>
            <a:fillRect/>
          </a:stretch>
        </p:blipFill>
        <p:spPr>
          <a:xfrm>
            <a:off x="71006" y="1017726"/>
            <a:ext cx="4471576" cy="2208952"/>
          </a:xfrm>
          <a:prstGeom prst="rect">
            <a:avLst/>
          </a:prstGeom>
          <a:noFill/>
          <a:ln>
            <a:noFill/>
          </a:ln>
        </p:spPr>
      </p:pic>
      <p:pic>
        <p:nvPicPr>
          <p:cNvPr id="133" name="Google Shape;133;p14"/>
          <p:cNvPicPr preferRelativeResize="0"/>
          <p:nvPr/>
        </p:nvPicPr>
        <p:blipFill>
          <a:blip r:embed="rId4">
            <a:alphaModFix/>
          </a:blip>
          <a:stretch>
            <a:fillRect/>
          </a:stretch>
        </p:blipFill>
        <p:spPr>
          <a:xfrm>
            <a:off x="4802044" y="1045898"/>
            <a:ext cx="4341957" cy="211493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2"/>
          <p:cNvSpPr txBox="1"/>
          <p:nvPr>
            <p:ph type="title"/>
          </p:nvPr>
        </p:nvSpPr>
        <p:spPr>
          <a:xfrm>
            <a:off x="0" y="0"/>
            <a:ext cx="8832300" cy="574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solidFill>
                  <a:srgbClr val="C00000"/>
                </a:solidFill>
                <a:latin typeface="Montserrat"/>
                <a:ea typeface="Montserrat"/>
                <a:cs typeface="Montserrat"/>
                <a:sym typeface="Montserrat"/>
              </a:rPr>
              <a:t>Store Type and Assortment</a:t>
            </a:r>
            <a:endParaRPr/>
          </a:p>
        </p:txBody>
      </p:sp>
      <p:sp>
        <p:nvSpPr>
          <p:cNvPr id="139" name="Google Shape;139;p12"/>
          <p:cNvSpPr txBox="1"/>
          <p:nvPr>
            <p:ph idx="1" type="body"/>
          </p:nvPr>
        </p:nvSpPr>
        <p:spPr>
          <a:xfrm>
            <a:off x="0" y="574624"/>
            <a:ext cx="9144000" cy="4568875"/>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Interpretation</a:t>
            </a:r>
            <a:r>
              <a:rPr b="0" i="0" lang="en-US" sz="1400" u="none" cap="none" strike="noStrike">
                <a:solidFill>
                  <a:srgbClr val="000000"/>
                </a:solidFill>
                <a:latin typeface="Times New Roman"/>
                <a:ea typeface="Times New Roman"/>
                <a:cs typeface="Times New Roman"/>
                <a:sym typeface="Times New Roman"/>
              </a:rPr>
              <a:t>: From this Cat plot we can conclude the Assortment of the three different class.</a:t>
            </a:r>
            <a:endParaRPr b="0" i="0" sz="1400" u="none" cap="none" strike="noStrike">
              <a:solidFill>
                <a:srgbClr val="000000"/>
              </a:solidFill>
              <a:latin typeface="Arial"/>
              <a:ea typeface="Arial"/>
              <a:cs typeface="Arial"/>
              <a:sym typeface="Arial"/>
            </a:endParaRPr>
          </a:p>
          <a:p>
            <a:pPr indent="-228600" lvl="0" marL="457200" rtl="0" algn="l">
              <a:lnSpc>
                <a:spcPct val="115000"/>
              </a:lnSpc>
              <a:spcBef>
                <a:spcPts val="0"/>
              </a:spcBef>
              <a:spcAft>
                <a:spcPts val="0"/>
              </a:spcAft>
              <a:buSzPts val="1800"/>
              <a:buNone/>
            </a:pPr>
            <a:r>
              <a:t/>
            </a:r>
            <a:endParaRPr/>
          </a:p>
        </p:txBody>
      </p:sp>
      <p:pic>
        <p:nvPicPr>
          <p:cNvPr id="140" name="Google Shape;140;p12"/>
          <p:cNvPicPr preferRelativeResize="0"/>
          <p:nvPr/>
        </p:nvPicPr>
        <p:blipFill rotWithShape="1">
          <a:blip r:embed="rId3">
            <a:alphaModFix/>
          </a:blip>
          <a:srcRect b="0" l="0" r="0" t="0"/>
          <a:stretch/>
        </p:blipFill>
        <p:spPr>
          <a:xfrm>
            <a:off x="85179" y="653033"/>
            <a:ext cx="6031603" cy="3718076"/>
          </a:xfrm>
          <a:prstGeom prst="rect">
            <a:avLst/>
          </a:prstGeom>
          <a:noFill/>
          <a:ln>
            <a:noFill/>
          </a:ln>
        </p:spPr>
      </p:pic>
      <p:pic>
        <p:nvPicPr>
          <p:cNvPr id="141" name="Google Shape;141;p12"/>
          <p:cNvPicPr preferRelativeResize="0"/>
          <p:nvPr/>
        </p:nvPicPr>
        <p:blipFill rotWithShape="1">
          <a:blip r:embed="rId4">
            <a:alphaModFix/>
          </a:blip>
          <a:srcRect b="0" l="0" r="0" t="0"/>
          <a:stretch/>
        </p:blipFill>
        <p:spPr>
          <a:xfrm>
            <a:off x="6366163" y="0"/>
            <a:ext cx="2777837" cy="2760688"/>
          </a:xfrm>
          <a:prstGeom prst="rect">
            <a:avLst/>
          </a:prstGeom>
          <a:noFill/>
          <a:ln>
            <a:noFill/>
          </a:ln>
        </p:spPr>
      </p:pic>
      <p:pic>
        <p:nvPicPr>
          <p:cNvPr id="142" name="Google Shape;142;p12"/>
          <p:cNvPicPr preferRelativeResize="0"/>
          <p:nvPr/>
        </p:nvPicPr>
        <p:blipFill rotWithShape="1">
          <a:blip r:embed="rId5">
            <a:alphaModFix/>
          </a:blip>
          <a:srcRect b="0" l="0" r="0" t="0"/>
          <a:stretch/>
        </p:blipFill>
        <p:spPr>
          <a:xfrm>
            <a:off x="6425058" y="2547845"/>
            <a:ext cx="2718942" cy="275637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8"/>
          <p:cNvSpPr txBox="1"/>
          <p:nvPr/>
        </p:nvSpPr>
        <p:spPr>
          <a:xfrm>
            <a:off x="0" y="0"/>
            <a:ext cx="1720200" cy="525600"/>
          </a:xfrm>
          <a:prstGeom prst="rect">
            <a:avLst/>
          </a:prstGeom>
          <a:noFill/>
          <a:ln>
            <a:noFill/>
          </a:ln>
        </p:spPr>
        <p:txBody>
          <a:bodyPr anchorCtr="0" anchor="b" bIns="0" lIns="0" spcFirstLastPara="1" rIns="0" wrap="square" tIns="0">
            <a:normAutofit fontScale="92500"/>
          </a:bodyPr>
          <a:lstStyle/>
          <a:p>
            <a:pPr indent="0" lvl="0" marL="0" rtl="0" algn="ctr">
              <a:lnSpc>
                <a:spcPct val="90000"/>
              </a:lnSpc>
              <a:spcBef>
                <a:spcPts val="0"/>
              </a:spcBef>
              <a:spcAft>
                <a:spcPts val="0"/>
              </a:spcAft>
              <a:buNone/>
            </a:pPr>
            <a:r>
              <a:rPr b="1" lang="en-US" sz="2500">
                <a:solidFill>
                  <a:schemeClr val="dk1"/>
                </a:solidFill>
                <a:latin typeface="Montserrat"/>
                <a:ea typeface="Montserrat"/>
                <a:cs typeface="Montserrat"/>
                <a:sym typeface="Montserrat"/>
              </a:rPr>
              <a:t>Daily Sales</a:t>
            </a:r>
            <a:endParaRPr sz="2500">
              <a:solidFill>
                <a:schemeClr val="dk1"/>
              </a:solidFill>
              <a:latin typeface="Calibri"/>
              <a:ea typeface="Calibri"/>
              <a:cs typeface="Calibri"/>
              <a:sym typeface="Calibri"/>
            </a:endParaRPr>
          </a:p>
        </p:txBody>
      </p:sp>
      <p:sp>
        <p:nvSpPr>
          <p:cNvPr id="148" name="Google Shape;148;p18"/>
          <p:cNvSpPr txBox="1"/>
          <p:nvPr/>
        </p:nvSpPr>
        <p:spPr>
          <a:xfrm>
            <a:off x="48024" y="3694552"/>
            <a:ext cx="1584900" cy="442800"/>
          </a:xfrm>
          <a:prstGeom prst="rect">
            <a:avLst/>
          </a:prstGeom>
          <a:noFill/>
          <a:ln>
            <a:noFill/>
          </a:ln>
        </p:spPr>
        <p:txBody>
          <a:bodyPr anchorCtr="0" anchor="t" bIns="0" lIns="0" spcFirstLastPara="1" rIns="0" wrap="square" tIns="0">
            <a:normAutofit/>
          </a:bodyPr>
          <a:lstStyle/>
          <a:p>
            <a:pPr indent="0" lvl="0" marL="0" rtl="0" algn="ctr">
              <a:lnSpc>
                <a:spcPct val="90000"/>
              </a:lnSpc>
              <a:spcBef>
                <a:spcPts val="0"/>
              </a:spcBef>
              <a:spcAft>
                <a:spcPts val="0"/>
              </a:spcAft>
              <a:buNone/>
            </a:pPr>
            <a:r>
              <a:rPr b="1" lang="en-US" sz="1800">
                <a:latin typeface="Times New Roman"/>
                <a:ea typeface="Times New Roman"/>
                <a:cs typeface="Times New Roman"/>
                <a:sym typeface="Times New Roman"/>
              </a:rPr>
              <a:t>Interpretation:</a:t>
            </a:r>
            <a:endParaRPr sz="1800"/>
          </a:p>
        </p:txBody>
      </p:sp>
      <p:pic>
        <p:nvPicPr>
          <p:cNvPr id="149" name="Google Shape;149;p18"/>
          <p:cNvPicPr preferRelativeResize="0"/>
          <p:nvPr/>
        </p:nvPicPr>
        <p:blipFill rotWithShape="1">
          <a:blip r:embed="rId3">
            <a:alphaModFix/>
          </a:blip>
          <a:srcRect b="0" l="0" r="0" t="0"/>
          <a:stretch/>
        </p:blipFill>
        <p:spPr>
          <a:xfrm>
            <a:off x="1133642" y="723602"/>
            <a:ext cx="5611191" cy="3032177"/>
          </a:xfrm>
          <a:prstGeom prst="rect">
            <a:avLst/>
          </a:prstGeom>
          <a:noFill/>
          <a:ln>
            <a:noFill/>
          </a:ln>
        </p:spPr>
      </p:pic>
      <p:sp>
        <p:nvSpPr>
          <p:cNvPr id="150" name="Google Shape;150;p18"/>
          <p:cNvSpPr/>
          <p:nvPr/>
        </p:nvSpPr>
        <p:spPr>
          <a:xfrm>
            <a:off x="1420500" y="3953775"/>
            <a:ext cx="6580800" cy="1189800"/>
          </a:xfrm>
          <a:prstGeom prst="rect">
            <a:avLst/>
          </a:prstGeom>
          <a:noFill/>
          <a:ln>
            <a:noFill/>
          </a:ln>
        </p:spPr>
        <p:txBody>
          <a:bodyPr anchorCtr="0" anchor="t" bIns="45000" lIns="90000" spcFirstLastPara="1" rIns="90000" wrap="square" tIns="45000">
            <a:noAutofit/>
          </a:bodyPr>
          <a:lstStyle/>
          <a:p>
            <a:pPr indent="-349250" lvl="0" marL="457200" marR="0" rtl="0" algn="l">
              <a:lnSpc>
                <a:spcPct val="100000"/>
              </a:lnSpc>
              <a:spcBef>
                <a:spcPts val="0"/>
              </a:spcBef>
              <a:spcAft>
                <a:spcPts val="0"/>
              </a:spcAft>
              <a:buClr>
                <a:srgbClr val="000000"/>
              </a:buClr>
              <a:buSzPts val="1900"/>
              <a:buFont typeface="Times New Roman"/>
              <a:buChar char="●"/>
            </a:pPr>
            <a:r>
              <a:rPr b="0" i="0" lang="en-US" sz="1900" u="none" cap="none" strike="noStrike">
                <a:solidFill>
                  <a:srgbClr val="000000"/>
                </a:solidFill>
                <a:latin typeface="Times New Roman"/>
                <a:ea typeface="Times New Roman"/>
                <a:cs typeface="Times New Roman"/>
                <a:sym typeface="Times New Roman"/>
              </a:rPr>
              <a:t>This plot shows sales for each day.                                                  </a:t>
            </a:r>
            <a:endParaRPr b="0" i="0" sz="1900" u="none" cap="none" strike="noStrike">
              <a:solidFill>
                <a:srgbClr val="000000"/>
              </a:solidFill>
              <a:latin typeface="Arial"/>
              <a:ea typeface="Arial"/>
              <a:cs typeface="Arial"/>
              <a:sym typeface="Arial"/>
            </a:endParaRPr>
          </a:p>
          <a:p>
            <a:pPr indent="-349250" lvl="0" marL="457200" marR="0" rtl="0" algn="l">
              <a:lnSpc>
                <a:spcPct val="100000"/>
              </a:lnSpc>
              <a:spcBef>
                <a:spcPts val="0"/>
              </a:spcBef>
              <a:spcAft>
                <a:spcPts val="0"/>
              </a:spcAft>
              <a:buClr>
                <a:srgbClr val="000000"/>
              </a:buClr>
              <a:buSzPts val="1900"/>
              <a:buFont typeface="Times New Roman"/>
              <a:buChar char="●"/>
            </a:pPr>
            <a:r>
              <a:rPr b="0" i="0" lang="en-US" sz="1900" u="none" cap="none" strike="noStrike">
                <a:solidFill>
                  <a:srgbClr val="000000"/>
                </a:solidFill>
                <a:latin typeface="Times New Roman"/>
                <a:ea typeface="Times New Roman"/>
                <a:cs typeface="Times New Roman"/>
                <a:sym typeface="Times New Roman"/>
              </a:rPr>
              <a:t>Sunday has minimum sales as stores are closed                                                          </a:t>
            </a:r>
            <a:endParaRPr b="0" i="0" sz="19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Times New Roman"/>
              <a:buChar char="●"/>
            </a:pPr>
            <a:r>
              <a:rPr b="0" i="0" lang="en-US" sz="1900" u="none" cap="none" strike="noStrike">
                <a:solidFill>
                  <a:srgbClr val="000000"/>
                </a:solidFill>
                <a:latin typeface="Times New Roman"/>
                <a:ea typeface="Times New Roman"/>
                <a:cs typeface="Times New Roman"/>
                <a:sym typeface="Times New Roman"/>
              </a:rPr>
              <a:t> As the stores are closed at sunday there is slight peak at monday.       </a:t>
            </a:r>
            <a:r>
              <a:rPr b="0" i="0" lang="en-US" sz="1600" u="none" cap="none" strike="noStrike">
                <a:solidFill>
                  <a:srgbClr val="000000"/>
                </a:solidFill>
                <a:latin typeface="Times New Roman"/>
                <a:ea typeface="Times New Roman"/>
                <a:cs typeface="Times New Roman"/>
                <a:sym typeface="Times New Roman"/>
              </a:rPr>
              <a:t>                     </a:t>
            </a:r>
            <a:endParaRPr b="0" i="0" sz="1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9"/>
          <p:cNvSpPr txBox="1"/>
          <p:nvPr>
            <p:ph type="title"/>
          </p:nvPr>
        </p:nvSpPr>
        <p:spPr>
          <a:xfrm>
            <a:off x="0" y="0"/>
            <a:ext cx="8465127" cy="574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solidFill>
                  <a:srgbClr val="C00000"/>
                </a:solidFill>
                <a:latin typeface="Montserrat"/>
                <a:ea typeface="Montserrat"/>
                <a:cs typeface="Montserrat"/>
                <a:sym typeface="Montserrat"/>
              </a:rPr>
              <a:t>B</a:t>
            </a:r>
            <a:r>
              <a:rPr b="1" lang="en-US">
                <a:solidFill>
                  <a:srgbClr val="C00000"/>
                </a:solidFill>
                <a:latin typeface="Montserrat"/>
                <a:ea typeface="Montserrat"/>
                <a:cs typeface="Montserrat"/>
                <a:sym typeface="Montserrat"/>
              </a:rPr>
              <a:t>ivariate Analysis</a:t>
            </a:r>
            <a:endParaRPr/>
          </a:p>
        </p:txBody>
      </p:sp>
      <p:sp>
        <p:nvSpPr>
          <p:cNvPr id="156" name="Google Shape;156;p9"/>
          <p:cNvSpPr txBox="1"/>
          <p:nvPr>
            <p:ph idx="1" type="body"/>
          </p:nvPr>
        </p:nvSpPr>
        <p:spPr>
          <a:xfrm>
            <a:off x="0" y="574624"/>
            <a:ext cx="9144000" cy="4568876"/>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accent2"/>
              </a:buClr>
              <a:buSzPts val="1800"/>
              <a:buChar char="●"/>
            </a:pPr>
            <a:r>
              <a:rPr lang="en-US">
                <a:solidFill>
                  <a:schemeClr val="accent2"/>
                </a:solidFill>
              </a:rPr>
              <a:t>The competitor stores are closed to each other has more sales.</a:t>
            </a:r>
            <a:endParaRPr/>
          </a:p>
          <a:p>
            <a:pPr indent="-342900" lvl="0" marL="457200" rtl="0" algn="l">
              <a:lnSpc>
                <a:spcPct val="115000"/>
              </a:lnSpc>
              <a:spcBef>
                <a:spcPts val="0"/>
              </a:spcBef>
              <a:spcAft>
                <a:spcPts val="0"/>
              </a:spcAft>
              <a:buClr>
                <a:schemeClr val="accent2"/>
              </a:buClr>
              <a:buSzPts val="1800"/>
              <a:buChar char="●"/>
            </a:pPr>
            <a:r>
              <a:rPr lang="en-US">
                <a:solidFill>
                  <a:schemeClr val="accent2"/>
                </a:solidFill>
              </a:rPr>
              <a:t>We can see that `sales` are positively correlated with customer.</a:t>
            </a:r>
            <a:endParaRPr/>
          </a:p>
          <a:p>
            <a:pPr indent="0" lvl="0" marL="114300" rtl="0" algn="l">
              <a:lnSpc>
                <a:spcPct val="115000"/>
              </a:lnSpc>
              <a:spcBef>
                <a:spcPts val="0"/>
              </a:spcBef>
              <a:spcAft>
                <a:spcPts val="0"/>
              </a:spcAft>
              <a:buClr>
                <a:schemeClr val="accent2"/>
              </a:buClr>
              <a:buSzPts val="1800"/>
              <a:buNone/>
            </a:pPr>
            <a:r>
              <a:t/>
            </a:r>
            <a:endParaRPr>
              <a:solidFill>
                <a:schemeClr val="accent2"/>
              </a:solidFill>
            </a:endParaRPr>
          </a:p>
        </p:txBody>
      </p:sp>
      <p:pic>
        <p:nvPicPr>
          <p:cNvPr id="157" name="Google Shape;157;p9"/>
          <p:cNvPicPr preferRelativeResize="0"/>
          <p:nvPr/>
        </p:nvPicPr>
        <p:blipFill rotWithShape="1">
          <a:blip r:embed="rId3">
            <a:alphaModFix/>
          </a:blip>
          <a:srcRect b="0" l="0" r="0" t="0"/>
          <a:stretch/>
        </p:blipFill>
        <p:spPr>
          <a:xfrm>
            <a:off x="-60927" y="1640795"/>
            <a:ext cx="4376618" cy="2674557"/>
          </a:xfrm>
          <a:prstGeom prst="rect">
            <a:avLst/>
          </a:prstGeom>
          <a:noFill/>
          <a:ln>
            <a:noFill/>
          </a:ln>
        </p:spPr>
      </p:pic>
      <p:pic>
        <p:nvPicPr>
          <p:cNvPr id="158" name="Google Shape;158;p9"/>
          <p:cNvPicPr preferRelativeResize="0"/>
          <p:nvPr/>
        </p:nvPicPr>
        <p:blipFill rotWithShape="1">
          <a:blip r:embed="rId4">
            <a:alphaModFix/>
          </a:blip>
          <a:srcRect b="0" l="0" r="0" t="0"/>
          <a:stretch/>
        </p:blipFill>
        <p:spPr>
          <a:xfrm>
            <a:off x="4447308" y="1640795"/>
            <a:ext cx="4232564" cy="267455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nvSpPr>
        <p:spPr>
          <a:xfrm>
            <a:off x="0" y="0"/>
            <a:ext cx="5211300" cy="782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sz="2500">
                <a:solidFill>
                  <a:schemeClr val="dk1"/>
                </a:solidFill>
                <a:latin typeface="Montserrat"/>
                <a:ea typeface="Montserrat"/>
                <a:cs typeface="Montserrat"/>
                <a:sym typeface="Montserrat"/>
              </a:rPr>
              <a:t>Customers vs Sales</a:t>
            </a:r>
            <a:r>
              <a:rPr b="1" lang="en-US" sz="2500">
                <a:latin typeface="Montserrat"/>
                <a:ea typeface="Montserrat"/>
                <a:cs typeface="Montserrat"/>
                <a:sym typeface="Montserrat"/>
              </a:rPr>
              <a:t> </a:t>
            </a:r>
            <a:endParaRPr sz="2500">
              <a:latin typeface="Calibri"/>
              <a:ea typeface="Calibri"/>
              <a:cs typeface="Calibri"/>
              <a:sym typeface="Calibri"/>
            </a:endParaRPr>
          </a:p>
        </p:txBody>
      </p:sp>
      <p:pic>
        <p:nvPicPr>
          <p:cNvPr id="164" name="Google Shape;164;p17"/>
          <p:cNvPicPr preferRelativeResize="0"/>
          <p:nvPr/>
        </p:nvPicPr>
        <p:blipFill rotWithShape="1">
          <a:blip r:embed="rId3">
            <a:alphaModFix/>
          </a:blip>
          <a:srcRect b="0" l="0" r="0" t="0"/>
          <a:stretch/>
        </p:blipFill>
        <p:spPr>
          <a:xfrm>
            <a:off x="313201" y="1275214"/>
            <a:ext cx="4267978" cy="2152061"/>
          </a:xfrm>
          <a:prstGeom prst="rect">
            <a:avLst/>
          </a:prstGeom>
          <a:noFill/>
          <a:ln>
            <a:noFill/>
          </a:ln>
        </p:spPr>
      </p:pic>
      <p:pic>
        <p:nvPicPr>
          <p:cNvPr id="165" name="Google Shape;165;p17"/>
          <p:cNvPicPr preferRelativeResize="0"/>
          <p:nvPr/>
        </p:nvPicPr>
        <p:blipFill rotWithShape="1">
          <a:blip r:embed="rId4">
            <a:alphaModFix/>
          </a:blip>
          <a:srcRect b="0" l="0" r="0" t="0"/>
          <a:stretch/>
        </p:blipFill>
        <p:spPr>
          <a:xfrm>
            <a:off x="4759191" y="1282673"/>
            <a:ext cx="4384809" cy="2210905"/>
          </a:xfrm>
          <a:prstGeom prst="rect">
            <a:avLst/>
          </a:prstGeom>
          <a:noFill/>
          <a:ln>
            <a:noFill/>
          </a:ln>
        </p:spPr>
      </p:pic>
      <p:sp>
        <p:nvSpPr>
          <p:cNvPr id="166" name="Google Shape;166;p17"/>
          <p:cNvSpPr/>
          <p:nvPr/>
        </p:nvSpPr>
        <p:spPr>
          <a:xfrm>
            <a:off x="0" y="3920100"/>
            <a:ext cx="1886100" cy="538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none" cap="none" strike="noStrike">
                <a:latin typeface="Times New Roman"/>
                <a:ea typeface="Times New Roman"/>
                <a:cs typeface="Times New Roman"/>
                <a:sym typeface="Times New Roman"/>
              </a:rPr>
              <a:t>Interpretation:</a:t>
            </a:r>
            <a:endParaRPr b="0" i="0" sz="1800" u="none" cap="none" strike="noStrike">
              <a:latin typeface="Arial"/>
              <a:ea typeface="Arial"/>
              <a:cs typeface="Arial"/>
              <a:sym typeface="Arial"/>
            </a:endParaRPr>
          </a:p>
        </p:txBody>
      </p:sp>
      <p:sp>
        <p:nvSpPr>
          <p:cNvPr id="167" name="Google Shape;167;p17"/>
          <p:cNvSpPr/>
          <p:nvPr/>
        </p:nvSpPr>
        <p:spPr>
          <a:xfrm>
            <a:off x="1185500" y="4361100"/>
            <a:ext cx="7635300" cy="782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The scatter plot of customer and sales, where we can see the Stores and their Assortments of stores</a:t>
            </a:r>
            <a:r>
              <a:rPr lang="en-US" sz="1800">
                <a:latin typeface="Times New Roman"/>
                <a:ea typeface="Times New Roman"/>
                <a:cs typeface="Times New Roman"/>
                <a:sym typeface="Times New Roman"/>
              </a:rPr>
              <a:t>.</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3"/>
          <p:cNvSpPr txBox="1"/>
          <p:nvPr>
            <p:ph type="title"/>
          </p:nvPr>
        </p:nvSpPr>
        <p:spPr>
          <a:xfrm>
            <a:off x="0" y="1"/>
            <a:ext cx="8409709" cy="72043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solidFill>
                  <a:srgbClr val="C00000"/>
                </a:solidFill>
                <a:latin typeface="Montserrat"/>
                <a:ea typeface="Montserrat"/>
                <a:cs typeface="Montserrat"/>
                <a:sym typeface="Montserrat"/>
              </a:rPr>
              <a:t>Monthly Sales in Year</a:t>
            </a:r>
            <a:endParaRPr/>
          </a:p>
        </p:txBody>
      </p:sp>
      <p:sp>
        <p:nvSpPr>
          <p:cNvPr id="173" name="Google Shape;173;p13"/>
          <p:cNvSpPr txBox="1"/>
          <p:nvPr>
            <p:ph idx="1" type="body"/>
          </p:nvPr>
        </p:nvSpPr>
        <p:spPr>
          <a:xfrm>
            <a:off x="0" y="588818"/>
            <a:ext cx="9144000" cy="4554681"/>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700"/>
              <a:buFont typeface="Times New Roman"/>
              <a:buNone/>
            </a:pPr>
            <a:r>
              <a:t/>
            </a:r>
            <a:endParaRPr b="0" i="0" sz="1700" u="none" cap="none" strike="noStrike">
              <a:solidFill>
                <a:srgbClr val="000000"/>
              </a:solidFill>
              <a:latin typeface="Times New Roman"/>
              <a:ea typeface="Times New Roman"/>
              <a:cs typeface="Times New Roman"/>
              <a:sym typeface="Times New Roman"/>
            </a:endParaRPr>
          </a:p>
          <a:p>
            <a:pPr indent="-228600" lvl="0" marL="457200" marR="0" rtl="0" algn="l">
              <a:lnSpc>
                <a:spcPct val="100000"/>
              </a:lnSpc>
              <a:spcBef>
                <a:spcPts val="0"/>
              </a:spcBef>
              <a:spcAft>
                <a:spcPts val="0"/>
              </a:spcAft>
              <a:buClr>
                <a:srgbClr val="000000"/>
              </a:buClr>
              <a:buSzPts val="1700"/>
              <a:buFont typeface="Times New Roman"/>
              <a:buNone/>
            </a:pPr>
            <a:r>
              <a:t/>
            </a:r>
            <a:endParaRPr sz="1700">
              <a:solidFill>
                <a:srgbClr val="000000"/>
              </a:solidFill>
              <a:latin typeface="Times New Roman"/>
              <a:ea typeface="Times New Roman"/>
              <a:cs typeface="Times New Roman"/>
              <a:sym typeface="Times New Roman"/>
            </a:endParaRPr>
          </a:p>
          <a:p>
            <a:pPr indent="-228600" lvl="0" marL="457200" marR="0" rtl="0" algn="l">
              <a:lnSpc>
                <a:spcPct val="100000"/>
              </a:lnSpc>
              <a:spcBef>
                <a:spcPts val="0"/>
              </a:spcBef>
              <a:spcAft>
                <a:spcPts val="0"/>
              </a:spcAft>
              <a:buClr>
                <a:srgbClr val="000000"/>
              </a:buClr>
              <a:buSzPts val="1700"/>
              <a:buFont typeface="Times New Roman"/>
              <a:buNone/>
            </a:pPr>
            <a:r>
              <a:t/>
            </a:r>
            <a:endParaRPr b="0" i="0" sz="1700" u="none" cap="none" strike="noStrike">
              <a:solidFill>
                <a:srgbClr val="000000"/>
              </a:solidFill>
              <a:latin typeface="Times New Roman"/>
              <a:ea typeface="Times New Roman"/>
              <a:cs typeface="Times New Roman"/>
              <a:sym typeface="Times New Roman"/>
            </a:endParaRPr>
          </a:p>
          <a:p>
            <a:pPr indent="-228600" lvl="0" marL="457200" marR="0" rtl="0" algn="l">
              <a:lnSpc>
                <a:spcPct val="100000"/>
              </a:lnSpc>
              <a:spcBef>
                <a:spcPts val="0"/>
              </a:spcBef>
              <a:spcAft>
                <a:spcPts val="0"/>
              </a:spcAft>
              <a:buClr>
                <a:srgbClr val="000000"/>
              </a:buClr>
              <a:buSzPts val="1700"/>
              <a:buFont typeface="Times New Roman"/>
              <a:buNone/>
            </a:pPr>
            <a:r>
              <a:t/>
            </a:r>
            <a:endParaRPr sz="1700">
              <a:solidFill>
                <a:srgbClr val="000000"/>
              </a:solidFill>
              <a:latin typeface="Times New Roman"/>
              <a:ea typeface="Times New Roman"/>
              <a:cs typeface="Times New Roman"/>
              <a:sym typeface="Times New Roman"/>
            </a:endParaRPr>
          </a:p>
          <a:p>
            <a:pPr indent="-228600" lvl="0" marL="457200" marR="0" rtl="0" algn="l">
              <a:lnSpc>
                <a:spcPct val="100000"/>
              </a:lnSpc>
              <a:spcBef>
                <a:spcPts val="0"/>
              </a:spcBef>
              <a:spcAft>
                <a:spcPts val="0"/>
              </a:spcAft>
              <a:buClr>
                <a:srgbClr val="000000"/>
              </a:buClr>
              <a:buSzPts val="1700"/>
              <a:buFont typeface="Times New Roman"/>
              <a:buNone/>
            </a:pPr>
            <a:r>
              <a:t/>
            </a:r>
            <a:endParaRPr b="0" i="0" sz="1700" u="none" cap="none" strike="noStrike">
              <a:solidFill>
                <a:srgbClr val="000000"/>
              </a:solidFill>
              <a:latin typeface="Times New Roman"/>
              <a:ea typeface="Times New Roman"/>
              <a:cs typeface="Times New Roman"/>
              <a:sym typeface="Times New Roman"/>
            </a:endParaRPr>
          </a:p>
          <a:p>
            <a:pPr indent="-228600" lvl="0" marL="457200" marR="0" rtl="0" algn="l">
              <a:lnSpc>
                <a:spcPct val="100000"/>
              </a:lnSpc>
              <a:spcBef>
                <a:spcPts val="0"/>
              </a:spcBef>
              <a:spcAft>
                <a:spcPts val="0"/>
              </a:spcAft>
              <a:buClr>
                <a:srgbClr val="000000"/>
              </a:buClr>
              <a:buSzPts val="1700"/>
              <a:buFont typeface="Times New Roman"/>
              <a:buNone/>
            </a:pPr>
            <a:r>
              <a:t/>
            </a:r>
            <a:endParaRPr sz="1700">
              <a:solidFill>
                <a:srgbClr val="000000"/>
              </a:solidFill>
              <a:latin typeface="Times New Roman"/>
              <a:ea typeface="Times New Roman"/>
              <a:cs typeface="Times New Roman"/>
              <a:sym typeface="Times New Roman"/>
            </a:endParaRPr>
          </a:p>
          <a:p>
            <a:pPr indent="-228600" lvl="0" marL="457200" marR="0" rtl="0" algn="l">
              <a:lnSpc>
                <a:spcPct val="100000"/>
              </a:lnSpc>
              <a:spcBef>
                <a:spcPts val="0"/>
              </a:spcBef>
              <a:spcAft>
                <a:spcPts val="0"/>
              </a:spcAft>
              <a:buClr>
                <a:srgbClr val="000000"/>
              </a:buClr>
              <a:buSzPts val="1700"/>
              <a:buFont typeface="Times New Roman"/>
              <a:buNone/>
            </a:pPr>
            <a:r>
              <a:t/>
            </a:r>
            <a:endParaRPr b="0" i="0" sz="1700" u="none" cap="none" strike="noStrike">
              <a:solidFill>
                <a:srgbClr val="000000"/>
              </a:solidFill>
              <a:latin typeface="Times New Roman"/>
              <a:ea typeface="Times New Roman"/>
              <a:cs typeface="Times New Roman"/>
              <a:sym typeface="Times New Roman"/>
            </a:endParaRPr>
          </a:p>
          <a:p>
            <a:pPr indent="-228600" lvl="0" marL="457200" marR="0" rtl="0" algn="l">
              <a:lnSpc>
                <a:spcPct val="100000"/>
              </a:lnSpc>
              <a:spcBef>
                <a:spcPts val="0"/>
              </a:spcBef>
              <a:spcAft>
                <a:spcPts val="0"/>
              </a:spcAft>
              <a:buClr>
                <a:srgbClr val="000000"/>
              </a:buClr>
              <a:buSzPts val="1700"/>
              <a:buFont typeface="Times New Roman"/>
              <a:buNone/>
            </a:pPr>
            <a:r>
              <a:t/>
            </a:r>
            <a:endParaRPr sz="1700">
              <a:solidFill>
                <a:srgbClr val="000000"/>
              </a:solidFill>
              <a:latin typeface="Times New Roman"/>
              <a:ea typeface="Times New Roman"/>
              <a:cs typeface="Times New Roman"/>
              <a:sym typeface="Times New Roman"/>
            </a:endParaRPr>
          </a:p>
          <a:p>
            <a:pPr indent="-228600" lvl="0" marL="457200" marR="0" rtl="0" algn="l">
              <a:lnSpc>
                <a:spcPct val="100000"/>
              </a:lnSpc>
              <a:spcBef>
                <a:spcPts val="0"/>
              </a:spcBef>
              <a:spcAft>
                <a:spcPts val="0"/>
              </a:spcAft>
              <a:buClr>
                <a:srgbClr val="000000"/>
              </a:buClr>
              <a:buSzPts val="1700"/>
              <a:buFont typeface="Times New Roman"/>
              <a:buNone/>
            </a:pPr>
            <a:r>
              <a:t/>
            </a:r>
            <a:endParaRPr b="0" i="0" sz="1700" u="none" cap="none" strike="noStrike">
              <a:solidFill>
                <a:srgbClr val="000000"/>
              </a:solidFill>
              <a:latin typeface="Times New Roman"/>
              <a:ea typeface="Times New Roman"/>
              <a:cs typeface="Times New Roman"/>
              <a:sym typeface="Times New Roman"/>
            </a:endParaRPr>
          </a:p>
          <a:p>
            <a:pPr indent="-228600" lvl="0" marL="457200" marR="0" rtl="0" algn="l">
              <a:lnSpc>
                <a:spcPct val="100000"/>
              </a:lnSpc>
              <a:spcBef>
                <a:spcPts val="0"/>
              </a:spcBef>
              <a:spcAft>
                <a:spcPts val="0"/>
              </a:spcAft>
              <a:buClr>
                <a:srgbClr val="000000"/>
              </a:buClr>
              <a:buSzPts val="1700"/>
              <a:buFont typeface="Times New Roman"/>
              <a:buNone/>
            </a:pPr>
            <a:r>
              <a:t/>
            </a:r>
            <a:endParaRPr sz="1700">
              <a:solidFill>
                <a:srgbClr val="000000"/>
              </a:solidFill>
              <a:latin typeface="Times New Roman"/>
              <a:ea typeface="Times New Roman"/>
              <a:cs typeface="Times New Roman"/>
              <a:sym typeface="Times New Roman"/>
            </a:endParaRPr>
          </a:p>
          <a:p>
            <a:pPr indent="-228600" lvl="0" marL="457200" marR="0" rtl="0" algn="l">
              <a:lnSpc>
                <a:spcPct val="100000"/>
              </a:lnSpc>
              <a:spcBef>
                <a:spcPts val="0"/>
              </a:spcBef>
              <a:spcAft>
                <a:spcPts val="0"/>
              </a:spcAft>
              <a:buClr>
                <a:srgbClr val="000000"/>
              </a:buClr>
              <a:buSzPts val="1700"/>
              <a:buFont typeface="Times New Roman"/>
              <a:buNone/>
            </a:pPr>
            <a:r>
              <a:t/>
            </a:r>
            <a:endParaRPr b="0" i="0" sz="1700" u="none" cap="none" strike="noStrike">
              <a:solidFill>
                <a:srgbClr val="000000"/>
              </a:solidFill>
              <a:latin typeface="Times New Roman"/>
              <a:ea typeface="Times New Roman"/>
              <a:cs typeface="Times New Roman"/>
              <a:sym typeface="Times New Roman"/>
            </a:endParaRPr>
          </a:p>
          <a:p>
            <a:pPr indent="-228600" lvl="0" marL="457200" marR="0" rtl="0" algn="l">
              <a:lnSpc>
                <a:spcPct val="100000"/>
              </a:lnSpc>
              <a:spcBef>
                <a:spcPts val="0"/>
              </a:spcBef>
              <a:spcAft>
                <a:spcPts val="0"/>
              </a:spcAft>
              <a:buClr>
                <a:srgbClr val="000000"/>
              </a:buClr>
              <a:buSzPts val="1700"/>
              <a:buFont typeface="Times New Roman"/>
              <a:buNone/>
            </a:pPr>
            <a:r>
              <a:t/>
            </a:r>
            <a:endParaRPr sz="1700">
              <a:solidFill>
                <a:srgbClr val="000000"/>
              </a:solidFill>
              <a:latin typeface="Times New Roman"/>
              <a:ea typeface="Times New Roman"/>
              <a:cs typeface="Times New Roman"/>
              <a:sym typeface="Times New Roman"/>
            </a:endParaRPr>
          </a:p>
          <a:p>
            <a:pPr indent="-228600" lvl="0" marL="457200" marR="0" rtl="0" algn="l">
              <a:lnSpc>
                <a:spcPct val="100000"/>
              </a:lnSpc>
              <a:spcBef>
                <a:spcPts val="0"/>
              </a:spcBef>
              <a:spcAft>
                <a:spcPts val="0"/>
              </a:spcAft>
              <a:buClr>
                <a:srgbClr val="000000"/>
              </a:buClr>
              <a:buSzPts val="1700"/>
              <a:buFont typeface="Times New Roman"/>
              <a:buNone/>
            </a:pPr>
            <a:r>
              <a:t/>
            </a:r>
            <a:endParaRPr b="0" i="0" sz="1700" u="none" cap="none" strike="noStrike">
              <a:solidFill>
                <a:srgbClr val="000000"/>
              </a:solidFill>
              <a:latin typeface="Times New Roman"/>
              <a:ea typeface="Times New Roman"/>
              <a:cs typeface="Times New Roman"/>
              <a:sym typeface="Times New Roman"/>
            </a:endParaRPr>
          </a:p>
          <a:p>
            <a:pPr indent="-336550" lvl="0" marL="457200" marR="0" rtl="0" algn="l">
              <a:lnSpc>
                <a:spcPct val="100000"/>
              </a:lnSpc>
              <a:spcBef>
                <a:spcPts val="0"/>
              </a:spcBef>
              <a:spcAft>
                <a:spcPts val="0"/>
              </a:spcAft>
              <a:buClr>
                <a:srgbClr val="000000"/>
              </a:buClr>
              <a:buSzPts val="1700"/>
              <a:buFont typeface="Times New Roman"/>
              <a:buChar char="●"/>
            </a:pPr>
            <a:r>
              <a:rPr b="0" i="0" lang="en-US" sz="1700" u="none" cap="none" strike="noStrike">
                <a:solidFill>
                  <a:srgbClr val="000000"/>
                </a:solidFill>
                <a:latin typeface="Times New Roman"/>
                <a:ea typeface="Times New Roman"/>
                <a:cs typeface="Times New Roman"/>
                <a:sym typeface="Times New Roman"/>
              </a:rPr>
              <a:t>From this Line plot we can say the sales at different months corresponding to those years. </a:t>
            </a:r>
            <a:endParaRPr b="0" i="0" sz="1700" u="none" cap="none" strike="noStrike">
              <a:solidFill>
                <a:srgbClr val="000000"/>
              </a:solidFill>
              <a:latin typeface="Arial"/>
              <a:ea typeface="Arial"/>
              <a:cs typeface="Arial"/>
              <a:sym typeface="Arial"/>
            </a:endParaRPr>
          </a:p>
          <a:p>
            <a:pPr indent="-336550" lvl="0" marL="457200" marR="0" rtl="0" algn="l">
              <a:lnSpc>
                <a:spcPct val="100000"/>
              </a:lnSpc>
              <a:spcBef>
                <a:spcPts val="0"/>
              </a:spcBef>
              <a:spcAft>
                <a:spcPts val="0"/>
              </a:spcAft>
              <a:buClr>
                <a:srgbClr val="000000"/>
              </a:buClr>
              <a:buSzPts val="1700"/>
              <a:buFont typeface="Times New Roman"/>
              <a:buChar char="●"/>
            </a:pPr>
            <a:r>
              <a:rPr b="0" i="0" lang="en-US" sz="1700" u="none" cap="none" strike="noStrike">
                <a:solidFill>
                  <a:srgbClr val="000000"/>
                </a:solidFill>
                <a:latin typeface="Times New Roman"/>
                <a:ea typeface="Times New Roman"/>
                <a:cs typeface="Times New Roman"/>
                <a:sym typeface="Times New Roman"/>
              </a:rPr>
              <a:t>The sales in the month of December is the highest sales among others.</a:t>
            </a:r>
            <a:endParaRPr/>
          </a:p>
          <a:p>
            <a:pPr indent="-336550" lvl="0" marL="457200" marR="0" rtl="0" algn="l">
              <a:lnSpc>
                <a:spcPct val="100000"/>
              </a:lnSpc>
              <a:spcBef>
                <a:spcPts val="0"/>
              </a:spcBef>
              <a:spcAft>
                <a:spcPts val="0"/>
              </a:spcAft>
              <a:buClr>
                <a:srgbClr val="000000"/>
              </a:buClr>
              <a:buSzPts val="1700"/>
              <a:buFont typeface="Times New Roman"/>
              <a:buChar char="●"/>
            </a:pPr>
            <a:r>
              <a:rPr b="0" i="0" lang="en-US" sz="1700" u="none" cap="none" strike="noStrike">
                <a:solidFill>
                  <a:srgbClr val="000000"/>
                </a:solidFill>
                <a:latin typeface="Times New Roman"/>
                <a:ea typeface="Times New Roman"/>
                <a:cs typeface="Times New Roman"/>
                <a:sym typeface="Times New Roman"/>
              </a:rPr>
              <a:t>Sales where low in 2014 from July to September due to refurbishment.</a:t>
            </a:r>
            <a:endParaRPr/>
          </a:p>
          <a:p>
            <a:pPr indent="-228600" lvl="0" marL="457200" rtl="0" algn="l">
              <a:lnSpc>
                <a:spcPct val="115000"/>
              </a:lnSpc>
              <a:spcBef>
                <a:spcPts val="0"/>
              </a:spcBef>
              <a:spcAft>
                <a:spcPts val="0"/>
              </a:spcAft>
              <a:buSzPts val="1800"/>
              <a:buNone/>
            </a:pPr>
            <a:r>
              <a:t/>
            </a:r>
            <a:endParaRPr/>
          </a:p>
        </p:txBody>
      </p:sp>
      <p:pic>
        <p:nvPicPr>
          <p:cNvPr id="174" name="Google Shape;174;p13"/>
          <p:cNvPicPr preferRelativeResize="0"/>
          <p:nvPr/>
        </p:nvPicPr>
        <p:blipFill rotWithShape="1">
          <a:blip r:embed="rId3">
            <a:alphaModFix/>
          </a:blip>
          <a:srcRect b="0" l="0" r="0" t="0"/>
          <a:stretch/>
        </p:blipFill>
        <p:spPr>
          <a:xfrm>
            <a:off x="798891" y="644527"/>
            <a:ext cx="6811926" cy="318319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5"/>
          <p:cNvSpPr txBox="1"/>
          <p:nvPr/>
        </p:nvSpPr>
        <p:spPr>
          <a:xfrm>
            <a:off x="141675" y="76975"/>
            <a:ext cx="4000200" cy="631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sz="2500">
                <a:solidFill>
                  <a:schemeClr val="dk1"/>
                </a:solidFill>
                <a:latin typeface="Montserrat"/>
                <a:ea typeface="Montserrat"/>
                <a:cs typeface="Montserrat"/>
                <a:sym typeface="Montserrat"/>
              </a:rPr>
              <a:t>Count plot (Year wise)</a:t>
            </a:r>
            <a:endParaRPr sz="2500">
              <a:solidFill>
                <a:schemeClr val="dk1"/>
              </a:solidFill>
              <a:latin typeface="Calibri"/>
              <a:ea typeface="Calibri"/>
              <a:cs typeface="Calibri"/>
              <a:sym typeface="Calibri"/>
            </a:endParaRPr>
          </a:p>
        </p:txBody>
      </p:sp>
      <p:pic>
        <p:nvPicPr>
          <p:cNvPr id="180" name="Google Shape;180;p15"/>
          <p:cNvPicPr preferRelativeResize="0"/>
          <p:nvPr/>
        </p:nvPicPr>
        <p:blipFill rotWithShape="1">
          <a:blip r:embed="rId3">
            <a:alphaModFix/>
          </a:blip>
          <a:srcRect b="0" l="0" r="0" t="0"/>
          <a:stretch/>
        </p:blipFill>
        <p:spPr>
          <a:xfrm>
            <a:off x="1338059" y="1056826"/>
            <a:ext cx="7849641" cy="3039081"/>
          </a:xfrm>
          <a:prstGeom prst="rect">
            <a:avLst/>
          </a:prstGeom>
          <a:noFill/>
          <a:ln>
            <a:noFill/>
          </a:ln>
        </p:spPr>
      </p:pic>
      <p:sp>
        <p:nvSpPr>
          <p:cNvPr id="181" name="Google Shape;181;p15"/>
          <p:cNvSpPr/>
          <p:nvPr/>
        </p:nvSpPr>
        <p:spPr>
          <a:xfrm>
            <a:off x="141676" y="4443950"/>
            <a:ext cx="1784100" cy="2595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none" cap="none" strike="noStrike">
                <a:latin typeface="Times New Roman"/>
                <a:ea typeface="Times New Roman"/>
                <a:cs typeface="Times New Roman"/>
                <a:sym typeface="Times New Roman"/>
              </a:rPr>
              <a:t>Interpretation</a:t>
            </a:r>
            <a:r>
              <a:rPr i="0" lang="en-US" sz="1800" u="none" cap="none" strike="noStrike">
                <a:latin typeface="Times New Roman"/>
                <a:ea typeface="Times New Roman"/>
                <a:cs typeface="Times New Roman"/>
                <a:sym typeface="Times New Roman"/>
              </a:rPr>
              <a:t>:</a:t>
            </a:r>
            <a:endParaRPr b="0" i="0" sz="1800" u="none" cap="none" strike="noStrike">
              <a:latin typeface="Arial"/>
              <a:ea typeface="Arial"/>
              <a:cs typeface="Arial"/>
              <a:sym typeface="Arial"/>
            </a:endParaRPr>
          </a:p>
        </p:txBody>
      </p:sp>
      <p:sp>
        <p:nvSpPr>
          <p:cNvPr id="182" name="Google Shape;182;p15"/>
          <p:cNvSpPr/>
          <p:nvPr/>
        </p:nvSpPr>
        <p:spPr>
          <a:xfrm>
            <a:off x="1393525" y="4703575"/>
            <a:ext cx="7695900" cy="4554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The count plot shows how the Assortment cha</a:t>
            </a:r>
            <a:r>
              <a:rPr lang="en-US" sz="1800">
                <a:latin typeface="Times New Roman"/>
                <a:ea typeface="Times New Roman"/>
                <a:cs typeface="Times New Roman"/>
                <a:sym typeface="Times New Roman"/>
              </a:rPr>
              <a:t>n</a:t>
            </a:r>
            <a:r>
              <a:rPr b="0" i="0" lang="en-US" sz="1800" u="none" cap="none" strike="noStrike">
                <a:solidFill>
                  <a:srgbClr val="000000"/>
                </a:solidFill>
                <a:latin typeface="Times New Roman"/>
                <a:ea typeface="Times New Roman"/>
                <a:cs typeface="Times New Roman"/>
                <a:sym typeface="Times New Roman"/>
              </a:rPr>
              <a:t>ge during the years.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6"/>
          <p:cNvSpPr txBox="1"/>
          <p:nvPr/>
        </p:nvSpPr>
        <p:spPr>
          <a:xfrm>
            <a:off x="0" y="0"/>
            <a:ext cx="4343700" cy="915600"/>
          </a:xfrm>
          <a:prstGeom prst="rect">
            <a:avLst/>
          </a:prstGeom>
          <a:noFill/>
          <a:ln>
            <a:noFill/>
          </a:ln>
        </p:spPr>
        <p:txBody>
          <a:bodyPr anchorCtr="0" anchor="ctr" bIns="45700" lIns="91425" spcFirstLastPara="1" rIns="91425" wrap="square" tIns="45700">
            <a:normAutofit fontScale="70000"/>
          </a:bodyPr>
          <a:lstStyle/>
          <a:p>
            <a:pPr indent="0" lvl="0" marL="0" rtl="0" algn="l">
              <a:lnSpc>
                <a:spcPct val="90000"/>
              </a:lnSpc>
              <a:spcBef>
                <a:spcPts val="0"/>
              </a:spcBef>
              <a:spcAft>
                <a:spcPts val="0"/>
              </a:spcAft>
              <a:buNone/>
            </a:pPr>
            <a:r>
              <a:rPr b="1" lang="en-US" sz="3968">
                <a:solidFill>
                  <a:schemeClr val="dk1"/>
                </a:solidFill>
                <a:latin typeface="Montserrat"/>
                <a:ea typeface="Montserrat"/>
                <a:cs typeface="Montserrat"/>
                <a:sym typeface="Montserrat"/>
              </a:rPr>
              <a:t>Correlation Heatmap</a:t>
            </a:r>
            <a:br>
              <a:rPr lang="en-US" sz="2500"/>
            </a:br>
            <a:endParaRPr sz="2500">
              <a:latin typeface="Calibri"/>
              <a:ea typeface="Calibri"/>
              <a:cs typeface="Calibri"/>
              <a:sym typeface="Calibri"/>
            </a:endParaRPr>
          </a:p>
        </p:txBody>
      </p:sp>
      <p:pic>
        <p:nvPicPr>
          <p:cNvPr id="188" name="Google Shape;188;p16"/>
          <p:cNvPicPr preferRelativeResize="0"/>
          <p:nvPr/>
        </p:nvPicPr>
        <p:blipFill rotWithShape="1">
          <a:blip r:embed="rId3">
            <a:alphaModFix/>
          </a:blip>
          <a:srcRect b="0" l="0" r="0" t="0"/>
          <a:stretch/>
        </p:blipFill>
        <p:spPr>
          <a:xfrm>
            <a:off x="1959987" y="658150"/>
            <a:ext cx="6011576" cy="2985075"/>
          </a:xfrm>
          <a:prstGeom prst="rect">
            <a:avLst/>
          </a:prstGeom>
          <a:noFill/>
          <a:ln>
            <a:noFill/>
          </a:ln>
        </p:spPr>
      </p:pic>
      <p:sp>
        <p:nvSpPr>
          <p:cNvPr id="189" name="Google Shape;189;p16"/>
          <p:cNvSpPr/>
          <p:nvPr/>
        </p:nvSpPr>
        <p:spPr>
          <a:xfrm>
            <a:off x="0" y="3361331"/>
            <a:ext cx="2168700" cy="392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2000" u="none" cap="none" strike="noStrike">
                <a:latin typeface="Times New Roman"/>
                <a:ea typeface="Times New Roman"/>
                <a:cs typeface="Times New Roman"/>
                <a:sym typeface="Times New Roman"/>
              </a:rPr>
              <a:t>Interpretation</a:t>
            </a:r>
            <a:r>
              <a:rPr b="1" i="0" lang="en-US" sz="2000" u="none" cap="none" strike="noStrike">
                <a:solidFill>
                  <a:srgbClr val="C00000"/>
                </a:solidFill>
                <a:latin typeface="Times New Roman"/>
                <a:ea typeface="Times New Roman"/>
                <a:cs typeface="Times New Roman"/>
                <a:sym typeface="Times New Roman"/>
              </a:rPr>
              <a:t>:</a:t>
            </a:r>
            <a:endParaRPr b="0" i="0" sz="2000" u="none" cap="none" strike="noStrike">
              <a:solidFill>
                <a:srgbClr val="000000"/>
              </a:solidFill>
              <a:latin typeface="Arial"/>
              <a:ea typeface="Arial"/>
              <a:cs typeface="Arial"/>
              <a:sym typeface="Arial"/>
            </a:endParaRPr>
          </a:p>
        </p:txBody>
      </p:sp>
      <p:sp>
        <p:nvSpPr>
          <p:cNvPr id="190" name="Google Shape;190;p16"/>
          <p:cNvSpPr/>
          <p:nvPr/>
        </p:nvSpPr>
        <p:spPr>
          <a:xfrm>
            <a:off x="1591674" y="3675885"/>
            <a:ext cx="6748200" cy="6255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a:t>
            </a:r>
            <a:r>
              <a:rPr b="1" i="0" lang="en-US" sz="1800" u="none" cap="none" strike="noStrike">
                <a:solidFill>
                  <a:srgbClr val="000000"/>
                </a:solidFill>
                <a:latin typeface="Times New Roman"/>
                <a:ea typeface="Times New Roman"/>
                <a:cs typeface="Times New Roman"/>
                <a:sym typeface="Times New Roman"/>
              </a:rPr>
              <a:t>Customers,Sales,Open,Promo</a:t>
            </a:r>
            <a:r>
              <a:rPr b="0" i="0" lang="en-US" sz="1800" u="none" cap="none" strike="noStrike">
                <a:solidFill>
                  <a:srgbClr val="000000"/>
                </a:solidFill>
                <a:latin typeface="Times New Roman"/>
                <a:ea typeface="Times New Roman"/>
                <a:cs typeface="Times New Roman"/>
                <a:sym typeface="Times New Roman"/>
              </a:rPr>
              <a:t>` are high and positively correlated with each other.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Times New Roman"/>
              <a:buChar char="●"/>
            </a:pPr>
            <a:r>
              <a:rPr lang="en-US" sz="1800">
                <a:latin typeface="Times New Roman"/>
                <a:ea typeface="Times New Roman"/>
                <a:cs typeface="Times New Roman"/>
                <a:sym typeface="Times New Roman"/>
              </a:rPr>
              <a:t> </a:t>
            </a:r>
            <a:r>
              <a:rPr b="0" i="0" lang="en-US" sz="1800" u="none" cap="none" strike="noStrike">
                <a:solidFill>
                  <a:srgbClr val="000000"/>
                </a:solidFill>
                <a:latin typeface="Times New Roman"/>
                <a:ea typeface="Times New Roman"/>
                <a:cs typeface="Times New Roman"/>
                <a:sym typeface="Times New Roman"/>
              </a:rPr>
              <a:t>Where </a:t>
            </a:r>
            <a:r>
              <a:rPr b="1" i="0" lang="en-US" sz="1800" u="none" cap="none" strike="noStrike">
                <a:solidFill>
                  <a:srgbClr val="000000"/>
                </a:solidFill>
                <a:latin typeface="Times New Roman"/>
                <a:ea typeface="Times New Roman"/>
                <a:cs typeface="Times New Roman"/>
                <a:sym typeface="Times New Roman"/>
              </a:rPr>
              <a:t>`DayOFWeek`</a:t>
            </a:r>
            <a:r>
              <a:rPr b="0" i="0" lang="en-US" sz="1800" u="none" cap="none" strike="noStrike">
                <a:solidFill>
                  <a:srgbClr val="000000"/>
                </a:solidFill>
                <a:latin typeface="Times New Roman"/>
                <a:ea typeface="Times New Roman"/>
                <a:cs typeface="Times New Roman"/>
                <a:sym typeface="Times New Roman"/>
              </a:rPr>
              <a:t> has negative correlation with this features.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Times New Roman"/>
              <a:buChar char="●"/>
            </a:pPr>
            <a:r>
              <a:rPr b="1" i="0" lang="en-US" sz="1800" u="none" cap="none" strike="noStrike">
                <a:solidFill>
                  <a:srgbClr val="000000"/>
                </a:solidFill>
                <a:latin typeface="Times New Roman"/>
                <a:ea typeface="Times New Roman"/>
                <a:cs typeface="Times New Roman"/>
                <a:sym typeface="Times New Roman"/>
              </a:rPr>
              <a:t>`'Promo2', 'Promo2SinceWeek','Promo2SinceYear'</a:t>
            </a:r>
            <a:r>
              <a:rPr b="0" i="0" lang="en-US" sz="1800" u="none" cap="none" strike="noStrike">
                <a:solidFill>
                  <a:srgbClr val="000000"/>
                </a:solidFill>
                <a:latin typeface="Times New Roman"/>
                <a:ea typeface="Times New Roman"/>
                <a:cs typeface="Times New Roman"/>
                <a:sym typeface="Times New Roman"/>
              </a:rPr>
              <a:t>` has some correlation with each other.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2"/>
          <p:cNvPicPr preferRelativeResize="0"/>
          <p:nvPr/>
        </p:nvPicPr>
        <p:blipFill rotWithShape="1">
          <a:blip r:embed="rId3">
            <a:alphaModFix/>
          </a:blip>
          <a:srcRect b="0" l="0" r="0" t="0"/>
          <a:stretch/>
        </p:blipFill>
        <p:spPr>
          <a:xfrm>
            <a:off x="2313709" y="812587"/>
            <a:ext cx="6679151" cy="3676286"/>
          </a:xfrm>
          <a:prstGeom prst="rect">
            <a:avLst/>
          </a:prstGeom>
          <a:noFill/>
          <a:ln>
            <a:noFill/>
          </a:ln>
        </p:spPr>
      </p:pic>
      <p:sp>
        <p:nvSpPr>
          <p:cNvPr id="61" name="Google Shape;61;p2"/>
          <p:cNvSpPr txBox="1"/>
          <p:nvPr>
            <p:ph type="ctrTitle"/>
          </p:nvPr>
        </p:nvSpPr>
        <p:spPr>
          <a:xfrm>
            <a:off x="0" y="602673"/>
            <a:ext cx="8828250" cy="4709936"/>
          </a:xfrm>
          <a:prstGeom prst="rect">
            <a:avLst/>
          </a:prstGeom>
          <a:noFill/>
          <a:ln>
            <a:noFill/>
          </a:ln>
        </p:spPr>
        <p:txBody>
          <a:bodyPr anchorCtr="0" anchor="b" bIns="91425" lIns="91425" spcFirstLastPara="1" rIns="91425" wrap="square" tIns="91425">
            <a:noAutofit/>
          </a:bodyPr>
          <a:lstStyle/>
          <a:p>
            <a:pPr indent="0" lvl="0" marL="114120" marR="0" rtl="0" algn="l">
              <a:lnSpc>
                <a:spcPct val="90000"/>
              </a:lnSpc>
              <a:spcBef>
                <a:spcPts val="1001"/>
              </a:spcBef>
              <a:spcAft>
                <a:spcPts val="0"/>
              </a:spcAft>
              <a:buClr>
                <a:srgbClr val="000000"/>
              </a:buClr>
              <a:buSzPts val="1800"/>
              <a:buNone/>
            </a:pPr>
            <a:r>
              <a:rPr b="1" i="0" lang="en-US" sz="1800" u="none" cap="none" strike="noStrike">
                <a:solidFill>
                  <a:srgbClr val="000000"/>
                </a:solidFill>
                <a:latin typeface="Montserrat"/>
                <a:ea typeface="Montserrat"/>
                <a:cs typeface="Montserrat"/>
                <a:sym typeface="Montserrat"/>
              </a:rPr>
              <a:t>•	Problem Statements</a:t>
            </a:r>
            <a:br>
              <a:rPr b="1" i="0" lang="en-US" sz="1800" u="none" cap="none" strike="noStrike">
                <a:solidFill>
                  <a:srgbClr val="000000"/>
                </a:solidFill>
                <a:latin typeface="Montserrat"/>
                <a:ea typeface="Montserrat"/>
                <a:cs typeface="Montserrat"/>
                <a:sym typeface="Montserrat"/>
              </a:rPr>
            </a:br>
            <a:r>
              <a:rPr b="1" i="0" lang="en-US" sz="1800" u="none" cap="none" strike="noStrike">
                <a:solidFill>
                  <a:srgbClr val="000000"/>
                </a:solidFill>
                <a:latin typeface="Montserrat"/>
                <a:ea typeface="Montserrat"/>
                <a:cs typeface="Montserrat"/>
                <a:sym typeface="Montserrat"/>
              </a:rPr>
              <a:t>•	Data Summary</a:t>
            </a:r>
            <a:br>
              <a:rPr b="1" i="0" lang="en-US" sz="1800" u="none" cap="none" strike="noStrike">
                <a:solidFill>
                  <a:srgbClr val="000000"/>
                </a:solidFill>
                <a:latin typeface="Montserrat"/>
                <a:ea typeface="Montserrat"/>
                <a:cs typeface="Montserrat"/>
                <a:sym typeface="Montserrat"/>
              </a:rPr>
            </a:br>
            <a:r>
              <a:rPr b="1" i="0" lang="en-US" sz="1800" u="none" cap="none" strike="noStrike">
                <a:solidFill>
                  <a:srgbClr val="000000"/>
                </a:solidFill>
                <a:latin typeface="Montserrat"/>
                <a:ea typeface="Montserrat"/>
                <a:cs typeface="Montserrat"/>
                <a:sym typeface="Montserrat"/>
              </a:rPr>
              <a:t>•	Data Description</a:t>
            </a:r>
            <a:br>
              <a:rPr b="1" i="0" lang="en-US" sz="1800" u="none" cap="none" strike="noStrike">
                <a:solidFill>
                  <a:srgbClr val="000000"/>
                </a:solidFill>
                <a:latin typeface="Montserrat"/>
                <a:ea typeface="Montserrat"/>
                <a:cs typeface="Montserrat"/>
                <a:sym typeface="Montserrat"/>
              </a:rPr>
            </a:br>
            <a:r>
              <a:rPr b="1" i="0" lang="en-US" sz="1800" u="none" cap="none" strike="noStrike">
                <a:solidFill>
                  <a:srgbClr val="000000"/>
                </a:solidFill>
                <a:latin typeface="Montserrat"/>
                <a:ea typeface="Montserrat"/>
                <a:cs typeface="Montserrat"/>
                <a:sym typeface="Montserrat"/>
              </a:rPr>
              <a:t>•	Data Pre-processing</a:t>
            </a:r>
            <a:br>
              <a:rPr b="1" i="0" lang="en-US" sz="1800" u="none" cap="none" strike="noStrike">
                <a:solidFill>
                  <a:srgbClr val="000000"/>
                </a:solidFill>
                <a:latin typeface="Montserrat"/>
                <a:ea typeface="Montserrat"/>
                <a:cs typeface="Montserrat"/>
                <a:sym typeface="Montserrat"/>
              </a:rPr>
            </a:br>
            <a:r>
              <a:rPr b="1" i="0" lang="en-US" sz="1800" u="none" cap="none" strike="noStrike">
                <a:solidFill>
                  <a:srgbClr val="000000"/>
                </a:solidFill>
                <a:latin typeface="Montserrat"/>
                <a:ea typeface="Montserrat"/>
                <a:cs typeface="Montserrat"/>
                <a:sym typeface="Montserrat"/>
              </a:rPr>
              <a:t>•	Data Cleaning</a:t>
            </a:r>
            <a:br>
              <a:rPr b="1" i="0" lang="en-US" sz="1800" u="none" cap="none" strike="noStrike">
                <a:solidFill>
                  <a:srgbClr val="000000"/>
                </a:solidFill>
                <a:latin typeface="Montserrat"/>
                <a:ea typeface="Montserrat"/>
                <a:cs typeface="Montserrat"/>
                <a:sym typeface="Montserrat"/>
              </a:rPr>
            </a:br>
            <a:r>
              <a:rPr b="1" i="0" lang="en-US" sz="1800" u="none" cap="none" strike="noStrike">
                <a:solidFill>
                  <a:srgbClr val="000000"/>
                </a:solidFill>
                <a:latin typeface="Montserrat"/>
                <a:ea typeface="Montserrat"/>
                <a:cs typeface="Montserrat"/>
                <a:sym typeface="Montserrat"/>
              </a:rPr>
              <a:t>•	Data Wrangling</a:t>
            </a:r>
            <a:br>
              <a:rPr b="1" i="0" lang="en-US" sz="1800" u="none" cap="none" strike="noStrike">
                <a:solidFill>
                  <a:srgbClr val="000000"/>
                </a:solidFill>
                <a:latin typeface="Montserrat"/>
                <a:ea typeface="Montserrat"/>
                <a:cs typeface="Montserrat"/>
                <a:sym typeface="Montserrat"/>
              </a:rPr>
            </a:br>
            <a:r>
              <a:rPr b="1" i="0" lang="en-US" sz="1800" u="none" cap="none" strike="noStrike">
                <a:solidFill>
                  <a:srgbClr val="000000"/>
                </a:solidFill>
                <a:latin typeface="Montserrat"/>
                <a:ea typeface="Montserrat"/>
                <a:cs typeface="Montserrat"/>
                <a:sym typeface="Montserrat"/>
              </a:rPr>
              <a:t>•	Exploratory Data Analysis</a:t>
            </a:r>
            <a:br>
              <a:rPr b="1" i="0" lang="en-US" sz="1800" u="none" cap="none" strike="noStrike">
                <a:solidFill>
                  <a:srgbClr val="000000"/>
                </a:solidFill>
                <a:latin typeface="Montserrat"/>
                <a:ea typeface="Montserrat"/>
                <a:cs typeface="Montserrat"/>
                <a:sym typeface="Montserrat"/>
              </a:rPr>
            </a:br>
            <a:r>
              <a:rPr b="1" i="0" lang="en-US" sz="1800" u="none" cap="none" strike="noStrike">
                <a:solidFill>
                  <a:srgbClr val="000000"/>
                </a:solidFill>
                <a:latin typeface="Montserrat"/>
                <a:ea typeface="Montserrat"/>
                <a:cs typeface="Montserrat"/>
                <a:sym typeface="Montserrat"/>
              </a:rPr>
              <a:t>•	Feature Selection</a:t>
            </a:r>
            <a:br>
              <a:rPr b="1" i="0" lang="en-US" sz="1800" u="none" cap="none" strike="noStrike">
                <a:solidFill>
                  <a:srgbClr val="000000"/>
                </a:solidFill>
                <a:latin typeface="Montserrat"/>
                <a:ea typeface="Montserrat"/>
                <a:cs typeface="Montserrat"/>
                <a:sym typeface="Montserrat"/>
              </a:rPr>
            </a:br>
            <a:r>
              <a:rPr b="1" i="0" lang="en-US" sz="1800" u="none" cap="none" strike="noStrike">
                <a:solidFill>
                  <a:srgbClr val="000000"/>
                </a:solidFill>
                <a:latin typeface="Montserrat"/>
                <a:ea typeface="Montserrat"/>
                <a:cs typeface="Montserrat"/>
                <a:sym typeface="Montserrat"/>
              </a:rPr>
              <a:t>•	Linear Regression</a:t>
            </a:r>
            <a:br>
              <a:rPr b="1" i="0" lang="en-US" sz="1800" u="none" cap="none" strike="noStrike">
                <a:solidFill>
                  <a:srgbClr val="000000"/>
                </a:solidFill>
                <a:latin typeface="Montserrat"/>
                <a:ea typeface="Montserrat"/>
                <a:cs typeface="Montserrat"/>
                <a:sym typeface="Montserrat"/>
              </a:rPr>
            </a:br>
            <a:r>
              <a:rPr b="1" i="0" lang="en-US" sz="1800" u="none" cap="none" strike="noStrike">
                <a:solidFill>
                  <a:srgbClr val="000000"/>
                </a:solidFill>
                <a:latin typeface="Montserrat"/>
                <a:ea typeface="Montserrat"/>
                <a:cs typeface="Montserrat"/>
                <a:sym typeface="Montserrat"/>
              </a:rPr>
              <a:t>•	LASSO &amp; RIDGE Regression</a:t>
            </a:r>
            <a:br>
              <a:rPr b="1" i="0" lang="en-US" sz="1800" u="none" cap="none" strike="noStrike">
                <a:solidFill>
                  <a:srgbClr val="000000"/>
                </a:solidFill>
                <a:latin typeface="Montserrat"/>
                <a:ea typeface="Montserrat"/>
                <a:cs typeface="Montserrat"/>
                <a:sym typeface="Montserrat"/>
              </a:rPr>
            </a:br>
            <a:r>
              <a:rPr b="1" i="0" lang="en-US" sz="1800" u="none" cap="none" strike="noStrike">
                <a:solidFill>
                  <a:srgbClr val="000000"/>
                </a:solidFill>
                <a:latin typeface="Montserrat"/>
                <a:ea typeface="Montserrat"/>
                <a:cs typeface="Montserrat"/>
                <a:sym typeface="Montserrat"/>
              </a:rPr>
              <a:t>•	Decision Tree</a:t>
            </a:r>
            <a:br>
              <a:rPr b="1" i="0" lang="en-US" sz="1800" u="none" cap="none" strike="noStrike">
                <a:solidFill>
                  <a:srgbClr val="000000"/>
                </a:solidFill>
                <a:latin typeface="Montserrat"/>
                <a:ea typeface="Montserrat"/>
                <a:cs typeface="Montserrat"/>
                <a:sym typeface="Montserrat"/>
              </a:rPr>
            </a:br>
            <a:r>
              <a:rPr b="1" i="0" lang="en-US" sz="1800" u="none" cap="none" strike="noStrike">
                <a:solidFill>
                  <a:srgbClr val="000000"/>
                </a:solidFill>
                <a:latin typeface="Montserrat"/>
                <a:ea typeface="Montserrat"/>
                <a:cs typeface="Montserrat"/>
                <a:sym typeface="Montserrat"/>
              </a:rPr>
              <a:t>•	Random Forest</a:t>
            </a:r>
            <a:br>
              <a:rPr b="1" i="0" lang="en-US" sz="1800" u="none" cap="none" strike="noStrike">
                <a:solidFill>
                  <a:srgbClr val="000000"/>
                </a:solidFill>
                <a:latin typeface="Montserrat"/>
                <a:ea typeface="Montserrat"/>
                <a:cs typeface="Montserrat"/>
                <a:sym typeface="Montserrat"/>
              </a:rPr>
            </a:br>
            <a:r>
              <a:rPr b="1" i="0" lang="en-US" sz="1800" u="none" cap="none" strike="noStrike">
                <a:solidFill>
                  <a:srgbClr val="000000"/>
                </a:solidFill>
                <a:latin typeface="Montserrat"/>
                <a:ea typeface="Montserrat"/>
                <a:cs typeface="Montserrat"/>
                <a:sym typeface="Montserrat"/>
              </a:rPr>
              <a:t>•	Conclusion</a:t>
            </a:r>
            <a:br>
              <a:rPr b="1" i="0" lang="en-US" sz="1400" u="none" cap="none" strike="noStrike">
                <a:solidFill>
                  <a:srgbClr val="000000"/>
                </a:solidFill>
                <a:latin typeface="Montserrat"/>
                <a:ea typeface="Montserrat"/>
                <a:cs typeface="Montserrat"/>
                <a:sym typeface="Montserrat"/>
              </a:rPr>
            </a:br>
            <a:br>
              <a:rPr b="1" i="0" lang="en-US" sz="1400" u="none" cap="none" strike="noStrike">
                <a:solidFill>
                  <a:srgbClr val="000000"/>
                </a:solidFill>
                <a:latin typeface="Montserrat"/>
                <a:ea typeface="Montserrat"/>
                <a:cs typeface="Montserrat"/>
                <a:sym typeface="Montserrat"/>
              </a:rPr>
            </a:b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62" name="Google Shape;62;p2"/>
          <p:cNvSpPr txBox="1"/>
          <p:nvPr/>
        </p:nvSpPr>
        <p:spPr>
          <a:xfrm>
            <a:off x="0" y="42395"/>
            <a:ext cx="574963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600" u="none" cap="none" strike="noStrike">
                <a:solidFill>
                  <a:srgbClr val="C00000"/>
                </a:solidFill>
                <a:latin typeface="Montserrat"/>
                <a:ea typeface="Montserrat"/>
                <a:cs typeface="Montserrat"/>
                <a:sym typeface="Montserrat"/>
              </a:rPr>
              <a:t>Contents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1b28d3f75cf_2_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0000"/>
              </a:buClr>
              <a:buSzPts val="2500"/>
              <a:buFont typeface="Montserrat"/>
              <a:buNone/>
            </a:pPr>
            <a:r>
              <a:rPr b="1" lang="en-US" sz="3000">
                <a:latin typeface="Montserrat"/>
                <a:ea typeface="Montserrat"/>
                <a:cs typeface="Montserrat"/>
                <a:sym typeface="Montserrat"/>
              </a:rPr>
              <a:t>Insights of Feature Selection</a:t>
            </a:r>
            <a:endParaRPr/>
          </a:p>
        </p:txBody>
      </p:sp>
      <p:sp>
        <p:nvSpPr>
          <p:cNvPr id="196" name="Google Shape;196;g1b28d3f75cf_2_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28600" lvl="0" marL="228600" rtl="0" algn="l">
              <a:lnSpc>
                <a:spcPct val="90000"/>
              </a:lnSpc>
              <a:spcBef>
                <a:spcPts val="0"/>
              </a:spcBef>
              <a:spcAft>
                <a:spcPts val="0"/>
              </a:spcAft>
              <a:buClr>
                <a:srgbClr val="000000"/>
              </a:buClr>
              <a:buSzPts val="2000"/>
              <a:buChar char="•"/>
            </a:pPr>
            <a:r>
              <a:rPr b="1" lang="en-US" sz="2000">
                <a:solidFill>
                  <a:srgbClr val="000000"/>
                </a:solidFill>
                <a:latin typeface="Times New Roman"/>
                <a:ea typeface="Times New Roman"/>
                <a:cs typeface="Times New Roman"/>
                <a:sym typeface="Times New Roman"/>
              </a:rPr>
              <a:t>Dependent features:</a:t>
            </a:r>
            <a:r>
              <a:rPr lang="en-US" sz="2000">
                <a:solidFill>
                  <a:srgbClr val="000000"/>
                </a:solidFill>
                <a:latin typeface="Times New Roman"/>
                <a:ea typeface="Times New Roman"/>
                <a:cs typeface="Times New Roman"/>
                <a:sym typeface="Times New Roman"/>
              </a:rPr>
              <a:t>          </a:t>
            </a:r>
            <a:r>
              <a:rPr b="1" lang="en-US" sz="1600">
                <a:solidFill>
                  <a:srgbClr val="0070C0"/>
                </a:solidFill>
                <a:latin typeface="Times New Roman"/>
                <a:ea typeface="Times New Roman"/>
                <a:cs typeface="Times New Roman"/>
                <a:sym typeface="Times New Roman"/>
              </a:rPr>
              <a:t>‘Sales’</a:t>
            </a:r>
            <a:endParaRPr b="1" sz="1600">
              <a:solidFill>
                <a:srgbClr val="0070C0"/>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b="1" sz="1600">
              <a:solidFill>
                <a:srgbClr val="0070C0"/>
              </a:solidFill>
              <a:latin typeface="Times New Roman"/>
              <a:ea typeface="Times New Roman"/>
              <a:cs typeface="Times New Roman"/>
              <a:sym typeface="Times New Roman"/>
            </a:endParaRPr>
          </a:p>
          <a:p>
            <a:pPr indent="-228600" lvl="0" marL="228600" rtl="0" algn="l">
              <a:lnSpc>
                <a:spcPct val="90000"/>
              </a:lnSpc>
              <a:spcBef>
                <a:spcPts val="1001"/>
              </a:spcBef>
              <a:spcAft>
                <a:spcPts val="0"/>
              </a:spcAft>
              <a:buClr>
                <a:srgbClr val="000000"/>
              </a:buClr>
              <a:buSzPts val="2000"/>
              <a:buChar char="•"/>
            </a:pPr>
            <a:r>
              <a:rPr b="1" lang="en-US" sz="2000">
                <a:solidFill>
                  <a:srgbClr val="000000"/>
                </a:solidFill>
                <a:latin typeface="Times New Roman"/>
                <a:ea typeface="Times New Roman"/>
                <a:cs typeface="Times New Roman"/>
                <a:sym typeface="Times New Roman"/>
              </a:rPr>
              <a:t>Independent features : </a:t>
            </a:r>
            <a:r>
              <a:rPr lang="en-US" sz="2000">
                <a:solidFill>
                  <a:srgbClr val="000000"/>
                </a:solidFill>
                <a:latin typeface="Times New Roman"/>
                <a:ea typeface="Times New Roman"/>
                <a:cs typeface="Times New Roman"/>
                <a:sym typeface="Times New Roman"/>
              </a:rPr>
              <a:t>     </a:t>
            </a:r>
            <a:r>
              <a:rPr b="1" lang="en-US" sz="1600">
                <a:solidFill>
                  <a:srgbClr val="0070C0"/>
                </a:solidFill>
                <a:latin typeface="Times New Roman"/>
                <a:ea typeface="Times New Roman"/>
                <a:cs typeface="Times New Roman"/>
                <a:sym typeface="Times New Roman"/>
              </a:rPr>
              <a:t>'Store', ‘Day Of Week', 'Sales', 'Customers', 'Open', 'Promo', 'State Holiday', 'School Holiday', 'Store Type’,  'Assortment', 'Competition Distance', 'Competition Open Since Month', 'Competition Open Since Year’,  'Promo2', 'Promo2SinceWeek', 'Promo2SinceYear', 'Promo Interval', 'Year', 'Month', 'Day'</a:t>
            </a:r>
            <a:endParaRPr b="1" sz="1600">
              <a:solidFill>
                <a:srgbClr val="0070C0"/>
              </a:solidFill>
              <a:latin typeface="Times New Roman"/>
              <a:ea typeface="Times New Roman"/>
              <a:cs typeface="Times New Roman"/>
              <a:sym typeface="Times New Roman"/>
            </a:endParaRPr>
          </a:p>
          <a:p>
            <a:pPr indent="0" lvl="0" marL="0" rtl="0" algn="l">
              <a:lnSpc>
                <a:spcPct val="90000"/>
              </a:lnSpc>
              <a:spcBef>
                <a:spcPts val="1001"/>
              </a:spcBef>
              <a:spcAft>
                <a:spcPts val="0"/>
              </a:spcAft>
              <a:buNone/>
            </a:pPr>
            <a:r>
              <a:t/>
            </a:r>
            <a:endParaRPr b="1" sz="1600">
              <a:solidFill>
                <a:srgbClr val="0070C0"/>
              </a:solidFill>
              <a:latin typeface="Times New Roman"/>
              <a:ea typeface="Times New Roman"/>
              <a:cs typeface="Times New Roman"/>
              <a:sym typeface="Times New Roman"/>
            </a:endParaRPr>
          </a:p>
          <a:p>
            <a:pPr indent="-228600" lvl="0" marL="228600" rtl="0" algn="l">
              <a:lnSpc>
                <a:spcPct val="90000"/>
              </a:lnSpc>
              <a:spcBef>
                <a:spcPts val="1001"/>
              </a:spcBef>
              <a:spcAft>
                <a:spcPts val="0"/>
              </a:spcAft>
              <a:buClr>
                <a:srgbClr val="000000"/>
              </a:buClr>
              <a:buSzPts val="2000"/>
              <a:buChar char="•"/>
            </a:pPr>
            <a:r>
              <a:rPr b="1" lang="en-US" sz="2000">
                <a:solidFill>
                  <a:srgbClr val="000000"/>
                </a:solidFill>
                <a:latin typeface="Times New Roman"/>
                <a:ea typeface="Times New Roman"/>
                <a:cs typeface="Times New Roman"/>
                <a:sym typeface="Times New Roman"/>
              </a:rPr>
              <a:t>Transformation of Data: </a:t>
            </a:r>
            <a:r>
              <a:rPr lang="en-US" sz="2000">
                <a:solidFill>
                  <a:srgbClr val="000000"/>
                </a:solidFill>
                <a:latin typeface="Times New Roman"/>
                <a:ea typeface="Times New Roman"/>
                <a:cs typeface="Times New Roman"/>
                <a:sym typeface="Times New Roman"/>
              </a:rPr>
              <a:t>  </a:t>
            </a:r>
            <a:r>
              <a:rPr b="1" lang="en-US" sz="1400">
                <a:solidFill>
                  <a:srgbClr val="0070C0"/>
                </a:solidFill>
                <a:latin typeface="Times New Roman"/>
                <a:ea typeface="Times New Roman"/>
                <a:cs typeface="Times New Roman"/>
                <a:sym typeface="Times New Roman"/>
              </a:rPr>
              <a:t>‘Min_Max_Scaler’</a:t>
            </a:r>
            <a:endParaRPr b="1" sz="1400">
              <a:solidFill>
                <a:srgbClr val="0070C0"/>
              </a:solidFill>
              <a:latin typeface="Times New Roman"/>
              <a:ea typeface="Times New Roman"/>
              <a:cs typeface="Times New Roman"/>
              <a:sym typeface="Times New Roman"/>
            </a:endParaRPr>
          </a:p>
          <a:p>
            <a:pPr indent="0" lvl="0" marL="0" rtl="0" algn="l">
              <a:lnSpc>
                <a:spcPct val="90000"/>
              </a:lnSpc>
              <a:spcBef>
                <a:spcPts val="1001"/>
              </a:spcBef>
              <a:spcAft>
                <a:spcPts val="0"/>
              </a:spcAft>
              <a:buNone/>
            </a:pPr>
            <a:r>
              <a:t/>
            </a:r>
            <a:endParaRPr b="1" sz="1400">
              <a:solidFill>
                <a:srgbClr val="0070C0"/>
              </a:solidFill>
              <a:latin typeface="Times New Roman"/>
              <a:ea typeface="Times New Roman"/>
              <a:cs typeface="Times New Roman"/>
              <a:sym typeface="Times New Roman"/>
            </a:endParaRPr>
          </a:p>
          <a:p>
            <a:pPr indent="0" lvl="0" marL="0" rtl="0" algn="l">
              <a:lnSpc>
                <a:spcPct val="135714"/>
              </a:lnSpc>
              <a:spcBef>
                <a:spcPts val="0"/>
              </a:spcBef>
              <a:spcAft>
                <a:spcPts val="0"/>
              </a:spcAft>
              <a:buNone/>
            </a:pPr>
            <a:r>
              <a:t/>
            </a:r>
            <a:endParaRPr>
              <a:solidFill>
                <a:srgbClr val="000000"/>
              </a:solidFill>
              <a:latin typeface="Calibri"/>
              <a:ea typeface="Calibri"/>
              <a:cs typeface="Calibri"/>
              <a:sym typeface="Calibri"/>
            </a:endParaRPr>
          </a:p>
          <a:p>
            <a:pPr indent="0" lvl="0" marL="0" rtl="0" algn="l">
              <a:lnSpc>
                <a:spcPct val="135714"/>
              </a:lnSpc>
              <a:spcBef>
                <a:spcPts val="0"/>
              </a:spcBef>
              <a:spcAft>
                <a:spcPts val="0"/>
              </a:spcAft>
              <a:buNone/>
            </a:pPr>
            <a:r>
              <a:t/>
            </a:r>
            <a:endParaRPr sz="2800">
              <a:solidFill>
                <a:srgbClr val="000000"/>
              </a:solidFill>
              <a:latin typeface="Calibri"/>
              <a:ea typeface="Calibri"/>
              <a:cs typeface="Calibri"/>
              <a:sym typeface="Calibri"/>
            </a:endParaRPr>
          </a:p>
          <a:p>
            <a:pPr indent="0" lvl="0" marL="0" rtl="0" algn="l">
              <a:lnSpc>
                <a:spcPct val="90000"/>
              </a:lnSpc>
              <a:spcBef>
                <a:spcPts val="1001"/>
              </a:spcBef>
              <a:spcAft>
                <a:spcPts val="0"/>
              </a:spcAft>
              <a:buNone/>
            </a:pPr>
            <a:r>
              <a:t/>
            </a:r>
            <a:endParaRPr sz="2800">
              <a:solidFill>
                <a:srgbClr val="000000"/>
              </a:solidFill>
              <a:latin typeface="Calibri"/>
              <a:ea typeface="Calibri"/>
              <a:cs typeface="Calibri"/>
              <a:sym typeface="Calibri"/>
            </a:endParaRPr>
          </a:p>
          <a:p>
            <a:pPr indent="0" lvl="0" marL="0" rtl="0" algn="l">
              <a:lnSpc>
                <a:spcPct val="90000"/>
              </a:lnSpc>
              <a:spcBef>
                <a:spcPts val="1001"/>
              </a:spcBef>
              <a:spcAft>
                <a:spcPts val="0"/>
              </a:spcAft>
              <a:buNone/>
            </a:pPr>
            <a:r>
              <a:t/>
            </a:r>
            <a:endParaRPr sz="2800">
              <a:solidFill>
                <a:srgbClr val="000000"/>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1b28d3f75cf_2_540"/>
          <p:cNvSpPr txBox="1"/>
          <p:nvPr>
            <p:ph type="title"/>
          </p:nvPr>
        </p:nvSpPr>
        <p:spPr>
          <a:xfrm>
            <a:off x="0" y="445025"/>
            <a:ext cx="883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Why we select  Time Base Split over random Split?</a:t>
            </a:r>
            <a:endParaRPr b="1"/>
          </a:p>
        </p:txBody>
      </p:sp>
      <p:sp>
        <p:nvSpPr>
          <p:cNvPr id="202" name="Google Shape;202;g1b28d3f75cf_2_540"/>
          <p:cNvSpPr txBox="1"/>
          <p:nvPr/>
        </p:nvSpPr>
        <p:spPr>
          <a:xfrm>
            <a:off x="419325" y="1524000"/>
            <a:ext cx="87246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t>1. As we have to predict data of last 6 weeks means we have train on data before the 6 weeks</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US" sz="2200"/>
              <a:t>2. In such case random split will leads to data leakage</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US" sz="2200"/>
              <a:t>3. So we go with time base split for our best model.</a:t>
            </a:r>
            <a:endParaRPr sz="2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b28d3f75cf_2_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Choosing Algorithm</a:t>
            </a:r>
            <a:endParaRPr b="1"/>
          </a:p>
        </p:txBody>
      </p:sp>
      <p:sp>
        <p:nvSpPr>
          <p:cNvPr id="208" name="Google Shape;208;g1b28d3f75cf_2_19"/>
          <p:cNvSpPr txBox="1"/>
          <p:nvPr/>
        </p:nvSpPr>
        <p:spPr>
          <a:xfrm>
            <a:off x="141525" y="1502225"/>
            <a:ext cx="88503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t>1. There are various factors such as time complexity, categorical features , numerical features , data ,outliers,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US" sz="1600"/>
              <a:t>noise which decide the best model to be used.</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US" sz="1600"/>
              <a:t>2. As there are many categorical features so the decision tree could work better in such case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US" sz="1600"/>
              <a:t>3. decision Tree is highly interpretable which will helpful for feature importance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US" sz="1600"/>
              <a:t>4. Here we go  with decision tree along with linear regression models to understand which will work better.</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9"/>
          <p:cNvSpPr txBox="1"/>
          <p:nvPr>
            <p:ph type="title"/>
          </p:nvPr>
        </p:nvSpPr>
        <p:spPr>
          <a:xfrm>
            <a:off x="392050" y="392650"/>
            <a:ext cx="3472500" cy="592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Linear Regression</a:t>
            </a:r>
            <a:endParaRPr/>
          </a:p>
        </p:txBody>
      </p:sp>
      <p:pic>
        <p:nvPicPr>
          <p:cNvPr id="214" name="Google Shape;214;p19"/>
          <p:cNvPicPr preferRelativeResize="0"/>
          <p:nvPr/>
        </p:nvPicPr>
        <p:blipFill>
          <a:blip r:embed="rId3">
            <a:alphaModFix/>
          </a:blip>
          <a:stretch>
            <a:fillRect/>
          </a:stretch>
        </p:blipFill>
        <p:spPr>
          <a:xfrm>
            <a:off x="311700" y="1219125"/>
            <a:ext cx="3789911" cy="2879350"/>
          </a:xfrm>
          <a:prstGeom prst="rect">
            <a:avLst/>
          </a:prstGeom>
          <a:noFill/>
          <a:ln>
            <a:noFill/>
          </a:ln>
        </p:spPr>
      </p:pic>
      <p:sp>
        <p:nvSpPr>
          <p:cNvPr id="215" name="Google Shape;215;p19"/>
          <p:cNvSpPr txBox="1"/>
          <p:nvPr/>
        </p:nvSpPr>
        <p:spPr>
          <a:xfrm>
            <a:off x="598650" y="4601800"/>
            <a:ext cx="7946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t>For both models we can see difference between actual and predicted</a:t>
            </a:r>
            <a:endParaRPr sz="1500"/>
          </a:p>
        </p:txBody>
      </p:sp>
      <p:sp>
        <p:nvSpPr>
          <p:cNvPr id="216" name="Google Shape;216;p19"/>
          <p:cNvSpPr/>
          <p:nvPr/>
        </p:nvSpPr>
        <p:spPr>
          <a:xfrm>
            <a:off x="0" y="4209106"/>
            <a:ext cx="2168700" cy="392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2000" u="none" cap="none" strike="noStrike">
                <a:latin typeface="Times New Roman"/>
                <a:ea typeface="Times New Roman"/>
                <a:cs typeface="Times New Roman"/>
                <a:sym typeface="Times New Roman"/>
              </a:rPr>
              <a:t>Interpretation</a:t>
            </a:r>
            <a:r>
              <a:rPr b="1" i="0" lang="en-US" sz="2000" u="none" cap="none" strike="noStrike">
                <a:solidFill>
                  <a:srgbClr val="C00000"/>
                </a:solidFill>
                <a:latin typeface="Times New Roman"/>
                <a:ea typeface="Times New Roman"/>
                <a:cs typeface="Times New Roman"/>
                <a:sym typeface="Times New Roman"/>
              </a:rPr>
              <a:t>:</a:t>
            </a:r>
            <a:endParaRPr b="0" i="0" sz="2000" u="none" cap="none" strike="noStrike">
              <a:solidFill>
                <a:srgbClr val="000000"/>
              </a:solidFill>
              <a:latin typeface="Arial"/>
              <a:ea typeface="Arial"/>
              <a:cs typeface="Arial"/>
              <a:sym typeface="Arial"/>
            </a:endParaRPr>
          </a:p>
        </p:txBody>
      </p:sp>
      <p:pic>
        <p:nvPicPr>
          <p:cNvPr id="217" name="Google Shape;217;p19"/>
          <p:cNvPicPr preferRelativeResize="0"/>
          <p:nvPr/>
        </p:nvPicPr>
        <p:blipFill>
          <a:blip r:embed="rId4">
            <a:alphaModFix/>
          </a:blip>
          <a:stretch>
            <a:fillRect/>
          </a:stretch>
        </p:blipFill>
        <p:spPr>
          <a:xfrm>
            <a:off x="4778975" y="1266200"/>
            <a:ext cx="3962249" cy="2785200"/>
          </a:xfrm>
          <a:prstGeom prst="rect">
            <a:avLst/>
          </a:prstGeom>
          <a:noFill/>
          <a:ln>
            <a:noFill/>
          </a:ln>
        </p:spPr>
      </p:pic>
      <p:sp>
        <p:nvSpPr>
          <p:cNvPr id="218" name="Google Shape;218;p19"/>
          <p:cNvSpPr txBox="1"/>
          <p:nvPr>
            <p:ph type="title"/>
          </p:nvPr>
        </p:nvSpPr>
        <p:spPr>
          <a:xfrm>
            <a:off x="5225300" y="392650"/>
            <a:ext cx="3320100" cy="592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Decision Tree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0"/>
          <p:cNvSpPr txBox="1"/>
          <p:nvPr>
            <p:ph type="title"/>
          </p:nvPr>
        </p:nvSpPr>
        <p:spPr>
          <a:xfrm>
            <a:off x="311700" y="51725"/>
            <a:ext cx="5251200" cy="727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0000"/>
              </a:buClr>
              <a:buSzPts val="2500"/>
              <a:buFont typeface="Montserrat"/>
              <a:buNone/>
            </a:pPr>
            <a:r>
              <a:rPr b="1" lang="en-US" sz="2700">
                <a:latin typeface="Montserrat"/>
                <a:ea typeface="Montserrat"/>
                <a:cs typeface="Montserrat"/>
                <a:sym typeface="Montserrat"/>
              </a:rPr>
              <a:t>Comparison of Models</a:t>
            </a:r>
            <a:endParaRPr sz="3000"/>
          </a:p>
        </p:txBody>
      </p:sp>
      <p:graphicFrame>
        <p:nvGraphicFramePr>
          <p:cNvPr id="224" name="Google Shape;224;p20"/>
          <p:cNvGraphicFramePr/>
          <p:nvPr/>
        </p:nvGraphicFramePr>
        <p:xfrm>
          <a:off x="1130870" y="778920"/>
          <a:ext cx="3000000" cy="3000000"/>
        </p:xfrm>
        <a:graphic>
          <a:graphicData uri="http://schemas.openxmlformats.org/drawingml/2006/table">
            <a:tbl>
              <a:tblPr>
                <a:noFill/>
                <a:tableStyleId>{8BF2B889-DD1D-4234-94B1-E17EE22CE667}</a:tableStyleId>
              </a:tblPr>
              <a:tblGrid>
                <a:gridCol w="659000"/>
                <a:gridCol w="2603200"/>
                <a:gridCol w="1845425"/>
                <a:gridCol w="2405000"/>
              </a:tblGrid>
              <a:tr h="846125">
                <a:tc>
                  <a:txBody>
                    <a:bodyPr/>
                    <a:lstStyle/>
                    <a:p>
                      <a:pPr indent="0" lvl="0" marL="0" marR="0" rtl="0" algn="l">
                        <a:spcBef>
                          <a:spcPts val="0"/>
                        </a:spcBef>
                        <a:spcAft>
                          <a:spcPts val="0"/>
                        </a:spcAft>
                        <a:buNone/>
                      </a:pPr>
                      <a:r>
                        <a:t/>
                      </a:r>
                      <a:endParaRPr b="1" sz="1800" strike="noStrike">
                        <a:solidFill>
                          <a:srgbClr val="FFFFFF"/>
                        </a:solidFill>
                        <a:latin typeface="Calibri"/>
                        <a:ea typeface="Calibri"/>
                        <a:cs typeface="Calibri"/>
                        <a:sym typeface="Calibri"/>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4472C4"/>
                    </a:solidFill>
                  </a:tcPr>
                </a:tc>
                <a:tc>
                  <a:txBody>
                    <a:bodyPr/>
                    <a:lstStyle/>
                    <a:p>
                      <a:pPr indent="0" lvl="0" marL="0" marR="0" rtl="0" algn="ctr">
                        <a:lnSpc>
                          <a:spcPct val="100000"/>
                        </a:lnSpc>
                        <a:spcBef>
                          <a:spcPts val="0"/>
                        </a:spcBef>
                        <a:spcAft>
                          <a:spcPts val="0"/>
                        </a:spcAft>
                        <a:buNone/>
                      </a:pPr>
                      <a:r>
                        <a:rPr b="1" lang="en-US" sz="1800" strike="noStrike">
                          <a:solidFill>
                            <a:srgbClr val="FFFFFF"/>
                          </a:solidFill>
                          <a:latin typeface="Times New Roman"/>
                          <a:ea typeface="Times New Roman"/>
                          <a:cs typeface="Times New Roman"/>
                          <a:sym typeface="Times New Roman"/>
                        </a:rPr>
                        <a:t>Regressions</a:t>
                      </a:r>
                      <a:endParaRPr b="0" sz="1800" strike="noStrike">
                        <a:solidFill>
                          <a:srgbClr val="000000"/>
                        </a:solidFill>
                        <a:latin typeface="Arial"/>
                        <a:ea typeface="Arial"/>
                        <a:cs typeface="Arial"/>
                        <a:sym typeface="Arial"/>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4472C4"/>
                    </a:solidFill>
                  </a:tcPr>
                </a:tc>
                <a:tc>
                  <a:txBody>
                    <a:bodyPr/>
                    <a:lstStyle/>
                    <a:p>
                      <a:pPr indent="0" lvl="0" marL="0" marR="0" rtl="0" algn="ctr">
                        <a:lnSpc>
                          <a:spcPct val="100000"/>
                        </a:lnSpc>
                        <a:spcBef>
                          <a:spcPts val="0"/>
                        </a:spcBef>
                        <a:spcAft>
                          <a:spcPts val="0"/>
                        </a:spcAft>
                        <a:buNone/>
                      </a:pPr>
                      <a:r>
                        <a:t/>
                      </a:r>
                      <a:endParaRPr b="0" sz="1800"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1" lang="en-US" sz="1800" strike="noStrike">
                          <a:solidFill>
                            <a:srgbClr val="FFFFFF"/>
                          </a:solidFill>
                          <a:latin typeface="Times New Roman"/>
                          <a:ea typeface="Times New Roman"/>
                          <a:cs typeface="Times New Roman"/>
                          <a:sym typeface="Times New Roman"/>
                        </a:rPr>
                        <a:t>Train Score</a:t>
                      </a:r>
                      <a:endParaRPr b="0" sz="1800"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sz="1800" strike="noStrike">
                        <a:solidFill>
                          <a:srgbClr val="000000"/>
                        </a:solidFill>
                        <a:latin typeface="Arial"/>
                        <a:ea typeface="Arial"/>
                        <a:cs typeface="Arial"/>
                        <a:sym typeface="Arial"/>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4472C4"/>
                    </a:solidFill>
                  </a:tcPr>
                </a:tc>
                <a:tc>
                  <a:txBody>
                    <a:bodyPr/>
                    <a:lstStyle/>
                    <a:p>
                      <a:pPr indent="0" lvl="0" marL="0" marR="0" rtl="0" algn="ctr">
                        <a:lnSpc>
                          <a:spcPct val="100000"/>
                        </a:lnSpc>
                        <a:spcBef>
                          <a:spcPts val="0"/>
                        </a:spcBef>
                        <a:spcAft>
                          <a:spcPts val="0"/>
                        </a:spcAft>
                        <a:buNone/>
                      </a:pPr>
                      <a:r>
                        <a:t/>
                      </a:r>
                      <a:endParaRPr b="0" sz="1800"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1" lang="en-US" sz="1800" strike="noStrike">
                          <a:solidFill>
                            <a:srgbClr val="FFFFFF"/>
                          </a:solidFill>
                          <a:latin typeface="Times New Roman"/>
                          <a:ea typeface="Times New Roman"/>
                          <a:cs typeface="Times New Roman"/>
                          <a:sym typeface="Times New Roman"/>
                        </a:rPr>
                        <a:t>Test Score</a:t>
                      </a:r>
                      <a:endParaRPr b="0" sz="1800"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sz="1800" strike="noStrike">
                        <a:solidFill>
                          <a:srgbClr val="000000"/>
                        </a:solidFill>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4472C4"/>
                    </a:solidFill>
                  </a:tcPr>
                </a:tc>
              </a:tr>
              <a:tr h="338450">
                <a:tc>
                  <a:txBody>
                    <a:bodyPr/>
                    <a:lstStyle/>
                    <a:p>
                      <a:pPr indent="0" lvl="0" marL="0" marR="0" rtl="0" algn="ctr">
                        <a:lnSpc>
                          <a:spcPct val="100000"/>
                        </a:lnSpc>
                        <a:spcBef>
                          <a:spcPts val="0"/>
                        </a:spcBef>
                        <a:spcAft>
                          <a:spcPts val="0"/>
                        </a:spcAft>
                        <a:buNone/>
                      </a:pPr>
                      <a:r>
                        <a:rPr b="1" lang="en-US" sz="1800" strike="noStrike">
                          <a:solidFill>
                            <a:srgbClr val="000000"/>
                          </a:solidFill>
                          <a:latin typeface="Calibri"/>
                          <a:ea typeface="Calibri"/>
                          <a:cs typeface="Calibri"/>
                          <a:sym typeface="Calibri"/>
                        </a:rPr>
                        <a:t>1</a:t>
                      </a:r>
                      <a:endParaRPr b="0" sz="1800" strike="noStrike">
                        <a:solidFill>
                          <a:srgbClr val="000000"/>
                        </a:solidFill>
                        <a:latin typeface="Arial"/>
                        <a:ea typeface="Arial"/>
                        <a:cs typeface="Arial"/>
                        <a:sym typeface="Arial"/>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5E9"/>
                    </a:solidFill>
                  </a:tcPr>
                </a:tc>
                <a:tc>
                  <a:txBody>
                    <a:bodyPr/>
                    <a:lstStyle/>
                    <a:p>
                      <a:pPr indent="0" lvl="0" marL="0" marR="0" rtl="0" algn="ctr">
                        <a:lnSpc>
                          <a:spcPct val="100000"/>
                        </a:lnSpc>
                        <a:spcBef>
                          <a:spcPts val="0"/>
                        </a:spcBef>
                        <a:spcAft>
                          <a:spcPts val="0"/>
                        </a:spcAft>
                        <a:buNone/>
                      </a:pPr>
                      <a:r>
                        <a:rPr b="0" lang="en-US" sz="1800" strike="noStrike">
                          <a:solidFill>
                            <a:srgbClr val="000000"/>
                          </a:solidFill>
                          <a:latin typeface="Times New Roman"/>
                          <a:ea typeface="Times New Roman"/>
                          <a:cs typeface="Times New Roman"/>
                          <a:sym typeface="Times New Roman"/>
                        </a:rPr>
                        <a:t>Linear Regression</a:t>
                      </a:r>
                      <a:endParaRPr b="0" sz="1800" strike="noStrike">
                        <a:solidFill>
                          <a:srgbClr val="000000"/>
                        </a:solidFill>
                        <a:latin typeface="Arial"/>
                        <a:ea typeface="Arial"/>
                        <a:cs typeface="Arial"/>
                        <a:sym typeface="Arial"/>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5E9"/>
                    </a:solidFill>
                  </a:tcPr>
                </a:tc>
                <a:tc>
                  <a:txBody>
                    <a:bodyPr/>
                    <a:lstStyle/>
                    <a:p>
                      <a:pPr indent="0" lvl="0" marL="0" marR="0" rtl="0" algn="ctr">
                        <a:lnSpc>
                          <a:spcPct val="100000"/>
                        </a:lnSpc>
                        <a:spcBef>
                          <a:spcPts val="0"/>
                        </a:spcBef>
                        <a:spcAft>
                          <a:spcPts val="0"/>
                        </a:spcAft>
                        <a:buNone/>
                      </a:pPr>
                      <a:r>
                        <a:rPr b="0" lang="en-US" sz="1800" strike="noStrike">
                          <a:solidFill>
                            <a:srgbClr val="000000"/>
                          </a:solidFill>
                          <a:latin typeface="Calibri"/>
                          <a:ea typeface="Calibri"/>
                          <a:cs typeface="Calibri"/>
                          <a:sym typeface="Calibri"/>
                        </a:rPr>
                        <a:t>0.86</a:t>
                      </a:r>
                      <a:r>
                        <a:rPr lang="en-US" sz="1800">
                          <a:latin typeface="Calibri"/>
                          <a:ea typeface="Calibri"/>
                          <a:cs typeface="Calibri"/>
                          <a:sym typeface="Calibri"/>
                        </a:rPr>
                        <a:t>8794</a:t>
                      </a:r>
                      <a:endParaRPr b="0" sz="1800" strike="noStrike">
                        <a:solidFill>
                          <a:srgbClr val="000000"/>
                        </a:solidFill>
                        <a:latin typeface="Arial"/>
                        <a:ea typeface="Arial"/>
                        <a:cs typeface="Arial"/>
                        <a:sym typeface="Arial"/>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5E9"/>
                    </a:solidFill>
                  </a:tcPr>
                </a:tc>
                <a:tc>
                  <a:txBody>
                    <a:bodyPr/>
                    <a:lstStyle/>
                    <a:p>
                      <a:pPr indent="0" lvl="0" marL="0" marR="0" rtl="0" algn="ctr">
                        <a:lnSpc>
                          <a:spcPct val="100000"/>
                        </a:lnSpc>
                        <a:spcBef>
                          <a:spcPts val="0"/>
                        </a:spcBef>
                        <a:spcAft>
                          <a:spcPts val="0"/>
                        </a:spcAft>
                        <a:buNone/>
                      </a:pPr>
                      <a:r>
                        <a:rPr b="0" lang="en-US" sz="1800" strike="noStrike">
                          <a:solidFill>
                            <a:srgbClr val="000000"/>
                          </a:solidFill>
                          <a:latin typeface="Calibri"/>
                          <a:ea typeface="Calibri"/>
                          <a:cs typeface="Calibri"/>
                          <a:sym typeface="Calibri"/>
                        </a:rPr>
                        <a:t>0.8</a:t>
                      </a:r>
                      <a:r>
                        <a:rPr lang="en-US" sz="1800">
                          <a:latin typeface="Calibri"/>
                          <a:ea typeface="Calibri"/>
                          <a:cs typeface="Calibri"/>
                          <a:sym typeface="Calibri"/>
                        </a:rPr>
                        <a:t>35077</a:t>
                      </a:r>
                      <a:endParaRPr b="0" sz="1800" strike="noStrike">
                        <a:solidFill>
                          <a:srgbClr val="000000"/>
                        </a:solidFill>
                        <a:latin typeface="Arial"/>
                        <a:ea typeface="Arial"/>
                        <a:cs typeface="Arial"/>
                        <a:sym typeface="Arial"/>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5E9"/>
                    </a:solidFill>
                  </a:tcPr>
                </a:tc>
              </a:tr>
              <a:tr h="338450">
                <a:tc>
                  <a:txBody>
                    <a:bodyPr/>
                    <a:lstStyle/>
                    <a:p>
                      <a:pPr indent="0" lvl="0" marL="0" marR="0" rtl="0" algn="ctr">
                        <a:lnSpc>
                          <a:spcPct val="100000"/>
                        </a:lnSpc>
                        <a:spcBef>
                          <a:spcPts val="0"/>
                        </a:spcBef>
                        <a:spcAft>
                          <a:spcPts val="0"/>
                        </a:spcAft>
                        <a:buNone/>
                      </a:pPr>
                      <a:r>
                        <a:rPr b="1" lang="en-US" sz="1800" strike="noStrike">
                          <a:solidFill>
                            <a:srgbClr val="000000"/>
                          </a:solidFill>
                          <a:latin typeface="Calibri"/>
                          <a:ea typeface="Calibri"/>
                          <a:cs typeface="Calibri"/>
                          <a:sym typeface="Calibri"/>
                        </a:rPr>
                        <a:t>2</a:t>
                      </a:r>
                      <a:endParaRPr b="0" sz="1800" strike="noStrike">
                        <a:solidFill>
                          <a:srgbClr val="000000"/>
                        </a:solidFill>
                        <a:latin typeface="Arial"/>
                        <a:ea typeface="Arial"/>
                        <a:cs typeface="Arial"/>
                        <a:sym typeface="Arial"/>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EBF4"/>
                    </a:solidFill>
                  </a:tcPr>
                </a:tc>
                <a:tc>
                  <a:txBody>
                    <a:bodyPr/>
                    <a:lstStyle/>
                    <a:p>
                      <a:pPr indent="0" lvl="0" marL="0" marR="0" rtl="0" algn="ctr">
                        <a:lnSpc>
                          <a:spcPct val="100000"/>
                        </a:lnSpc>
                        <a:spcBef>
                          <a:spcPts val="0"/>
                        </a:spcBef>
                        <a:spcAft>
                          <a:spcPts val="0"/>
                        </a:spcAft>
                        <a:buNone/>
                      </a:pPr>
                      <a:r>
                        <a:rPr b="0" lang="en-US" sz="1800" strike="noStrike">
                          <a:solidFill>
                            <a:srgbClr val="000000"/>
                          </a:solidFill>
                          <a:latin typeface="Times New Roman"/>
                          <a:ea typeface="Times New Roman"/>
                          <a:cs typeface="Times New Roman"/>
                          <a:sym typeface="Times New Roman"/>
                        </a:rPr>
                        <a:t>Lasso Regression</a:t>
                      </a:r>
                      <a:endParaRPr b="0" sz="1800" strike="noStrike">
                        <a:solidFill>
                          <a:srgbClr val="000000"/>
                        </a:solidFill>
                        <a:latin typeface="Arial"/>
                        <a:ea typeface="Arial"/>
                        <a:cs typeface="Arial"/>
                        <a:sym typeface="Arial"/>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EBF4"/>
                    </a:solidFill>
                  </a:tcPr>
                </a:tc>
                <a:tc>
                  <a:txBody>
                    <a:bodyPr/>
                    <a:lstStyle/>
                    <a:p>
                      <a:pPr indent="0" lvl="0" marL="0" marR="0" rtl="0" algn="ctr">
                        <a:lnSpc>
                          <a:spcPct val="100000"/>
                        </a:lnSpc>
                        <a:spcBef>
                          <a:spcPts val="0"/>
                        </a:spcBef>
                        <a:spcAft>
                          <a:spcPts val="0"/>
                        </a:spcAft>
                        <a:buNone/>
                      </a:pPr>
                      <a:r>
                        <a:rPr b="0" lang="en-US" sz="1800" strike="noStrike">
                          <a:solidFill>
                            <a:srgbClr val="000000"/>
                          </a:solidFill>
                          <a:latin typeface="Calibri"/>
                          <a:ea typeface="Calibri"/>
                          <a:cs typeface="Calibri"/>
                          <a:sym typeface="Calibri"/>
                        </a:rPr>
                        <a:t>0.86</a:t>
                      </a:r>
                      <a:r>
                        <a:rPr lang="en-US" sz="1800">
                          <a:latin typeface="Calibri"/>
                          <a:ea typeface="Calibri"/>
                          <a:cs typeface="Calibri"/>
                          <a:sym typeface="Calibri"/>
                        </a:rPr>
                        <a:t>8627</a:t>
                      </a:r>
                      <a:endParaRPr b="0" sz="1800" strike="noStrike">
                        <a:solidFill>
                          <a:srgbClr val="000000"/>
                        </a:solidFill>
                        <a:latin typeface="Arial"/>
                        <a:ea typeface="Arial"/>
                        <a:cs typeface="Arial"/>
                        <a:sym typeface="Arial"/>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EBF4"/>
                    </a:solidFill>
                  </a:tcPr>
                </a:tc>
                <a:tc>
                  <a:txBody>
                    <a:bodyPr/>
                    <a:lstStyle/>
                    <a:p>
                      <a:pPr indent="0" lvl="0" marL="0" marR="0" rtl="0" algn="ctr">
                        <a:lnSpc>
                          <a:spcPct val="100000"/>
                        </a:lnSpc>
                        <a:spcBef>
                          <a:spcPts val="0"/>
                        </a:spcBef>
                        <a:spcAft>
                          <a:spcPts val="0"/>
                        </a:spcAft>
                        <a:buNone/>
                      </a:pPr>
                      <a:r>
                        <a:rPr b="0" lang="en-US" sz="1800" strike="noStrike">
                          <a:solidFill>
                            <a:srgbClr val="000000"/>
                          </a:solidFill>
                          <a:latin typeface="Calibri"/>
                          <a:ea typeface="Calibri"/>
                          <a:cs typeface="Calibri"/>
                          <a:sym typeface="Calibri"/>
                        </a:rPr>
                        <a:t>0.8</a:t>
                      </a:r>
                      <a:r>
                        <a:rPr lang="en-US" sz="1800">
                          <a:latin typeface="Calibri"/>
                          <a:ea typeface="Calibri"/>
                          <a:cs typeface="Calibri"/>
                          <a:sym typeface="Calibri"/>
                        </a:rPr>
                        <a:t>35137</a:t>
                      </a:r>
                      <a:endParaRPr b="0" sz="1800" strike="noStrike">
                        <a:solidFill>
                          <a:srgbClr val="000000"/>
                        </a:solidFill>
                        <a:latin typeface="Arial"/>
                        <a:ea typeface="Arial"/>
                        <a:cs typeface="Arial"/>
                        <a:sym typeface="Arial"/>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EBF4"/>
                    </a:solidFill>
                  </a:tcPr>
                </a:tc>
              </a:tr>
              <a:tr h="338450">
                <a:tc>
                  <a:txBody>
                    <a:bodyPr/>
                    <a:lstStyle/>
                    <a:p>
                      <a:pPr indent="0" lvl="0" marL="0" marR="0" rtl="0" algn="ctr">
                        <a:lnSpc>
                          <a:spcPct val="100000"/>
                        </a:lnSpc>
                        <a:spcBef>
                          <a:spcPts val="0"/>
                        </a:spcBef>
                        <a:spcAft>
                          <a:spcPts val="0"/>
                        </a:spcAft>
                        <a:buNone/>
                      </a:pPr>
                      <a:r>
                        <a:rPr b="1" lang="en-US" sz="1800" strike="noStrike">
                          <a:solidFill>
                            <a:srgbClr val="000000"/>
                          </a:solidFill>
                          <a:latin typeface="Calibri"/>
                          <a:ea typeface="Calibri"/>
                          <a:cs typeface="Calibri"/>
                          <a:sym typeface="Calibri"/>
                        </a:rPr>
                        <a:t>3</a:t>
                      </a:r>
                      <a:endParaRPr b="0" sz="1800" strike="noStrike">
                        <a:solidFill>
                          <a:srgbClr val="000000"/>
                        </a:solidFill>
                        <a:latin typeface="Arial"/>
                        <a:ea typeface="Arial"/>
                        <a:cs typeface="Arial"/>
                        <a:sym typeface="Arial"/>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5E9"/>
                    </a:solidFill>
                  </a:tcPr>
                </a:tc>
                <a:tc>
                  <a:txBody>
                    <a:bodyPr/>
                    <a:lstStyle/>
                    <a:p>
                      <a:pPr indent="0" lvl="0" marL="0" marR="0" rtl="0" algn="ctr">
                        <a:lnSpc>
                          <a:spcPct val="100000"/>
                        </a:lnSpc>
                        <a:spcBef>
                          <a:spcPts val="0"/>
                        </a:spcBef>
                        <a:spcAft>
                          <a:spcPts val="0"/>
                        </a:spcAft>
                        <a:buNone/>
                      </a:pPr>
                      <a:r>
                        <a:rPr b="0" lang="en-US" sz="1800" strike="noStrike">
                          <a:solidFill>
                            <a:srgbClr val="000000"/>
                          </a:solidFill>
                          <a:latin typeface="Times New Roman"/>
                          <a:ea typeface="Times New Roman"/>
                          <a:cs typeface="Times New Roman"/>
                          <a:sym typeface="Times New Roman"/>
                        </a:rPr>
                        <a:t>Ridge Regression</a:t>
                      </a:r>
                      <a:endParaRPr b="0" sz="1800" strike="noStrike">
                        <a:solidFill>
                          <a:srgbClr val="000000"/>
                        </a:solidFill>
                        <a:latin typeface="Arial"/>
                        <a:ea typeface="Arial"/>
                        <a:cs typeface="Arial"/>
                        <a:sym typeface="Arial"/>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5E9"/>
                    </a:solidFill>
                  </a:tcPr>
                </a:tc>
                <a:tc>
                  <a:txBody>
                    <a:bodyPr/>
                    <a:lstStyle/>
                    <a:p>
                      <a:pPr indent="0" lvl="0" marL="0" marR="0" rtl="0" algn="ctr">
                        <a:lnSpc>
                          <a:spcPct val="100000"/>
                        </a:lnSpc>
                        <a:spcBef>
                          <a:spcPts val="0"/>
                        </a:spcBef>
                        <a:spcAft>
                          <a:spcPts val="0"/>
                        </a:spcAft>
                        <a:buNone/>
                      </a:pPr>
                      <a:r>
                        <a:rPr b="0" lang="en-US" sz="1800" strike="noStrike">
                          <a:solidFill>
                            <a:srgbClr val="000000"/>
                          </a:solidFill>
                          <a:latin typeface="Calibri"/>
                          <a:ea typeface="Calibri"/>
                          <a:cs typeface="Calibri"/>
                          <a:sym typeface="Calibri"/>
                        </a:rPr>
                        <a:t>0.86</a:t>
                      </a:r>
                      <a:r>
                        <a:rPr lang="en-US" sz="1800">
                          <a:latin typeface="Calibri"/>
                          <a:ea typeface="Calibri"/>
                          <a:cs typeface="Calibri"/>
                          <a:sym typeface="Calibri"/>
                        </a:rPr>
                        <a:t>8793</a:t>
                      </a:r>
                      <a:endParaRPr b="0" sz="1800" strike="noStrike">
                        <a:solidFill>
                          <a:srgbClr val="000000"/>
                        </a:solidFill>
                        <a:latin typeface="Arial"/>
                        <a:ea typeface="Arial"/>
                        <a:cs typeface="Arial"/>
                        <a:sym typeface="Arial"/>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5E9"/>
                    </a:solidFill>
                  </a:tcPr>
                </a:tc>
                <a:tc>
                  <a:txBody>
                    <a:bodyPr/>
                    <a:lstStyle/>
                    <a:p>
                      <a:pPr indent="0" lvl="0" marL="0" marR="0" rtl="0" algn="ctr">
                        <a:lnSpc>
                          <a:spcPct val="100000"/>
                        </a:lnSpc>
                        <a:spcBef>
                          <a:spcPts val="0"/>
                        </a:spcBef>
                        <a:spcAft>
                          <a:spcPts val="0"/>
                        </a:spcAft>
                        <a:buNone/>
                      </a:pPr>
                      <a:r>
                        <a:rPr b="0" lang="en-US" sz="1800" strike="noStrike">
                          <a:solidFill>
                            <a:srgbClr val="000000"/>
                          </a:solidFill>
                          <a:latin typeface="Calibri"/>
                          <a:ea typeface="Calibri"/>
                          <a:cs typeface="Calibri"/>
                          <a:sym typeface="Calibri"/>
                        </a:rPr>
                        <a:t>0.8</a:t>
                      </a:r>
                      <a:r>
                        <a:rPr lang="en-US" sz="1800">
                          <a:latin typeface="Calibri"/>
                          <a:ea typeface="Calibri"/>
                          <a:cs typeface="Calibri"/>
                          <a:sym typeface="Calibri"/>
                        </a:rPr>
                        <a:t>35092</a:t>
                      </a:r>
                      <a:endParaRPr b="0" sz="1800" strike="noStrike">
                        <a:solidFill>
                          <a:srgbClr val="000000"/>
                        </a:solidFill>
                        <a:latin typeface="Arial"/>
                        <a:ea typeface="Arial"/>
                        <a:cs typeface="Arial"/>
                        <a:sym typeface="Arial"/>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5E9"/>
                    </a:solidFill>
                  </a:tcPr>
                </a:tc>
              </a:tr>
              <a:tr h="461875">
                <a:tc>
                  <a:txBody>
                    <a:bodyPr/>
                    <a:lstStyle/>
                    <a:p>
                      <a:pPr indent="0" lvl="0" marL="0" marR="0" rtl="0" algn="ctr">
                        <a:lnSpc>
                          <a:spcPct val="100000"/>
                        </a:lnSpc>
                        <a:spcBef>
                          <a:spcPts val="0"/>
                        </a:spcBef>
                        <a:spcAft>
                          <a:spcPts val="0"/>
                        </a:spcAft>
                        <a:buNone/>
                      </a:pPr>
                      <a:r>
                        <a:rPr b="1" lang="en-US" sz="1800" strike="noStrike">
                          <a:solidFill>
                            <a:srgbClr val="000000"/>
                          </a:solidFill>
                          <a:latin typeface="Calibri"/>
                          <a:ea typeface="Calibri"/>
                          <a:cs typeface="Calibri"/>
                          <a:sym typeface="Calibri"/>
                        </a:rPr>
                        <a:t>4</a:t>
                      </a:r>
                      <a:endParaRPr b="0" sz="1800" strike="noStrike">
                        <a:solidFill>
                          <a:srgbClr val="000000"/>
                        </a:solidFill>
                        <a:latin typeface="Arial"/>
                        <a:ea typeface="Arial"/>
                        <a:cs typeface="Arial"/>
                        <a:sym typeface="Arial"/>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EBF4"/>
                    </a:solidFill>
                  </a:tcPr>
                </a:tc>
                <a:tc>
                  <a:txBody>
                    <a:bodyPr/>
                    <a:lstStyle/>
                    <a:p>
                      <a:pPr indent="0" lvl="0" marL="0" marR="0" rtl="0" algn="ctr">
                        <a:lnSpc>
                          <a:spcPct val="100000"/>
                        </a:lnSpc>
                        <a:spcBef>
                          <a:spcPts val="0"/>
                        </a:spcBef>
                        <a:spcAft>
                          <a:spcPts val="0"/>
                        </a:spcAft>
                        <a:buNone/>
                      </a:pPr>
                      <a:r>
                        <a:rPr b="0" lang="en-US" sz="1800" strike="noStrike">
                          <a:solidFill>
                            <a:srgbClr val="000000"/>
                          </a:solidFill>
                          <a:latin typeface="Times New Roman"/>
                          <a:ea typeface="Times New Roman"/>
                          <a:cs typeface="Times New Roman"/>
                          <a:sym typeface="Times New Roman"/>
                        </a:rPr>
                        <a:t>Decision Tree Regressor</a:t>
                      </a:r>
                      <a:endParaRPr b="0" sz="1800" strike="noStrike">
                        <a:solidFill>
                          <a:srgbClr val="000000"/>
                        </a:solidFill>
                        <a:latin typeface="Arial"/>
                        <a:ea typeface="Arial"/>
                        <a:cs typeface="Arial"/>
                        <a:sym typeface="Arial"/>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EBF4"/>
                    </a:solidFill>
                  </a:tcPr>
                </a:tc>
                <a:tc>
                  <a:txBody>
                    <a:bodyPr/>
                    <a:lstStyle/>
                    <a:p>
                      <a:pPr indent="0" lvl="0" marL="0" marR="0" rtl="0" algn="ctr">
                        <a:lnSpc>
                          <a:spcPct val="100000"/>
                        </a:lnSpc>
                        <a:spcBef>
                          <a:spcPts val="0"/>
                        </a:spcBef>
                        <a:spcAft>
                          <a:spcPts val="0"/>
                        </a:spcAft>
                        <a:buNone/>
                      </a:pPr>
                      <a:r>
                        <a:rPr b="0" lang="en-US" sz="1800" strike="noStrike">
                          <a:solidFill>
                            <a:srgbClr val="000000"/>
                          </a:solidFill>
                          <a:latin typeface="Calibri"/>
                          <a:ea typeface="Calibri"/>
                          <a:cs typeface="Calibri"/>
                          <a:sym typeface="Calibri"/>
                        </a:rPr>
                        <a:t>0.9992</a:t>
                      </a:r>
                      <a:r>
                        <a:rPr lang="en-US" sz="1800">
                          <a:latin typeface="Calibri"/>
                          <a:ea typeface="Calibri"/>
                          <a:cs typeface="Calibri"/>
                          <a:sym typeface="Calibri"/>
                        </a:rPr>
                        <a:t>54</a:t>
                      </a:r>
                      <a:endParaRPr b="0" sz="1800" strike="noStrike">
                        <a:solidFill>
                          <a:srgbClr val="000000"/>
                        </a:solidFill>
                        <a:latin typeface="Arial"/>
                        <a:ea typeface="Arial"/>
                        <a:cs typeface="Arial"/>
                        <a:sym typeface="Arial"/>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EBF4"/>
                    </a:solidFill>
                  </a:tcPr>
                </a:tc>
                <a:tc>
                  <a:txBody>
                    <a:bodyPr/>
                    <a:lstStyle/>
                    <a:p>
                      <a:pPr indent="0" lvl="0" marL="0" marR="0" rtl="0" algn="ctr">
                        <a:lnSpc>
                          <a:spcPct val="100000"/>
                        </a:lnSpc>
                        <a:spcBef>
                          <a:spcPts val="0"/>
                        </a:spcBef>
                        <a:spcAft>
                          <a:spcPts val="0"/>
                        </a:spcAft>
                        <a:buNone/>
                      </a:pPr>
                      <a:r>
                        <a:rPr b="0" lang="en-US" sz="1800" strike="noStrike">
                          <a:solidFill>
                            <a:srgbClr val="000000"/>
                          </a:solidFill>
                          <a:latin typeface="Calibri"/>
                          <a:ea typeface="Calibri"/>
                          <a:cs typeface="Calibri"/>
                          <a:sym typeface="Calibri"/>
                        </a:rPr>
                        <a:t>0.972</a:t>
                      </a:r>
                      <a:r>
                        <a:rPr lang="en-US" sz="1800">
                          <a:latin typeface="Calibri"/>
                          <a:ea typeface="Calibri"/>
                          <a:cs typeface="Calibri"/>
                          <a:sym typeface="Calibri"/>
                        </a:rPr>
                        <a:t>405</a:t>
                      </a:r>
                      <a:endParaRPr b="0" sz="1800" strike="noStrike">
                        <a:solidFill>
                          <a:srgbClr val="000000"/>
                        </a:solidFill>
                        <a:latin typeface="Arial"/>
                        <a:ea typeface="Arial"/>
                        <a:cs typeface="Arial"/>
                        <a:sym typeface="Arial"/>
                      </a:endParaRPr>
                    </a:p>
                  </a:txBody>
                  <a:tcPr marT="45725" marB="45725" marR="91450" marL="91450" anchor="ctr">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EBF4"/>
                    </a:solidFill>
                  </a:tcPr>
                </a:tc>
              </a:tr>
            </a:tbl>
          </a:graphicData>
        </a:graphic>
      </p:graphicFrame>
      <p:sp>
        <p:nvSpPr>
          <p:cNvPr id="225" name="Google Shape;225;p20"/>
          <p:cNvSpPr/>
          <p:nvPr/>
        </p:nvSpPr>
        <p:spPr>
          <a:xfrm>
            <a:off x="152750" y="3330518"/>
            <a:ext cx="1799700" cy="363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none" cap="none" strike="noStrike">
                <a:solidFill>
                  <a:srgbClr val="1E1E1E"/>
                </a:solidFill>
                <a:latin typeface="Times New Roman"/>
                <a:ea typeface="Times New Roman"/>
                <a:cs typeface="Times New Roman"/>
                <a:sym typeface="Times New Roman"/>
              </a:rPr>
              <a:t>Interpretation:</a:t>
            </a:r>
            <a:endParaRPr b="0" i="0" sz="1800" u="none" cap="none" strike="noStrike">
              <a:solidFill>
                <a:srgbClr val="1E1E1E"/>
              </a:solidFill>
              <a:latin typeface="Arial"/>
              <a:ea typeface="Arial"/>
              <a:cs typeface="Arial"/>
              <a:sym typeface="Arial"/>
            </a:endParaRPr>
          </a:p>
        </p:txBody>
      </p:sp>
      <p:sp>
        <p:nvSpPr>
          <p:cNvPr id="226" name="Google Shape;226;p20"/>
          <p:cNvSpPr/>
          <p:nvPr/>
        </p:nvSpPr>
        <p:spPr>
          <a:xfrm>
            <a:off x="907598" y="3922650"/>
            <a:ext cx="7512600" cy="966000"/>
          </a:xfrm>
          <a:prstGeom prst="rect">
            <a:avLst/>
          </a:prstGeom>
          <a:noFill/>
          <a:ln>
            <a:noFill/>
          </a:ln>
        </p:spPr>
        <p:txBody>
          <a:bodyPr anchorCtr="0" anchor="t" bIns="45000" lIns="90000" spcFirstLastPara="1" rIns="90000" wrap="square" tIns="45000">
            <a:noAutofit/>
          </a:bodyPr>
          <a:lstStyle/>
          <a:p>
            <a:pPr indent="-330200" lvl="0" marL="457200" marR="0" rtl="0" algn="l">
              <a:lnSpc>
                <a:spcPct val="100000"/>
              </a:lnSpc>
              <a:spcBef>
                <a:spcPts val="0"/>
              </a:spcBef>
              <a:spcAft>
                <a:spcPts val="0"/>
              </a:spcAft>
              <a:buClr>
                <a:srgbClr val="000000"/>
              </a:buClr>
              <a:buSzPts val="1600"/>
              <a:buFont typeface="Times New Roman"/>
              <a:buChar char="●"/>
            </a:pPr>
            <a:r>
              <a:rPr b="0" i="0" lang="en-US" sz="1600" u="none" cap="none" strike="noStrike">
                <a:solidFill>
                  <a:srgbClr val="000000"/>
                </a:solidFill>
                <a:latin typeface="Times New Roman"/>
                <a:ea typeface="Times New Roman"/>
                <a:cs typeface="Times New Roman"/>
                <a:sym typeface="Times New Roman"/>
              </a:rPr>
              <a:t>Here we use the Regularization methods to find optimum fit of Linear Regression.</a:t>
            </a:r>
            <a:endParaRPr b="0" i="0" sz="1600" u="none" cap="none" strike="noStrike">
              <a:solidFill>
                <a:srgbClr val="000000"/>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But the best model is Decision Tree Regression.</a:t>
            </a:r>
            <a:endParaRPr sz="16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1b28d3f75cf_2_531"/>
          <p:cNvSpPr txBox="1"/>
          <p:nvPr>
            <p:ph type="title"/>
          </p:nvPr>
        </p:nvSpPr>
        <p:spPr>
          <a:xfrm>
            <a:off x="0" y="0"/>
            <a:ext cx="8953800" cy="8370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US" sz="2200">
                <a:solidFill>
                  <a:srgbClr val="C00000"/>
                </a:solidFill>
                <a:latin typeface="Times New Roman"/>
                <a:ea typeface="Times New Roman"/>
                <a:cs typeface="Times New Roman"/>
                <a:sym typeface="Times New Roman"/>
              </a:rPr>
              <a:t>Decision Tree, Decision Tree With Hyper Parameter Tuning, </a:t>
            </a:r>
            <a:endParaRPr b="1" sz="2200">
              <a:solidFill>
                <a:srgbClr val="C00000"/>
              </a:solidFill>
              <a:latin typeface="Times New Roman"/>
              <a:ea typeface="Times New Roman"/>
              <a:cs typeface="Times New Roman"/>
              <a:sym typeface="Times New Roman"/>
            </a:endParaRPr>
          </a:p>
          <a:p>
            <a:pPr indent="0" lvl="0" marL="0" rtl="0" algn="l">
              <a:lnSpc>
                <a:spcPct val="90000"/>
              </a:lnSpc>
              <a:spcBef>
                <a:spcPts val="0"/>
              </a:spcBef>
              <a:spcAft>
                <a:spcPts val="0"/>
              </a:spcAft>
              <a:buClr>
                <a:srgbClr val="000000"/>
              </a:buClr>
              <a:buSzPts val="2800"/>
              <a:buFont typeface="Montserrat"/>
              <a:buNone/>
            </a:pPr>
            <a:r>
              <a:rPr b="1" lang="en-US" sz="2200">
                <a:solidFill>
                  <a:srgbClr val="C00000"/>
                </a:solidFill>
                <a:latin typeface="Times New Roman"/>
                <a:ea typeface="Times New Roman"/>
                <a:cs typeface="Times New Roman"/>
                <a:sym typeface="Times New Roman"/>
              </a:rPr>
              <a:t>Random Forest</a:t>
            </a:r>
            <a:endParaRPr b="1"/>
          </a:p>
        </p:txBody>
      </p:sp>
      <p:sp>
        <p:nvSpPr>
          <p:cNvPr id="232" name="Google Shape;232;g1b28d3f75cf_2_531"/>
          <p:cNvSpPr txBox="1"/>
          <p:nvPr>
            <p:ph idx="1" type="body"/>
          </p:nvPr>
        </p:nvSpPr>
        <p:spPr>
          <a:xfrm>
            <a:off x="311700" y="863550"/>
            <a:ext cx="8520600" cy="322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33" name="Google Shape;233;g1b28d3f75cf_2_531"/>
          <p:cNvGraphicFramePr/>
          <p:nvPr/>
        </p:nvGraphicFramePr>
        <p:xfrm>
          <a:off x="112755" y="1010960"/>
          <a:ext cx="3000000" cy="3000000"/>
        </p:xfrm>
        <a:graphic>
          <a:graphicData uri="http://schemas.openxmlformats.org/drawingml/2006/table">
            <a:tbl>
              <a:tblPr>
                <a:noFill/>
                <a:tableStyleId>{8BF2B889-DD1D-4234-94B1-E17EE22CE667}</a:tableStyleId>
              </a:tblPr>
              <a:tblGrid>
                <a:gridCol w="4299175"/>
                <a:gridCol w="1962200"/>
                <a:gridCol w="1770950"/>
              </a:tblGrid>
              <a:tr h="618975">
                <a:tc>
                  <a:txBody>
                    <a:bodyPr/>
                    <a:lstStyle/>
                    <a:p>
                      <a:pPr indent="0" lvl="0" marL="0" marR="0" rtl="0" algn="ctr">
                        <a:lnSpc>
                          <a:spcPct val="100000"/>
                        </a:lnSpc>
                        <a:spcBef>
                          <a:spcPts val="0"/>
                        </a:spcBef>
                        <a:spcAft>
                          <a:spcPts val="0"/>
                        </a:spcAft>
                        <a:buNone/>
                      </a:pPr>
                      <a:r>
                        <a:rPr b="1" lang="en-US" sz="1800" strike="noStrike">
                          <a:solidFill>
                            <a:srgbClr val="FFFFFF"/>
                          </a:solidFill>
                          <a:latin typeface="Times New Roman"/>
                          <a:ea typeface="Times New Roman"/>
                          <a:cs typeface="Times New Roman"/>
                          <a:sym typeface="Times New Roman"/>
                        </a:rPr>
                        <a:t>Algorithm</a:t>
                      </a:r>
                      <a:endParaRPr b="0" sz="1800" strike="noStrike">
                        <a:solidFill>
                          <a:srgbClr val="000000"/>
                        </a:solidFill>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4472C4"/>
                    </a:solidFill>
                  </a:tcPr>
                </a:tc>
                <a:tc>
                  <a:txBody>
                    <a:bodyPr/>
                    <a:lstStyle/>
                    <a:p>
                      <a:pPr indent="0" lvl="0" marL="0" marR="0" rtl="0" algn="ctr">
                        <a:lnSpc>
                          <a:spcPct val="100000"/>
                        </a:lnSpc>
                        <a:spcBef>
                          <a:spcPts val="0"/>
                        </a:spcBef>
                        <a:spcAft>
                          <a:spcPts val="0"/>
                        </a:spcAft>
                        <a:buNone/>
                      </a:pPr>
                      <a:r>
                        <a:rPr b="1" lang="en-US" sz="1800" strike="noStrike">
                          <a:solidFill>
                            <a:srgbClr val="FFFFFF"/>
                          </a:solidFill>
                          <a:latin typeface="Times New Roman"/>
                          <a:ea typeface="Times New Roman"/>
                          <a:cs typeface="Times New Roman"/>
                          <a:sym typeface="Times New Roman"/>
                        </a:rPr>
                        <a:t>r2_train_decision</a:t>
                      </a:r>
                      <a:endParaRPr b="0" sz="1800"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sz="1800" strike="noStrike">
                        <a:solidFill>
                          <a:srgbClr val="000000"/>
                        </a:solidFill>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4472C4"/>
                    </a:solidFill>
                  </a:tcPr>
                </a:tc>
                <a:tc>
                  <a:txBody>
                    <a:bodyPr/>
                    <a:lstStyle/>
                    <a:p>
                      <a:pPr indent="0" lvl="0" marL="0" marR="0" rtl="0" algn="ctr">
                        <a:lnSpc>
                          <a:spcPct val="100000"/>
                        </a:lnSpc>
                        <a:spcBef>
                          <a:spcPts val="0"/>
                        </a:spcBef>
                        <a:spcAft>
                          <a:spcPts val="0"/>
                        </a:spcAft>
                        <a:buNone/>
                      </a:pPr>
                      <a:r>
                        <a:rPr b="1" lang="en-US" sz="1800" strike="noStrike">
                          <a:solidFill>
                            <a:srgbClr val="FFFFFF"/>
                          </a:solidFill>
                          <a:latin typeface="Times New Roman"/>
                          <a:ea typeface="Times New Roman"/>
                          <a:cs typeface="Times New Roman"/>
                          <a:sym typeface="Times New Roman"/>
                        </a:rPr>
                        <a:t>r2_test_decision</a:t>
                      </a:r>
                      <a:endParaRPr b="0" sz="1800"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sz="1800" strike="noStrike">
                        <a:solidFill>
                          <a:srgbClr val="000000"/>
                        </a:solidFill>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4472C4"/>
                    </a:solidFill>
                  </a:tcPr>
                </a:tc>
              </a:tr>
              <a:tr h="618975">
                <a:tc>
                  <a:txBody>
                    <a:bodyPr/>
                    <a:lstStyle/>
                    <a:p>
                      <a:pPr indent="0" lvl="0" marL="0" marR="0" rtl="0" algn="ctr">
                        <a:lnSpc>
                          <a:spcPct val="100000"/>
                        </a:lnSpc>
                        <a:spcBef>
                          <a:spcPts val="0"/>
                        </a:spcBef>
                        <a:spcAft>
                          <a:spcPts val="0"/>
                        </a:spcAft>
                        <a:buNone/>
                      </a:pPr>
                      <a:r>
                        <a:rPr b="0" lang="en-US" sz="1800" strike="noStrike">
                          <a:solidFill>
                            <a:srgbClr val="000000"/>
                          </a:solidFill>
                          <a:latin typeface="Times New Roman"/>
                          <a:ea typeface="Times New Roman"/>
                          <a:cs typeface="Times New Roman"/>
                          <a:sym typeface="Times New Roman"/>
                        </a:rPr>
                        <a:t>Decision Tree</a:t>
                      </a:r>
                      <a:endParaRPr b="0" sz="1800"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sz="1800" strike="noStrike">
                        <a:solidFill>
                          <a:srgbClr val="000000"/>
                        </a:solidFill>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5E9"/>
                    </a:solidFill>
                  </a:tcPr>
                </a:tc>
                <a:tc>
                  <a:txBody>
                    <a:bodyPr/>
                    <a:lstStyle/>
                    <a:p>
                      <a:pPr indent="0" lvl="0" marL="0" marR="0" rtl="0" algn="l">
                        <a:lnSpc>
                          <a:spcPct val="100000"/>
                        </a:lnSpc>
                        <a:spcBef>
                          <a:spcPts val="0"/>
                        </a:spcBef>
                        <a:spcAft>
                          <a:spcPts val="0"/>
                        </a:spcAft>
                        <a:buNone/>
                      </a:pPr>
                      <a:r>
                        <a:rPr b="0" lang="en-US" sz="1400" strike="noStrike">
                          <a:solidFill>
                            <a:srgbClr val="000000"/>
                          </a:solidFill>
                          <a:latin typeface="Times New Roman"/>
                          <a:ea typeface="Times New Roman"/>
                          <a:cs typeface="Times New Roman"/>
                          <a:sym typeface="Times New Roman"/>
                        </a:rPr>
                        <a:t>0.999</a:t>
                      </a:r>
                      <a:r>
                        <a:rPr lang="en-US">
                          <a:latin typeface="Times New Roman"/>
                          <a:ea typeface="Times New Roman"/>
                          <a:cs typeface="Times New Roman"/>
                          <a:sym typeface="Times New Roman"/>
                        </a:rPr>
                        <a:t>2554</a:t>
                      </a:r>
                      <a:endParaRPr b="0" sz="1400" strike="noStrike">
                        <a:solidFill>
                          <a:srgbClr val="000000"/>
                        </a:solidFill>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5E9"/>
                    </a:solidFill>
                  </a:tcPr>
                </a:tc>
                <a:tc>
                  <a:txBody>
                    <a:bodyPr/>
                    <a:lstStyle/>
                    <a:p>
                      <a:pPr indent="0" lvl="0" marL="0" marR="0" rtl="0" algn="l">
                        <a:lnSpc>
                          <a:spcPct val="100000"/>
                        </a:lnSpc>
                        <a:spcBef>
                          <a:spcPts val="0"/>
                        </a:spcBef>
                        <a:spcAft>
                          <a:spcPts val="0"/>
                        </a:spcAft>
                        <a:buNone/>
                      </a:pPr>
                      <a:r>
                        <a:rPr b="0" lang="en-US" sz="1400" strike="noStrike">
                          <a:solidFill>
                            <a:srgbClr val="000000"/>
                          </a:solidFill>
                          <a:latin typeface="Times New Roman"/>
                          <a:ea typeface="Times New Roman"/>
                          <a:cs typeface="Times New Roman"/>
                          <a:sym typeface="Times New Roman"/>
                        </a:rPr>
                        <a:t>0.972</a:t>
                      </a:r>
                      <a:r>
                        <a:rPr lang="en-US">
                          <a:latin typeface="Times New Roman"/>
                          <a:ea typeface="Times New Roman"/>
                          <a:cs typeface="Times New Roman"/>
                          <a:sym typeface="Times New Roman"/>
                        </a:rPr>
                        <a:t>405</a:t>
                      </a:r>
                      <a:endParaRPr b="0" sz="1400" strike="noStrike">
                        <a:solidFill>
                          <a:srgbClr val="000000"/>
                        </a:solidFill>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5E9"/>
                    </a:solidFill>
                  </a:tcPr>
                </a:tc>
              </a:tr>
              <a:tr h="618975">
                <a:tc>
                  <a:txBody>
                    <a:bodyPr/>
                    <a:lstStyle/>
                    <a:p>
                      <a:pPr indent="0" lvl="0" marL="0" marR="0" rtl="0" algn="ctr">
                        <a:lnSpc>
                          <a:spcPct val="100000"/>
                        </a:lnSpc>
                        <a:spcBef>
                          <a:spcPts val="0"/>
                        </a:spcBef>
                        <a:spcAft>
                          <a:spcPts val="0"/>
                        </a:spcAft>
                        <a:buNone/>
                      </a:pPr>
                      <a:r>
                        <a:rPr b="0" lang="en-US" sz="1800" strike="noStrike">
                          <a:solidFill>
                            <a:srgbClr val="000000"/>
                          </a:solidFill>
                          <a:latin typeface="Times New Roman"/>
                          <a:ea typeface="Times New Roman"/>
                          <a:cs typeface="Times New Roman"/>
                          <a:sym typeface="Times New Roman"/>
                        </a:rPr>
                        <a:t>Decision Tree With Hyper Parameter Tuning</a:t>
                      </a:r>
                      <a:endParaRPr b="0" sz="1800"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sz="1800" strike="noStrike">
                        <a:solidFill>
                          <a:srgbClr val="000000"/>
                        </a:solidFill>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EBF4"/>
                    </a:solidFill>
                  </a:tcPr>
                </a:tc>
                <a:tc>
                  <a:txBody>
                    <a:bodyPr/>
                    <a:lstStyle/>
                    <a:p>
                      <a:pPr indent="0" lvl="0" marL="0" marR="0" rtl="0" algn="l">
                        <a:lnSpc>
                          <a:spcPct val="100000"/>
                        </a:lnSpc>
                        <a:spcBef>
                          <a:spcPts val="0"/>
                        </a:spcBef>
                        <a:spcAft>
                          <a:spcPts val="0"/>
                        </a:spcAft>
                        <a:buNone/>
                      </a:pPr>
                      <a:r>
                        <a:rPr b="0" lang="en-US" sz="1400" strike="noStrike">
                          <a:solidFill>
                            <a:srgbClr val="000000"/>
                          </a:solidFill>
                          <a:latin typeface="Times New Roman"/>
                          <a:ea typeface="Times New Roman"/>
                          <a:cs typeface="Times New Roman"/>
                          <a:sym typeface="Times New Roman"/>
                        </a:rPr>
                        <a:t>0.9869330188179545</a:t>
                      </a:r>
                      <a:endParaRPr b="0" sz="1400" strike="noStrike">
                        <a:solidFill>
                          <a:srgbClr val="000000"/>
                        </a:solidFill>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EBF4"/>
                    </a:solidFill>
                  </a:tcPr>
                </a:tc>
                <a:tc>
                  <a:txBody>
                    <a:bodyPr/>
                    <a:lstStyle/>
                    <a:p>
                      <a:pPr indent="0" lvl="0" marL="0" marR="0" rtl="0" algn="l">
                        <a:lnSpc>
                          <a:spcPct val="100000"/>
                        </a:lnSpc>
                        <a:spcBef>
                          <a:spcPts val="0"/>
                        </a:spcBef>
                        <a:spcAft>
                          <a:spcPts val="0"/>
                        </a:spcAft>
                        <a:buNone/>
                      </a:pPr>
                      <a:r>
                        <a:rPr b="0" lang="en-US" sz="1400" strike="noStrike">
                          <a:solidFill>
                            <a:srgbClr val="000000"/>
                          </a:solidFill>
                          <a:latin typeface="Times New Roman"/>
                          <a:ea typeface="Times New Roman"/>
                          <a:cs typeface="Times New Roman"/>
                          <a:sym typeface="Times New Roman"/>
                        </a:rPr>
                        <a:t>0.9793247765541335</a:t>
                      </a:r>
                      <a:endParaRPr b="0" sz="1400" strike="noStrike">
                        <a:solidFill>
                          <a:srgbClr val="000000"/>
                        </a:solidFill>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8EBF4"/>
                    </a:solidFill>
                  </a:tcPr>
                </a:tc>
              </a:tr>
              <a:tr h="221000">
                <a:tc>
                  <a:txBody>
                    <a:bodyPr/>
                    <a:lstStyle/>
                    <a:p>
                      <a:pPr indent="0" lvl="0" marL="0" marR="0" rtl="0" algn="ctr">
                        <a:lnSpc>
                          <a:spcPct val="100000"/>
                        </a:lnSpc>
                        <a:spcBef>
                          <a:spcPts val="0"/>
                        </a:spcBef>
                        <a:spcAft>
                          <a:spcPts val="0"/>
                        </a:spcAft>
                        <a:buNone/>
                      </a:pPr>
                      <a:r>
                        <a:rPr b="0" lang="en-US" sz="1800" strike="noStrike">
                          <a:solidFill>
                            <a:srgbClr val="000000"/>
                          </a:solidFill>
                          <a:latin typeface="Times New Roman"/>
                          <a:ea typeface="Times New Roman"/>
                          <a:cs typeface="Times New Roman"/>
                          <a:sym typeface="Times New Roman"/>
                        </a:rPr>
                        <a:t>Random Forest</a:t>
                      </a:r>
                      <a:endParaRPr b="0" sz="1800"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sz="1800" strike="noStrike">
                        <a:solidFill>
                          <a:srgbClr val="000000"/>
                        </a:solidFill>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5E9"/>
                    </a:solidFill>
                  </a:tcPr>
                </a:tc>
                <a:tc>
                  <a:txBody>
                    <a:bodyPr/>
                    <a:lstStyle/>
                    <a:p>
                      <a:pPr indent="0" lvl="0" marL="0" marR="0" rtl="0" algn="l">
                        <a:lnSpc>
                          <a:spcPct val="100000"/>
                        </a:lnSpc>
                        <a:spcBef>
                          <a:spcPts val="0"/>
                        </a:spcBef>
                        <a:spcAft>
                          <a:spcPts val="0"/>
                        </a:spcAft>
                        <a:buNone/>
                      </a:pPr>
                      <a:r>
                        <a:rPr b="0" lang="en-US" sz="1400" strike="noStrike">
                          <a:solidFill>
                            <a:srgbClr val="000000"/>
                          </a:solidFill>
                          <a:latin typeface="Times New Roman"/>
                          <a:ea typeface="Times New Roman"/>
                          <a:cs typeface="Times New Roman"/>
                          <a:sym typeface="Times New Roman"/>
                        </a:rPr>
                        <a:t>0.9971</a:t>
                      </a:r>
                      <a:r>
                        <a:rPr lang="en-US">
                          <a:latin typeface="Times New Roman"/>
                          <a:ea typeface="Times New Roman"/>
                          <a:cs typeface="Times New Roman"/>
                          <a:sym typeface="Times New Roman"/>
                        </a:rPr>
                        <a:t>99</a:t>
                      </a:r>
                      <a:endParaRPr b="0" sz="1400" strike="noStrike">
                        <a:solidFill>
                          <a:srgbClr val="000000"/>
                        </a:solidFill>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5E9"/>
                    </a:solidFill>
                  </a:tcPr>
                </a:tc>
                <a:tc>
                  <a:txBody>
                    <a:bodyPr/>
                    <a:lstStyle/>
                    <a:p>
                      <a:pPr indent="0" lvl="0" marL="0" marR="0" rtl="0" algn="l">
                        <a:lnSpc>
                          <a:spcPct val="100000"/>
                        </a:lnSpc>
                        <a:spcBef>
                          <a:spcPts val="0"/>
                        </a:spcBef>
                        <a:spcAft>
                          <a:spcPts val="0"/>
                        </a:spcAft>
                        <a:buNone/>
                      </a:pPr>
                      <a:r>
                        <a:rPr b="0" lang="en-US" sz="1400" strike="noStrike">
                          <a:solidFill>
                            <a:srgbClr val="000000"/>
                          </a:solidFill>
                          <a:latin typeface="Times New Roman"/>
                          <a:ea typeface="Times New Roman"/>
                          <a:cs typeface="Times New Roman"/>
                          <a:sym typeface="Times New Roman"/>
                        </a:rPr>
                        <a:t>0.983</a:t>
                      </a:r>
                      <a:r>
                        <a:rPr lang="en-US">
                          <a:latin typeface="Times New Roman"/>
                          <a:ea typeface="Times New Roman"/>
                          <a:cs typeface="Times New Roman"/>
                          <a:sym typeface="Times New Roman"/>
                        </a:rPr>
                        <a:t>123</a:t>
                      </a:r>
                      <a:endParaRPr b="0" sz="1400" strike="noStrike">
                        <a:solidFill>
                          <a:srgbClr val="000000"/>
                        </a:solidFill>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FD5E9"/>
                    </a:solidFill>
                  </a:tcPr>
                </a:tc>
              </a:tr>
            </a:tbl>
          </a:graphicData>
        </a:graphic>
      </p:graphicFrame>
      <p:sp>
        <p:nvSpPr>
          <p:cNvPr id="234" name="Google Shape;234;g1b28d3f75cf_2_531"/>
          <p:cNvSpPr/>
          <p:nvPr/>
        </p:nvSpPr>
        <p:spPr>
          <a:xfrm>
            <a:off x="112750" y="3971375"/>
            <a:ext cx="1693200" cy="363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none" cap="none" strike="noStrike">
                <a:latin typeface="Times New Roman"/>
                <a:ea typeface="Times New Roman"/>
                <a:cs typeface="Times New Roman"/>
                <a:sym typeface="Times New Roman"/>
              </a:rPr>
              <a:t>Interpretation:</a:t>
            </a:r>
            <a:endParaRPr b="0" i="0" sz="1800" u="none" cap="none" strike="noStrike">
              <a:latin typeface="Arial"/>
              <a:ea typeface="Arial"/>
              <a:cs typeface="Arial"/>
              <a:sym typeface="Arial"/>
            </a:endParaRPr>
          </a:p>
        </p:txBody>
      </p:sp>
      <p:sp>
        <p:nvSpPr>
          <p:cNvPr id="235" name="Google Shape;235;g1b28d3f75cf_2_531"/>
          <p:cNvSpPr/>
          <p:nvPr/>
        </p:nvSpPr>
        <p:spPr>
          <a:xfrm>
            <a:off x="524250" y="4087628"/>
            <a:ext cx="9541200" cy="12666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t/>
            </a:r>
            <a:endParaRPr sz="1800">
              <a:latin typeface="Times New Roman"/>
              <a:ea typeface="Times New Roman"/>
              <a:cs typeface="Times New Roman"/>
              <a:sym typeface="Times New Roman"/>
            </a:endParaRPr>
          </a:p>
          <a:p>
            <a:pPr indent="-342900" lvl="0" marL="457200" marR="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Here we try to get best optimal algorithm by bagging and hyperparameter tuning .</a:t>
            </a:r>
            <a:endParaRPr sz="1800">
              <a:latin typeface="Times New Roman"/>
              <a:ea typeface="Times New Roman"/>
              <a:cs typeface="Times New Roman"/>
              <a:sym typeface="Times New Roman"/>
            </a:endParaRPr>
          </a:p>
          <a:p>
            <a:pPr indent="-342900" lvl="0" marL="457200" marR="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The random forest work best without overfitting it give large value for test data.</a:t>
            </a:r>
            <a:endParaRPr sz="18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1"/>
          <p:cNvSpPr txBox="1"/>
          <p:nvPr>
            <p:ph type="title"/>
          </p:nvPr>
        </p:nvSpPr>
        <p:spPr>
          <a:xfrm>
            <a:off x="1050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0000"/>
              </a:buClr>
              <a:buSzPts val="2500"/>
              <a:buFont typeface="Montserrat"/>
              <a:buNone/>
            </a:pPr>
            <a:r>
              <a:rPr b="1" lang="en-US" sz="3000">
                <a:latin typeface="Montserrat"/>
                <a:ea typeface="Montserrat"/>
                <a:cs typeface="Montserrat"/>
                <a:sym typeface="Montserrat"/>
              </a:rPr>
              <a:t>Conclusion - EDA</a:t>
            </a:r>
            <a:endParaRPr/>
          </a:p>
        </p:txBody>
      </p:sp>
      <p:sp>
        <p:nvSpPr>
          <p:cNvPr id="241" name="Google Shape;241;p21"/>
          <p:cNvSpPr txBox="1"/>
          <p:nvPr>
            <p:ph idx="1" type="body"/>
          </p:nvPr>
        </p:nvSpPr>
        <p:spPr>
          <a:xfrm>
            <a:off x="178350" y="687000"/>
            <a:ext cx="8352900" cy="3596100"/>
          </a:xfrm>
          <a:prstGeom prst="rect">
            <a:avLst/>
          </a:prstGeom>
          <a:noFill/>
          <a:ln>
            <a:noFill/>
          </a:ln>
        </p:spPr>
        <p:txBody>
          <a:bodyPr anchorCtr="0" anchor="t" bIns="91425" lIns="91425" spcFirstLastPara="1" rIns="91425" wrap="square" tIns="91425">
            <a:noAutofit/>
          </a:bodyPr>
          <a:lstStyle/>
          <a:p>
            <a:pPr indent="-196850" lvl="0" marL="228600" rtl="0" algn="l">
              <a:lnSpc>
                <a:spcPct val="90000"/>
              </a:lnSpc>
              <a:spcBef>
                <a:spcPts val="0"/>
              </a:spcBef>
              <a:spcAft>
                <a:spcPts val="0"/>
              </a:spcAft>
              <a:buClr>
                <a:srgbClr val="000000"/>
              </a:buClr>
              <a:buSzPts val="1400"/>
              <a:buFont typeface="Calibri"/>
              <a:buAutoNum type="arabicPeriod"/>
            </a:pPr>
            <a:r>
              <a:rPr lang="en-US" sz="1400">
                <a:solidFill>
                  <a:srgbClr val="000000"/>
                </a:solidFill>
                <a:latin typeface="Times New Roman"/>
                <a:ea typeface="Times New Roman"/>
                <a:cs typeface="Times New Roman"/>
                <a:sym typeface="Times New Roman"/>
              </a:rPr>
              <a:t>From plot sales and competition Open Since Month shows sales go increasing from November and highest in month December.</a:t>
            </a:r>
            <a:endParaRPr sz="1400">
              <a:solidFill>
                <a:srgbClr val="000000"/>
              </a:solidFill>
              <a:latin typeface="Calibri"/>
              <a:ea typeface="Calibri"/>
              <a:cs typeface="Calibri"/>
              <a:sym typeface="Calibri"/>
            </a:endParaRPr>
          </a:p>
          <a:p>
            <a:pPr indent="-196850" lvl="0" marL="228600" rtl="0" algn="l">
              <a:lnSpc>
                <a:spcPct val="90000"/>
              </a:lnSpc>
              <a:spcBef>
                <a:spcPts val="1001"/>
              </a:spcBef>
              <a:spcAft>
                <a:spcPts val="0"/>
              </a:spcAft>
              <a:buClr>
                <a:srgbClr val="000000"/>
              </a:buClr>
              <a:buSzPts val="1400"/>
              <a:buFont typeface="Calibri"/>
              <a:buAutoNum type="arabicPeriod"/>
            </a:pPr>
            <a:r>
              <a:rPr lang="en-US" sz="1400">
                <a:solidFill>
                  <a:srgbClr val="000000"/>
                </a:solidFill>
                <a:latin typeface="Times New Roman"/>
                <a:ea typeface="Times New Roman"/>
                <a:cs typeface="Times New Roman"/>
                <a:sym typeface="Times New Roman"/>
              </a:rPr>
              <a:t>From plot Sales and day of week, Sales highest on Monday and start declining from Tuesday to Saturday and on Sunday Sales almost near to Zero.</a:t>
            </a:r>
            <a:endParaRPr sz="1400">
              <a:solidFill>
                <a:srgbClr val="000000"/>
              </a:solidFill>
              <a:latin typeface="Calibri"/>
              <a:ea typeface="Calibri"/>
              <a:cs typeface="Calibri"/>
              <a:sym typeface="Calibri"/>
            </a:endParaRPr>
          </a:p>
          <a:p>
            <a:pPr indent="-196850" lvl="0" marL="228600" rtl="0" algn="l">
              <a:lnSpc>
                <a:spcPct val="90000"/>
              </a:lnSpc>
              <a:spcBef>
                <a:spcPts val="1001"/>
              </a:spcBef>
              <a:spcAft>
                <a:spcPts val="0"/>
              </a:spcAft>
              <a:buClr>
                <a:srgbClr val="000000"/>
              </a:buClr>
              <a:buSzPts val="1400"/>
              <a:buFont typeface="Calibri"/>
              <a:buAutoNum type="arabicPeriod"/>
            </a:pPr>
            <a:r>
              <a:rPr lang="en-US" sz="1400">
                <a:solidFill>
                  <a:srgbClr val="000000"/>
                </a:solidFill>
                <a:latin typeface="Times New Roman"/>
                <a:ea typeface="Times New Roman"/>
                <a:cs typeface="Times New Roman"/>
                <a:sym typeface="Times New Roman"/>
              </a:rPr>
              <a:t>Plot between Promotion and Sales shows that promotion helps in increasing Sales.</a:t>
            </a:r>
            <a:endParaRPr sz="1400">
              <a:solidFill>
                <a:srgbClr val="000000"/>
              </a:solidFill>
              <a:latin typeface="Calibri"/>
              <a:ea typeface="Calibri"/>
              <a:cs typeface="Calibri"/>
              <a:sym typeface="Calibri"/>
            </a:endParaRPr>
          </a:p>
          <a:p>
            <a:pPr indent="-196850" lvl="0" marL="228600" rtl="0" algn="l">
              <a:lnSpc>
                <a:spcPct val="90000"/>
              </a:lnSpc>
              <a:spcBef>
                <a:spcPts val="1001"/>
              </a:spcBef>
              <a:spcAft>
                <a:spcPts val="0"/>
              </a:spcAft>
              <a:buClr>
                <a:srgbClr val="000000"/>
              </a:buClr>
              <a:buSzPts val="1400"/>
              <a:buFont typeface="Calibri"/>
              <a:buAutoNum type="arabicPeriod"/>
            </a:pPr>
            <a:r>
              <a:rPr lang="en-US" sz="1400">
                <a:solidFill>
                  <a:srgbClr val="000000"/>
                </a:solidFill>
                <a:latin typeface="Times New Roman"/>
                <a:ea typeface="Times New Roman"/>
                <a:cs typeface="Times New Roman"/>
                <a:sym typeface="Times New Roman"/>
              </a:rPr>
              <a:t>Type of Store plays an important role in opening pattern of stores.</a:t>
            </a:r>
            <a:endParaRPr sz="1400">
              <a:solidFill>
                <a:srgbClr val="000000"/>
              </a:solidFill>
              <a:latin typeface="Calibri"/>
              <a:ea typeface="Calibri"/>
              <a:cs typeface="Calibri"/>
              <a:sym typeface="Calibri"/>
            </a:endParaRPr>
          </a:p>
          <a:p>
            <a:pPr indent="-196850" lvl="0" marL="228600" rtl="0" algn="l">
              <a:lnSpc>
                <a:spcPct val="90000"/>
              </a:lnSpc>
              <a:spcBef>
                <a:spcPts val="1001"/>
              </a:spcBef>
              <a:spcAft>
                <a:spcPts val="0"/>
              </a:spcAft>
              <a:buClr>
                <a:srgbClr val="000000"/>
              </a:buClr>
              <a:buSzPts val="1400"/>
              <a:buFont typeface="Calibri"/>
              <a:buAutoNum type="arabicPeriod"/>
            </a:pPr>
            <a:r>
              <a:rPr lang="en-US" sz="1400">
                <a:solidFill>
                  <a:srgbClr val="000000"/>
                </a:solidFill>
                <a:latin typeface="Times New Roman"/>
                <a:ea typeface="Times New Roman"/>
                <a:cs typeface="Times New Roman"/>
                <a:sym typeface="Times New Roman"/>
              </a:rPr>
              <a:t>All Type ‘b’ stores never closed except for refurbishment or other reason.</a:t>
            </a:r>
            <a:endParaRPr sz="1400">
              <a:solidFill>
                <a:srgbClr val="000000"/>
              </a:solidFill>
              <a:latin typeface="Calibri"/>
              <a:ea typeface="Calibri"/>
              <a:cs typeface="Calibri"/>
              <a:sym typeface="Calibri"/>
            </a:endParaRPr>
          </a:p>
          <a:p>
            <a:pPr indent="-196850" lvl="0" marL="228600" rtl="0" algn="l">
              <a:lnSpc>
                <a:spcPct val="90000"/>
              </a:lnSpc>
              <a:spcBef>
                <a:spcPts val="1001"/>
              </a:spcBef>
              <a:spcAft>
                <a:spcPts val="0"/>
              </a:spcAft>
              <a:buClr>
                <a:srgbClr val="000000"/>
              </a:buClr>
              <a:buSzPts val="1400"/>
              <a:buFont typeface="Calibri"/>
              <a:buAutoNum type="arabicPeriod"/>
            </a:pPr>
            <a:r>
              <a:rPr lang="en-US" sz="1400">
                <a:solidFill>
                  <a:srgbClr val="000000"/>
                </a:solidFill>
                <a:latin typeface="Times New Roman"/>
                <a:ea typeface="Times New Roman"/>
                <a:cs typeface="Times New Roman"/>
                <a:sym typeface="Times New Roman"/>
              </a:rPr>
              <a:t>All Type ‘b’ stores have comparatively higher sales and it mostly constant with peaks appears on weekends.</a:t>
            </a:r>
            <a:endParaRPr sz="1400">
              <a:solidFill>
                <a:srgbClr val="000000"/>
              </a:solidFill>
              <a:latin typeface="Calibri"/>
              <a:ea typeface="Calibri"/>
              <a:cs typeface="Calibri"/>
              <a:sym typeface="Calibri"/>
            </a:endParaRPr>
          </a:p>
          <a:p>
            <a:pPr indent="-196850" lvl="0" marL="228600" rtl="0" algn="l">
              <a:lnSpc>
                <a:spcPct val="90000"/>
              </a:lnSpc>
              <a:spcBef>
                <a:spcPts val="1001"/>
              </a:spcBef>
              <a:spcAft>
                <a:spcPts val="0"/>
              </a:spcAft>
              <a:buClr>
                <a:srgbClr val="000000"/>
              </a:buClr>
              <a:buSzPts val="1400"/>
              <a:buFont typeface="Calibri"/>
              <a:buAutoNum type="arabicPeriod"/>
            </a:pPr>
            <a:r>
              <a:rPr lang="en-US" sz="1400">
                <a:solidFill>
                  <a:srgbClr val="000000"/>
                </a:solidFill>
                <a:latin typeface="Times New Roman"/>
                <a:ea typeface="Times New Roman"/>
                <a:cs typeface="Times New Roman"/>
                <a:sym typeface="Times New Roman"/>
              </a:rPr>
              <a:t>Assortment Level ‘b’ is only offered at Store Type ‘b’.</a:t>
            </a:r>
            <a:endParaRPr sz="1400">
              <a:solidFill>
                <a:srgbClr val="000000"/>
              </a:solidFill>
              <a:latin typeface="Calibri"/>
              <a:ea typeface="Calibri"/>
              <a:cs typeface="Calibri"/>
              <a:sym typeface="Calibri"/>
            </a:endParaRPr>
          </a:p>
          <a:p>
            <a:pPr indent="-196850" lvl="0" marL="228600" rtl="0" algn="l">
              <a:lnSpc>
                <a:spcPct val="90000"/>
              </a:lnSpc>
              <a:spcBef>
                <a:spcPts val="1001"/>
              </a:spcBef>
              <a:spcAft>
                <a:spcPts val="0"/>
              </a:spcAft>
              <a:buClr>
                <a:srgbClr val="000000"/>
              </a:buClr>
              <a:buSzPts val="1400"/>
              <a:buFont typeface="Calibri"/>
              <a:buAutoNum type="arabicPeriod"/>
            </a:pPr>
            <a:r>
              <a:rPr lang="en-US" sz="1400">
                <a:solidFill>
                  <a:srgbClr val="000000"/>
                </a:solidFill>
                <a:latin typeface="Times New Roman"/>
                <a:ea typeface="Times New Roman"/>
                <a:cs typeface="Times New Roman"/>
                <a:sym typeface="Times New Roman"/>
              </a:rPr>
              <a:t>We can observe that most of the stores remain closed during State Holidays. But it is interesting to note that the number of stores opened during School Holidays were more than that were opened during State Holidays.</a:t>
            </a:r>
            <a:endParaRPr sz="1400">
              <a:solidFill>
                <a:srgbClr val="000000"/>
              </a:solidFill>
              <a:latin typeface="Calibri"/>
              <a:ea typeface="Calibri"/>
              <a:cs typeface="Calibri"/>
              <a:sym typeface="Calibri"/>
            </a:endParaRPr>
          </a:p>
          <a:p>
            <a:pPr indent="0" lvl="0" marL="0" rtl="0" algn="l">
              <a:lnSpc>
                <a:spcPct val="90000"/>
              </a:lnSpc>
              <a:spcBef>
                <a:spcPts val="1001"/>
              </a:spcBef>
              <a:spcAft>
                <a:spcPts val="0"/>
              </a:spcAft>
              <a:buNone/>
            </a:pPr>
            <a:r>
              <a:t/>
            </a:r>
            <a:endParaRPr sz="1200">
              <a:solidFill>
                <a:srgbClr val="000000"/>
              </a:solidFill>
              <a:latin typeface="Calibri"/>
              <a:ea typeface="Calibri"/>
              <a:cs typeface="Calibri"/>
              <a:sym typeface="Calibri"/>
            </a:endParaRPr>
          </a:p>
          <a:p>
            <a:pPr indent="-228600" lvl="0" marL="457200" rtl="0" algn="l">
              <a:lnSpc>
                <a:spcPct val="115000"/>
              </a:lnSpc>
              <a:spcBef>
                <a:spcPts val="0"/>
              </a:spcBef>
              <a:spcAft>
                <a:spcPts val="0"/>
              </a:spcAft>
              <a:buSzPts val="1800"/>
              <a:buNone/>
            </a:pPr>
            <a:r>
              <a:t/>
            </a:r>
            <a:endParaRPr sz="1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2"/>
          <p:cNvSpPr txBox="1"/>
          <p:nvPr>
            <p:ph type="title"/>
          </p:nvPr>
        </p:nvSpPr>
        <p:spPr>
          <a:xfrm>
            <a:off x="0" y="0"/>
            <a:ext cx="34101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0000"/>
              </a:buClr>
              <a:buSzPts val="2500"/>
              <a:buFont typeface="Montserrat"/>
              <a:buNone/>
            </a:pPr>
            <a:r>
              <a:rPr b="1" lang="en-US" sz="3500">
                <a:latin typeface="Montserrat"/>
                <a:ea typeface="Montserrat"/>
                <a:cs typeface="Montserrat"/>
                <a:sym typeface="Montserrat"/>
              </a:rPr>
              <a:t>Conclusion</a:t>
            </a:r>
            <a:br>
              <a:rPr lang="en-US" sz="4400">
                <a:solidFill>
                  <a:srgbClr val="000000"/>
                </a:solidFill>
              </a:rPr>
            </a:br>
            <a:endParaRPr sz="2500">
              <a:solidFill>
                <a:srgbClr val="000000"/>
              </a:solidFill>
              <a:latin typeface="Calibri"/>
              <a:ea typeface="Calibri"/>
              <a:cs typeface="Calibri"/>
              <a:sym typeface="Calibri"/>
            </a:endParaRPr>
          </a:p>
          <a:p>
            <a:pPr indent="0" lvl="0" marL="0" rtl="0" algn="l">
              <a:lnSpc>
                <a:spcPct val="100000"/>
              </a:lnSpc>
              <a:spcBef>
                <a:spcPts val="0"/>
              </a:spcBef>
              <a:spcAft>
                <a:spcPts val="0"/>
              </a:spcAft>
              <a:buSzPts val="2800"/>
              <a:buNone/>
            </a:pPr>
            <a:r>
              <a:t/>
            </a:r>
            <a:endParaRPr/>
          </a:p>
        </p:txBody>
      </p:sp>
      <p:sp>
        <p:nvSpPr>
          <p:cNvPr id="247" name="Google Shape;247;p22"/>
          <p:cNvSpPr txBox="1"/>
          <p:nvPr>
            <p:ph idx="1" type="body"/>
          </p:nvPr>
        </p:nvSpPr>
        <p:spPr>
          <a:xfrm>
            <a:off x="311700" y="1152475"/>
            <a:ext cx="8520600" cy="378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US" sz="2200">
                <a:solidFill>
                  <a:srgbClr val="000000"/>
                </a:solidFill>
                <a:latin typeface="Times New Roman"/>
                <a:ea typeface="Times New Roman"/>
                <a:cs typeface="Times New Roman"/>
                <a:sym typeface="Times New Roman"/>
              </a:rPr>
              <a:t>        In our analysis, we initially did EDA on all the features of our dataset. We first analysed our dependent variable, 'Sales' and also transformed it. Next we analysed categorical variable and replaced null values, we also analysed numerical variable, found out the correlation, distribution and their relationship with the dependent variable using corr() Function. We also removed some numerical features who had mostly 0 values and hot encoded the categorical variables.</a:t>
            </a:r>
            <a:endParaRPr sz="2200">
              <a:solidFill>
                <a:srgbClr val="000000"/>
              </a:solidFill>
              <a:latin typeface="Calibri"/>
              <a:ea typeface="Calibri"/>
              <a:cs typeface="Calibri"/>
              <a:sym typeface="Calibri"/>
            </a:endParaRPr>
          </a:p>
          <a:p>
            <a:pPr indent="0" lvl="0" marL="0" rtl="0" algn="l">
              <a:lnSpc>
                <a:spcPct val="90000"/>
              </a:lnSpc>
              <a:spcBef>
                <a:spcPts val="1001"/>
              </a:spcBef>
              <a:spcAft>
                <a:spcPts val="0"/>
              </a:spcAft>
              <a:buNone/>
            </a:pPr>
            <a:r>
              <a:t/>
            </a:r>
            <a:endParaRPr sz="2200">
              <a:solidFill>
                <a:srgbClr val="000000"/>
              </a:solidFill>
              <a:latin typeface="Calibri"/>
              <a:ea typeface="Calibri"/>
              <a:cs typeface="Calibri"/>
              <a:sym typeface="Calibri"/>
            </a:endParaRPr>
          </a:p>
          <a:p>
            <a:pPr indent="0" lvl="0" marL="0" rtl="0" algn="l">
              <a:lnSpc>
                <a:spcPct val="90000"/>
              </a:lnSpc>
              <a:spcBef>
                <a:spcPts val="1001"/>
              </a:spcBef>
              <a:spcAft>
                <a:spcPts val="0"/>
              </a:spcAft>
              <a:buNone/>
            </a:pPr>
            <a:r>
              <a:rPr lang="en-US" sz="2200">
                <a:solidFill>
                  <a:srgbClr val="000000"/>
                </a:solidFill>
                <a:latin typeface="Times New Roman"/>
                <a:ea typeface="Times New Roman"/>
                <a:cs typeface="Times New Roman"/>
                <a:sym typeface="Times New Roman"/>
              </a:rPr>
              <a:t>         Next we implemented five machine learning algorithms Linear Regression, lasso,ridge, decision tree, Random Forest. We did hyperparameter tuning into improve our model performance.</a:t>
            </a:r>
            <a:endParaRPr sz="2200">
              <a:solidFill>
                <a:srgbClr val="000000"/>
              </a:solidFill>
              <a:latin typeface="Calibri"/>
              <a:ea typeface="Calibri"/>
              <a:cs typeface="Calibri"/>
              <a:sym typeface="Calibri"/>
            </a:endParaRPr>
          </a:p>
          <a:p>
            <a:pPr indent="0" lvl="0" marL="0" rtl="0" algn="l">
              <a:lnSpc>
                <a:spcPct val="90000"/>
              </a:lnSpc>
              <a:spcBef>
                <a:spcPts val="1001"/>
              </a:spcBef>
              <a:spcAft>
                <a:spcPts val="0"/>
              </a:spcAft>
              <a:buNone/>
            </a:pPr>
            <a:r>
              <a:t/>
            </a:r>
            <a:endParaRPr>
              <a:solidFill>
                <a:srgbClr val="000000"/>
              </a:solidFill>
              <a:latin typeface="Calibri"/>
              <a:ea typeface="Calibri"/>
              <a:cs typeface="Calibri"/>
              <a:sym typeface="Calibri"/>
            </a:endParaRPr>
          </a:p>
          <a:p>
            <a:pPr indent="0" lvl="0" marL="0" rtl="0" algn="l">
              <a:lnSpc>
                <a:spcPct val="90000"/>
              </a:lnSpc>
              <a:spcBef>
                <a:spcPts val="1001"/>
              </a:spcBef>
              <a:spcAft>
                <a:spcPts val="0"/>
              </a:spcAft>
              <a:buNone/>
            </a:pPr>
            <a:r>
              <a:t/>
            </a:r>
            <a:endParaRPr>
              <a:solidFill>
                <a:srgbClr val="000000"/>
              </a:solidFill>
              <a:latin typeface="Calibri"/>
              <a:ea typeface="Calibri"/>
              <a:cs typeface="Calibri"/>
              <a:sym typeface="Calibri"/>
            </a:endParaRPr>
          </a:p>
          <a:p>
            <a:pPr indent="0" lvl="0" marL="0" rtl="0" algn="l">
              <a:lnSpc>
                <a:spcPct val="90000"/>
              </a:lnSpc>
              <a:spcBef>
                <a:spcPts val="1001"/>
              </a:spcBef>
              <a:spcAft>
                <a:spcPts val="0"/>
              </a:spcAft>
              <a:buNone/>
            </a:pPr>
            <a:r>
              <a:t/>
            </a:r>
            <a:endParaRPr>
              <a:solidFill>
                <a:srgbClr val="000000"/>
              </a:solidFill>
              <a:latin typeface="Calibri"/>
              <a:ea typeface="Calibri"/>
              <a:cs typeface="Calibri"/>
              <a:sym typeface="Calibri"/>
            </a:endParaRPr>
          </a:p>
          <a:p>
            <a:pPr indent="0" lvl="0" marL="0" rtl="0" algn="l">
              <a:lnSpc>
                <a:spcPct val="90000"/>
              </a:lnSpc>
              <a:spcBef>
                <a:spcPts val="1001"/>
              </a:spcBef>
              <a:spcAft>
                <a:spcPts val="0"/>
              </a:spcAft>
              <a:buNone/>
            </a:pPr>
            <a:r>
              <a:t/>
            </a:r>
            <a:endParaRPr>
              <a:solidFill>
                <a:srgbClr val="000000"/>
              </a:solidFill>
              <a:latin typeface="Calibri"/>
              <a:ea typeface="Calibri"/>
              <a:cs typeface="Calibri"/>
              <a:sym typeface="Calibri"/>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1b28d3f75cf_2_247"/>
          <p:cNvSpPr txBox="1"/>
          <p:nvPr>
            <p:ph idx="4294967295" type="title"/>
          </p:nvPr>
        </p:nvSpPr>
        <p:spPr>
          <a:xfrm>
            <a:off x="236063" y="259500"/>
            <a:ext cx="8279400" cy="4762500"/>
          </a:xfrm>
          <a:prstGeom prst="rect">
            <a:avLst/>
          </a:prstGeom>
          <a:noFill/>
          <a:ln>
            <a:noFill/>
          </a:ln>
        </p:spPr>
        <p:txBody>
          <a:bodyPr anchorCtr="0" anchor="ctr" bIns="0" lIns="0" spcFirstLastPara="1" rIns="0" wrap="square" tIns="0">
            <a:noAutofit/>
          </a:bodyPr>
          <a:lstStyle/>
          <a:p>
            <a:pPr indent="-279400" lvl="0" marL="342900" rtl="0" algn="l">
              <a:lnSpc>
                <a:spcPct val="90000"/>
              </a:lnSpc>
              <a:spcBef>
                <a:spcPts val="800"/>
              </a:spcBef>
              <a:spcAft>
                <a:spcPts val="0"/>
              </a:spcAft>
              <a:buClr>
                <a:srgbClr val="000000"/>
              </a:buClr>
              <a:buSzPts val="1800"/>
              <a:buFont typeface="Times New Roman"/>
              <a:buAutoNum type="arabicPeriod"/>
            </a:pPr>
            <a:r>
              <a:rPr lang="en-US" sz="1800">
                <a:solidFill>
                  <a:srgbClr val="000000"/>
                </a:solidFill>
                <a:latin typeface="Times New Roman"/>
                <a:ea typeface="Times New Roman"/>
                <a:cs typeface="Times New Roman"/>
                <a:sym typeface="Times New Roman"/>
              </a:rPr>
              <a:t>The sales in the month of December is the highest sales among others.</a:t>
            </a:r>
            <a:endParaRPr sz="1800">
              <a:solidFill>
                <a:srgbClr val="000000"/>
              </a:solidFill>
              <a:latin typeface="Times New Roman"/>
              <a:ea typeface="Times New Roman"/>
              <a:cs typeface="Times New Roman"/>
              <a:sym typeface="Times New Roman"/>
            </a:endParaRPr>
          </a:p>
          <a:p>
            <a:pPr indent="0" lvl="0" marL="0" rtl="0" algn="l">
              <a:lnSpc>
                <a:spcPct val="90000"/>
              </a:lnSpc>
              <a:spcBef>
                <a:spcPts val="80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lnSpc>
                <a:spcPct val="90000"/>
              </a:lnSpc>
              <a:spcBef>
                <a:spcPts val="800"/>
              </a:spcBef>
              <a:spcAft>
                <a:spcPts val="0"/>
              </a:spcAft>
              <a:buNone/>
            </a:pPr>
            <a:r>
              <a:rPr lang="en-US" sz="1800">
                <a:solidFill>
                  <a:srgbClr val="000000"/>
                </a:solidFill>
                <a:latin typeface="Times New Roman"/>
                <a:ea typeface="Times New Roman"/>
                <a:cs typeface="Times New Roman"/>
                <a:sym typeface="Times New Roman"/>
              </a:rPr>
              <a:t>2. The Sales is highest on Monday and start declining from Tuesday to Saturday and on Sunday Sales almost near to Zero.</a:t>
            </a:r>
            <a:endParaRPr sz="1800">
              <a:solidFill>
                <a:srgbClr val="000000"/>
              </a:solidFill>
              <a:latin typeface="Times New Roman"/>
              <a:ea typeface="Times New Roman"/>
              <a:cs typeface="Times New Roman"/>
              <a:sym typeface="Times New Roman"/>
            </a:endParaRPr>
          </a:p>
          <a:p>
            <a:pPr indent="0" lvl="0" marL="0" rtl="0" algn="l">
              <a:lnSpc>
                <a:spcPct val="90000"/>
              </a:lnSpc>
              <a:spcBef>
                <a:spcPts val="80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lnSpc>
                <a:spcPct val="90000"/>
              </a:lnSpc>
              <a:spcBef>
                <a:spcPts val="800"/>
              </a:spcBef>
              <a:spcAft>
                <a:spcPts val="0"/>
              </a:spcAft>
              <a:buNone/>
            </a:pPr>
            <a:r>
              <a:rPr lang="en-US" sz="1800">
                <a:solidFill>
                  <a:srgbClr val="000000"/>
                </a:solidFill>
                <a:latin typeface="Times New Roman"/>
                <a:ea typeface="Times New Roman"/>
                <a:cs typeface="Times New Roman"/>
                <a:sym typeface="Times New Roman"/>
              </a:rPr>
              <a:t>3. Those Stores who takes participate in Promotion got their Sales increased.</a:t>
            </a:r>
            <a:endParaRPr sz="1800">
              <a:solidFill>
                <a:srgbClr val="000000"/>
              </a:solidFill>
              <a:latin typeface="Times New Roman"/>
              <a:ea typeface="Times New Roman"/>
              <a:cs typeface="Times New Roman"/>
              <a:sym typeface="Times New Roman"/>
            </a:endParaRPr>
          </a:p>
          <a:p>
            <a:pPr indent="0" lvl="0" marL="0" rtl="0" algn="l">
              <a:lnSpc>
                <a:spcPct val="90000"/>
              </a:lnSpc>
              <a:spcBef>
                <a:spcPts val="80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lnSpc>
                <a:spcPct val="90000"/>
              </a:lnSpc>
              <a:spcBef>
                <a:spcPts val="800"/>
              </a:spcBef>
              <a:spcAft>
                <a:spcPts val="0"/>
              </a:spcAft>
              <a:buNone/>
            </a:pPr>
            <a:r>
              <a:rPr lang="en-US" sz="1800">
                <a:solidFill>
                  <a:srgbClr val="000000"/>
                </a:solidFill>
                <a:latin typeface="Times New Roman"/>
                <a:ea typeface="Times New Roman"/>
                <a:cs typeface="Times New Roman"/>
                <a:sym typeface="Times New Roman"/>
              </a:rPr>
              <a:t>4. Type of Store plays an important role in opening pattern of stores. All Type ‘b’ stores never closed except for refurbishment or other reason.</a:t>
            </a:r>
            <a:endParaRPr sz="1800">
              <a:solidFill>
                <a:srgbClr val="000000"/>
              </a:solidFill>
              <a:latin typeface="Times New Roman"/>
              <a:ea typeface="Times New Roman"/>
              <a:cs typeface="Times New Roman"/>
              <a:sym typeface="Times New Roman"/>
            </a:endParaRPr>
          </a:p>
          <a:p>
            <a:pPr indent="0" lvl="0" marL="0" rtl="0" algn="l">
              <a:lnSpc>
                <a:spcPct val="90000"/>
              </a:lnSpc>
              <a:spcBef>
                <a:spcPts val="80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lnSpc>
                <a:spcPct val="90000"/>
              </a:lnSpc>
              <a:spcBef>
                <a:spcPts val="800"/>
              </a:spcBef>
              <a:spcAft>
                <a:spcPts val="0"/>
              </a:spcAft>
              <a:buNone/>
            </a:pPr>
            <a:r>
              <a:rPr lang="en-US" sz="1800">
                <a:solidFill>
                  <a:srgbClr val="000000"/>
                </a:solidFill>
                <a:latin typeface="Times New Roman"/>
                <a:ea typeface="Times New Roman"/>
                <a:cs typeface="Times New Roman"/>
                <a:sym typeface="Times New Roman"/>
              </a:rPr>
              <a:t>5. We can observe that most of the stores remain closed during State holidays. But it is interesting to note that the number of stores opened during School Holidays were more than that were opened during State Holidays</a:t>
            </a:r>
            <a:r>
              <a:rPr lang="en-US">
                <a:solidFill>
                  <a:srgbClr val="000000"/>
                </a:solidFill>
                <a:latin typeface="Times New Roman"/>
                <a:ea typeface="Times New Roman"/>
                <a:cs typeface="Times New Roman"/>
                <a:sym typeface="Times New Roman"/>
              </a:rPr>
              <a:t>.</a:t>
            </a:r>
            <a:endParaRPr>
              <a:solidFill>
                <a:srgbClr val="000000"/>
              </a:solidFill>
              <a:latin typeface="Calibri"/>
              <a:ea typeface="Calibri"/>
              <a:cs typeface="Calibri"/>
              <a:sym typeface="Calibri"/>
            </a:endParaRPr>
          </a:p>
          <a:p>
            <a:pPr indent="0" lvl="0" marL="0" marR="0" rtl="0" algn="l">
              <a:spcBef>
                <a:spcPts val="0"/>
              </a:spcBef>
              <a:spcAft>
                <a:spcPts val="0"/>
              </a:spcAft>
              <a:buSzPts val="1400"/>
              <a:buFont typeface="Arial"/>
              <a:buNone/>
            </a:pPr>
            <a:r>
              <a:t/>
            </a:r>
            <a:endParaRPr>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3"/>
          <p:cNvSpPr txBox="1"/>
          <p:nvPr>
            <p:ph idx="1" type="body"/>
          </p:nvPr>
        </p:nvSpPr>
        <p:spPr>
          <a:xfrm>
            <a:off x="178350" y="801300"/>
            <a:ext cx="8520600" cy="40197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US" sz="2400">
                <a:solidFill>
                  <a:srgbClr val="000000"/>
                </a:solidFill>
                <a:highlight>
                  <a:srgbClr val="FFFFFF"/>
                </a:highlight>
                <a:latin typeface="Times New Roman"/>
                <a:ea typeface="Times New Roman"/>
                <a:cs typeface="Times New Roman"/>
                <a:sym typeface="Times New Roman"/>
              </a:rPr>
              <a:t>6. The R Squared score of all Linear Regression Algorithm with or without Regularization are quite good which is 0.86.</a:t>
            </a:r>
            <a:endParaRPr sz="2400">
              <a:solidFill>
                <a:srgbClr val="000000"/>
              </a:solidFill>
              <a:highlight>
                <a:srgbClr val="FFFFFF"/>
              </a:highlight>
              <a:latin typeface="Times New Roman"/>
              <a:ea typeface="Times New Roman"/>
              <a:cs typeface="Times New Roman"/>
              <a:sym typeface="Times New Roman"/>
            </a:endParaRPr>
          </a:p>
          <a:p>
            <a:pPr indent="0" lvl="0" marL="0" rtl="0" algn="l">
              <a:lnSpc>
                <a:spcPct val="135714"/>
              </a:lnSpc>
              <a:spcBef>
                <a:spcPts val="0"/>
              </a:spcBef>
              <a:spcAft>
                <a:spcPts val="0"/>
              </a:spcAft>
              <a:buNone/>
            </a:pPr>
            <a:r>
              <a:rPr lang="en-US" sz="2400">
                <a:solidFill>
                  <a:srgbClr val="000000"/>
                </a:solidFill>
                <a:highlight>
                  <a:srgbClr val="FFFFFF"/>
                </a:highlight>
                <a:latin typeface="Times New Roman"/>
                <a:ea typeface="Times New Roman"/>
                <a:cs typeface="Times New Roman"/>
                <a:sym typeface="Times New Roman"/>
              </a:rPr>
              <a:t>7. the R Squared score of the Decision Tree Regressor model we got 0.97 on test set which is also good.</a:t>
            </a:r>
            <a:endParaRPr sz="2400">
              <a:solidFill>
                <a:srgbClr val="000000"/>
              </a:solidFill>
              <a:highlight>
                <a:srgbClr val="FFFFFF"/>
              </a:highlight>
              <a:latin typeface="Times New Roman"/>
              <a:ea typeface="Times New Roman"/>
              <a:cs typeface="Times New Roman"/>
              <a:sym typeface="Times New Roman"/>
            </a:endParaRPr>
          </a:p>
          <a:p>
            <a:pPr indent="0" lvl="0" marL="0" rtl="0" algn="l">
              <a:lnSpc>
                <a:spcPct val="135714"/>
              </a:lnSpc>
              <a:spcBef>
                <a:spcPts val="0"/>
              </a:spcBef>
              <a:spcAft>
                <a:spcPts val="0"/>
              </a:spcAft>
              <a:buNone/>
            </a:pPr>
            <a:r>
              <a:rPr lang="en-US" sz="2400">
                <a:solidFill>
                  <a:srgbClr val="000000"/>
                </a:solidFill>
                <a:highlight>
                  <a:srgbClr val="FFFFFF"/>
                </a:highlight>
                <a:latin typeface="Times New Roman"/>
                <a:ea typeface="Times New Roman"/>
                <a:cs typeface="Times New Roman"/>
                <a:sym typeface="Times New Roman"/>
              </a:rPr>
              <a:t>8. The Random Forest regressor model performed 0.98 which is very well among the others.</a:t>
            </a:r>
            <a:endParaRPr sz="2400">
              <a:solidFill>
                <a:srgbClr val="000000"/>
              </a:solidFill>
              <a:highlight>
                <a:srgbClr val="FFFFFF"/>
              </a:highlight>
              <a:latin typeface="Times New Roman"/>
              <a:ea typeface="Times New Roman"/>
              <a:cs typeface="Times New Roman"/>
              <a:sym typeface="Times New Roman"/>
            </a:endParaRPr>
          </a:p>
          <a:p>
            <a:pPr indent="0" lvl="0" marL="0" rtl="0" algn="l">
              <a:lnSpc>
                <a:spcPct val="135714"/>
              </a:lnSpc>
              <a:spcBef>
                <a:spcPts val="0"/>
              </a:spcBef>
              <a:spcAft>
                <a:spcPts val="0"/>
              </a:spcAft>
              <a:buNone/>
            </a:pPr>
            <a:r>
              <a:rPr lang="en-US" sz="2400">
                <a:solidFill>
                  <a:srgbClr val="000000"/>
                </a:solidFill>
                <a:highlight>
                  <a:srgbClr val="FFFFFF"/>
                </a:highlight>
                <a:latin typeface="Times New Roman"/>
                <a:ea typeface="Times New Roman"/>
                <a:cs typeface="Times New Roman"/>
                <a:sym typeface="Times New Roman"/>
              </a:rPr>
              <a:t>9. We can say that random forest regressor model is our optimal model and can be deploy.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txBox="1"/>
          <p:nvPr>
            <p:ph type="title"/>
          </p:nvPr>
        </p:nvSpPr>
        <p:spPr>
          <a:xfrm>
            <a:off x="0" y="-27709"/>
            <a:ext cx="7876309" cy="40870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i="0" lang="en-US" sz="3600" u="none" cap="none" strike="noStrike">
                <a:solidFill>
                  <a:srgbClr val="C00000"/>
                </a:solidFill>
                <a:latin typeface="Montserrat"/>
                <a:ea typeface="Montserrat"/>
                <a:cs typeface="Montserrat"/>
                <a:sym typeface="Montserrat"/>
              </a:rPr>
              <a:t>Contents</a:t>
            </a:r>
            <a:br>
              <a:rPr lang="en-US"/>
            </a:br>
            <a:endParaRPr/>
          </a:p>
        </p:txBody>
      </p:sp>
      <p:sp>
        <p:nvSpPr>
          <p:cNvPr id="68" name="Google Shape;68;p3"/>
          <p:cNvSpPr txBox="1"/>
          <p:nvPr>
            <p:ph idx="1" type="body"/>
          </p:nvPr>
        </p:nvSpPr>
        <p:spPr>
          <a:xfrm>
            <a:off x="62318" y="930803"/>
            <a:ext cx="9081682" cy="4552134"/>
          </a:xfrm>
          <a:prstGeom prst="rect">
            <a:avLst/>
          </a:prstGeom>
          <a:noFill/>
          <a:ln>
            <a:noFill/>
          </a:ln>
        </p:spPr>
        <p:txBody>
          <a:bodyPr anchorCtr="0" anchor="t" bIns="91425" lIns="91425" spcFirstLastPara="1" rIns="91425" wrap="square" tIns="91425">
            <a:noAutofit/>
          </a:bodyPr>
          <a:lstStyle/>
          <a:p>
            <a:pPr indent="-228600" lvl="0" marL="228600" marR="0" rtl="0" algn="l">
              <a:lnSpc>
                <a:spcPct val="90000"/>
              </a:lnSpc>
              <a:spcBef>
                <a:spcPts val="0"/>
              </a:spcBef>
              <a:spcAft>
                <a:spcPts val="0"/>
              </a:spcAft>
              <a:buClr>
                <a:srgbClr val="000000"/>
              </a:buClr>
              <a:buSzPts val="2700"/>
              <a:buFont typeface="Arial"/>
              <a:buChar char="•"/>
            </a:pPr>
            <a:r>
              <a:rPr b="0" i="0" lang="en-US" sz="1800" u="none" cap="none" strike="noStrike">
                <a:solidFill>
                  <a:srgbClr val="000000"/>
                </a:solidFill>
                <a:latin typeface="Montserrat"/>
                <a:ea typeface="Montserrat"/>
                <a:cs typeface="Montserrat"/>
                <a:sym typeface="Montserrat"/>
              </a:rPr>
              <a:t>Rossmann operates over 3,000 drug stores in 7 European countries. Currently, Rossmann store managers are tasked with predicting their daily sales for up to six weeks in advance. Store sales are influenced by many factors, including promotions, competition, school and state holidays, seasonality, and locality. With thousands of individual managers predicting sales based on their unique circumstances, the accuracy of results can be quite varied.</a:t>
            </a:r>
            <a:endParaRPr/>
          </a:p>
          <a:p>
            <a:pPr indent="0" lvl="0" marL="0" marR="0" rtl="0" algn="l">
              <a:lnSpc>
                <a:spcPct val="90000"/>
              </a:lnSpc>
              <a:spcBef>
                <a:spcPts val="0"/>
              </a:spcBef>
              <a:spcAft>
                <a:spcPts val="0"/>
              </a:spcAft>
              <a:buClr>
                <a:srgbClr val="000000"/>
              </a:buClr>
              <a:buSzPts val="2700"/>
              <a:buNone/>
            </a:pPr>
            <a:r>
              <a:t/>
            </a:r>
            <a:endParaRPr b="0" i="0" sz="1800" u="none" cap="none" strike="noStrike">
              <a:solidFill>
                <a:srgbClr val="000000"/>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2700"/>
              <a:buFont typeface="Arial"/>
              <a:buChar char="•"/>
            </a:pPr>
            <a:r>
              <a:rPr b="0" i="0" lang="en-US" sz="1800" u="none" cap="none" strike="noStrike">
                <a:solidFill>
                  <a:srgbClr val="000000"/>
                </a:solidFill>
                <a:latin typeface="Montserrat"/>
                <a:ea typeface="Montserrat"/>
                <a:cs typeface="Montserrat"/>
                <a:sym typeface="Montserrat"/>
              </a:rPr>
              <a:t>You are provided with historical sales data for 1,115 Rossmann stores. The task is to forecast the "Sales" column for the test set. Note that some stores in the dataset were temporarily closed for refurbishment.</a:t>
            </a:r>
            <a:endParaRPr b="0" i="0" sz="1800" u="none" cap="none" strike="noStrike">
              <a:solidFill>
                <a:srgbClr val="000000"/>
              </a:solidFill>
              <a:latin typeface="Calibri"/>
              <a:ea typeface="Calibri"/>
              <a:cs typeface="Calibri"/>
              <a:sym typeface="Calibri"/>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pic>
        <p:nvPicPr>
          <p:cNvPr descr="See the source image" id="263" name="Google Shape;263;p24"/>
          <p:cNvPicPr preferRelativeResize="0"/>
          <p:nvPr/>
        </p:nvPicPr>
        <p:blipFill rotWithShape="1">
          <a:blip r:embed="rId3">
            <a:alphaModFix/>
          </a:blip>
          <a:srcRect b="0" l="0" r="0" t="0"/>
          <a:stretch/>
        </p:blipFill>
        <p:spPr>
          <a:xfrm>
            <a:off x="1009875" y="445024"/>
            <a:ext cx="6755277" cy="4292039"/>
          </a:xfrm>
          <a:prstGeom prst="rect">
            <a:avLst/>
          </a:prstGeom>
          <a:noFill/>
          <a:ln>
            <a:noFill/>
          </a:ln>
        </p:spPr>
      </p:pic>
      <p:sp>
        <p:nvSpPr>
          <p:cNvPr id="264" name="Google Shape;264;p24"/>
          <p:cNvSpPr txBox="1"/>
          <p:nvPr/>
        </p:nvSpPr>
        <p:spPr>
          <a:xfrm>
            <a:off x="2324325" y="4002925"/>
            <a:ext cx="4087800" cy="959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n-US" sz="4400">
                <a:solidFill>
                  <a:srgbClr val="C00000"/>
                </a:solidFill>
                <a:latin typeface="Montserrat"/>
                <a:ea typeface="Montserrat"/>
                <a:cs typeface="Montserrat"/>
                <a:sym typeface="Montserrat"/>
              </a:rPr>
              <a:t>Thank You..!</a:t>
            </a:r>
            <a:endParaRPr sz="4400">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270" name="Google Shape;270;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276" name="Google Shape;276;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282" name="Google Shape;282;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288" name="Google Shape;288;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4"/>
          <p:cNvSpPr txBox="1"/>
          <p:nvPr>
            <p:ph type="title"/>
          </p:nvPr>
        </p:nvSpPr>
        <p:spPr>
          <a:xfrm>
            <a:off x="0" y="0"/>
            <a:ext cx="8832300" cy="10177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2800">
                <a:solidFill>
                  <a:srgbClr val="C00000"/>
                </a:solidFill>
                <a:latin typeface="Montserrat"/>
                <a:ea typeface="Montserrat"/>
                <a:cs typeface="Montserrat"/>
                <a:sym typeface="Montserrat"/>
              </a:rPr>
              <a:t>Business Statement</a:t>
            </a:r>
            <a:br>
              <a:rPr b="1" lang="en-US" sz="2800">
                <a:solidFill>
                  <a:srgbClr val="C00000"/>
                </a:solidFill>
                <a:latin typeface="Montserrat"/>
                <a:ea typeface="Montserrat"/>
                <a:cs typeface="Montserrat"/>
                <a:sym typeface="Montserrat"/>
              </a:rPr>
            </a:br>
            <a:br>
              <a:rPr lang="en-US" sz="2800">
                <a:solidFill>
                  <a:schemeClr val="dk1"/>
                </a:solidFill>
                <a:latin typeface="Calibri"/>
                <a:ea typeface="Calibri"/>
                <a:cs typeface="Calibri"/>
                <a:sym typeface="Calibri"/>
              </a:rPr>
            </a:br>
            <a:endParaRPr/>
          </a:p>
        </p:txBody>
      </p:sp>
      <p:sp>
        <p:nvSpPr>
          <p:cNvPr id="74" name="Google Shape;74;p4"/>
          <p:cNvSpPr txBox="1"/>
          <p:nvPr>
            <p:ph idx="1" type="body"/>
          </p:nvPr>
        </p:nvSpPr>
        <p:spPr>
          <a:xfrm>
            <a:off x="180109" y="3138055"/>
            <a:ext cx="8652191" cy="1430820"/>
          </a:xfrm>
          <a:prstGeom prst="rect">
            <a:avLst/>
          </a:prstGeom>
          <a:noFill/>
          <a:ln>
            <a:noFill/>
          </a:ln>
        </p:spPr>
        <p:txBody>
          <a:bodyPr anchorCtr="0" anchor="t" bIns="91425" lIns="91425" spcFirstLastPara="1" rIns="91425" wrap="square" tIns="91425">
            <a:noAutofit/>
          </a:bodyPr>
          <a:lstStyle/>
          <a:p>
            <a:pPr indent="-215900" lvl="0" marL="285750" rtl="0" algn="l">
              <a:lnSpc>
                <a:spcPct val="100000"/>
              </a:lnSpc>
              <a:spcBef>
                <a:spcPts val="0"/>
              </a:spcBef>
              <a:spcAft>
                <a:spcPts val="0"/>
              </a:spcAft>
              <a:buClr>
                <a:srgbClr val="000000"/>
              </a:buClr>
              <a:buSzPts val="1100"/>
              <a:buNone/>
            </a:pPr>
            <a:r>
              <a:t/>
            </a:r>
            <a:endParaRPr b="0" i="0" sz="1400" u="none" cap="none" strike="noStrike">
              <a:solidFill>
                <a:srgbClr val="000000"/>
              </a:solidFill>
              <a:latin typeface="Arial"/>
              <a:ea typeface="Arial"/>
              <a:cs typeface="Arial"/>
              <a:sym typeface="Arial"/>
            </a:endParaRPr>
          </a:p>
          <a:p>
            <a:pPr indent="-285750" lvl="0" marL="285750" rtl="0" algn="l">
              <a:lnSpc>
                <a:spcPct val="100000"/>
              </a:lnSpc>
              <a:spcBef>
                <a:spcPts val="0"/>
              </a:spcBef>
              <a:spcAft>
                <a:spcPts val="0"/>
              </a:spcAft>
              <a:buClr>
                <a:srgbClr val="000000"/>
              </a:buClr>
              <a:buSzPts val="1100"/>
              <a:buChar char="●"/>
            </a:pPr>
            <a:r>
              <a:rPr b="0" i="0" lang="en-US" sz="1400" u="none" cap="none" strike="noStrike">
                <a:solidFill>
                  <a:srgbClr val="000000"/>
                </a:solidFill>
                <a:latin typeface="Arial"/>
                <a:ea typeface="Arial"/>
                <a:cs typeface="Arial"/>
                <a:sym typeface="Arial"/>
              </a:rPr>
              <a:t>Client interest and demand for product changes with time.  Which is important for growing business. Sales prediction is estimating the demand for a service or product for a particular time. This project contains real-world business problem of sales predicting with the help of machine learning models.</a:t>
            </a:r>
            <a:endParaRPr/>
          </a:p>
          <a:p>
            <a:pPr indent="-215900" lvl="0" marL="285750" rtl="0" algn="l">
              <a:lnSpc>
                <a:spcPct val="100000"/>
              </a:lnSpc>
              <a:spcBef>
                <a:spcPts val="0"/>
              </a:spcBef>
              <a:spcAft>
                <a:spcPts val="0"/>
              </a:spcAft>
              <a:buClr>
                <a:srgbClr val="000000"/>
              </a:buClr>
              <a:buSzPts val="1100"/>
              <a:buNone/>
            </a:pPr>
            <a:r>
              <a:t/>
            </a:r>
            <a:endParaRPr b="0" i="0" sz="1400" u="none" cap="none" strike="noStrike">
              <a:solidFill>
                <a:srgbClr val="000000"/>
              </a:solidFill>
              <a:latin typeface="Arial"/>
              <a:ea typeface="Arial"/>
              <a:cs typeface="Arial"/>
              <a:sym typeface="Arial"/>
            </a:endParaRPr>
          </a:p>
          <a:p>
            <a:pPr indent="-285750" lvl="0" marL="285750" rtl="0" algn="l">
              <a:lnSpc>
                <a:spcPct val="100000"/>
              </a:lnSpc>
              <a:spcBef>
                <a:spcPts val="0"/>
              </a:spcBef>
              <a:spcAft>
                <a:spcPts val="0"/>
              </a:spcAft>
              <a:buClr>
                <a:srgbClr val="000000"/>
              </a:buClr>
              <a:buSzPts val="1100"/>
              <a:buChar char="●"/>
            </a:pPr>
            <a:r>
              <a:rPr b="0" i="0" lang="en-US" sz="1400" u="none" cap="none" strike="noStrike">
                <a:solidFill>
                  <a:srgbClr val="000000"/>
                </a:solidFill>
                <a:latin typeface="Arial"/>
                <a:ea typeface="Arial"/>
                <a:cs typeface="Arial"/>
                <a:sym typeface="Arial"/>
              </a:rPr>
              <a:t>Our task is to predict sales and find important factors affecting demand to improve sales.</a:t>
            </a:r>
            <a:endParaRPr/>
          </a:p>
          <a:p>
            <a:pPr indent="-228600" lvl="0" marL="457200" rtl="0" algn="l">
              <a:lnSpc>
                <a:spcPct val="115000"/>
              </a:lnSpc>
              <a:spcBef>
                <a:spcPts val="0"/>
              </a:spcBef>
              <a:spcAft>
                <a:spcPts val="0"/>
              </a:spcAft>
              <a:buSzPts val="1800"/>
              <a:buNone/>
            </a:pPr>
            <a:r>
              <a:t/>
            </a:r>
            <a:endParaRPr/>
          </a:p>
        </p:txBody>
      </p:sp>
      <p:pic>
        <p:nvPicPr>
          <p:cNvPr id="75" name="Google Shape;75;p4"/>
          <p:cNvPicPr preferRelativeResize="0"/>
          <p:nvPr/>
        </p:nvPicPr>
        <p:blipFill rotWithShape="1">
          <a:blip r:embed="rId3">
            <a:alphaModFix/>
          </a:blip>
          <a:srcRect b="0" l="0" r="0" t="0"/>
          <a:stretch/>
        </p:blipFill>
        <p:spPr>
          <a:xfrm>
            <a:off x="1447800" y="574625"/>
            <a:ext cx="5313218" cy="256343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5"/>
          <p:cNvSpPr txBox="1"/>
          <p:nvPr>
            <p:ph type="title"/>
          </p:nvPr>
        </p:nvSpPr>
        <p:spPr>
          <a:xfrm>
            <a:off x="0" y="0"/>
            <a:ext cx="8832300" cy="56110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i="0" lang="en-US" sz="2800" u="none" cap="none" strike="noStrike">
                <a:solidFill>
                  <a:srgbClr val="C00000"/>
                </a:solidFill>
                <a:latin typeface="Montserrat"/>
                <a:ea typeface="Montserrat"/>
                <a:cs typeface="Montserrat"/>
                <a:sym typeface="Montserrat"/>
              </a:rPr>
              <a:t>Data Summary</a:t>
            </a:r>
            <a:endParaRPr/>
          </a:p>
        </p:txBody>
      </p:sp>
      <p:sp>
        <p:nvSpPr>
          <p:cNvPr id="81" name="Google Shape;81;p5"/>
          <p:cNvSpPr txBox="1"/>
          <p:nvPr>
            <p:ph idx="1" type="body"/>
          </p:nvPr>
        </p:nvSpPr>
        <p:spPr>
          <a:xfrm>
            <a:off x="155850" y="626000"/>
            <a:ext cx="8531100" cy="45174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2800"/>
              <a:buFont typeface="Calibri"/>
              <a:buNone/>
            </a:pPr>
            <a:r>
              <a:rPr b="0" i="0" lang="en-US" u="none" cap="none" strike="noStrike">
                <a:solidFill>
                  <a:srgbClr val="000000"/>
                </a:solidFill>
                <a:latin typeface="Calibri"/>
                <a:ea typeface="Calibri"/>
                <a:cs typeface="Calibri"/>
                <a:sym typeface="Calibri"/>
              </a:rPr>
              <a:t>The data collected had two different data files</a:t>
            </a:r>
            <a:endParaRPr/>
          </a:p>
          <a:p>
            <a:pPr indent="0" lvl="0" marL="0" marR="0" rtl="0" algn="l">
              <a:lnSpc>
                <a:spcPct val="90000"/>
              </a:lnSpc>
              <a:spcBef>
                <a:spcPts val="1001"/>
              </a:spcBef>
              <a:spcAft>
                <a:spcPts val="0"/>
              </a:spcAft>
              <a:buClr>
                <a:srgbClr val="C00000"/>
              </a:buClr>
              <a:buSzPts val="2800"/>
              <a:buFont typeface="Calibri"/>
              <a:buNone/>
            </a:pPr>
            <a:r>
              <a:rPr b="0" i="0" lang="en-US" u="none" cap="none" strike="noStrike">
                <a:solidFill>
                  <a:srgbClr val="C00000"/>
                </a:solidFill>
                <a:latin typeface="Calibri"/>
                <a:ea typeface="Calibri"/>
                <a:cs typeface="Calibri"/>
                <a:sym typeface="Calibri"/>
              </a:rPr>
              <a:t>1.Rossmann Stores Data:</a:t>
            </a:r>
            <a:endParaRPr b="0" i="0" u="none" cap="none" strike="noStrike">
              <a:solidFill>
                <a:srgbClr val="000000"/>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1800"/>
              <a:buFont typeface="Arial"/>
              <a:buChar char="•"/>
            </a:pPr>
            <a:r>
              <a:rPr b="0" i="0" lang="en-US" sz="1200" u="none" cap="none" strike="noStrike">
                <a:solidFill>
                  <a:srgbClr val="000000"/>
                </a:solidFill>
                <a:latin typeface="Montserrat"/>
                <a:ea typeface="Montserrat"/>
                <a:cs typeface="Montserrat"/>
                <a:sym typeface="Montserrat"/>
              </a:rPr>
              <a:t>Historical data including Sales</a:t>
            </a:r>
            <a:endParaRPr b="0" i="0" sz="1200" u="none" cap="none" strike="noStrike">
              <a:solidFill>
                <a:srgbClr val="000000"/>
              </a:solidFill>
              <a:latin typeface="Calibri"/>
              <a:ea typeface="Calibri"/>
              <a:cs typeface="Calibri"/>
              <a:sym typeface="Calibri"/>
            </a:endParaRPr>
          </a:p>
          <a:p>
            <a:pPr indent="0" lvl="0" marL="0" marR="0" rtl="0" algn="l">
              <a:lnSpc>
                <a:spcPct val="90000"/>
              </a:lnSpc>
              <a:spcBef>
                <a:spcPts val="1001"/>
              </a:spcBef>
              <a:spcAft>
                <a:spcPts val="0"/>
              </a:spcAft>
              <a:buClr>
                <a:srgbClr val="C00000"/>
              </a:buClr>
              <a:buSzPts val="2800"/>
              <a:buFont typeface="Calibri"/>
              <a:buNone/>
            </a:pPr>
            <a:r>
              <a:rPr b="0" i="0" lang="en-US" u="none" cap="none" strike="noStrike">
                <a:solidFill>
                  <a:srgbClr val="C00000"/>
                </a:solidFill>
                <a:latin typeface="Calibri"/>
                <a:ea typeface="Calibri"/>
                <a:cs typeface="Calibri"/>
                <a:sym typeface="Calibri"/>
              </a:rPr>
              <a:t>2. Store:</a:t>
            </a:r>
            <a:endParaRPr b="0" i="0" u="none" cap="none" strike="noStrike">
              <a:solidFill>
                <a:srgbClr val="000000"/>
              </a:solidFill>
              <a:latin typeface="Calibri"/>
              <a:ea typeface="Calibri"/>
              <a:cs typeface="Calibri"/>
              <a:sym typeface="Calibri"/>
            </a:endParaRPr>
          </a:p>
          <a:p>
            <a:pPr indent="-228600" lvl="0" marL="228600" marR="0" rtl="0" algn="l">
              <a:lnSpc>
                <a:spcPct val="90000"/>
              </a:lnSpc>
              <a:spcBef>
                <a:spcPts val="1001"/>
              </a:spcBef>
              <a:spcAft>
                <a:spcPts val="0"/>
              </a:spcAft>
              <a:buClr>
                <a:srgbClr val="000000"/>
              </a:buClr>
              <a:buSzPts val="1800"/>
              <a:buFont typeface="Arial"/>
              <a:buChar char="•"/>
            </a:pPr>
            <a:r>
              <a:rPr b="0" i="0" lang="en-US" sz="1200" u="none" cap="none" strike="noStrike">
                <a:solidFill>
                  <a:srgbClr val="000000"/>
                </a:solidFill>
                <a:latin typeface="Montserrat"/>
                <a:ea typeface="Montserrat"/>
                <a:cs typeface="Montserrat"/>
                <a:sym typeface="Montserrat"/>
              </a:rPr>
              <a:t>Supplemental information about the stores</a:t>
            </a:r>
            <a:endParaRPr b="0" i="0" sz="1200" u="none" cap="none" strike="noStrike">
              <a:solidFill>
                <a:srgbClr val="000000"/>
              </a:solidFill>
              <a:latin typeface="Calibri"/>
              <a:ea typeface="Calibri"/>
              <a:cs typeface="Calibri"/>
              <a:sym typeface="Calibri"/>
            </a:endParaRPr>
          </a:p>
          <a:p>
            <a:pPr indent="0" lvl="0" marL="0" marR="0" rtl="0" algn="l">
              <a:lnSpc>
                <a:spcPct val="90000"/>
              </a:lnSpc>
              <a:spcBef>
                <a:spcPts val="1001"/>
              </a:spcBef>
              <a:spcAft>
                <a:spcPts val="0"/>
              </a:spcAft>
              <a:buClr>
                <a:srgbClr val="C00000"/>
              </a:buClr>
              <a:buSzPts val="2900"/>
              <a:buFont typeface="Montserrat"/>
              <a:buNone/>
            </a:pPr>
            <a:r>
              <a:rPr b="1" i="0" lang="en-US" sz="2000" u="none" cap="none" strike="noStrike">
                <a:solidFill>
                  <a:srgbClr val="C00000"/>
                </a:solidFill>
                <a:latin typeface="Montserrat"/>
                <a:ea typeface="Montserrat"/>
                <a:cs typeface="Montserrat"/>
                <a:sym typeface="Montserrat"/>
              </a:rPr>
              <a:t>Data Description</a:t>
            </a:r>
            <a:endParaRPr b="0" i="0" sz="2000" u="none" cap="none" strike="noStrike">
              <a:solidFill>
                <a:srgbClr val="000000"/>
              </a:solidFill>
              <a:latin typeface="Calibri"/>
              <a:ea typeface="Calibri"/>
              <a:cs typeface="Calibri"/>
              <a:sym typeface="Calibri"/>
            </a:endParaRPr>
          </a:p>
          <a:p>
            <a:pPr indent="-203200" lvl="0" marL="228600" marR="0" rtl="0" algn="l">
              <a:lnSpc>
                <a:spcPct val="90000"/>
              </a:lnSpc>
              <a:spcBef>
                <a:spcPts val="1001"/>
              </a:spcBef>
              <a:spcAft>
                <a:spcPts val="0"/>
              </a:spcAft>
              <a:buClr>
                <a:srgbClr val="000000"/>
              </a:buClr>
              <a:buSzPts val="1400"/>
              <a:buFont typeface="Arial"/>
              <a:buChar char="•"/>
            </a:pPr>
            <a:r>
              <a:rPr b="0" i="0" lang="en-US" sz="800" u="none" cap="none" strike="noStrike">
                <a:solidFill>
                  <a:srgbClr val="000000"/>
                </a:solidFill>
                <a:latin typeface="Montserrat"/>
                <a:ea typeface="Montserrat"/>
                <a:cs typeface="Montserrat"/>
                <a:sym typeface="Montserrat"/>
              </a:rPr>
              <a:t>Most of the fields are self-explanatory. The following are descriptions for those that aren't.</a:t>
            </a:r>
            <a:endParaRPr b="0" i="0" sz="800" u="none" cap="none" strike="noStrike">
              <a:solidFill>
                <a:srgbClr val="000000"/>
              </a:solidFill>
              <a:latin typeface="Calibri"/>
              <a:ea typeface="Calibri"/>
              <a:cs typeface="Calibri"/>
              <a:sym typeface="Calibri"/>
            </a:endParaRPr>
          </a:p>
          <a:p>
            <a:pPr indent="-203200" lvl="0" marL="228600" marR="0" rtl="0" algn="l">
              <a:lnSpc>
                <a:spcPct val="90000"/>
              </a:lnSpc>
              <a:spcBef>
                <a:spcPts val="1001"/>
              </a:spcBef>
              <a:spcAft>
                <a:spcPts val="0"/>
              </a:spcAft>
              <a:buClr>
                <a:srgbClr val="000000"/>
              </a:buClr>
              <a:buSzPts val="1400"/>
              <a:buFont typeface="Arial"/>
              <a:buChar char="•"/>
            </a:pPr>
            <a:r>
              <a:rPr b="1" i="0" lang="en-US" sz="800" u="none" cap="none" strike="noStrike">
                <a:solidFill>
                  <a:srgbClr val="000000"/>
                </a:solidFill>
                <a:latin typeface="Montserrat"/>
                <a:ea typeface="Montserrat"/>
                <a:cs typeface="Montserrat"/>
                <a:sym typeface="Montserrat"/>
              </a:rPr>
              <a:t>Id </a:t>
            </a:r>
            <a:r>
              <a:rPr b="0" i="0" lang="en-US" sz="800" u="none" cap="none" strike="noStrike">
                <a:solidFill>
                  <a:srgbClr val="000000"/>
                </a:solidFill>
                <a:latin typeface="Montserrat"/>
                <a:ea typeface="Montserrat"/>
                <a:cs typeface="Montserrat"/>
                <a:sym typeface="Montserrat"/>
              </a:rPr>
              <a:t>- an Id that represents a (Store, Date) duple within the test set</a:t>
            </a:r>
            <a:endParaRPr b="0" i="0" sz="800" u="none" cap="none" strike="noStrike">
              <a:solidFill>
                <a:srgbClr val="000000"/>
              </a:solidFill>
              <a:latin typeface="Calibri"/>
              <a:ea typeface="Calibri"/>
              <a:cs typeface="Calibri"/>
              <a:sym typeface="Calibri"/>
            </a:endParaRPr>
          </a:p>
          <a:p>
            <a:pPr indent="-203200" lvl="0" marL="228600" marR="0" rtl="0" algn="l">
              <a:lnSpc>
                <a:spcPct val="90000"/>
              </a:lnSpc>
              <a:spcBef>
                <a:spcPts val="1001"/>
              </a:spcBef>
              <a:spcAft>
                <a:spcPts val="0"/>
              </a:spcAft>
              <a:buClr>
                <a:srgbClr val="000000"/>
              </a:buClr>
              <a:buSzPts val="1400"/>
              <a:buFont typeface="Arial"/>
              <a:buChar char="•"/>
            </a:pPr>
            <a:r>
              <a:rPr b="1" i="0" lang="en-US" sz="800" u="none" cap="none" strike="noStrike">
                <a:solidFill>
                  <a:srgbClr val="000000"/>
                </a:solidFill>
                <a:latin typeface="Montserrat"/>
                <a:ea typeface="Montserrat"/>
                <a:cs typeface="Montserrat"/>
                <a:sym typeface="Montserrat"/>
              </a:rPr>
              <a:t>Store</a:t>
            </a:r>
            <a:r>
              <a:rPr b="0" i="0" lang="en-US" sz="800" u="none" cap="none" strike="noStrike">
                <a:solidFill>
                  <a:srgbClr val="000000"/>
                </a:solidFill>
                <a:latin typeface="Montserrat"/>
                <a:ea typeface="Montserrat"/>
                <a:cs typeface="Montserrat"/>
                <a:sym typeface="Montserrat"/>
              </a:rPr>
              <a:t> - a unique Id for each store</a:t>
            </a:r>
            <a:endParaRPr b="0" i="0" sz="800" u="none" cap="none" strike="noStrike">
              <a:solidFill>
                <a:srgbClr val="000000"/>
              </a:solidFill>
              <a:latin typeface="Calibri"/>
              <a:ea typeface="Calibri"/>
              <a:cs typeface="Calibri"/>
              <a:sym typeface="Calibri"/>
            </a:endParaRPr>
          </a:p>
          <a:p>
            <a:pPr indent="-203200" lvl="0" marL="228600" marR="0" rtl="0" algn="l">
              <a:lnSpc>
                <a:spcPct val="90000"/>
              </a:lnSpc>
              <a:spcBef>
                <a:spcPts val="1001"/>
              </a:spcBef>
              <a:spcAft>
                <a:spcPts val="0"/>
              </a:spcAft>
              <a:buClr>
                <a:srgbClr val="000000"/>
              </a:buClr>
              <a:buSzPts val="1400"/>
              <a:buFont typeface="Arial"/>
              <a:buChar char="•"/>
            </a:pPr>
            <a:r>
              <a:rPr b="1" i="0" lang="en-US" sz="800" u="none" cap="none" strike="noStrike">
                <a:solidFill>
                  <a:srgbClr val="000000"/>
                </a:solidFill>
                <a:latin typeface="Montserrat"/>
                <a:ea typeface="Montserrat"/>
                <a:cs typeface="Montserrat"/>
                <a:sym typeface="Montserrat"/>
              </a:rPr>
              <a:t>Sales</a:t>
            </a:r>
            <a:r>
              <a:rPr b="0" i="0" lang="en-US" sz="800" u="none" cap="none" strike="noStrike">
                <a:solidFill>
                  <a:srgbClr val="000000"/>
                </a:solidFill>
                <a:latin typeface="Montserrat"/>
                <a:ea typeface="Montserrat"/>
                <a:cs typeface="Montserrat"/>
                <a:sym typeface="Montserrat"/>
              </a:rPr>
              <a:t> - the turnover for any given day (this is what you are predicting)</a:t>
            </a:r>
            <a:endParaRPr b="0" i="0" sz="800" u="none" cap="none" strike="noStrike">
              <a:solidFill>
                <a:srgbClr val="000000"/>
              </a:solidFill>
              <a:latin typeface="Calibri"/>
              <a:ea typeface="Calibri"/>
              <a:cs typeface="Calibri"/>
              <a:sym typeface="Calibri"/>
            </a:endParaRPr>
          </a:p>
          <a:p>
            <a:pPr indent="-203200" lvl="0" marL="228600" marR="0" rtl="0" algn="l">
              <a:lnSpc>
                <a:spcPct val="90000"/>
              </a:lnSpc>
              <a:spcBef>
                <a:spcPts val="1001"/>
              </a:spcBef>
              <a:spcAft>
                <a:spcPts val="0"/>
              </a:spcAft>
              <a:buClr>
                <a:srgbClr val="000000"/>
              </a:buClr>
              <a:buSzPts val="1400"/>
              <a:buFont typeface="Arial"/>
              <a:buChar char="•"/>
            </a:pPr>
            <a:r>
              <a:rPr b="1" i="0" lang="en-US" sz="800" u="none" cap="none" strike="noStrike">
                <a:solidFill>
                  <a:srgbClr val="000000"/>
                </a:solidFill>
                <a:latin typeface="Montserrat"/>
                <a:ea typeface="Montserrat"/>
                <a:cs typeface="Montserrat"/>
                <a:sym typeface="Montserrat"/>
              </a:rPr>
              <a:t>Customers</a:t>
            </a:r>
            <a:r>
              <a:rPr b="0" i="0" lang="en-US" sz="800" u="none" cap="none" strike="noStrike">
                <a:solidFill>
                  <a:srgbClr val="000000"/>
                </a:solidFill>
                <a:latin typeface="Montserrat"/>
                <a:ea typeface="Montserrat"/>
                <a:cs typeface="Montserrat"/>
                <a:sym typeface="Montserrat"/>
              </a:rPr>
              <a:t> - the number of customers on a given day</a:t>
            </a:r>
            <a:endParaRPr b="0" i="0" sz="800" u="none" cap="none" strike="noStrike">
              <a:solidFill>
                <a:srgbClr val="000000"/>
              </a:solidFill>
              <a:latin typeface="Calibri"/>
              <a:ea typeface="Calibri"/>
              <a:cs typeface="Calibri"/>
              <a:sym typeface="Calibri"/>
            </a:endParaRPr>
          </a:p>
          <a:p>
            <a:pPr indent="-203200" lvl="0" marL="228600" marR="0" rtl="0" algn="l">
              <a:lnSpc>
                <a:spcPct val="90000"/>
              </a:lnSpc>
              <a:spcBef>
                <a:spcPts val="1001"/>
              </a:spcBef>
              <a:spcAft>
                <a:spcPts val="0"/>
              </a:spcAft>
              <a:buClr>
                <a:srgbClr val="000000"/>
              </a:buClr>
              <a:buSzPts val="1400"/>
              <a:buFont typeface="Arial"/>
              <a:buChar char="•"/>
            </a:pPr>
            <a:r>
              <a:rPr b="1" i="0" lang="en-US" sz="800" u="none" cap="none" strike="noStrike">
                <a:solidFill>
                  <a:srgbClr val="000000"/>
                </a:solidFill>
                <a:latin typeface="Montserrat"/>
                <a:ea typeface="Montserrat"/>
                <a:cs typeface="Montserrat"/>
                <a:sym typeface="Montserrat"/>
              </a:rPr>
              <a:t>Open</a:t>
            </a:r>
            <a:r>
              <a:rPr b="0" i="0" lang="en-US" sz="800" u="none" cap="none" strike="noStrike">
                <a:solidFill>
                  <a:srgbClr val="000000"/>
                </a:solidFill>
                <a:latin typeface="Montserrat"/>
                <a:ea typeface="Montserrat"/>
                <a:cs typeface="Montserrat"/>
                <a:sym typeface="Montserrat"/>
              </a:rPr>
              <a:t> - an indicator for whether the store was open: 0 = closed, 1 = open</a:t>
            </a:r>
            <a:endParaRPr b="0" i="0" sz="800" u="none" cap="none" strike="noStrike">
              <a:solidFill>
                <a:srgbClr val="000000"/>
              </a:solidFill>
              <a:latin typeface="Calibri"/>
              <a:ea typeface="Calibri"/>
              <a:cs typeface="Calibri"/>
              <a:sym typeface="Calibri"/>
            </a:endParaRPr>
          </a:p>
          <a:p>
            <a:pPr indent="-228600" lvl="0" marL="457200" rtl="0" algn="l">
              <a:lnSpc>
                <a:spcPct val="115000"/>
              </a:lnSpc>
              <a:spcBef>
                <a:spcPts val="0"/>
              </a:spcBef>
              <a:spcAft>
                <a:spcPts val="0"/>
              </a:spcAft>
              <a:buSzPts val="1800"/>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 </a:t>
            </a:r>
            <a:endParaRPr/>
          </a:p>
        </p:txBody>
      </p:sp>
      <p:sp>
        <p:nvSpPr>
          <p:cNvPr id="87" name="Google Shape;87;p6"/>
          <p:cNvSpPr txBox="1"/>
          <p:nvPr>
            <p:ph idx="1" type="body"/>
          </p:nvPr>
        </p:nvSpPr>
        <p:spPr>
          <a:xfrm>
            <a:off x="0" y="0"/>
            <a:ext cx="8520600" cy="5143500"/>
          </a:xfrm>
          <a:prstGeom prst="rect">
            <a:avLst/>
          </a:prstGeom>
          <a:noFill/>
          <a:ln>
            <a:noFill/>
          </a:ln>
        </p:spPr>
        <p:txBody>
          <a:bodyPr anchorCtr="0" anchor="t" bIns="91425" lIns="91425" spcFirstLastPara="1" rIns="91425" wrap="square" tIns="91425">
            <a:noAutofit/>
          </a:bodyPr>
          <a:lstStyle/>
          <a:p>
            <a:pPr indent="-196850" lvl="0" marL="228600" marR="0" rtl="0" algn="just">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Montserrat"/>
                <a:ea typeface="Montserrat"/>
                <a:cs typeface="Montserrat"/>
                <a:sym typeface="Montserrat"/>
              </a:rPr>
              <a:t>State Holiday </a:t>
            </a:r>
            <a:r>
              <a:rPr b="0" i="0" lang="en-US" sz="1400" u="none" cap="none" strike="noStrike">
                <a:solidFill>
                  <a:srgbClr val="000000"/>
                </a:solidFill>
                <a:latin typeface="Montserrat"/>
                <a:ea typeface="Montserrat"/>
                <a:cs typeface="Montserrat"/>
                <a:sym typeface="Montserrat"/>
              </a:rPr>
              <a:t>- Indicates a state holiday. Normally all stores, with few exceptions, are closed on state holidays. Note that all schools are closed on public holidays and weekends. a = public holiday, b = Easter holiday, c = Christmas, 0 = None</a:t>
            </a:r>
            <a:endParaRPr/>
          </a:p>
          <a:p>
            <a:pPr indent="-196850" lvl="0" marL="228600" marR="0" rtl="0" algn="just">
              <a:lnSpc>
                <a:spcPct val="100000"/>
              </a:lnSpc>
              <a:spcBef>
                <a:spcPts val="1001"/>
              </a:spcBef>
              <a:spcAft>
                <a:spcPts val="0"/>
              </a:spcAft>
              <a:buClr>
                <a:srgbClr val="000000"/>
              </a:buClr>
              <a:buSzPts val="1400"/>
              <a:buFont typeface="Arial"/>
              <a:buChar char="•"/>
            </a:pPr>
            <a:r>
              <a:rPr b="1" i="0" lang="en-US" sz="1400" u="none" cap="none" strike="noStrike">
                <a:solidFill>
                  <a:srgbClr val="000000"/>
                </a:solidFill>
                <a:latin typeface="Montserrat"/>
                <a:ea typeface="Montserrat"/>
                <a:cs typeface="Montserrat"/>
                <a:sym typeface="Montserrat"/>
              </a:rPr>
              <a:t>School Holiday</a:t>
            </a:r>
            <a:r>
              <a:rPr b="0" i="0" lang="en-US" sz="1400" u="none" cap="none" strike="noStrike">
                <a:solidFill>
                  <a:srgbClr val="000000"/>
                </a:solidFill>
                <a:latin typeface="Montserrat"/>
                <a:ea typeface="Montserrat"/>
                <a:cs typeface="Montserrat"/>
                <a:sym typeface="Montserrat"/>
              </a:rPr>
              <a:t> - indicates if the (Store, Date) was affected by the closure of public schools.</a:t>
            </a:r>
            <a:endParaRPr/>
          </a:p>
          <a:p>
            <a:pPr indent="-196850" lvl="0" marL="228600" marR="0" rtl="0" algn="just">
              <a:lnSpc>
                <a:spcPct val="100000"/>
              </a:lnSpc>
              <a:spcBef>
                <a:spcPts val="1001"/>
              </a:spcBef>
              <a:spcAft>
                <a:spcPts val="0"/>
              </a:spcAft>
              <a:buClr>
                <a:srgbClr val="000000"/>
              </a:buClr>
              <a:buSzPts val="1400"/>
              <a:buFont typeface="Arial"/>
              <a:buChar char="•"/>
            </a:pPr>
            <a:r>
              <a:rPr b="1" i="0" lang="en-US" sz="1400" u="none" cap="none" strike="noStrike">
                <a:solidFill>
                  <a:srgbClr val="000000"/>
                </a:solidFill>
                <a:latin typeface="Montserrat"/>
                <a:ea typeface="Montserrat"/>
                <a:cs typeface="Montserrat"/>
                <a:sym typeface="Montserrat"/>
              </a:rPr>
              <a:t>Store Type </a:t>
            </a:r>
            <a:r>
              <a:rPr b="0" i="0" lang="en-US" sz="1400" u="none" cap="none" strike="noStrike">
                <a:solidFill>
                  <a:srgbClr val="000000"/>
                </a:solidFill>
                <a:latin typeface="Montserrat"/>
                <a:ea typeface="Montserrat"/>
                <a:cs typeface="Montserrat"/>
                <a:sym typeface="Montserrat"/>
              </a:rPr>
              <a:t>- differentiates between 4 different store models: a, b, c, d.</a:t>
            </a:r>
            <a:endParaRPr/>
          </a:p>
          <a:p>
            <a:pPr indent="-196850" lvl="0" marL="228600" marR="0" rtl="0" algn="just">
              <a:lnSpc>
                <a:spcPct val="100000"/>
              </a:lnSpc>
              <a:spcBef>
                <a:spcPts val="1001"/>
              </a:spcBef>
              <a:spcAft>
                <a:spcPts val="0"/>
              </a:spcAft>
              <a:buClr>
                <a:srgbClr val="000000"/>
              </a:buClr>
              <a:buSzPts val="1400"/>
              <a:buFont typeface="Arial"/>
              <a:buChar char="•"/>
            </a:pPr>
            <a:r>
              <a:rPr b="1" i="0" lang="en-US" sz="1400" u="none" cap="none" strike="noStrike">
                <a:solidFill>
                  <a:srgbClr val="000000"/>
                </a:solidFill>
                <a:latin typeface="Montserrat"/>
                <a:ea typeface="Montserrat"/>
                <a:cs typeface="Montserrat"/>
                <a:sym typeface="Montserrat"/>
              </a:rPr>
              <a:t>Assortment</a:t>
            </a:r>
            <a:r>
              <a:rPr b="0" i="0" lang="en-US" sz="1400" u="none" cap="none" strike="noStrike">
                <a:solidFill>
                  <a:srgbClr val="000000"/>
                </a:solidFill>
                <a:latin typeface="Montserrat"/>
                <a:ea typeface="Montserrat"/>
                <a:cs typeface="Montserrat"/>
                <a:sym typeface="Montserrat"/>
              </a:rPr>
              <a:t> - describes an assortment level: a = basic, b = extra, c = extended.</a:t>
            </a:r>
            <a:endParaRPr/>
          </a:p>
          <a:p>
            <a:pPr indent="-196850" lvl="0" marL="228600" marR="0" rtl="0" algn="just">
              <a:lnSpc>
                <a:spcPct val="100000"/>
              </a:lnSpc>
              <a:spcBef>
                <a:spcPts val="1001"/>
              </a:spcBef>
              <a:spcAft>
                <a:spcPts val="0"/>
              </a:spcAft>
              <a:buClr>
                <a:srgbClr val="000000"/>
              </a:buClr>
              <a:buSzPts val="1400"/>
              <a:buFont typeface="Arial"/>
              <a:buChar char="•"/>
            </a:pPr>
            <a:r>
              <a:rPr b="1" i="0" lang="en-US" sz="1400" u="none" cap="none" strike="noStrike">
                <a:solidFill>
                  <a:srgbClr val="000000"/>
                </a:solidFill>
                <a:latin typeface="Montserrat"/>
                <a:ea typeface="Montserrat"/>
                <a:cs typeface="Montserrat"/>
                <a:sym typeface="Montserrat"/>
              </a:rPr>
              <a:t>Competition Distance</a:t>
            </a:r>
            <a:r>
              <a:rPr b="0" i="0" lang="en-US" sz="1400" u="none" cap="none" strike="noStrike">
                <a:solidFill>
                  <a:srgbClr val="000000"/>
                </a:solidFill>
                <a:latin typeface="Montserrat"/>
                <a:ea typeface="Montserrat"/>
                <a:cs typeface="Montserrat"/>
                <a:sym typeface="Montserrat"/>
              </a:rPr>
              <a:t> - distance in meters to the nearest competitor store.</a:t>
            </a:r>
            <a:endParaRPr b="0" i="0" sz="1400" u="none" cap="none" strike="noStrike">
              <a:solidFill>
                <a:srgbClr val="000000"/>
              </a:solidFill>
              <a:latin typeface="Calibri"/>
              <a:ea typeface="Calibri"/>
              <a:cs typeface="Calibri"/>
              <a:sym typeface="Calibri"/>
            </a:endParaRPr>
          </a:p>
          <a:p>
            <a:pPr indent="-196850" lvl="0" marL="228600" marR="0" rtl="0" algn="just">
              <a:lnSpc>
                <a:spcPct val="100000"/>
              </a:lnSpc>
              <a:spcBef>
                <a:spcPts val="1001"/>
              </a:spcBef>
              <a:spcAft>
                <a:spcPts val="0"/>
              </a:spcAft>
              <a:buClr>
                <a:srgbClr val="000000"/>
              </a:buClr>
              <a:buSzPts val="1400"/>
              <a:buFont typeface="Arial"/>
              <a:buChar char="•"/>
            </a:pPr>
            <a:r>
              <a:rPr b="1" i="0" lang="en-US" sz="1400" u="none" cap="none" strike="noStrike">
                <a:solidFill>
                  <a:srgbClr val="000000"/>
                </a:solidFill>
                <a:latin typeface="Montserrat"/>
                <a:ea typeface="Montserrat"/>
                <a:cs typeface="Montserrat"/>
                <a:sym typeface="Montserrat"/>
              </a:rPr>
              <a:t>Competition Open Since [Month/Year]</a:t>
            </a:r>
            <a:r>
              <a:rPr b="0" i="0" lang="en-US" sz="1400" u="none" cap="none" strike="noStrike">
                <a:solidFill>
                  <a:srgbClr val="000000"/>
                </a:solidFill>
                <a:latin typeface="Montserrat"/>
                <a:ea typeface="Montserrat"/>
                <a:cs typeface="Montserrat"/>
                <a:sym typeface="Montserrat"/>
              </a:rPr>
              <a:t> - gives the approximate year and month of the time the nearest competitor was opened.</a:t>
            </a:r>
            <a:endParaRPr/>
          </a:p>
          <a:p>
            <a:pPr indent="-196850" lvl="0" marL="228600" marR="0" rtl="0" algn="just">
              <a:lnSpc>
                <a:spcPct val="100000"/>
              </a:lnSpc>
              <a:spcBef>
                <a:spcPts val="1001"/>
              </a:spcBef>
              <a:spcAft>
                <a:spcPts val="0"/>
              </a:spcAft>
              <a:buClr>
                <a:srgbClr val="000000"/>
              </a:buClr>
              <a:buSzPts val="1400"/>
              <a:buFont typeface="Arial"/>
              <a:buChar char="•"/>
            </a:pPr>
            <a:r>
              <a:rPr b="1" i="0" lang="en-US" sz="1400" u="none" cap="none" strike="noStrike">
                <a:solidFill>
                  <a:srgbClr val="000000"/>
                </a:solidFill>
                <a:latin typeface="Montserrat"/>
                <a:ea typeface="Montserrat"/>
                <a:cs typeface="Montserrat"/>
                <a:sym typeface="Montserrat"/>
              </a:rPr>
              <a:t>Promo </a:t>
            </a:r>
            <a:r>
              <a:rPr b="0" i="0" lang="en-US" sz="1400" u="none" cap="none" strike="noStrike">
                <a:solidFill>
                  <a:srgbClr val="000000"/>
                </a:solidFill>
                <a:latin typeface="Montserrat"/>
                <a:ea typeface="Montserrat"/>
                <a:cs typeface="Montserrat"/>
                <a:sym typeface="Montserrat"/>
              </a:rPr>
              <a:t>- indicates whether a store is running a promo on that day.</a:t>
            </a:r>
            <a:endParaRPr/>
          </a:p>
          <a:p>
            <a:pPr indent="-196850" lvl="0" marL="228600" marR="0" rtl="0" algn="just">
              <a:lnSpc>
                <a:spcPct val="100000"/>
              </a:lnSpc>
              <a:spcBef>
                <a:spcPts val="1001"/>
              </a:spcBef>
              <a:spcAft>
                <a:spcPts val="0"/>
              </a:spcAft>
              <a:buClr>
                <a:srgbClr val="000000"/>
              </a:buClr>
              <a:buSzPts val="1400"/>
              <a:buFont typeface="Arial"/>
              <a:buChar char="•"/>
            </a:pPr>
            <a:r>
              <a:rPr b="1" i="0" lang="en-US" sz="1400" u="none" cap="none" strike="noStrike">
                <a:solidFill>
                  <a:srgbClr val="000000"/>
                </a:solidFill>
                <a:latin typeface="Montserrat"/>
                <a:ea typeface="Montserrat"/>
                <a:cs typeface="Montserrat"/>
                <a:sym typeface="Montserrat"/>
              </a:rPr>
              <a:t>Promo2</a:t>
            </a:r>
            <a:r>
              <a:rPr b="0" i="0" lang="en-US" sz="1400" u="none" cap="none" strike="noStrike">
                <a:solidFill>
                  <a:srgbClr val="000000"/>
                </a:solidFill>
                <a:latin typeface="Montserrat"/>
                <a:ea typeface="Montserrat"/>
                <a:cs typeface="Montserrat"/>
                <a:sym typeface="Montserrat"/>
              </a:rPr>
              <a:t> - Promo2 is a continuing and consecutive promotion for some stores: 0 = store is not participating, 1 = store is participating.</a:t>
            </a:r>
            <a:endParaRPr/>
          </a:p>
          <a:p>
            <a:pPr indent="-196850" lvl="0" marL="228600" marR="0" rtl="0" algn="just">
              <a:lnSpc>
                <a:spcPct val="100000"/>
              </a:lnSpc>
              <a:spcBef>
                <a:spcPts val="1001"/>
              </a:spcBef>
              <a:spcAft>
                <a:spcPts val="0"/>
              </a:spcAft>
              <a:buClr>
                <a:srgbClr val="000000"/>
              </a:buClr>
              <a:buSzPts val="1400"/>
              <a:buFont typeface="Arial"/>
              <a:buChar char="•"/>
            </a:pPr>
            <a:r>
              <a:rPr b="1" i="0" lang="en-US" sz="1400" u="none" cap="none" strike="noStrike">
                <a:solidFill>
                  <a:srgbClr val="000000"/>
                </a:solidFill>
                <a:latin typeface="Montserrat"/>
                <a:ea typeface="Montserrat"/>
                <a:cs typeface="Montserrat"/>
                <a:sym typeface="Montserrat"/>
              </a:rPr>
              <a:t>Promo2Since[Year/Week]</a:t>
            </a:r>
            <a:r>
              <a:rPr b="0" i="0" lang="en-US" sz="1400" u="none" cap="none" strike="noStrike">
                <a:solidFill>
                  <a:srgbClr val="000000"/>
                </a:solidFill>
                <a:latin typeface="Montserrat"/>
                <a:ea typeface="Montserrat"/>
                <a:cs typeface="Montserrat"/>
                <a:sym typeface="Montserrat"/>
              </a:rPr>
              <a:t> - describes the year and calendar week when the store started participating in Promo2.</a:t>
            </a:r>
            <a:endParaRPr/>
          </a:p>
          <a:p>
            <a:pPr indent="-196850" lvl="0" marL="228600" marR="0" rtl="0" algn="just">
              <a:lnSpc>
                <a:spcPct val="100000"/>
              </a:lnSpc>
              <a:spcBef>
                <a:spcPts val="1001"/>
              </a:spcBef>
              <a:spcAft>
                <a:spcPts val="0"/>
              </a:spcAft>
              <a:buClr>
                <a:srgbClr val="000000"/>
              </a:buClr>
              <a:buSzPts val="1400"/>
              <a:buFont typeface="Arial"/>
              <a:buChar char="•"/>
            </a:pPr>
            <a:r>
              <a:rPr b="1" i="0" lang="en-US" sz="1400" u="none" cap="none" strike="noStrike">
                <a:solidFill>
                  <a:srgbClr val="000000"/>
                </a:solidFill>
                <a:latin typeface="Montserrat"/>
                <a:ea typeface="Montserrat"/>
                <a:cs typeface="Montserrat"/>
                <a:sym typeface="Montserrat"/>
              </a:rPr>
              <a:t>Promo Interval</a:t>
            </a:r>
            <a:r>
              <a:rPr b="0" i="0" lang="en-US" sz="1400" u="none" cap="none" strike="noStrike">
                <a:solidFill>
                  <a:srgbClr val="000000"/>
                </a:solidFill>
                <a:latin typeface="Montserrat"/>
                <a:ea typeface="Montserrat"/>
                <a:cs typeface="Montserrat"/>
                <a:sym typeface="Montserrat"/>
              </a:rPr>
              <a:t> - describes the consecutive intervals Promo2 is started, naming the months the promotion is started anew.     E.g. "Feb, May, Aug, Nov" means each round starts in February, May, August, November of any given year for that store.</a:t>
            </a:r>
            <a:endParaRPr b="0" i="0" sz="1400" u="none" cap="none" strike="noStrike">
              <a:solidFill>
                <a:srgbClr val="000000"/>
              </a:solidFill>
              <a:latin typeface="Calibri"/>
              <a:ea typeface="Calibri"/>
              <a:cs typeface="Calibri"/>
              <a:sym typeface="Calibri"/>
            </a:endParaRPr>
          </a:p>
          <a:p>
            <a:pPr indent="0" lvl="0" marL="0" marR="0" rtl="0" algn="l">
              <a:lnSpc>
                <a:spcPct val="90000"/>
              </a:lnSpc>
              <a:spcBef>
                <a:spcPts val="1001"/>
              </a:spcBef>
              <a:spcAft>
                <a:spcPts val="0"/>
              </a:spcAft>
              <a:buClr>
                <a:srgbClr val="000000"/>
              </a:buClr>
              <a:buSzPts val="500"/>
              <a:buFont typeface="Arial"/>
              <a:buNone/>
            </a:pPr>
            <a:r>
              <a:t/>
            </a:r>
            <a:endParaRPr b="0" i="0" sz="500" u="none" cap="none" strike="noStrike">
              <a:solidFill>
                <a:srgbClr val="000000"/>
              </a:solidFill>
              <a:latin typeface="Calibri"/>
              <a:ea typeface="Calibri"/>
              <a:cs typeface="Calibri"/>
              <a:sym typeface="Calibri"/>
            </a:endParaRPr>
          </a:p>
          <a:p>
            <a:pPr indent="0" lvl="0" marL="0" marR="0" rtl="0" algn="l">
              <a:lnSpc>
                <a:spcPct val="90000"/>
              </a:lnSpc>
              <a:spcBef>
                <a:spcPts val="1001"/>
              </a:spcBef>
              <a:spcAft>
                <a:spcPts val="0"/>
              </a:spcAft>
              <a:buClr>
                <a:srgbClr val="000000"/>
              </a:buClr>
              <a:buSzPts val="500"/>
              <a:buFont typeface="Arial"/>
              <a:buNone/>
            </a:pPr>
            <a:r>
              <a:t/>
            </a:r>
            <a:endParaRPr b="0" i="0" sz="500" u="none" cap="none" strike="noStrike">
              <a:solidFill>
                <a:srgbClr val="000000"/>
              </a:solidFill>
              <a:latin typeface="Calibri"/>
              <a:ea typeface="Calibri"/>
              <a:cs typeface="Calibri"/>
              <a:sym typeface="Calibri"/>
            </a:endParaRPr>
          </a:p>
          <a:p>
            <a:pPr indent="0" lvl="0" marL="0" marR="0" rtl="0" algn="l">
              <a:lnSpc>
                <a:spcPct val="90000"/>
              </a:lnSpc>
              <a:spcBef>
                <a:spcPts val="1001"/>
              </a:spcBef>
              <a:spcAft>
                <a:spcPts val="0"/>
              </a:spcAft>
              <a:buClr>
                <a:srgbClr val="000000"/>
              </a:buClr>
              <a:buSzPts val="500"/>
              <a:buFont typeface="Arial"/>
              <a:buNone/>
            </a:pPr>
            <a:r>
              <a:t/>
            </a:r>
            <a:endParaRPr b="0" i="0" sz="500" u="none" cap="none" strike="noStrike">
              <a:solidFill>
                <a:srgbClr val="000000"/>
              </a:solidFill>
              <a:latin typeface="Calibri"/>
              <a:ea typeface="Calibri"/>
              <a:cs typeface="Calibri"/>
              <a:sym typeface="Calibri"/>
            </a:endParaRPr>
          </a:p>
          <a:p>
            <a:pPr indent="0" lvl="0" marL="0" marR="0" rtl="0" algn="l">
              <a:lnSpc>
                <a:spcPct val="90000"/>
              </a:lnSpc>
              <a:spcBef>
                <a:spcPts val="1001"/>
              </a:spcBef>
              <a:spcAft>
                <a:spcPts val="0"/>
              </a:spcAft>
              <a:buClr>
                <a:srgbClr val="000000"/>
              </a:buClr>
              <a:buSzPts val="500"/>
              <a:buFont typeface="Arial"/>
              <a:buNone/>
            </a:pPr>
            <a:r>
              <a:t/>
            </a:r>
            <a:endParaRPr b="0" i="0" sz="500" u="none" cap="none" strike="noStrike">
              <a:solidFill>
                <a:srgbClr val="000000"/>
              </a:solidFill>
              <a:latin typeface="Calibri"/>
              <a:ea typeface="Calibri"/>
              <a:cs typeface="Calibri"/>
              <a:sym typeface="Calibri"/>
            </a:endParaRPr>
          </a:p>
          <a:p>
            <a:pPr indent="-228600" lvl="0" marL="457200" rtl="0" algn="l">
              <a:lnSpc>
                <a:spcPct val="115000"/>
              </a:lnSpc>
              <a:spcBef>
                <a:spcPts val="0"/>
              </a:spcBef>
              <a:spcAft>
                <a:spcPts val="0"/>
              </a:spcAft>
              <a:buSzPts val="1800"/>
              <a:buNone/>
            </a:pPr>
            <a:r>
              <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7"/>
          <p:cNvSpPr txBox="1"/>
          <p:nvPr>
            <p:ph type="title"/>
          </p:nvPr>
        </p:nvSpPr>
        <p:spPr>
          <a:xfrm>
            <a:off x="0" y="0"/>
            <a:ext cx="8832300" cy="10177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2800">
                <a:solidFill>
                  <a:srgbClr val="C00000"/>
                </a:solidFill>
                <a:latin typeface="Montserrat"/>
                <a:ea typeface="Montserrat"/>
                <a:cs typeface="Montserrat"/>
                <a:sym typeface="Montserrat"/>
              </a:rPr>
              <a:t>Tasks in Data Preprocessing</a:t>
            </a:r>
            <a:endParaRPr/>
          </a:p>
        </p:txBody>
      </p:sp>
      <p:sp>
        <p:nvSpPr>
          <p:cNvPr id="93" name="Google Shape;93;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US"/>
              <a:t> </a:t>
            </a:r>
            <a:endParaRPr/>
          </a:p>
        </p:txBody>
      </p:sp>
      <p:pic>
        <p:nvPicPr>
          <p:cNvPr id="94" name="Google Shape;94;p7"/>
          <p:cNvPicPr preferRelativeResize="0"/>
          <p:nvPr/>
        </p:nvPicPr>
        <p:blipFill rotWithShape="1">
          <a:blip r:embed="rId3">
            <a:alphaModFix/>
          </a:blip>
          <a:srcRect b="0" l="0" r="0" t="0"/>
          <a:stretch/>
        </p:blipFill>
        <p:spPr>
          <a:xfrm>
            <a:off x="2157673" y="1017725"/>
            <a:ext cx="3959110" cy="34164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8"/>
          <p:cNvSpPr txBox="1"/>
          <p:nvPr>
            <p:ph type="title"/>
          </p:nvPr>
        </p:nvSpPr>
        <p:spPr>
          <a:xfrm>
            <a:off x="0" y="1"/>
            <a:ext cx="8832300" cy="71605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solidFill>
                  <a:srgbClr val="C00000"/>
                </a:solidFill>
                <a:latin typeface="Montserrat"/>
                <a:ea typeface="Montserrat"/>
                <a:cs typeface="Montserrat"/>
                <a:sym typeface="Montserrat"/>
              </a:rPr>
              <a:t>Data Pre-Processing and Cleaning</a:t>
            </a:r>
            <a:endParaRPr/>
          </a:p>
        </p:txBody>
      </p:sp>
      <p:sp>
        <p:nvSpPr>
          <p:cNvPr id="100" name="Google Shape;100;p8"/>
          <p:cNvSpPr txBox="1"/>
          <p:nvPr>
            <p:ph idx="1" type="body"/>
          </p:nvPr>
        </p:nvSpPr>
        <p:spPr>
          <a:xfrm>
            <a:off x="131618" y="716056"/>
            <a:ext cx="9012382" cy="442744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C00000"/>
              </a:buClr>
              <a:buSzPts val="2000"/>
              <a:buNone/>
            </a:pPr>
            <a:r>
              <a:rPr b="0" i="0" lang="en-US" sz="2000" u="sng" cap="none" strike="noStrike">
                <a:solidFill>
                  <a:srgbClr val="C00000"/>
                </a:solidFill>
                <a:latin typeface="Montserrat"/>
                <a:ea typeface="Montserrat"/>
                <a:cs typeface="Montserrat"/>
                <a:sym typeface="Montserrat"/>
              </a:rPr>
              <a:t>Missing Values </a:t>
            </a:r>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323850" lvl="0" marL="45720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latin typeface="Arial"/>
                <a:ea typeface="Arial"/>
                <a:cs typeface="Arial"/>
                <a:sym typeface="Arial"/>
              </a:rPr>
              <a:t>CompetitionDistance : 0.26 %</a:t>
            </a:r>
            <a:endParaRPr/>
          </a:p>
          <a:p>
            <a:pPr indent="-323850" lvl="0" marL="45720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latin typeface="Arial"/>
                <a:ea typeface="Arial"/>
                <a:cs typeface="Arial"/>
                <a:sym typeface="Arial"/>
              </a:rPr>
              <a:t>CompetitionOpenSinceMonth : 31.74 %</a:t>
            </a:r>
            <a:endParaRPr/>
          </a:p>
          <a:p>
            <a:pPr indent="-323850" lvl="0" marL="45720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latin typeface="Arial"/>
                <a:ea typeface="Arial"/>
                <a:cs typeface="Arial"/>
                <a:sym typeface="Arial"/>
              </a:rPr>
              <a:t>CompetitionOpenSinceYear : 31.74 %</a:t>
            </a:r>
            <a:endParaRPr/>
          </a:p>
          <a:p>
            <a:pPr indent="-323850" lvl="0" marL="45720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latin typeface="Arial"/>
                <a:ea typeface="Arial"/>
                <a:cs typeface="Arial"/>
                <a:sym typeface="Arial"/>
              </a:rPr>
              <a:t>Promo2SinceWeek : 48.78 %</a:t>
            </a:r>
            <a:endParaRPr/>
          </a:p>
          <a:p>
            <a:pPr indent="-323850" lvl="0" marL="45720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latin typeface="Arial"/>
                <a:ea typeface="Arial"/>
                <a:cs typeface="Arial"/>
                <a:sym typeface="Arial"/>
              </a:rPr>
              <a:t>Promo2SinceYear : 48.78 %</a:t>
            </a:r>
            <a:endParaRPr/>
          </a:p>
          <a:p>
            <a:pPr indent="-323850" lvl="0" marL="45720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latin typeface="Arial"/>
                <a:ea typeface="Arial"/>
                <a:cs typeface="Arial"/>
                <a:sym typeface="Arial"/>
              </a:rPr>
              <a:t>PromoInterval : 48.78%</a:t>
            </a:r>
            <a:endParaRPr/>
          </a:p>
          <a:p>
            <a:pPr indent="-228600" lvl="0" marL="457200" rtl="0" algn="l">
              <a:lnSpc>
                <a:spcPct val="115000"/>
              </a:lnSpc>
              <a:spcBef>
                <a:spcPts val="0"/>
              </a:spcBef>
              <a:spcAft>
                <a:spcPts val="0"/>
              </a:spcAft>
              <a:buSzPts val="1800"/>
              <a:buNone/>
            </a:pPr>
            <a:r>
              <a:t/>
            </a:r>
            <a:endParaRPr/>
          </a:p>
          <a:p>
            <a:pPr indent="0" lvl="0" marL="114300" rtl="0" algn="l">
              <a:lnSpc>
                <a:spcPct val="115000"/>
              </a:lnSpc>
              <a:spcBef>
                <a:spcPts val="0"/>
              </a:spcBef>
              <a:spcAft>
                <a:spcPts val="0"/>
              </a:spcAft>
              <a:buSzPts val="1800"/>
              <a:buNone/>
            </a:pPr>
            <a:r>
              <a:rPr b="0" i="0" lang="en-US" sz="1800" u="sng" cap="none" strike="noStrike">
                <a:solidFill>
                  <a:srgbClr val="C00000"/>
                </a:solidFill>
                <a:latin typeface="Montserrat"/>
                <a:ea typeface="Montserrat"/>
                <a:cs typeface="Montserrat"/>
                <a:sym typeface="Montserrat"/>
              </a:rPr>
              <a:t>Data Wrangling</a:t>
            </a:r>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Times New Roman"/>
                <a:ea typeface="Times New Roman"/>
                <a:cs typeface="Times New Roman"/>
                <a:sym typeface="Times New Roman"/>
              </a:rPr>
              <a:t>After the merging two files we have </a:t>
            </a:r>
            <a:r>
              <a:rPr b="1" i="0" lang="en-US" sz="1500" u="none" cap="none" strike="noStrike">
                <a:solidFill>
                  <a:srgbClr val="000000"/>
                </a:solidFill>
                <a:latin typeface="Times New Roman"/>
                <a:ea typeface="Times New Roman"/>
                <a:cs typeface="Times New Roman"/>
                <a:sym typeface="Times New Roman"/>
              </a:rPr>
              <a:t>1017209 rows </a:t>
            </a:r>
            <a:r>
              <a:rPr b="0" i="0" lang="en-US" sz="1500" u="none" cap="none" strike="noStrike">
                <a:solidFill>
                  <a:srgbClr val="000000"/>
                </a:solidFill>
                <a:latin typeface="Times New Roman"/>
                <a:ea typeface="Times New Roman"/>
                <a:cs typeface="Times New Roman"/>
                <a:sym typeface="Times New Roman"/>
              </a:rPr>
              <a:t>and </a:t>
            </a:r>
            <a:r>
              <a:rPr b="1" i="0" lang="en-US" sz="1500" u="none" cap="none" strike="noStrike">
                <a:solidFill>
                  <a:srgbClr val="000000"/>
                </a:solidFill>
                <a:latin typeface="Times New Roman"/>
                <a:ea typeface="Times New Roman"/>
                <a:cs typeface="Times New Roman"/>
                <a:sym typeface="Times New Roman"/>
              </a:rPr>
              <a:t>18 columns</a:t>
            </a:r>
            <a:r>
              <a:rPr b="0" i="0" lang="en-US" sz="1500" u="none" cap="none" strike="noStrike">
                <a:solidFill>
                  <a:srgbClr val="000000"/>
                </a:solidFill>
                <a:latin typeface="Times New Roman"/>
                <a:ea typeface="Times New Roman"/>
                <a:cs typeface="Times New Roman"/>
                <a:sym typeface="Times New Roman"/>
              </a:rPr>
              <a:t>.</a:t>
            </a:r>
            <a:endParaRPr b="0" i="0" sz="1500" u="none" cap="none" strike="noStrike">
              <a:solidFill>
                <a:srgbClr val="000000"/>
              </a:solidFill>
              <a:latin typeface="Arial"/>
              <a:ea typeface="Arial"/>
              <a:cs typeface="Arial"/>
              <a:sym typeface="Arial"/>
            </a:endParaRPr>
          </a:p>
          <a:p>
            <a:pPr indent="-6350" lvl="0" marL="6350" marR="0" rtl="0" algn="l">
              <a:lnSpc>
                <a:spcPct val="100000"/>
              </a:lnSpc>
              <a:spcBef>
                <a:spcPts val="0"/>
              </a:spcBef>
              <a:spcAft>
                <a:spcPts val="0"/>
              </a:spcAft>
              <a:buClr>
                <a:srgbClr val="000000"/>
              </a:buClr>
              <a:buSzPts val="1700"/>
              <a:buFont typeface="Arial"/>
              <a:buChar char="•"/>
            </a:pPr>
            <a:r>
              <a:rPr b="0" i="0" lang="en-US" sz="1500" u="none" cap="none" strike="noStrike">
                <a:solidFill>
                  <a:srgbClr val="000000"/>
                </a:solidFill>
                <a:latin typeface="Times New Roman"/>
                <a:ea typeface="Times New Roman"/>
                <a:cs typeface="Times New Roman"/>
                <a:sym typeface="Times New Roman"/>
              </a:rPr>
              <a:t>With the help of exploratory data analysis we will find the trends and patterns in the data and make our conclusion.</a:t>
            </a:r>
            <a:endParaRPr b="0" i="0" sz="1500" u="none" cap="none" strike="noStrike">
              <a:solidFill>
                <a:srgbClr val="000000"/>
              </a:solidFill>
              <a:latin typeface="Arial"/>
              <a:ea typeface="Arial"/>
              <a:cs typeface="Arial"/>
              <a:sym typeface="Arial"/>
            </a:endParaRPr>
          </a:p>
          <a:p>
            <a:pPr indent="-6350" lvl="0" marL="6350" marR="0" rtl="0" algn="l">
              <a:lnSpc>
                <a:spcPct val="100000"/>
              </a:lnSpc>
              <a:spcBef>
                <a:spcPts val="0"/>
              </a:spcBef>
              <a:spcAft>
                <a:spcPts val="0"/>
              </a:spcAft>
              <a:buClr>
                <a:srgbClr val="000000"/>
              </a:buClr>
              <a:buSzPts val="1700"/>
              <a:buFont typeface="Arial"/>
              <a:buChar char="•"/>
            </a:pPr>
            <a:r>
              <a:rPr b="0" i="0" lang="en-US" sz="1500" u="none" cap="none" strike="noStrike">
                <a:solidFill>
                  <a:srgbClr val="000000"/>
                </a:solidFill>
                <a:latin typeface="Times New Roman"/>
                <a:ea typeface="Times New Roman"/>
                <a:cs typeface="Times New Roman"/>
                <a:sym typeface="Times New Roman"/>
              </a:rPr>
              <a:t>We will use matplotlib, Seaborn for visualization and pandas to explore data.</a:t>
            </a:r>
            <a:endParaRPr/>
          </a:p>
          <a:p>
            <a:pPr indent="-6350" lvl="0" marL="6350" marR="0" rtl="0" algn="l">
              <a:lnSpc>
                <a:spcPct val="100000"/>
              </a:lnSpc>
              <a:spcBef>
                <a:spcPts val="0"/>
              </a:spcBef>
              <a:spcAft>
                <a:spcPts val="0"/>
              </a:spcAft>
              <a:buClr>
                <a:srgbClr val="000000"/>
              </a:buClr>
              <a:buSzPts val="1700"/>
              <a:buFont typeface="Times New Roman"/>
              <a:buChar char="•"/>
            </a:pPr>
            <a:r>
              <a:rPr b="0" i="0" lang="en-US" sz="1500" u="none" cap="none" strike="noStrike">
                <a:solidFill>
                  <a:srgbClr val="000000"/>
                </a:solidFill>
                <a:latin typeface="Times New Roman"/>
                <a:ea typeface="Times New Roman"/>
                <a:cs typeface="Times New Roman"/>
                <a:sym typeface="Times New Roman"/>
              </a:rPr>
              <a:t>We use median for replacing missing values in CompetitionDistance and mode for categorical features.</a:t>
            </a:r>
            <a:endParaRPr b="0" i="0" sz="1500" u="none" cap="none" strike="noStrike">
              <a:solidFill>
                <a:srgbClr val="000000"/>
              </a:solidFill>
              <a:latin typeface="Arial"/>
              <a:ea typeface="Arial"/>
              <a:cs typeface="Arial"/>
              <a:sym typeface="Arial"/>
            </a:endParaRPr>
          </a:p>
          <a:p>
            <a:pPr indent="-228600" lvl="0" marL="457200" rtl="0" algn="l">
              <a:lnSpc>
                <a:spcPct val="115000"/>
              </a:lnSpc>
              <a:spcBef>
                <a:spcPts val="0"/>
              </a:spcBef>
              <a:spcAft>
                <a:spcPts val="0"/>
              </a:spcAft>
              <a:buSzPts val="1800"/>
              <a:buNone/>
            </a:pPr>
            <a:r>
              <a:t/>
            </a:r>
            <a:endParaRPr/>
          </a:p>
        </p:txBody>
      </p:sp>
      <p:pic>
        <p:nvPicPr>
          <p:cNvPr descr="See the source image" id="101" name="Google Shape;101;p8"/>
          <p:cNvPicPr preferRelativeResize="0"/>
          <p:nvPr/>
        </p:nvPicPr>
        <p:blipFill rotWithShape="1">
          <a:blip r:embed="rId3">
            <a:alphaModFix/>
          </a:blip>
          <a:srcRect b="0" l="0" r="0" t="0"/>
          <a:stretch/>
        </p:blipFill>
        <p:spPr>
          <a:xfrm>
            <a:off x="5208696" y="716050"/>
            <a:ext cx="3935300" cy="26561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1"/>
          <p:cNvSpPr txBox="1"/>
          <p:nvPr>
            <p:ph type="title"/>
          </p:nvPr>
        </p:nvSpPr>
        <p:spPr>
          <a:xfrm>
            <a:off x="0" y="0"/>
            <a:ext cx="8610600" cy="74814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a:solidFill>
                  <a:srgbClr val="C00000"/>
                </a:solidFill>
                <a:latin typeface="Montserrat"/>
                <a:ea typeface="Montserrat"/>
                <a:cs typeface="Montserrat"/>
                <a:sym typeface="Montserrat"/>
              </a:rPr>
              <a:t>Outliers</a:t>
            </a:r>
            <a:endParaRPr/>
          </a:p>
        </p:txBody>
      </p:sp>
      <p:sp>
        <p:nvSpPr>
          <p:cNvPr id="107" name="Google Shape;107;p11"/>
          <p:cNvSpPr txBox="1"/>
          <p:nvPr>
            <p:ph idx="1" type="body"/>
          </p:nvPr>
        </p:nvSpPr>
        <p:spPr>
          <a:xfrm>
            <a:off x="0" y="595744"/>
            <a:ext cx="9144000" cy="4547755"/>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rgbClr val="C00000"/>
              </a:buClr>
              <a:buSzPts val="1800"/>
              <a:buFont typeface="Times New Roman"/>
              <a:buNone/>
            </a:pPr>
            <a:r>
              <a:t/>
            </a:r>
            <a:endParaRPr b="1" i="0" sz="1800" u="none" cap="none" strike="noStrike">
              <a:solidFill>
                <a:srgbClr val="C00000"/>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rgbClr val="C00000"/>
              </a:buClr>
              <a:buSzPts val="1800"/>
              <a:buFont typeface="Times New Roman"/>
              <a:buNone/>
            </a:pPr>
            <a:r>
              <a:t/>
            </a:r>
            <a:endParaRPr b="1">
              <a:solidFill>
                <a:srgbClr val="C00000"/>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rgbClr val="C00000"/>
              </a:buClr>
              <a:buSzPts val="1800"/>
              <a:buFont typeface="Times New Roman"/>
              <a:buNone/>
            </a:pPr>
            <a:r>
              <a:t/>
            </a:r>
            <a:endParaRPr b="1" i="0" sz="1800" u="none" cap="none" strike="noStrike">
              <a:solidFill>
                <a:srgbClr val="C00000"/>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rgbClr val="C00000"/>
              </a:buClr>
              <a:buSzPts val="1800"/>
              <a:buFont typeface="Times New Roman"/>
              <a:buNone/>
            </a:pPr>
            <a:r>
              <a:t/>
            </a:r>
            <a:endParaRPr b="1">
              <a:solidFill>
                <a:srgbClr val="C00000"/>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rgbClr val="C00000"/>
              </a:buClr>
              <a:buSzPts val="1800"/>
              <a:buFont typeface="Times New Roman"/>
              <a:buNone/>
            </a:pPr>
            <a:r>
              <a:t/>
            </a:r>
            <a:endParaRPr b="1" i="0" sz="1800" u="none" cap="none" strike="noStrike">
              <a:solidFill>
                <a:srgbClr val="C00000"/>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rgbClr val="C00000"/>
              </a:buClr>
              <a:buSzPts val="1800"/>
              <a:buFont typeface="Times New Roman"/>
              <a:buNone/>
            </a:pPr>
            <a:r>
              <a:t/>
            </a:r>
            <a:endParaRPr b="1">
              <a:solidFill>
                <a:srgbClr val="C00000"/>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rgbClr val="C00000"/>
              </a:buClr>
              <a:buSzPts val="1800"/>
              <a:buFont typeface="Times New Roman"/>
              <a:buNone/>
            </a:pPr>
            <a:r>
              <a:t/>
            </a:r>
            <a:endParaRPr b="1" i="0" sz="1800" u="none" cap="none" strike="noStrike">
              <a:solidFill>
                <a:srgbClr val="C00000"/>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rgbClr val="C00000"/>
              </a:buClr>
              <a:buSzPts val="1800"/>
              <a:buFont typeface="Times New Roman"/>
              <a:buNone/>
            </a:pPr>
            <a:r>
              <a:t/>
            </a:r>
            <a:endParaRPr b="1">
              <a:solidFill>
                <a:srgbClr val="C00000"/>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rgbClr val="C00000"/>
              </a:buClr>
              <a:buSzPts val="1800"/>
              <a:buFont typeface="Times New Roman"/>
              <a:buNone/>
            </a:pPr>
            <a:r>
              <a:t/>
            </a:r>
            <a:endParaRPr b="1" i="0" sz="1800" u="none" cap="none" strike="noStrike">
              <a:solidFill>
                <a:srgbClr val="C00000"/>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rgbClr val="C00000"/>
              </a:buClr>
              <a:buSzPts val="1800"/>
              <a:buFont typeface="Times New Roman"/>
              <a:buNone/>
            </a:pPr>
            <a:r>
              <a:t/>
            </a:r>
            <a:endParaRPr b="1" i="0" sz="1800" u="none" cap="none" strike="noStrike">
              <a:solidFill>
                <a:srgbClr val="C00000"/>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C00000"/>
              </a:buClr>
              <a:buSzPts val="1800"/>
              <a:buFont typeface="Times New Roman"/>
              <a:buNone/>
            </a:pPr>
            <a:r>
              <a:t/>
            </a:r>
            <a:endParaRPr b="1" i="0" sz="2000" u="none" cap="none" strike="noStrike">
              <a:solidFill>
                <a:srgbClr val="C00000"/>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C00000"/>
              </a:buClr>
              <a:buSzPts val="1800"/>
              <a:buFont typeface="Times New Roman"/>
              <a:buNone/>
            </a:pPr>
            <a:r>
              <a:rPr b="1" i="0" lang="en-US" sz="2000" u="none" cap="none" strike="noStrike">
                <a:solidFill>
                  <a:srgbClr val="C00000"/>
                </a:solidFill>
                <a:latin typeface="Times New Roman"/>
                <a:ea typeface="Times New Roman"/>
                <a:cs typeface="Times New Roman"/>
                <a:sym typeface="Times New Roman"/>
              </a:rPr>
              <a:t>Interpretation:</a:t>
            </a:r>
            <a:endParaRPr/>
          </a:p>
          <a:p>
            <a:pPr indent="0" lvl="0" marL="0" marR="0" rtl="0" algn="l">
              <a:lnSpc>
                <a:spcPct val="90000"/>
              </a:lnSpc>
              <a:spcBef>
                <a:spcPts val="0"/>
              </a:spcBef>
              <a:spcAft>
                <a:spcPts val="0"/>
              </a:spcAft>
              <a:buClr>
                <a:srgbClr val="C00000"/>
              </a:buClr>
              <a:buSzPts val="1800"/>
              <a:buFont typeface="Times New Roman"/>
              <a:buNone/>
            </a:pPr>
            <a:r>
              <a:t/>
            </a:r>
            <a:endParaRPr b="1" i="0" sz="2000" u="none" cap="none" strike="noStrike">
              <a:solidFill>
                <a:srgbClr val="C00000"/>
              </a:solidFill>
              <a:latin typeface="Times New Roman"/>
              <a:ea typeface="Times New Roman"/>
              <a:cs typeface="Times New Roman"/>
              <a:sym typeface="Times New Roman"/>
            </a:endParaRPr>
          </a:p>
          <a:p>
            <a:pPr indent="-285750" lvl="0" marL="387350" rtl="0" algn="l">
              <a:lnSpc>
                <a:spcPct val="100000"/>
              </a:lnSpc>
              <a:spcBef>
                <a:spcPts val="0"/>
              </a:spcBef>
              <a:spcAft>
                <a:spcPts val="0"/>
              </a:spcAft>
              <a:buClr>
                <a:srgbClr val="000000"/>
              </a:buClr>
              <a:buSzPts val="2000"/>
              <a:buFont typeface="Arial"/>
              <a:buChar char="•"/>
            </a:pPr>
            <a:r>
              <a:rPr b="0" i="0" lang="en-US" sz="1600" u="none" cap="none" strike="noStrike">
                <a:solidFill>
                  <a:srgbClr val="000000"/>
                </a:solidFill>
                <a:latin typeface="Times New Roman"/>
                <a:ea typeface="Times New Roman"/>
                <a:cs typeface="Times New Roman"/>
                <a:sym typeface="Times New Roman"/>
              </a:rPr>
              <a:t>There is skewness in the numerical features so some values can be outliers.                              </a:t>
            </a:r>
            <a:endParaRPr/>
          </a:p>
          <a:p>
            <a:pPr indent="-285750" lvl="0" marL="387350" rtl="0" algn="l">
              <a:lnSpc>
                <a:spcPct val="100000"/>
              </a:lnSpc>
              <a:spcBef>
                <a:spcPts val="0"/>
              </a:spcBef>
              <a:spcAft>
                <a:spcPts val="0"/>
              </a:spcAft>
              <a:buClr>
                <a:srgbClr val="000000"/>
              </a:buClr>
              <a:buSzPts val="2000"/>
              <a:buFont typeface="Arial"/>
              <a:buChar char="•"/>
            </a:pPr>
            <a:r>
              <a:rPr b="0" i="0" lang="en-US" sz="1600" u="none" cap="none" strike="noStrike">
                <a:solidFill>
                  <a:srgbClr val="000000"/>
                </a:solidFill>
                <a:latin typeface="Times New Roman"/>
                <a:ea typeface="Times New Roman"/>
                <a:cs typeface="Times New Roman"/>
                <a:sym typeface="Times New Roman"/>
              </a:rPr>
              <a:t>There are some values of sales which were zero which are due to stores where closed which are removed.</a:t>
            </a:r>
            <a:endParaRPr/>
          </a:p>
          <a:p>
            <a:pPr indent="-285750" lvl="0" marL="387350" rtl="0" algn="l">
              <a:lnSpc>
                <a:spcPct val="100000"/>
              </a:lnSpc>
              <a:spcBef>
                <a:spcPts val="0"/>
              </a:spcBef>
              <a:spcAft>
                <a:spcPts val="0"/>
              </a:spcAft>
              <a:buClr>
                <a:srgbClr val="000000"/>
              </a:buClr>
              <a:buSzPts val="2000"/>
              <a:buFont typeface="Arial"/>
              <a:buChar char="•"/>
            </a:pPr>
            <a:r>
              <a:rPr b="0" i="0" lang="en-US" sz="1600" u="none" cap="none" strike="noStrike">
                <a:solidFill>
                  <a:srgbClr val="000000"/>
                </a:solidFill>
                <a:latin typeface="Times New Roman"/>
                <a:ea typeface="Times New Roman"/>
                <a:cs typeface="Times New Roman"/>
                <a:sym typeface="Times New Roman"/>
              </a:rPr>
              <a:t>There are some values in the sales which are higher  due to promotion.</a:t>
            </a:r>
            <a:endParaRPr/>
          </a:p>
        </p:txBody>
      </p:sp>
      <p:pic>
        <p:nvPicPr>
          <p:cNvPr id="108" name="Google Shape;108;p11"/>
          <p:cNvPicPr preferRelativeResize="0"/>
          <p:nvPr/>
        </p:nvPicPr>
        <p:blipFill rotWithShape="1">
          <a:blip r:embed="rId3">
            <a:alphaModFix/>
          </a:blip>
          <a:srcRect b="1569" l="1559" r="1569" t="1559"/>
          <a:stretch/>
        </p:blipFill>
        <p:spPr>
          <a:xfrm>
            <a:off x="180110" y="1024581"/>
            <a:ext cx="3602182" cy="1976005"/>
          </a:xfrm>
          <a:prstGeom prst="rect">
            <a:avLst/>
          </a:prstGeom>
          <a:noFill/>
          <a:ln>
            <a:noFill/>
          </a:ln>
        </p:spPr>
      </p:pic>
      <p:pic>
        <p:nvPicPr>
          <p:cNvPr id="109" name="Google Shape;109;p11"/>
          <p:cNvPicPr preferRelativeResize="0"/>
          <p:nvPr/>
        </p:nvPicPr>
        <p:blipFill rotWithShape="1">
          <a:blip r:embed="rId4">
            <a:alphaModFix/>
          </a:blip>
          <a:srcRect b="0" l="0" r="0" t="0"/>
          <a:stretch/>
        </p:blipFill>
        <p:spPr>
          <a:xfrm>
            <a:off x="4161873" y="1024581"/>
            <a:ext cx="3541255" cy="197600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