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80" r:id="rId4"/>
  </p:sldMasterIdLst>
  <p:notesMasterIdLst>
    <p:notesMasterId r:id="rId22"/>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68" r:id="rId15"/>
    <p:sldId id="2146847062" r:id="rId16"/>
    <p:sldId id="2146847055" r:id="rId17"/>
    <p:sldId id="2146847059" r:id="rId18"/>
    <p:sldId id="2146847069" r:id="rId19"/>
    <p:sldId id="2146847061"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31" autoAdjust="0"/>
    <p:restoredTop sz="94660"/>
  </p:normalViewPr>
  <p:slideViewPr>
    <p:cSldViewPr snapToGrid="0">
      <p:cViewPr varScale="1">
        <p:scale>
          <a:sx n="65" d="100"/>
          <a:sy n="65" d="100"/>
        </p:scale>
        <p:origin x="532"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ED291B17-9318-49DB-B28B-6E5994AE9581}" type="datetime1">
              <a:rPr lang="en-US" smtClean="0"/>
              <a:t>8/2/2025</a:t>
            </a:fld>
            <a:endParaRPr lang="en-US"/>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3647807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8/2/2025</a:t>
            </a:fld>
            <a:endParaRPr lang="en-US"/>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66706724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8/2/2025</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85041044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8/2/2025</a:t>
            </a:fld>
            <a:endParaRPr lang="en-US"/>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32211581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8/2/2025</a:t>
            </a:fld>
            <a:endParaRPr lang="en-US"/>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76431472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D291B17-9318-49DB-B28B-6E5994AE9581}" type="datetime1">
              <a:rPr lang="en-US" smtClean="0"/>
              <a:t>8/2/2025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70735337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D291B17-9318-49DB-B28B-6E5994AE9581}" type="datetime1">
              <a:rPr lang="en-US" smtClean="0"/>
              <a:t>8/2/2025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1020521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8/2/2025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9622045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8/2/2025</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99311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8/2/2025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05249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8/2/2025</a:t>
            </a:fld>
            <a:endParaRPr lang="en-US"/>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030733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8/2/2025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84988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8/2/2025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37287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8/2/2025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427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8/2/2025</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454577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8/2/2025</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760873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8/2/2025</a:t>
            </a:fld>
            <a:endParaRPr lang="en-US"/>
          </a:p>
        </p:txBody>
      </p:sp>
      <p:sp>
        <p:nvSpPr>
          <p:cNvPr id="6" name="Footer Placeholder 5"/>
          <p:cNvSpPr>
            <a:spLocks noGrp="1"/>
          </p:cNvSpPr>
          <p:nvPr>
            <p:ph type="ftr" sz="quarter" idx="11"/>
          </p:nvPr>
        </p:nvSpPr>
        <p:spPr/>
        <p:txBody>
          <a:bodyPr/>
          <a:lstStyle/>
          <a:p>
            <a:pPr algn="l"/>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80160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ED291B17-9318-49DB-B28B-6E5994AE9581}" type="datetime1">
              <a:rPr lang="en-US" smtClean="0"/>
              <a:t>8/2/2025</a:t>
            </a:fld>
            <a:endParaRPr lang="en-US"/>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3A98EE3D-8CD1-4C3F-BD1C-C98C9596463C}" type="slidenum">
              <a:rPr lang="en-US" smtClean="0"/>
              <a:t>‹#›</a:t>
            </a:fld>
            <a:endParaRPr lang="en-US"/>
          </a:p>
        </p:txBody>
      </p:sp>
      <p:pic>
        <p:nvPicPr>
          <p:cNvPr id="24" name="Picture 23"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20"/>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2218914018"/>
      </p:ext>
    </p:extLst>
  </p:cSld>
  <p:clrMap bg1="lt1" tx1="dk1" bg2="lt2" tx2="dk2" accent1="accent1" accent2="accent2" accent3="accent3" accent4="accent4" accent5="accent5" accent6="accent6" hlink="hlink" folHlink="folHlink"/>
  <p:sldLayoutIdLst>
    <p:sldLayoutId id="2147484181" r:id="rId1"/>
    <p:sldLayoutId id="2147484182" r:id="rId2"/>
    <p:sldLayoutId id="2147484183" r:id="rId3"/>
    <p:sldLayoutId id="2147484184" r:id="rId4"/>
    <p:sldLayoutId id="2147484185" r:id="rId5"/>
    <p:sldLayoutId id="2147484186" r:id="rId6"/>
    <p:sldLayoutId id="2147484187" r:id="rId7"/>
    <p:sldLayoutId id="2147484188" r:id="rId8"/>
    <p:sldLayoutId id="2147484189" r:id="rId9"/>
    <p:sldLayoutId id="2147484190" r:id="rId10"/>
    <p:sldLayoutId id="2147484191" r:id="rId11"/>
    <p:sldLayoutId id="2147484192" r:id="rId12"/>
    <p:sldLayoutId id="2147484193" r:id="rId13"/>
    <p:sldLayoutId id="2147484194" r:id="rId14"/>
    <p:sldLayoutId id="2147484195" r:id="rId15"/>
    <p:sldLayoutId id="2147484196" r:id="rId16"/>
    <p:sldLayoutId id="2147484197"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Mohana-Sri-Premnath2006"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0"/>
            <a:ext cx="12192000" cy="6855566"/>
          </a:xfrm>
          <a:prstGeom prst="rect">
            <a:avLst/>
          </a:prstGeom>
        </p:spPr>
      </p:pic>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rgbClr val="00B0F0"/>
                </a:solidFill>
                <a:latin typeface="Eras Bold ITC" panose="020B0907030504020204" pitchFamily="34" charset="0"/>
                <a:cs typeface="Arial"/>
              </a:rPr>
              <a:t>Travel agent</a:t>
            </a:r>
            <a:endParaRPr lang="en-US" b="1" dirty="0">
              <a:solidFill>
                <a:srgbClr val="00B0F0"/>
              </a:solidFill>
              <a:latin typeface="Eras Bold ITC" panose="020B0907030504020204" pitchFamily="34" charset="0"/>
              <a:cs typeface="Arial" panose="020B0604020202020204" pitchFamily="34" charset="0"/>
            </a:endParaRPr>
          </a:p>
        </p:txBody>
      </p:sp>
      <p:sp>
        <p:nvSpPr>
          <p:cNvPr id="3" name="TextBox 2"/>
          <p:cNvSpPr txBox="1"/>
          <p:nvPr/>
        </p:nvSpPr>
        <p:spPr>
          <a:xfrm>
            <a:off x="-432216" y="1003396"/>
            <a:ext cx="12726648" cy="923330"/>
          </a:xfrm>
          <a:prstGeom prst="rect">
            <a:avLst/>
          </a:prstGeom>
          <a:noFill/>
        </p:spPr>
        <p:txBody>
          <a:bodyPr wrap="square" lIns="91440" tIns="45720" rIns="91440" bIns="45720" rtlCol="0" anchor="t">
            <a:spAutoFit/>
          </a:bodyPr>
          <a:lstStyle/>
          <a:p>
            <a:pPr algn="ctr"/>
            <a:r>
              <a:rPr lang="en-US" sz="5400" b="1" dirty="0" smtClean="0">
                <a:solidFill>
                  <a:srgbClr val="0070C0"/>
                </a:solidFill>
                <a:latin typeface="Arial"/>
                <a:cs typeface="Arial"/>
              </a:rPr>
              <a:t>AICTE PROJECT</a:t>
            </a:r>
            <a:endParaRPr lang="en-US" sz="5400" b="1" dirty="0">
              <a:solidFill>
                <a:srgbClr val="0070C0"/>
              </a:solidFill>
              <a:latin typeface="Arial"/>
              <a:cs typeface="Arial"/>
            </a:endParaRPr>
          </a:p>
        </p:txBody>
      </p:sp>
      <p:sp>
        <p:nvSpPr>
          <p:cNvPr id="4" name="TextBox 3"/>
          <p:cNvSpPr txBox="1"/>
          <p:nvPr/>
        </p:nvSpPr>
        <p:spPr>
          <a:xfrm>
            <a:off x="1600070" y="5121386"/>
            <a:ext cx="10518308" cy="1323439"/>
          </a:xfrm>
          <a:prstGeom prst="rect">
            <a:avLst/>
          </a:prstGeom>
          <a:noFill/>
        </p:spPr>
        <p:txBody>
          <a:bodyPr wrap="square" lIns="91440" tIns="45720" rIns="91440" bIns="45720" rtlCol="0" anchor="t">
            <a:spAutoFit/>
          </a:bodyPr>
          <a:lstStyle/>
          <a:p>
            <a:r>
              <a:rPr lang="en-US" sz="2000" b="1" dirty="0">
                <a:solidFill>
                  <a:srgbClr val="0070C0"/>
                </a:solidFill>
                <a:latin typeface="Arial" pitchFamily="34" charset="0"/>
                <a:cs typeface="Arial" pitchFamily="34" charset="0"/>
              </a:rPr>
              <a:t>Presented By</a:t>
            </a:r>
            <a:r>
              <a:rPr lang="en-US" sz="2000" b="1" dirty="0" smtClean="0">
                <a:solidFill>
                  <a:srgbClr val="0070C0"/>
                </a:solidFill>
                <a:latin typeface="Arial" pitchFamily="34" charset="0"/>
                <a:cs typeface="Arial" pitchFamily="34" charset="0"/>
              </a:rPr>
              <a:t>: </a:t>
            </a:r>
          </a:p>
          <a:p>
            <a:r>
              <a:rPr lang="en-US" sz="2000" b="1" dirty="0" smtClean="0">
                <a:solidFill>
                  <a:srgbClr val="0070C0"/>
                </a:solidFill>
                <a:latin typeface="Arial" pitchFamily="34" charset="0"/>
                <a:cs typeface="Arial" pitchFamily="34" charset="0"/>
              </a:rPr>
              <a:t>    Student </a:t>
            </a:r>
            <a:r>
              <a:rPr lang="en-US" sz="2000" b="1" dirty="0" smtClean="0">
                <a:solidFill>
                  <a:srgbClr val="0070C0"/>
                </a:solidFill>
                <a:latin typeface="Arial" pitchFamily="34" charset="0"/>
                <a:cs typeface="Arial" pitchFamily="34" charset="0"/>
              </a:rPr>
              <a:t>name </a:t>
            </a:r>
            <a:r>
              <a:rPr lang="en-US" sz="2000" b="1" dirty="0">
                <a:solidFill>
                  <a:srgbClr val="0070C0"/>
                </a:solidFill>
                <a:latin typeface="Arial" pitchFamily="34" charset="0"/>
                <a:cs typeface="Arial" pitchFamily="34" charset="0"/>
              </a:rPr>
              <a:t>: </a:t>
            </a:r>
            <a:r>
              <a:rPr lang="en-US" sz="2000" b="1" dirty="0" err="1">
                <a:solidFill>
                  <a:srgbClr val="00B0F0"/>
                </a:solidFill>
                <a:latin typeface="Arial" pitchFamily="34" charset="0"/>
                <a:cs typeface="Arial" pitchFamily="34" charset="0"/>
              </a:rPr>
              <a:t>Mohana</a:t>
            </a:r>
            <a:r>
              <a:rPr lang="en-US" sz="2000" b="1" dirty="0">
                <a:solidFill>
                  <a:srgbClr val="00B0F0"/>
                </a:solidFill>
                <a:latin typeface="Arial" pitchFamily="34" charset="0"/>
                <a:cs typeface="Arial" pitchFamily="34" charset="0"/>
              </a:rPr>
              <a:t> Sri Premnath</a:t>
            </a:r>
            <a:endParaRPr lang="en-US" sz="2000" b="1" dirty="0">
              <a:solidFill>
                <a:srgbClr val="00B0F0"/>
              </a:solidFill>
              <a:latin typeface="Arial" pitchFamily="34" charset="0"/>
              <a:cs typeface="Arial" pitchFamily="34" charset="0"/>
            </a:endParaRPr>
          </a:p>
          <a:p>
            <a:r>
              <a:rPr lang="en-US" sz="2000" b="1" dirty="0" smtClean="0">
                <a:solidFill>
                  <a:srgbClr val="0070C0"/>
                </a:solidFill>
                <a:latin typeface="Arial"/>
                <a:cs typeface="Arial"/>
              </a:rPr>
              <a:t>    College </a:t>
            </a:r>
            <a:r>
              <a:rPr lang="en-US" sz="2000" b="1" dirty="0">
                <a:solidFill>
                  <a:srgbClr val="0070C0"/>
                </a:solidFill>
                <a:latin typeface="Arial"/>
                <a:cs typeface="Arial"/>
              </a:rPr>
              <a:t>Name &amp; Department :</a:t>
            </a:r>
            <a:r>
              <a:rPr lang="en-US" sz="2000" b="1" dirty="0">
                <a:solidFill>
                  <a:srgbClr val="00B0F0"/>
                </a:solidFill>
                <a:latin typeface="Arial"/>
                <a:cs typeface="Arial"/>
              </a:rPr>
              <a:t> </a:t>
            </a:r>
            <a:r>
              <a:rPr lang="en-US" sz="2000" b="1" dirty="0" smtClean="0">
                <a:solidFill>
                  <a:srgbClr val="00B0F0"/>
                </a:solidFill>
                <a:latin typeface="Arial"/>
                <a:cs typeface="Arial"/>
              </a:rPr>
              <a:t>IIT Madras , </a:t>
            </a:r>
            <a:r>
              <a:rPr lang="en-IN" sz="2000" b="1" dirty="0" smtClean="0">
                <a:solidFill>
                  <a:srgbClr val="00B0F0"/>
                </a:solidFill>
                <a:latin typeface="Arial"/>
                <a:cs typeface="Arial"/>
              </a:rPr>
              <a:t>Data Science and Applications </a:t>
            </a:r>
          </a:p>
          <a:p>
            <a:r>
              <a:rPr lang="en-IN" sz="2000" b="1" dirty="0">
                <a:solidFill>
                  <a:srgbClr val="0070C0"/>
                </a:solidFill>
                <a:latin typeface="Arial"/>
                <a:cs typeface="Arial"/>
              </a:rPr>
              <a:t> </a:t>
            </a:r>
            <a:r>
              <a:rPr lang="en-IN" sz="2000" b="1" dirty="0" smtClean="0">
                <a:solidFill>
                  <a:srgbClr val="0070C0"/>
                </a:solidFill>
                <a:latin typeface="Arial"/>
                <a:cs typeface="Arial"/>
              </a:rPr>
              <a:t>                                                            </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B3715A6D-4F49-C4EA-7213-41FFE69BE140}"/>
            </a:ext>
          </a:extLst>
        </p:cNvPr>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29" y="-297"/>
            <a:ext cx="12193057" cy="6858594"/>
          </a:xfrm>
          <a:prstGeom prst="rect">
            <a:avLst/>
          </a:prstGeom>
        </p:spPr>
      </p:pic>
      <p:sp>
        <p:nvSpPr>
          <p:cNvPr id="2" name="Title 1">
            <a:extLst>
              <a:ext uri="{FF2B5EF4-FFF2-40B4-BE49-F238E27FC236}">
                <a16:creationId xmlns="" xmlns:a16="http://schemas.microsoft.com/office/drawing/2014/main" id="{146CC324-0A49-C60C-9095-B341C383FE0B}"/>
              </a:ext>
            </a:extLst>
          </p:cNvPr>
          <p:cNvSpPr>
            <a:spLocks noGrp="1"/>
          </p:cNvSpPr>
          <p:nvPr>
            <p:ph type="title"/>
          </p:nvPr>
        </p:nvSpPr>
        <p:spPr/>
        <p:txBody>
          <a:bodyPr/>
          <a:lstStyle/>
          <a:p>
            <a:r>
              <a:rPr lang="en-IN" sz="4800" dirty="0">
                <a:solidFill>
                  <a:srgbClr val="002060"/>
                </a:solidFill>
                <a:latin typeface="Eras Bold ITC" panose="020B0907030504020204" pitchFamily="34" charset="0"/>
              </a:rPr>
              <a:t>Results</a:t>
            </a:r>
          </a:p>
        </p:txBody>
      </p:sp>
      <p:pic>
        <p:nvPicPr>
          <p:cNvPr id="4" name="Picture 3">
            <a:extLst>
              <a:ext uri="{FF2B5EF4-FFF2-40B4-BE49-F238E27FC236}">
                <a16:creationId xmlns="" xmlns:a16="http://schemas.microsoft.com/office/drawing/2014/main" id="{58160D06-7AB9-E123-40C6-37292A37FD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6552" y="973668"/>
            <a:ext cx="6731541" cy="5329855"/>
          </a:xfrm>
          <a:prstGeom prst="rect">
            <a:avLst/>
          </a:prstGeom>
        </p:spPr>
      </p:pic>
    </p:spTree>
    <p:extLst>
      <p:ext uri="{BB962C8B-B14F-4D97-AF65-F5344CB8AC3E}">
        <p14:creationId xmlns:p14="http://schemas.microsoft.com/office/powerpoint/2010/main" val="1189541472"/>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06B7C739-D0DA-9B09-3DAB-C16532FC6347}"/>
            </a:ext>
          </a:extLst>
        </p:cNvPr>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529" y="-297"/>
            <a:ext cx="12193057" cy="6858594"/>
          </a:xfrm>
          <a:prstGeom prst="rect">
            <a:avLst/>
          </a:prstGeom>
        </p:spPr>
      </p:pic>
      <p:sp>
        <p:nvSpPr>
          <p:cNvPr id="2" name="Title 1">
            <a:extLst>
              <a:ext uri="{FF2B5EF4-FFF2-40B4-BE49-F238E27FC236}">
                <a16:creationId xmlns="" xmlns:a16="http://schemas.microsoft.com/office/drawing/2014/main" id="{8537292C-C6FB-E951-D59F-66CDA53E9B18}"/>
              </a:ext>
            </a:extLst>
          </p:cNvPr>
          <p:cNvSpPr>
            <a:spLocks noGrp="1"/>
          </p:cNvSpPr>
          <p:nvPr>
            <p:ph type="title"/>
          </p:nvPr>
        </p:nvSpPr>
        <p:spPr>
          <a:xfrm>
            <a:off x="999310" y="590808"/>
            <a:ext cx="8761413" cy="706964"/>
          </a:xfrm>
        </p:spPr>
        <p:txBody>
          <a:bodyPr/>
          <a:lstStyle/>
          <a:p>
            <a:r>
              <a:rPr lang="en-IN" sz="4800" dirty="0">
                <a:solidFill>
                  <a:srgbClr val="002060"/>
                </a:solidFill>
                <a:latin typeface="Eras Bold ITC" panose="020B0907030504020204" pitchFamily="34" charset="0"/>
              </a:rPr>
              <a:t>Results</a:t>
            </a:r>
          </a:p>
        </p:txBody>
      </p:sp>
      <p:pic>
        <p:nvPicPr>
          <p:cNvPr id="3" name="Picture 2">
            <a:extLst>
              <a:ext uri="{FF2B5EF4-FFF2-40B4-BE49-F238E27FC236}">
                <a16:creationId xmlns="" xmlns:a16="http://schemas.microsoft.com/office/drawing/2014/main" id="{D5693625-3FD5-932E-3334-F54965E8A4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4625" y="2082601"/>
            <a:ext cx="7353400" cy="4619755"/>
          </a:xfrm>
          <a:prstGeom prst="rect">
            <a:avLst/>
          </a:prstGeom>
        </p:spPr>
      </p:pic>
      <p:sp>
        <p:nvSpPr>
          <p:cNvPr id="5" name="TextBox 4">
            <a:extLst>
              <a:ext uri="{FF2B5EF4-FFF2-40B4-BE49-F238E27FC236}">
                <a16:creationId xmlns="" xmlns:a16="http://schemas.microsoft.com/office/drawing/2014/main" id="{16A49521-B5B7-63EE-905D-5E4ED1D0957F}"/>
              </a:ext>
            </a:extLst>
          </p:cNvPr>
          <p:cNvSpPr txBox="1"/>
          <p:nvPr/>
        </p:nvSpPr>
        <p:spPr>
          <a:xfrm>
            <a:off x="2714625" y="1365657"/>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rgbClr val="0070C0"/>
                </a:solidFill>
                <a:latin typeface="Eras Bold ITC" panose="020B0907030504020204" pitchFamily="34" charset="0"/>
                <a:ea typeface="Calibri"/>
                <a:cs typeface="Calibri"/>
              </a:rPr>
              <a:t>Deployed AI Agent</a:t>
            </a:r>
          </a:p>
        </p:txBody>
      </p:sp>
    </p:spTree>
    <p:extLst>
      <p:ext uri="{BB962C8B-B14F-4D97-AF65-F5344CB8AC3E}">
        <p14:creationId xmlns:p14="http://schemas.microsoft.com/office/powerpoint/2010/main" val="1126302864"/>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3057" cy="6858594"/>
          </a:xfrm>
          <a:prstGeom prst="rect">
            <a:avLst/>
          </a:prstGeom>
        </p:spPr>
      </p:pic>
      <p:sp>
        <p:nvSpPr>
          <p:cNvPr id="2" name="Title 1">
            <a:extLst>
              <a:ext uri="{FF2B5EF4-FFF2-40B4-BE49-F238E27FC236}">
                <a16:creationId xmlns="" xmlns:a16="http://schemas.microsoft.com/office/drawing/2014/main" id="{FA4C6B3D-1072-C2D2-EBFE-E33CABE394D1}"/>
              </a:ext>
            </a:extLst>
          </p:cNvPr>
          <p:cNvSpPr>
            <a:spLocks noGrp="1"/>
          </p:cNvSpPr>
          <p:nvPr>
            <p:ph type="title"/>
          </p:nvPr>
        </p:nvSpPr>
        <p:spPr/>
        <p:txBody>
          <a:bodyPr/>
          <a:lstStyle/>
          <a:p>
            <a:r>
              <a:rPr lang="en-IN" sz="4800" dirty="0">
                <a:solidFill>
                  <a:srgbClr val="002060"/>
                </a:solidFill>
                <a:latin typeface="Eras Bold ITC" panose="020B0907030504020204" pitchFamily="34" charset="0"/>
              </a:rPr>
              <a:t>Conclusion</a:t>
            </a:r>
          </a:p>
        </p:txBody>
      </p:sp>
      <p:sp>
        <p:nvSpPr>
          <p:cNvPr id="3" name="Content Placeholder 2">
            <a:extLst>
              <a:ext uri="{FF2B5EF4-FFF2-40B4-BE49-F238E27FC236}">
                <a16:creationId xmlns="" xmlns:a16="http://schemas.microsoft.com/office/drawing/2014/main" id="{D4974547-DF1B-77BB-E545-9344EDB9AD3F}"/>
              </a:ext>
            </a:extLst>
          </p:cNvPr>
          <p:cNvSpPr>
            <a:spLocks noGrp="1"/>
          </p:cNvSpPr>
          <p:nvPr>
            <p:ph idx="1"/>
          </p:nvPr>
        </p:nvSpPr>
        <p:spPr>
          <a:xfrm>
            <a:off x="2098538" y="2304401"/>
            <a:ext cx="8761412" cy="3416300"/>
          </a:xfrm>
        </p:spPr>
        <p:txBody>
          <a:bodyPr/>
          <a:lstStyle/>
          <a:p>
            <a:pPr marL="305435" indent="-305435"/>
            <a:r>
              <a:rPr lang="en-IN" sz="2800" dirty="0">
                <a:solidFill>
                  <a:srgbClr val="404040"/>
                </a:solidFill>
                <a:latin typeface="Calibri"/>
                <a:ea typeface="Calibri"/>
                <a:cs typeface="Calibri"/>
              </a:rPr>
              <a:t>The agent can generate reports, suggest hypotheses, and even draft sections of research papers.</a:t>
            </a:r>
            <a:endParaRPr lang="en-US" sz="2800" dirty="0">
              <a:solidFill>
                <a:srgbClr val="404040"/>
              </a:solidFill>
              <a:latin typeface="Calibri"/>
              <a:ea typeface="Calibri"/>
              <a:cs typeface="Calibri"/>
            </a:endParaRPr>
          </a:p>
          <a:p>
            <a:pPr marL="305435" indent="-305435"/>
            <a:r>
              <a:rPr lang="en-IN" sz="2800" dirty="0">
                <a:solidFill>
                  <a:srgbClr val="404040"/>
                </a:solidFill>
                <a:latin typeface="Calibri"/>
                <a:ea typeface="Calibri"/>
                <a:cs typeface="Calibri"/>
              </a:rPr>
              <a:t>It saves time by automating repetitive tasks like citation management and data extraction.</a:t>
            </a:r>
            <a:endParaRPr lang="en-US" sz="2800" dirty="0">
              <a:solidFill>
                <a:srgbClr val="404040"/>
              </a:solidFill>
              <a:latin typeface="Calibri"/>
              <a:ea typeface="Calibri"/>
              <a:cs typeface="Calibri"/>
            </a:endParaRPr>
          </a:p>
          <a:p>
            <a:pPr marL="305435" indent="-305435"/>
            <a:r>
              <a:rPr lang="en-IN" sz="2800" dirty="0">
                <a:solidFill>
                  <a:srgbClr val="404040"/>
                </a:solidFill>
                <a:latin typeface="Calibri"/>
                <a:ea typeface="Calibri"/>
                <a:cs typeface="Calibri"/>
              </a:rPr>
              <a:t> Research Agents enhance efficiency, accuracy, and innovation in both academic and industrial R&amp;D.</a:t>
            </a:r>
            <a:endParaRPr lang="en-US" sz="2800" dirty="0">
              <a:latin typeface="Calibri"/>
              <a:ea typeface="Calibri"/>
              <a:cs typeface="Calibri"/>
            </a:endParaRPr>
          </a:p>
        </p:txBody>
      </p:sp>
    </p:spTree>
    <p:extLst>
      <p:ext uri="{BB962C8B-B14F-4D97-AF65-F5344CB8AC3E}">
        <p14:creationId xmlns:p14="http://schemas.microsoft.com/office/powerpoint/2010/main" val="423388237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29" y="-297"/>
            <a:ext cx="12193057" cy="6858594"/>
          </a:xfrm>
          <a:prstGeom prst="rect">
            <a:avLst/>
          </a:prstGeom>
        </p:spPr>
      </p:pic>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a:xfrm>
            <a:off x="2468189" y="2171724"/>
            <a:ext cx="8761412" cy="3416300"/>
          </a:xfrm>
        </p:spPr>
        <p:txBody>
          <a:bodyPr>
            <a:normAutofit/>
          </a:bodyPr>
          <a:lstStyle/>
          <a:p>
            <a:pPr marL="305435" indent="-305435"/>
            <a:r>
              <a:rPr lang="en-US" sz="2800" dirty="0">
                <a:latin typeface="Calibri"/>
                <a:ea typeface="+mn-lt"/>
                <a:cs typeface="+mn-lt"/>
              </a:rPr>
              <a:t>Multilingual Research Support</a:t>
            </a:r>
          </a:p>
          <a:p>
            <a:pPr marL="305435" indent="-305435"/>
            <a:r>
              <a:rPr lang="en-US" sz="2800" dirty="0">
                <a:latin typeface="Calibri"/>
                <a:ea typeface="+mn-lt"/>
                <a:cs typeface="+mn-lt"/>
              </a:rPr>
              <a:t>Voice-Activated Research Assistant</a:t>
            </a:r>
          </a:p>
          <a:p>
            <a:pPr marL="305435" indent="-305435"/>
            <a:r>
              <a:rPr lang="en-US" sz="2800" dirty="0">
                <a:latin typeface="Calibri"/>
                <a:ea typeface="+mn-lt"/>
                <a:cs typeface="+mn-lt"/>
              </a:rPr>
              <a:t>Real-Time Collaboration Features</a:t>
            </a:r>
          </a:p>
          <a:p>
            <a:pPr marL="305435" indent="-305435"/>
            <a:r>
              <a:rPr lang="en-US" sz="2800" dirty="0">
                <a:latin typeface="Calibri"/>
                <a:ea typeface="+mn-lt"/>
                <a:cs typeface="+mn-lt"/>
              </a:rPr>
              <a:t>Research Gap and Novel Topic Identification</a:t>
            </a:r>
          </a:p>
          <a:p>
            <a:pPr marL="305435" indent="-305435"/>
            <a:r>
              <a:rPr lang="en-US" sz="2800" dirty="0">
                <a:latin typeface="Calibri"/>
                <a:ea typeface="+mn-lt"/>
                <a:cs typeface="+mn-lt"/>
              </a:rPr>
              <a:t>Integration with Publishing Platforms</a:t>
            </a:r>
          </a:p>
          <a:p>
            <a:pPr marL="305435" indent="-305435"/>
            <a:r>
              <a:rPr lang="en-US" sz="2800" dirty="0">
                <a:latin typeface="Calibri"/>
                <a:ea typeface="+mn-lt"/>
                <a:cs typeface="+mn-lt"/>
              </a:rPr>
              <a:t>AI-Assisted Paper Drafting</a:t>
            </a:r>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4800" b="1" dirty="0">
              <a:solidFill>
                <a:srgbClr val="002060"/>
              </a:solidFill>
              <a:latin typeface="Eras Bold ITC" panose="020B0907030504020204" pitchFamily="34" charset="0"/>
              <a:cs typeface="Arial"/>
            </a:endParaRPr>
          </a:p>
        </p:txBody>
      </p:sp>
      <p:sp>
        <p:nvSpPr>
          <p:cNvPr id="6" name="TextBox 5"/>
          <p:cNvSpPr txBox="1"/>
          <p:nvPr/>
        </p:nvSpPr>
        <p:spPr>
          <a:xfrm>
            <a:off x="1079770" y="844659"/>
            <a:ext cx="8414426" cy="830997"/>
          </a:xfrm>
          <a:prstGeom prst="rect">
            <a:avLst/>
          </a:prstGeom>
          <a:noFill/>
        </p:spPr>
        <p:txBody>
          <a:bodyPr wrap="square" rtlCol="0">
            <a:spAutoFit/>
          </a:bodyPr>
          <a:lstStyle/>
          <a:p>
            <a:r>
              <a:rPr lang="en-IN" sz="4800" dirty="0" smtClean="0">
                <a:solidFill>
                  <a:srgbClr val="002060"/>
                </a:solidFill>
                <a:latin typeface="Eras Bold ITC" panose="020B0907030504020204" pitchFamily="34" charset="0"/>
              </a:rPr>
              <a:t>Future Scope</a:t>
            </a:r>
            <a:endParaRPr lang="en-IN" sz="4800" dirty="0">
              <a:solidFill>
                <a:srgbClr val="002060"/>
              </a:solidFill>
              <a:latin typeface="Eras Bold ITC" panose="020B0907030504020204" pitchFamily="34" charset="0"/>
            </a:endParaRPr>
          </a:p>
        </p:txBody>
      </p:sp>
    </p:spTree>
    <p:extLst>
      <p:ext uri="{BB962C8B-B14F-4D97-AF65-F5344CB8AC3E}">
        <p14:creationId xmlns:p14="http://schemas.microsoft.com/office/powerpoint/2010/main" val="614882681"/>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7937"/>
            <a:ext cx="12193057" cy="6858594"/>
          </a:xfrm>
          <a:prstGeom prst="rect">
            <a:avLst/>
          </a:prstGeom>
        </p:spPr>
      </p:pic>
      <p:sp>
        <p:nvSpPr>
          <p:cNvPr id="2" name="Title 1">
            <a:extLst>
              <a:ext uri="{FF2B5EF4-FFF2-40B4-BE49-F238E27FC236}">
                <a16:creationId xmlns="" xmlns:a16="http://schemas.microsoft.com/office/drawing/2014/main" id="{3A492E52-0C9E-7CCC-47E8-5C4711AD23FE}"/>
              </a:ext>
            </a:extLst>
          </p:cNvPr>
          <p:cNvSpPr>
            <a:spLocks noGrp="1"/>
          </p:cNvSpPr>
          <p:nvPr>
            <p:ph type="title"/>
          </p:nvPr>
        </p:nvSpPr>
        <p:spPr>
          <a:xfrm>
            <a:off x="970127" y="629386"/>
            <a:ext cx="8761413" cy="706964"/>
          </a:xfrm>
        </p:spPr>
        <p:txBody>
          <a:bodyPr/>
          <a:lstStyle/>
          <a:p>
            <a:r>
              <a:rPr lang="en-IN" sz="4800" dirty="0">
                <a:solidFill>
                  <a:srgbClr val="002060"/>
                </a:solidFill>
                <a:latin typeface="Eras Bold ITC" panose="020B0907030504020204" pitchFamily="34" charset="0"/>
              </a:rPr>
              <a:t>IBM Certifications</a:t>
            </a:r>
          </a:p>
        </p:txBody>
      </p:sp>
      <p:sp>
        <p:nvSpPr>
          <p:cNvPr id="5" name="AutoShape 2" descr="blob:https://web.whatsapp.com/bade472a-5228-462c-ab4c-df6f8be6ee2d"/>
          <p:cNvSpPr>
            <a:spLocks noChangeAspect="1" noChangeArrowheads="1"/>
          </p:cNvSpPr>
          <p:nvPr/>
        </p:nvSpPr>
        <p:spPr bwMode="auto">
          <a:xfrm>
            <a:off x="-1644350" y="0"/>
            <a:ext cx="7361756" cy="736178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blob:https://web.whatsapp.com/bade472a-5228-462c-ab4c-df6f8be6ee2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descr="blob:https://web.whatsapp.com/bade472a-5228-462c-ab4c-df6f8be6ee2d"/>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p:cNvPicPr>
            <a:picLocks noChangeAspect="1"/>
          </p:cNvPicPr>
          <p:nvPr/>
        </p:nvPicPr>
        <p:blipFill>
          <a:blip r:embed="rId3"/>
          <a:stretch>
            <a:fillRect/>
          </a:stretch>
        </p:blipFill>
        <p:spPr>
          <a:xfrm>
            <a:off x="3433864" y="1675613"/>
            <a:ext cx="7607935" cy="4653815"/>
          </a:xfrm>
          <a:prstGeom prst="rect">
            <a:avLst/>
          </a:prstGeom>
        </p:spPr>
      </p:pic>
    </p:spTree>
    <p:extLst>
      <p:ext uri="{BB962C8B-B14F-4D97-AF65-F5344CB8AC3E}">
        <p14:creationId xmlns:p14="http://schemas.microsoft.com/office/powerpoint/2010/main" val="38473317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4500">
        <p15:prstTrans prst="curtains"/>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29" y="-297"/>
            <a:ext cx="12193057" cy="6858594"/>
          </a:xfrm>
          <a:prstGeom prst="rect">
            <a:avLst/>
          </a:prstGeom>
        </p:spPr>
      </p:pic>
      <p:pic>
        <p:nvPicPr>
          <p:cNvPr id="3" name="Picture 2"/>
          <p:cNvPicPr>
            <a:picLocks noChangeAspect="1"/>
          </p:cNvPicPr>
          <p:nvPr/>
        </p:nvPicPr>
        <p:blipFill>
          <a:blip r:embed="rId3"/>
          <a:stretch>
            <a:fillRect/>
          </a:stretch>
        </p:blipFill>
        <p:spPr>
          <a:xfrm>
            <a:off x="3745953" y="1741252"/>
            <a:ext cx="6876652" cy="4714450"/>
          </a:xfrm>
          <a:prstGeom prst="rect">
            <a:avLst/>
          </a:prstGeom>
        </p:spPr>
      </p:pic>
      <p:sp>
        <p:nvSpPr>
          <p:cNvPr id="5" name="TextBox 4"/>
          <p:cNvSpPr txBox="1"/>
          <p:nvPr/>
        </p:nvSpPr>
        <p:spPr>
          <a:xfrm flipH="1">
            <a:off x="858499" y="671284"/>
            <a:ext cx="6013938" cy="830997"/>
          </a:xfrm>
          <a:prstGeom prst="rect">
            <a:avLst/>
          </a:prstGeom>
          <a:noFill/>
        </p:spPr>
        <p:txBody>
          <a:bodyPr wrap="square" rtlCol="0">
            <a:spAutoFit/>
          </a:bodyPr>
          <a:lstStyle/>
          <a:p>
            <a:r>
              <a:rPr lang="en-IN" sz="4800" dirty="0" smtClean="0">
                <a:ln w="0"/>
                <a:solidFill>
                  <a:srgbClr val="002060"/>
                </a:solidFill>
                <a:effectLst>
                  <a:outerShdw blurRad="38100" dist="25400" dir="5400000" algn="ctr" rotWithShape="0">
                    <a:srgbClr val="6E747A">
                      <a:alpha val="43000"/>
                    </a:srgbClr>
                  </a:outerShdw>
                </a:effectLst>
                <a:latin typeface="Eras Bold ITC" panose="020B0907030504020204" pitchFamily="34" charset="0"/>
              </a:rPr>
              <a:t>Rag Certificate</a:t>
            </a:r>
            <a:endParaRPr lang="en-IN" sz="4800" dirty="0">
              <a:ln w="0"/>
              <a:solidFill>
                <a:srgbClr val="002060"/>
              </a:solidFill>
              <a:effectLst>
                <a:outerShdw blurRad="38100" dist="25400" dir="5400000" algn="ctr" rotWithShape="0">
                  <a:srgbClr val="6E747A">
                    <a:alpha val="43000"/>
                  </a:srgbClr>
                </a:outerShdw>
              </a:effectLst>
              <a:latin typeface="Eras Bold ITC" panose="020B0907030504020204" pitchFamily="34" charset="0"/>
            </a:endParaRPr>
          </a:p>
        </p:txBody>
      </p:sp>
    </p:spTree>
    <p:extLst>
      <p:ext uri="{BB962C8B-B14F-4D97-AF65-F5344CB8AC3E}">
        <p14:creationId xmlns:p14="http://schemas.microsoft.com/office/powerpoint/2010/main" val="1406661210"/>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29" y="-297"/>
            <a:ext cx="12193057" cy="6858594"/>
          </a:xfrm>
          <a:prstGeom prst="rect">
            <a:avLst/>
          </a:prstGeom>
        </p:spPr>
      </p:pic>
      <p:sp>
        <p:nvSpPr>
          <p:cNvPr id="2" name="Title 1">
            <a:extLst>
              <a:ext uri="{FF2B5EF4-FFF2-40B4-BE49-F238E27FC236}">
                <a16:creationId xmlns="" xmlns:a16="http://schemas.microsoft.com/office/drawing/2014/main" id="{48E9F08C-D61F-627D-C4E5-397E3E84FC45}"/>
              </a:ext>
            </a:extLst>
          </p:cNvPr>
          <p:cNvSpPr>
            <a:spLocks noGrp="1"/>
          </p:cNvSpPr>
          <p:nvPr>
            <p:ph type="title"/>
          </p:nvPr>
        </p:nvSpPr>
        <p:spPr/>
        <p:txBody>
          <a:bodyPr/>
          <a:lstStyle/>
          <a:p>
            <a:r>
              <a:rPr lang="en-IN" sz="4800" dirty="0">
                <a:solidFill>
                  <a:srgbClr val="002060"/>
                </a:solidFill>
                <a:latin typeface="Eras Bold ITC" panose="020B0907030504020204" pitchFamily="34" charset="0"/>
              </a:rPr>
              <a:t>GitHub Link</a:t>
            </a:r>
          </a:p>
        </p:txBody>
      </p:sp>
      <p:sp>
        <p:nvSpPr>
          <p:cNvPr id="3" name="Content Placeholder 2">
            <a:extLst>
              <a:ext uri="{FF2B5EF4-FFF2-40B4-BE49-F238E27FC236}">
                <a16:creationId xmlns="" xmlns:a16="http://schemas.microsoft.com/office/drawing/2014/main" id="{51A299DD-46FA-7866-41D8-C1BFCC2F69DD}"/>
              </a:ext>
            </a:extLst>
          </p:cNvPr>
          <p:cNvSpPr>
            <a:spLocks noGrp="1"/>
          </p:cNvSpPr>
          <p:nvPr>
            <p:ph idx="1"/>
          </p:nvPr>
        </p:nvSpPr>
        <p:spPr>
          <a:xfrm>
            <a:off x="3285312" y="2654597"/>
            <a:ext cx="8761412" cy="3416300"/>
          </a:xfrm>
        </p:spPr>
        <p:txBody>
          <a:bodyPr>
            <a:normAutofit/>
          </a:bodyPr>
          <a:lstStyle/>
          <a:p>
            <a:r>
              <a:rPr lang="en-IN" sz="2400" dirty="0">
                <a:solidFill>
                  <a:schemeClr val="accent1">
                    <a:lumMod val="60000"/>
                    <a:lumOff val="40000"/>
                  </a:schemeClr>
                </a:solidFill>
                <a:hlinkClick r:id="rId3"/>
              </a:rPr>
              <a:t>https://github.com/Mohana-Sri-Premnath2006</a:t>
            </a:r>
            <a:endParaRPr lang="en-IN" sz="2400" dirty="0">
              <a:solidFill>
                <a:schemeClr val="accent1">
                  <a:lumMod val="60000"/>
                  <a:lumOff val="40000"/>
                </a:schemeClr>
              </a:solidFill>
            </a:endParaRPr>
          </a:p>
        </p:txBody>
      </p:sp>
    </p:spTree>
    <p:extLst>
      <p:ext uri="{BB962C8B-B14F-4D97-AF65-F5344CB8AC3E}">
        <p14:creationId xmlns:p14="http://schemas.microsoft.com/office/powerpoint/2010/main" val="2230664768"/>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29" y="-297"/>
            <a:ext cx="12193057" cy="6858594"/>
          </a:xfrm>
          <a:prstGeom prst="rect">
            <a:avLst/>
          </a:prstGeom>
        </p:spPr>
      </p:pic>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sz="4800" b="1" dirty="0">
                <a:solidFill>
                  <a:srgbClr val="002060"/>
                </a:solidFill>
                <a:latin typeface="Eras Bold ITC" panose="020B0907030504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8365" y="0"/>
            <a:ext cx="12250365" cy="6858000"/>
          </a:xfrm>
          <a:prstGeom prst="rect">
            <a:avLst/>
          </a:prstGeom>
        </p:spPr>
      </p:pic>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1757440" y="334732"/>
            <a:ext cx="6793172" cy="1325563"/>
          </a:xfrm>
        </p:spPr>
        <p:txBody>
          <a:bodyPr/>
          <a:lstStyle/>
          <a:p>
            <a:r>
              <a:rPr lang="en-US" sz="4800" dirty="0" smtClean="0">
                <a:solidFill>
                  <a:srgbClr val="002060"/>
                </a:solidFill>
                <a:latin typeface="Eras Bold ITC" panose="020B0907030504020204" pitchFamily="34" charset="0"/>
                <a:cs typeface="Arial" panose="020B0604020202020204" pitchFamily="34" charset="0"/>
              </a:rPr>
              <a:t>Outline</a:t>
            </a:r>
            <a:endParaRPr lang="en-US" sz="4800" dirty="0">
              <a:solidFill>
                <a:srgbClr val="002060"/>
              </a:solidFill>
              <a:latin typeface="Eras Bold ITC" panose="020B0907030504020204" pitchFamily="34" charset="0"/>
              <a:cs typeface="Arial" panose="020B0604020202020204" pitchFamily="34" charset="0"/>
            </a:endParaRP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2970203" y="1321022"/>
            <a:ext cx="3819703"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400" b="1" dirty="0">
                <a:latin typeface="Arial"/>
                <a:ea typeface="+mn-lt"/>
                <a:cs typeface="Arial"/>
              </a:rPr>
              <a:t>Problem Statement </a:t>
            </a:r>
          </a:p>
          <a:p>
            <a:pPr marL="305435" indent="-305435"/>
            <a:r>
              <a:rPr lang="en-US" sz="2400" b="1" dirty="0">
                <a:latin typeface="Arial"/>
                <a:ea typeface="+mn-lt"/>
                <a:cs typeface="Arial"/>
              </a:rPr>
              <a:t>Technology used</a:t>
            </a:r>
            <a:endParaRPr lang="en-US" sz="2400" dirty="0">
              <a:latin typeface="Arial"/>
              <a:cs typeface="Arial"/>
            </a:endParaRPr>
          </a:p>
          <a:p>
            <a:pPr marL="305435" indent="-305435"/>
            <a:r>
              <a:rPr lang="en-US" sz="2400" b="1" dirty="0">
                <a:latin typeface="Arial"/>
                <a:ea typeface="+mn-lt"/>
                <a:cs typeface="+mn-lt"/>
              </a:rPr>
              <a:t>Wow factor </a:t>
            </a:r>
            <a:endParaRPr lang="en-US" sz="2400" dirty="0">
              <a:latin typeface="Arial"/>
              <a:ea typeface="+mn-lt"/>
              <a:cs typeface="+mn-lt"/>
            </a:endParaRPr>
          </a:p>
          <a:p>
            <a:pPr marL="305435" indent="-305435"/>
            <a:r>
              <a:rPr lang="en-US" sz="2400" b="1" dirty="0">
                <a:latin typeface="Arial"/>
                <a:ea typeface="+mn-lt"/>
                <a:cs typeface="+mn-lt"/>
              </a:rPr>
              <a:t>End users</a:t>
            </a:r>
          </a:p>
          <a:p>
            <a:pPr marL="305435" indent="-305435"/>
            <a:r>
              <a:rPr lang="en-US" sz="2400" b="1" dirty="0">
                <a:latin typeface="Arial"/>
                <a:ea typeface="+mn-lt"/>
                <a:cs typeface="+mn-lt"/>
              </a:rPr>
              <a:t>Result</a:t>
            </a:r>
          </a:p>
          <a:p>
            <a:pPr marL="305435" indent="-305435"/>
            <a:r>
              <a:rPr lang="en-US" sz="2400" b="1" dirty="0">
                <a:latin typeface="Arial"/>
                <a:ea typeface="+mn-lt"/>
                <a:cs typeface="+mn-lt"/>
              </a:rPr>
              <a:t>Conclusion</a:t>
            </a:r>
          </a:p>
          <a:p>
            <a:pPr marL="305435" indent="-305435"/>
            <a:r>
              <a:rPr lang="en-US" sz="2400" b="1" dirty="0">
                <a:latin typeface="Arial"/>
                <a:ea typeface="+mn-lt"/>
                <a:cs typeface="+mn-lt"/>
              </a:rPr>
              <a:t>Git-hub Link</a:t>
            </a:r>
          </a:p>
          <a:p>
            <a:pPr marL="305435" indent="-305435"/>
            <a:r>
              <a:rPr lang="en-US" sz="2400" b="1" dirty="0">
                <a:latin typeface="Arial"/>
                <a:ea typeface="+mn-lt"/>
                <a:cs typeface="+mn-lt"/>
              </a:rPr>
              <a:t>Future scope</a:t>
            </a:r>
          </a:p>
          <a:p>
            <a:pPr marL="305435" indent="-305435"/>
            <a:r>
              <a:rPr lang="en-US" sz="24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0"/>
            <a:ext cx="12192000" cy="6858000"/>
          </a:xfrm>
          <a:prstGeom prst="rect">
            <a:avLst/>
          </a:prstGeom>
        </p:spPr>
      </p:pic>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335673" y="550113"/>
            <a:ext cx="8761413" cy="728480"/>
          </a:xfrm>
        </p:spPr>
        <p:txBody>
          <a:bodyPr>
            <a:noAutofit/>
          </a:bodyPr>
          <a:lstStyle/>
          <a:p>
            <a:r>
              <a:rPr lang="en-US" sz="4800" b="1" dirty="0">
                <a:solidFill>
                  <a:srgbClr val="002060"/>
                </a:solidFill>
                <a:latin typeface="Eras Bold ITC" panose="020B0907030504020204" pitchFamily="34" charset="0"/>
                <a:cs typeface="Arial" panose="020B0604020202020204" pitchFamily="34" charset="0"/>
              </a:rPr>
              <a:t>Problem Statement</a:t>
            </a:r>
            <a:endParaRPr lang="en-US" sz="4800" dirty="0">
              <a:solidFill>
                <a:srgbClr val="002060"/>
              </a:solidFill>
              <a:latin typeface="Eras Bold ITC" panose="020B0907030504020204" pitchFamily="34" charset="0"/>
            </a:endParaRPr>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2357336" y="1636381"/>
            <a:ext cx="9834664" cy="4863830"/>
          </a:xfrm>
        </p:spPr>
        <p:txBody>
          <a:bodyPr>
            <a:noAutofit/>
          </a:bodyPr>
          <a:lstStyle/>
          <a:p>
            <a:pPr marL="0" indent="0">
              <a:buNone/>
            </a:pPr>
            <a:r>
              <a:rPr lang="en-US" sz="2800" dirty="0">
                <a:latin typeface="Calibri"/>
                <a:ea typeface="+mn-lt"/>
                <a:cs typeface="+mn-lt"/>
              </a:rPr>
              <a:t>Researchers, students, and professionals often struggle to stay updated with the rapidly growing volume of academic publications, technical articles, datasets, and evolving research trends. Manually reviewing, filtering, and synthesizing information across multiple domains is time-consuming and inefficient.</a:t>
            </a:r>
            <a:endParaRPr lang="en-US" sz="2800" dirty="0">
              <a:latin typeface="Calibri"/>
              <a:ea typeface="Calibri"/>
              <a:cs typeface="Calibri"/>
            </a:endParaRPr>
          </a:p>
          <a:p>
            <a:pPr marL="0" indent="0">
              <a:buNone/>
            </a:pPr>
            <a:r>
              <a:rPr lang="en-US" sz="2800" dirty="0">
                <a:solidFill>
                  <a:srgbClr val="0070C0"/>
                </a:solidFill>
                <a:latin typeface="Calibri"/>
                <a:ea typeface="+mn-lt"/>
                <a:cs typeface="+mn-lt"/>
              </a:rPr>
              <a:t>Proposed Solution:</a:t>
            </a:r>
            <a:r>
              <a:rPr lang="en-US" sz="2800" dirty="0">
                <a:latin typeface="Calibri"/>
                <a:ea typeface="+mn-lt"/>
                <a:cs typeface="+mn-lt"/>
              </a:rPr>
              <a:t/>
            </a:r>
            <a:br>
              <a:rPr lang="en-US" sz="2800" dirty="0">
                <a:latin typeface="Calibri"/>
                <a:ea typeface="+mn-lt"/>
                <a:cs typeface="+mn-lt"/>
              </a:rPr>
            </a:br>
            <a:r>
              <a:rPr lang="en-US" sz="2800" dirty="0">
                <a:latin typeface="Calibri"/>
                <a:ea typeface="+mn-lt"/>
                <a:cs typeface="+mn-lt"/>
              </a:rPr>
              <a:t> An AI Research Agent that uses Natural Language Processing (NLP), Retrieval-Augmented Generation (RAG), to assist users in conducting efficient literature reviews, generating summaries, identifying research gaps, and recommending relevant papers, datasets, or collaborators.</a:t>
            </a:r>
            <a:r>
              <a:rPr lang="en-US" sz="2800" dirty="0">
                <a:latin typeface="Calibri"/>
                <a:ea typeface="Calibri"/>
                <a:cs typeface="Calibri"/>
              </a:rPr>
              <a:t/>
            </a:r>
            <a:br>
              <a:rPr lang="en-US" sz="2800" dirty="0">
                <a:latin typeface="Calibri"/>
                <a:ea typeface="Calibri"/>
                <a:cs typeface="Calibri"/>
              </a:rPr>
            </a:br>
            <a:endParaRPr lang="en-US" sz="2800" dirty="0">
              <a:solidFill>
                <a:srgbClr val="404040"/>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urtains"/>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2000" cy="6858000"/>
          </a:xfrm>
          <a:prstGeom prst="rect">
            <a:avLst/>
          </a:prstGeom>
        </p:spPr>
      </p:pic>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1145226" y="980373"/>
            <a:ext cx="8761413" cy="728480"/>
          </a:xfrm>
        </p:spPr>
        <p:txBody>
          <a:bodyPr>
            <a:noAutofit/>
          </a:bodyPr>
          <a:lstStyle/>
          <a:p>
            <a:r>
              <a:rPr lang="en-US" sz="4800" b="1" dirty="0">
                <a:solidFill>
                  <a:srgbClr val="002060"/>
                </a:solidFill>
                <a:latin typeface="Eras Bold ITC" panose="020B0907030504020204" pitchFamily="34" charset="0"/>
                <a:cs typeface="Arial" panose="020B0604020202020204" pitchFamily="34" charset="0"/>
              </a:rPr>
              <a:t>Technology  used</a:t>
            </a:r>
            <a:endParaRPr lang="en-US" sz="4800" dirty="0">
              <a:solidFill>
                <a:srgbClr val="002060"/>
              </a:solidFill>
              <a:latin typeface="Eras Bold ITC" panose="020B0907030504020204" pitchFamily="34" charset="0"/>
            </a:endParaRPr>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3107052" y="980373"/>
            <a:ext cx="6416328" cy="5563973"/>
          </a:xfrm>
        </p:spPr>
        <p:txBody>
          <a:bodyPr vert="horz" lIns="91440" tIns="45720" rIns="91440" bIns="45720" rtlCol="0" anchor="ctr">
            <a:noAutofit/>
          </a:bodyPr>
          <a:lstStyle/>
          <a:p>
            <a:pPr marL="0" indent="0">
              <a:buNone/>
            </a:pPr>
            <a:r>
              <a:rPr lang="en-US" sz="2800" dirty="0">
                <a:solidFill>
                  <a:srgbClr val="000000"/>
                </a:solidFill>
                <a:latin typeface="Calibri"/>
                <a:ea typeface="Calibri"/>
                <a:cs typeface="Calibri"/>
              </a:rPr>
              <a:t>IBM cloud lite services</a:t>
            </a:r>
          </a:p>
          <a:p>
            <a:pPr marL="0" indent="0">
              <a:buNone/>
            </a:pPr>
            <a:r>
              <a:rPr lang="en-US" sz="2800" dirty="0">
                <a:solidFill>
                  <a:srgbClr val="000000"/>
                </a:solidFill>
                <a:latin typeface="Calibri"/>
                <a:ea typeface="Calibri"/>
                <a:cs typeface="Calibri"/>
              </a:rPr>
              <a:t>Natural Language Processing (NLP)</a:t>
            </a:r>
          </a:p>
          <a:p>
            <a:pPr marL="0" indent="0">
              <a:buNone/>
            </a:pPr>
            <a:r>
              <a:rPr lang="en-US" sz="2800" dirty="0">
                <a:solidFill>
                  <a:srgbClr val="000000"/>
                </a:solidFill>
                <a:latin typeface="Calibri"/>
                <a:ea typeface="Calibri"/>
                <a:cs typeface="Calibri"/>
              </a:rPr>
              <a:t>Retrieval Augmented Generation (RAG)</a:t>
            </a:r>
          </a:p>
          <a:p>
            <a:pPr marL="0" indent="0">
              <a:buNone/>
            </a:pPr>
            <a:r>
              <a:rPr lang="en-US" sz="2800" dirty="0">
                <a:solidFill>
                  <a:srgbClr val="000000"/>
                </a:solidFill>
                <a:latin typeface="Calibri"/>
                <a:ea typeface="Calibri"/>
                <a:cs typeface="Calibri"/>
              </a:rPr>
              <a:t>IBM Granite model</a:t>
            </a:r>
          </a:p>
        </p:txBody>
      </p:sp>
    </p:spTree>
    <p:extLst>
      <p:ext uri="{BB962C8B-B14F-4D97-AF65-F5344CB8AC3E}">
        <p14:creationId xmlns:p14="http://schemas.microsoft.com/office/powerpoint/2010/main" val="321035848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 xmlns:a16="http://schemas.microsoft.com/office/drawing/2014/main" id="{FD880B2B-5B8A-2798-A127-FAFC2D527010}"/>
              </a:ext>
            </a:extLst>
          </p:cNvPr>
          <p:cNvSpPr>
            <a:spLocks noGrp="1"/>
          </p:cNvSpPr>
          <p:nvPr>
            <p:ph type="title"/>
          </p:nvPr>
        </p:nvSpPr>
        <p:spPr/>
        <p:txBody>
          <a:bodyPr/>
          <a:lstStyle/>
          <a:p>
            <a:r>
              <a:rPr lang="en-IN" sz="4800" dirty="0">
                <a:solidFill>
                  <a:srgbClr val="002060"/>
                </a:solidFill>
                <a:latin typeface="Eras Bold ITC" panose="020B0907030504020204" pitchFamily="34" charset="0"/>
              </a:rPr>
              <a:t>IBM cloud services used</a:t>
            </a:r>
          </a:p>
        </p:txBody>
      </p:sp>
      <p:sp>
        <p:nvSpPr>
          <p:cNvPr id="3" name="Content Placeholder 2">
            <a:extLst>
              <a:ext uri="{FF2B5EF4-FFF2-40B4-BE49-F238E27FC236}">
                <a16:creationId xmlns="" xmlns:a16="http://schemas.microsoft.com/office/drawing/2014/main" id="{40B9234A-56AB-47BB-E0BD-725AF6684B23}"/>
              </a:ext>
            </a:extLst>
          </p:cNvPr>
          <p:cNvSpPr>
            <a:spLocks noGrp="1"/>
          </p:cNvSpPr>
          <p:nvPr>
            <p:ph idx="1"/>
          </p:nvPr>
        </p:nvSpPr>
        <p:spPr>
          <a:xfrm>
            <a:off x="2769747" y="2561166"/>
            <a:ext cx="8761412" cy="3416300"/>
          </a:xfrm>
        </p:spPr>
        <p:txBody>
          <a:bodyPr>
            <a:normAutofit/>
          </a:bodyPr>
          <a:lstStyle/>
          <a:p>
            <a:pPr marL="305435" indent="-305435"/>
            <a:r>
              <a:rPr lang="en-IN" sz="2800" dirty="0">
                <a:latin typeface="Calibri" panose="020F0502020204030204" pitchFamily="34" charset="0"/>
                <a:ea typeface="Calibri" panose="020F0502020204030204" pitchFamily="34" charset="0"/>
                <a:cs typeface="Calibri" panose="020F0502020204030204" pitchFamily="34" charset="0"/>
              </a:rPr>
              <a:t>IBM Cloud </a:t>
            </a:r>
            <a:r>
              <a:rPr lang="en-IN" sz="2800" dirty="0" smtClean="0">
                <a:latin typeface="Calibri" panose="020F0502020204030204" pitchFamily="34" charset="0"/>
                <a:ea typeface="Calibri" panose="020F0502020204030204" pitchFamily="34" charset="0"/>
                <a:cs typeface="Calibri" panose="020F0502020204030204" pitchFamily="34" charset="0"/>
              </a:rPr>
              <a:t>Watsonx.ai </a:t>
            </a:r>
            <a:r>
              <a:rPr lang="en-IN" sz="2800" dirty="0">
                <a:latin typeface="Calibri" panose="020F0502020204030204" pitchFamily="34" charset="0"/>
                <a:ea typeface="Calibri" panose="020F0502020204030204" pitchFamily="34" charset="0"/>
                <a:cs typeface="Calibri" panose="020F0502020204030204" pitchFamily="34" charset="0"/>
              </a:rPr>
              <a:t>Studio</a:t>
            </a:r>
          </a:p>
          <a:p>
            <a:pPr marL="305435" indent="-305435"/>
            <a:r>
              <a:rPr lang="en-IN" sz="2800" dirty="0">
                <a:latin typeface="Calibri" panose="020F0502020204030204" pitchFamily="34" charset="0"/>
                <a:ea typeface="Calibri" panose="020F0502020204030204" pitchFamily="34" charset="0"/>
                <a:cs typeface="Calibri" panose="020F0502020204030204" pitchFamily="34" charset="0"/>
              </a:rPr>
              <a:t>IBM Cloud </a:t>
            </a:r>
            <a:r>
              <a:rPr lang="en-IN" sz="2800" dirty="0" smtClean="0">
                <a:latin typeface="Calibri" panose="020F0502020204030204" pitchFamily="34" charset="0"/>
                <a:ea typeface="Calibri" panose="020F0502020204030204" pitchFamily="34" charset="0"/>
                <a:cs typeface="Calibri" panose="020F0502020204030204" pitchFamily="34" charset="0"/>
              </a:rPr>
              <a:t>Watsonx</a:t>
            </a:r>
            <a:r>
              <a:rPr lang="en-IN" sz="2800" dirty="0" smtClean="0">
                <a:latin typeface="Calibri" panose="020F0502020204030204" pitchFamily="34" charset="0"/>
                <a:ea typeface="Calibri" panose="020F0502020204030204" pitchFamily="34" charset="0"/>
                <a:cs typeface="Calibri" panose="020F0502020204030204" pitchFamily="34" charset="0"/>
              </a:rPr>
              <a:t>.ai</a:t>
            </a:r>
            <a:r>
              <a:rPr lang="en-IN" sz="2800" dirty="0" smtClean="0">
                <a:latin typeface="Calibri" panose="020F0502020204030204" pitchFamily="34" charset="0"/>
                <a:ea typeface="Calibri" panose="020F0502020204030204" pitchFamily="34" charset="0"/>
                <a:cs typeface="Calibri" panose="020F0502020204030204" pitchFamily="34" charset="0"/>
              </a:rPr>
              <a:t> </a:t>
            </a:r>
            <a:r>
              <a:rPr lang="en-IN" sz="2800" dirty="0">
                <a:latin typeface="Calibri" panose="020F0502020204030204" pitchFamily="34" charset="0"/>
                <a:ea typeface="Calibri" panose="020F0502020204030204" pitchFamily="34" charset="0"/>
                <a:cs typeface="Calibri" panose="020F0502020204030204" pitchFamily="34" charset="0"/>
              </a:rPr>
              <a:t>runtime</a:t>
            </a:r>
          </a:p>
          <a:p>
            <a:pPr marL="305435" indent="-305435"/>
            <a:r>
              <a:rPr lang="en-IN" sz="2800" dirty="0">
                <a:latin typeface="Calibri" panose="020F0502020204030204" pitchFamily="34" charset="0"/>
                <a:ea typeface="Calibri" panose="020F0502020204030204" pitchFamily="34" charset="0"/>
                <a:cs typeface="Calibri" panose="020F0502020204030204" pitchFamily="34" charset="0"/>
              </a:rPr>
              <a:t>IBM Cloud Agent Lab</a:t>
            </a:r>
          </a:p>
          <a:p>
            <a:pPr marL="305435" indent="-305435"/>
            <a:r>
              <a:rPr lang="en-IN" sz="2800" dirty="0">
                <a:latin typeface="Calibri" panose="020F0502020204030204" pitchFamily="34" charset="0"/>
                <a:ea typeface="Calibri" panose="020F0502020204030204" pitchFamily="34" charset="0"/>
                <a:cs typeface="Calibri" panose="020F0502020204030204" pitchFamily="34" charset="0"/>
              </a:rPr>
              <a:t>IBM Granite foundation model</a:t>
            </a:r>
          </a:p>
        </p:txBody>
      </p:sp>
    </p:spTree>
    <p:extLst>
      <p:ext uri="{BB962C8B-B14F-4D97-AF65-F5344CB8AC3E}">
        <p14:creationId xmlns:p14="http://schemas.microsoft.com/office/powerpoint/2010/main" val="136680092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2000" cy="6858000"/>
          </a:xfrm>
          <a:prstGeom prst="rect">
            <a:avLst/>
          </a:prstGeom>
        </p:spPr>
      </p:pic>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454732" y="553159"/>
            <a:ext cx="11029616" cy="530296"/>
          </a:xfrm>
        </p:spPr>
        <p:txBody>
          <a:bodyPr>
            <a:noAutofit/>
          </a:bodyPr>
          <a:lstStyle/>
          <a:p>
            <a:r>
              <a:rPr lang="en-US" sz="4800" b="1" dirty="0">
                <a:solidFill>
                  <a:srgbClr val="002060"/>
                </a:solidFill>
                <a:latin typeface="Eras Bold ITC" panose="020B0907030504020204" pitchFamily="34" charset="0"/>
                <a:ea typeface="+mj-lt"/>
                <a:cs typeface="Arial"/>
              </a:rPr>
              <a:t>Wow factors</a:t>
            </a:r>
            <a:endParaRPr lang="en-US" sz="4800" dirty="0">
              <a:solidFill>
                <a:srgbClr val="002060"/>
              </a:solidFill>
              <a:latin typeface="Eras Bold ITC" panose="020B0907030504020204" pitchFamily="34" charset="0"/>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175098" y="1636614"/>
            <a:ext cx="12130391" cy="5052167"/>
          </a:xfrm>
        </p:spPr>
        <p:txBody>
          <a:bodyPr>
            <a:noAutofit/>
          </a:bodyPr>
          <a:lstStyle/>
          <a:p>
            <a:pPr marL="0" indent="0">
              <a:buNone/>
            </a:pPr>
            <a:r>
              <a:rPr lang="en-IN" sz="2400" dirty="0">
                <a:solidFill>
                  <a:srgbClr val="0F0F0F"/>
                </a:solidFill>
                <a:latin typeface="Calibri"/>
                <a:ea typeface="+mn-lt"/>
                <a:cs typeface="+mn-lt"/>
              </a:rPr>
              <a:t>This agent will significantly reduce research time, improve the quality of literature reviews, help early-stage researchers find direction, and foster interdisciplinary collaboration by making knowledge more accessible and actionable.</a:t>
            </a:r>
          </a:p>
          <a:p>
            <a:pPr marL="0" indent="0">
              <a:buNone/>
            </a:pPr>
            <a:r>
              <a:rPr lang="en-IN" sz="2400" dirty="0">
                <a:solidFill>
                  <a:srgbClr val="7030A0"/>
                </a:solidFill>
                <a:latin typeface="Calibri"/>
                <a:ea typeface="Calibri"/>
                <a:cs typeface="Calibri"/>
              </a:rPr>
              <a:t>Unique features:</a:t>
            </a:r>
          </a:p>
          <a:p>
            <a:pPr marL="0" indent="0">
              <a:buNone/>
            </a:pPr>
            <a:r>
              <a:rPr lang="en-IN" sz="2400" dirty="0">
                <a:solidFill>
                  <a:srgbClr val="0F0F0F"/>
                </a:solidFill>
                <a:latin typeface="Calibri"/>
                <a:ea typeface="+mn-lt"/>
                <a:cs typeface="+mn-lt"/>
              </a:rPr>
              <a:t>Semantic search across research papers, journals, and datasets</a:t>
            </a:r>
          </a:p>
          <a:p>
            <a:pPr marL="0" indent="0">
              <a:buNone/>
            </a:pPr>
            <a:r>
              <a:rPr lang="en-IN" sz="2400" dirty="0">
                <a:solidFill>
                  <a:srgbClr val="0F0F0F"/>
                </a:solidFill>
                <a:latin typeface="Calibri"/>
                <a:ea typeface="+mn-lt"/>
                <a:cs typeface="+mn-lt"/>
              </a:rPr>
              <a:t>Auto-summarization of selected papers</a:t>
            </a:r>
          </a:p>
          <a:p>
            <a:pPr marL="0" indent="0">
              <a:buNone/>
            </a:pPr>
            <a:r>
              <a:rPr lang="en-IN" sz="2400" dirty="0">
                <a:solidFill>
                  <a:srgbClr val="0F0F0F"/>
                </a:solidFill>
                <a:latin typeface="Calibri"/>
                <a:ea typeface="+mn-lt"/>
                <a:cs typeface="+mn-lt"/>
              </a:rPr>
              <a:t>Citation and reference analysis to trace influence</a:t>
            </a:r>
          </a:p>
          <a:p>
            <a:pPr marL="0" indent="0">
              <a:buNone/>
            </a:pPr>
            <a:r>
              <a:rPr lang="en-IN" sz="2400" dirty="0">
                <a:solidFill>
                  <a:srgbClr val="0F0F0F"/>
                </a:solidFill>
                <a:latin typeface="Calibri"/>
                <a:ea typeface="+mn-lt"/>
                <a:cs typeface="+mn-lt"/>
              </a:rPr>
              <a:t>Recommendation of research papers based on a user’s current topic</a:t>
            </a:r>
          </a:p>
          <a:p>
            <a:pPr marL="0" indent="0">
              <a:buNone/>
            </a:pPr>
            <a:r>
              <a:rPr lang="en-IN" sz="2400" dirty="0">
                <a:solidFill>
                  <a:srgbClr val="0F0F0F"/>
                </a:solidFill>
                <a:latin typeface="Calibri"/>
                <a:ea typeface="+mn-lt"/>
                <a:cs typeface="+mn-lt"/>
              </a:rPr>
              <a:t>Trend analysis over time for specific keywords or domains.</a:t>
            </a:r>
          </a:p>
          <a:p>
            <a:pPr marL="0" indent="0">
              <a:buNone/>
            </a:pPr>
            <a:r>
              <a:rPr lang="en-IN" sz="2400" dirty="0">
                <a:solidFill>
                  <a:srgbClr val="0F0F0F"/>
                </a:solidFill>
                <a:latin typeface="Calibri"/>
                <a:ea typeface="+mn-lt"/>
                <a:cs typeface="+mn-lt"/>
              </a:rPr>
              <a:t>Collaboration mapping: suggests potential co-authors or institutions based on similar research interests.</a:t>
            </a:r>
            <a:endParaRPr lang="en-IN" sz="2400" dirty="0">
              <a:latin typeface="Calibri"/>
              <a:ea typeface="Calibri"/>
              <a:cs typeface="Calibri"/>
            </a:endParaRPr>
          </a:p>
        </p:txBody>
      </p:sp>
    </p:spTree>
    <p:extLst>
      <p:ext uri="{BB962C8B-B14F-4D97-AF65-F5344CB8AC3E}">
        <p14:creationId xmlns:p14="http://schemas.microsoft.com/office/powerpoint/2010/main" val="320202452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 xmlns:a16="http://schemas.microsoft.com/office/drawing/2014/main" id="{5F45986D-DBC5-8220-FE6F-7F2ABC7C4CEE}"/>
              </a:ext>
            </a:extLst>
          </p:cNvPr>
          <p:cNvSpPr>
            <a:spLocks noGrp="1"/>
          </p:cNvSpPr>
          <p:nvPr>
            <p:ph type="title"/>
          </p:nvPr>
        </p:nvSpPr>
        <p:spPr/>
        <p:txBody>
          <a:bodyPr/>
          <a:lstStyle/>
          <a:p>
            <a:r>
              <a:rPr lang="en-IN" sz="4800" dirty="0">
                <a:solidFill>
                  <a:srgbClr val="002060"/>
                </a:solidFill>
                <a:latin typeface="Eras Bold ITC" panose="020B0907030504020204" pitchFamily="34" charset="0"/>
              </a:rPr>
              <a:t>End users</a:t>
            </a:r>
          </a:p>
        </p:txBody>
      </p:sp>
      <p:sp>
        <p:nvSpPr>
          <p:cNvPr id="3" name="Content Placeholder 2">
            <a:extLst>
              <a:ext uri="{FF2B5EF4-FFF2-40B4-BE49-F238E27FC236}">
                <a16:creationId xmlns="" xmlns:a16="http://schemas.microsoft.com/office/drawing/2014/main" id="{AB679E23-F86A-AFA9-FE9C-7F5A518E8198}"/>
              </a:ext>
            </a:extLst>
          </p:cNvPr>
          <p:cNvSpPr>
            <a:spLocks noGrp="1"/>
          </p:cNvSpPr>
          <p:nvPr>
            <p:ph idx="1"/>
          </p:nvPr>
        </p:nvSpPr>
        <p:spPr>
          <a:xfrm>
            <a:off x="2273636" y="2418675"/>
            <a:ext cx="8761412" cy="3416300"/>
          </a:xfrm>
        </p:spPr>
        <p:txBody>
          <a:bodyPr/>
          <a:lstStyle/>
          <a:p>
            <a:pPr marL="305435" indent="-305435"/>
            <a:r>
              <a:rPr lang="en-IN" sz="2800" dirty="0">
                <a:latin typeface="Calibri"/>
                <a:ea typeface="+mn-lt"/>
                <a:cs typeface="+mn-lt"/>
              </a:rPr>
              <a:t>Academic Researchers</a:t>
            </a:r>
          </a:p>
          <a:p>
            <a:pPr marL="305435" indent="-305435"/>
            <a:r>
              <a:rPr lang="en-IN" sz="2800" dirty="0">
                <a:latin typeface="Calibri"/>
                <a:ea typeface="+mn-lt"/>
                <a:cs typeface="+mn-lt"/>
              </a:rPr>
              <a:t>Research Institutions and Universities</a:t>
            </a:r>
          </a:p>
          <a:p>
            <a:pPr marL="305435" indent="-305435"/>
            <a:r>
              <a:rPr lang="en-IN" sz="2800" dirty="0">
                <a:latin typeface="Calibri"/>
                <a:ea typeface="+mn-lt"/>
                <a:cs typeface="+mn-lt"/>
              </a:rPr>
              <a:t>Industry R&amp;D Teams</a:t>
            </a:r>
          </a:p>
          <a:p>
            <a:pPr marL="305435" indent="-305435"/>
            <a:r>
              <a:rPr lang="en-IN" sz="2800" dirty="0">
                <a:latin typeface="Calibri"/>
                <a:ea typeface="+mn-lt"/>
                <a:cs typeface="+mn-lt"/>
              </a:rPr>
              <a:t>Educators</a:t>
            </a:r>
            <a:endParaRPr lang="en-IN" sz="2800" dirty="0">
              <a:latin typeface="Calibri"/>
              <a:ea typeface="Calibri"/>
              <a:cs typeface="Calibri"/>
            </a:endParaRPr>
          </a:p>
        </p:txBody>
      </p:sp>
    </p:spTree>
    <p:extLst>
      <p:ext uri="{BB962C8B-B14F-4D97-AF65-F5344CB8AC3E}">
        <p14:creationId xmlns:p14="http://schemas.microsoft.com/office/powerpoint/2010/main" val="381904384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A8E32F0A-9D83-B256-3E61-FD54AA26E1DF}"/>
            </a:ext>
          </a:extLst>
        </p:cNvPr>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 xmlns:a16="http://schemas.microsoft.com/office/drawing/2014/main" id="{BA3410C9-747C-0C4D-FAD7-77167E836569}"/>
              </a:ext>
            </a:extLst>
          </p:cNvPr>
          <p:cNvSpPr>
            <a:spLocks noGrp="1"/>
          </p:cNvSpPr>
          <p:nvPr>
            <p:ph type="title"/>
          </p:nvPr>
        </p:nvSpPr>
        <p:spPr/>
        <p:txBody>
          <a:bodyPr/>
          <a:lstStyle/>
          <a:p>
            <a:r>
              <a:rPr lang="en-IN" sz="4800" dirty="0">
                <a:solidFill>
                  <a:srgbClr val="002060"/>
                </a:solidFill>
                <a:latin typeface="Eras Bold ITC" panose="020B0907030504020204" pitchFamily="34" charset="0"/>
              </a:rPr>
              <a:t>Results</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8823" y="973668"/>
            <a:ext cx="6242496" cy="5504953"/>
          </a:xfrm>
          <a:prstGeom prst="rect">
            <a:avLst/>
          </a:prstGeom>
        </p:spPr>
      </p:pic>
    </p:spTree>
    <p:extLst>
      <p:ext uri="{BB962C8B-B14F-4D97-AF65-F5344CB8AC3E}">
        <p14:creationId xmlns:p14="http://schemas.microsoft.com/office/powerpoint/2010/main" val="406866858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500">
        <p15:prstTrans prst="fracture"/>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29" y="-297"/>
            <a:ext cx="12193057" cy="6858594"/>
          </a:xfrm>
          <a:prstGeom prst="rect">
            <a:avLst/>
          </a:prstGeom>
        </p:spPr>
      </p:pic>
      <p:sp>
        <p:nvSpPr>
          <p:cNvPr id="2" name="Title 1">
            <a:extLst>
              <a:ext uri="{FF2B5EF4-FFF2-40B4-BE49-F238E27FC236}">
                <a16:creationId xmlns="" xmlns:a16="http://schemas.microsoft.com/office/drawing/2014/main" id="{A4F8070C-FF0D-BBE3-3D8A-C3794CCCE8A2}"/>
              </a:ext>
            </a:extLst>
          </p:cNvPr>
          <p:cNvSpPr>
            <a:spLocks noGrp="1"/>
          </p:cNvSpPr>
          <p:nvPr>
            <p:ph type="title"/>
          </p:nvPr>
        </p:nvSpPr>
        <p:spPr>
          <a:xfrm>
            <a:off x="1038221" y="669449"/>
            <a:ext cx="8761413" cy="706964"/>
          </a:xfrm>
        </p:spPr>
        <p:txBody>
          <a:bodyPr/>
          <a:lstStyle/>
          <a:p>
            <a:r>
              <a:rPr lang="en-IN" sz="4800" dirty="0">
                <a:solidFill>
                  <a:srgbClr val="002060"/>
                </a:solidFill>
                <a:latin typeface="Eras Bold ITC" panose="020B0907030504020204" pitchFamily="34" charset="0"/>
              </a:rPr>
              <a:t>Results</a:t>
            </a:r>
          </a:p>
        </p:txBody>
      </p:sp>
      <p:pic>
        <p:nvPicPr>
          <p:cNvPr id="9" name="Content Placeholder 5">
            <a:extLst>
              <a:ext uri="{FF2B5EF4-FFF2-40B4-BE49-F238E27FC236}">
                <a16:creationId xmlns="" xmlns:a16="http://schemas.microsoft.com/office/drawing/2014/main" id="{B585371A-5E60-DF5B-ECF8-E4CE137EA72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28408" y="1755792"/>
            <a:ext cx="10403475" cy="4543124"/>
          </a:xfrm>
          <a:prstGeom prst="rect">
            <a:avLst/>
          </a:prstGeom>
        </p:spPr>
      </p:pic>
    </p:spTree>
    <p:extLst>
      <p:ext uri="{BB962C8B-B14F-4D97-AF65-F5344CB8AC3E}">
        <p14:creationId xmlns:p14="http://schemas.microsoft.com/office/powerpoint/2010/main" val="208371523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fadb41d3-f9cb-40fb-903c-8cacaba95bb5"/>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Ion Boardroom</Template>
  <TotalTime>1356</TotalTime>
  <Words>317</Words>
  <Application>Microsoft Office PowerPoint</Application>
  <PresentationFormat>Widescreen</PresentationFormat>
  <Paragraphs>65</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Century Gothic</vt:lpstr>
      <vt:lpstr>Eras Bold ITC</vt:lpstr>
      <vt:lpstr>Wingdings 3</vt:lpstr>
      <vt:lpstr>Ion Boardroom</vt:lpstr>
      <vt:lpstr>Travel agent</vt:lpstr>
      <vt:lpstr>Outline</vt:lpstr>
      <vt:lpstr>Problem Statement</vt:lpstr>
      <vt:lpstr>Technology  used</vt:lpstr>
      <vt:lpstr>IBM cloud services used</vt:lpstr>
      <vt:lpstr>Wow factors</vt:lpstr>
      <vt:lpstr>End users</vt:lpstr>
      <vt:lpstr>Results</vt:lpstr>
      <vt:lpstr>Results</vt:lpstr>
      <vt:lpstr>Results</vt:lpstr>
      <vt:lpstr>Results</vt:lpstr>
      <vt:lpstr>Conclusion</vt:lpstr>
      <vt:lpstr>PowerPoint Presentation</vt:lpstr>
      <vt:lpstr>IBM Certifications</vt:lpstr>
      <vt:lpstr>PowerPoint Presentation</vt:lpstr>
      <vt:lpstr>GitHub Link</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Premnath Govindarajalu</cp:lastModifiedBy>
  <cp:revision>158</cp:revision>
  <dcterms:created xsi:type="dcterms:W3CDTF">2021-05-26T16:50:10Z</dcterms:created>
  <dcterms:modified xsi:type="dcterms:W3CDTF">2025-08-02T17:37:54Z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