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68bd6143b439dad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68bd6143b439dad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68bd6143b439dad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68bd6143b439dad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68bd6143b439dad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68bd6143b439dad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68bd6143b439dad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68bd6143b439dad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68bd6143b439dad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68bd6143b439dad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68bd6143b439dad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68bd6143b439dad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8bd6143b439dad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8bd6143b439dad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68bd6143b439dad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68bd6143b439dad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8bd6143b439dad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8bd6143b439dad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8bd6143b439dad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8bd6143b439dad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png" /><Relationship Id="rId7" Type="http://schemas.openxmlformats.org/officeDocument/2006/relationships/image" Target="../media/image6.png" /><Relationship Id="rId12"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 Id="rId6" Type="http://schemas.openxmlformats.org/officeDocument/2006/relationships/image" Target="../media/image5.png" /><Relationship Id="rId11" Type="http://schemas.openxmlformats.org/officeDocument/2006/relationships/image" Target="../media/image10.png" /><Relationship Id="rId5" Type="http://schemas.openxmlformats.org/officeDocument/2006/relationships/image" Target="../media/image4.pn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19776"/>
            <a:ext cx="10351200" cy="462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a:t>          </a:t>
            </a:r>
            <a:r>
              <a:rPr lang="en-GB" sz="1400" b="0" i="0" u="none" strike="noStrike" cap="none">
                <a:solidFill>
                  <a:srgbClr val="000000"/>
                </a:solidFill>
                <a:latin typeface="Arial"/>
                <a:ea typeface="Arial"/>
                <a:cs typeface="Arial"/>
                <a:sym typeface="Arial"/>
              </a:rPr>
              <a:t>  </a:t>
            </a:r>
            <a:r>
              <a:rPr lang="en-GB" sz="3600" b="0" i="0" u="none" strike="noStrike" cap="none">
                <a:solidFill>
                  <a:srgbClr val="000000"/>
                </a:solidFill>
                <a:latin typeface="Arial"/>
                <a:ea typeface="Arial"/>
                <a:cs typeface="Arial"/>
                <a:sym typeface="Arial"/>
              </a:rPr>
              <a:t>Employee Data Analysis Using Excel</a:t>
            </a:r>
            <a:r>
              <a:rPr lang="en-GB" sz="30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a:t>      </a:t>
            </a:r>
            <a:r>
              <a:rPr lang="en-GB" sz="2400" b="0" i="0" u="none" strike="noStrike" cap="none">
                <a:solidFill>
                  <a:srgbClr val="000000"/>
                </a:solidFill>
                <a:latin typeface="Arial"/>
                <a:ea typeface="Arial"/>
                <a:cs typeface="Arial"/>
                <a:sym typeface="Arial"/>
              </a:rPr>
              <a:t>STUDENT NAME:R.P.MOHANA</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a:t>      </a:t>
            </a:r>
            <a:r>
              <a:rPr lang="en-GB" sz="2400" b="0" i="0" u="none" strike="noStrike" cap="none">
                <a:solidFill>
                  <a:srgbClr val="000000"/>
                </a:solidFill>
                <a:latin typeface="Arial"/>
                <a:ea typeface="Arial"/>
                <a:cs typeface="Arial"/>
                <a:sym typeface="Arial"/>
              </a:rPr>
              <a:t>REGISTER:312209773</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a:t>      </a:t>
            </a:r>
            <a:r>
              <a:rPr lang="en-GB" sz="2400" b="0" i="0" u="none" strike="noStrike" cap="none">
                <a:solidFill>
                  <a:srgbClr val="000000"/>
                </a:solidFill>
                <a:latin typeface="Arial"/>
                <a:ea typeface="Arial"/>
                <a:cs typeface="Arial"/>
                <a:sym typeface="Arial"/>
              </a:rPr>
              <a:t>DEPARTMENT:B.COM(COMPUTER APPLICATIONS)</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a:t>      </a:t>
            </a:r>
            <a:r>
              <a:rPr lang="en-GB" sz="2400" b="0" i="0" u="none" strike="noStrike" cap="none">
                <a:solidFill>
                  <a:srgbClr val="000000"/>
                </a:solidFill>
                <a:latin typeface="Arial"/>
                <a:ea typeface="Arial"/>
                <a:cs typeface="Arial"/>
                <a:sym typeface="Arial"/>
              </a:rPr>
              <a:t>COLLEGE: ANNA ADARSH COLLEGE FOR WOMEN</a:t>
            </a:r>
            <a:r>
              <a:rPr lang="en-GB"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
          <p:cNvSpPr txBox="1"/>
          <p:nvPr/>
        </p:nvSpPr>
        <p:spPr>
          <a:xfrm>
            <a:off x="257100" y="183625"/>
            <a:ext cx="8629800" cy="7185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4600"/>
              <a:buFont typeface="Arial"/>
              <a:buNone/>
            </a:pPr>
            <a:r>
              <a:rPr lang="en-GB" sz="4600" b="0" i="0" u="none" strike="noStrike" cap="none">
                <a:solidFill>
                  <a:srgbClr val="3F3F3F"/>
                </a:solidFill>
                <a:latin typeface="Geo"/>
                <a:ea typeface="Geo"/>
                <a:cs typeface="Geo"/>
                <a:sym typeface="Geo"/>
              </a:rPr>
              <a:t>RESULT</a:t>
            </a:r>
            <a:endParaRPr sz="4600" b="0" i="0" u="none" strike="noStrike" cap="none">
              <a:solidFill>
                <a:srgbClr val="3F3F3F"/>
              </a:solidFill>
              <a:latin typeface="Geo"/>
              <a:ea typeface="Geo"/>
              <a:cs typeface="Geo"/>
              <a:sym typeface="Geo"/>
            </a:endParaRPr>
          </a:p>
        </p:txBody>
      </p:sp>
      <p:grpSp>
        <p:nvGrpSpPr>
          <p:cNvPr id="28" name="Group 27">
            <a:extLst>
              <a:ext uri="{FF2B5EF4-FFF2-40B4-BE49-F238E27FC236}">
                <a16:creationId xmlns:a16="http://schemas.microsoft.com/office/drawing/2014/main" id="{D32FDF65-8388-7F6C-91CB-7677FE34BE28}"/>
              </a:ext>
            </a:extLst>
          </p:cNvPr>
          <p:cNvGrpSpPr>
            <a:grpSpLocks/>
          </p:cNvGrpSpPr>
          <p:nvPr/>
        </p:nvGrpSpPr>
        <p:grpSpPr>
          <a:xfrm>
            <a:off x="1396682" y="902125"/>
            <a:ext cx="6344773" cy="3471604"/>
            <a:chOff x="0" y="82"/>
            <a:chExt cx="7644688" cy="4349585"/>
          </a:xfrm>
        </p:grpSpPr>
        <p:sp>
          <p:nvSpPr>
            <p:cNvPr id="16" name="Graphic 165">
              <a:extLst>
                <a:ext uri="{FF2B5EF4-FFF2-40B4-BE49-F238E27FC236}">
                  <a16:creationId xmlns:a16="http://schemas.microsoft.com/office/drawing/2014/main" id="{F014C311-53A6-3BE9-742A-D66AF4BEBBD5}"/>
                </a:ext>
              </a:extLst>
            </p:cNvPr>
            <p:cNvSpPr/>
            <p:nvPr/>
          </p:nvSpPr>
          <p:spPr>
            <a:xfrm>
              <a:off x="0" y="82"/>
              <a:ext cx="7637145" cy="4342130"/>
            </a:xfrm>
            <a:custGeom>
              <a:avLst/>
              <a:gdLst/>
              <a:ahLst/>
              <a:cxnLst/>
              <a:rect l="l" t="t" r="r" b="b"/>
              <a:pathLst>
                <a:path w="7637145" h="4342130">
                  <a:moveTo>
                    <a:pt x="7636637" y="0"/>
                  </a:moveTo>
                  <a:lnTo>
                    <a:pt x="0" y="0"/>
                  </a:lnTo>
                  <a:lnTo>
                    <a:pt x="0" y="4341545"/>
                  </a:lnTo>
                  <a:lnTo>
                    <a:pt x="7636637" y="4341545"/>
                  </a:lnTo>
                  <a:lnTo>
                    <a:pt x="7636637" y="0"/>
                  </a:lnTo>
                  <a:close/>
                </a:path>
              </a:pathLst>
            </a:custGeom>
            <a:solidFill>
              <a:srgbClr val="FFFFFF"/>
            </a:solidFill>
          </p:spPr>
          <p:txBody>
            <a:bodyPr wrap="square" lIns="0" tIns="0" rIns="0" bIns="0" rtlCol="0">
              <a:prstTxWarp prst="textNoShape">
                <a:avLst/>
              </a:prstTxWarp>
              <a:noAutofit/>
            </a:bodyPr>
            <a:lstStyle/>
            <a:p>
              <a:endParaRPr lang="en-US"/>
            </a:p>
          </p:txBody>
        </p:sp>
        <p:pic>
          <p:nvPicPr>
            <p:cNvPr id="17" name="Image 166">
              <a:extLst>
                <a:ext uri="{FF2B5EF4-FFF2-40B4-BE49-F238E27FC236}">
                  <a16:creationId xmlns:a16="http://schemas.microsoft.com/office/drawing/2014/main" id="{88D6D105-A9A2-6892-C469-1CD3240ED4F5}"/>
                </a:ext>
              </a:extLst>
            </p:cNvPr>
            <p:cNvPicPr/>
            <p:nvPr/>
          </p:nvPicPr>
          <p:blipFill>
            <a:blip r:embed="rId3" cstate="print"/>
            <a:stretch>
              <a:fillRect/>
            </a:stretch>
          </p:blipFill>
          <p:spPr>
            <a:xfrm>
              <a:off x="286753" y="844251"/>
              <a:ext cx="5901055" cy="2879344"/>
            </a:xfrm>
            <a:prstGeom prst="rect">
              <a:avLst/>
            </a:prstGeom>
          </p:spPr>
        </p:pic>
        <p:pic>
          <p:nvPicPr>
            <p:cNvPr id="18" name="Image 167">
              <a:extLst>
                <a:ext uri="{FF2B5EF4-FFF2-40B4-BE49-F238E27FC236}">
                  <a16:creationId xmlns:a16="http://schemas.microsoft.com/office/drawing/2014/main" id="{DF8A7486-A4A7-2E5A-2B3A-8249DB64B3F3}"/>
                </a:ext>
              </a:extLst>
            </p:cNvPr>
            <p:cNvPicPr/>
            <p:nvPr/>
          </p:nvPicPr>
          <p:blipFill>
            <a:blip r:embed="rId4" cstate="print"/>
            <a:stretch>
              <a:fillRect/>
            </a:stretch>
          </p:blipFill>
          <p:spPr>
            <a:xfrm>
              <a:off x="6293484" y="1990070"/>
              <a:ext cx="211289" cy="211048"/>
            </a:xfrm>
            <a:prstGeom prst="rect">
              <a:avLst/>
            </a:prstGeom>
          </p:spPr>
        </p:pic>
        <p:pic>
          <p:nvPicPr>
            <p:cNvPr id="19" name="Image 168">
              <a:extLst>
                <a:ext uri="{FF2B5EF4-FFF2-40B4-BE49-F238E27FC236}">
                  <a16:creationId xmlns:a16="http://schemas.microsoft.com/office/drawing/2014/main" id="{D32B67FC-1B64-20D9-B690-30F501147E43}"/>
                </a:ext>
              </a:extLst>
            </p:cNvPr>
            <p:cNvPicPr/>
            <p:nvPr/>
          </p:nvPicPr>
          <p:blipFill>
            <a:blip r:embed="rId5" cstate="print"/>
            <a:stretch>
              <a:fillRect/>
            </a:stretch>
          </p:blipFill>
          <p:spPr>
            <a:xfrm>
              <a:off x="6293484" y="2336653"/>
              <a:ext cx="211289" cy="211048"/>
            </a:xfrm>
            <a:prstGeom prst="rect">
              <a:avLst/>
            </a:prstGeom>
          </p:spPr>
        </p:pic>
        <p:pic>
          <p:nvPicPr>
            <p:cNvPr id="20" name="Image 169">
              <a:extLst>
                <a:ext uri="{FF2B5EF4-FFF2-40B4-BE49-F238E27FC236}">
                  <a16:creationId xmlns:a16="http://schemas.microsoft.com/office/drawing/2014/main" id="{4ACC9155-350F-9D25-58AD-11DAD84FABF6}"/>
                </a:ext>
              </a:extLst>
            </p:cNvPr>
            <p:cNvPicPr/>
            <p:nvPr/>
          </p:nvPicPr>
          <p:blipFill>
            <a:blip r:embed="rId6" cstate="print"/>
            <a:stretch>
              <a:fillRect/>
            </a:stretch>
          </p:blipFill>
          <p:spPr>
            <a:xfrm>
              <a:off x="6293484" y="2668250"/>
              <a:ext cx="211289" cy="211048"/>
            </a:xfrm>
            <a:prstGeom prst="rect">
              <a:avLst/>
            </a:prstGeom>
          </p:spPr>
        </p:pic>
        <p:pic>
          <p:nvPicPr>
            <p:cNvPr id="21" name="Image 170">
              <a:extLst>
                <a:ext uri="{FF2B5EF4-FFF2-40B4-BE49-F238E27FC236}">
                  <a16:creationId xmlns:a16="http://schemas.microsoft.com/office/drawing/2014/main" id="{F17EC9D8-7874-6FD0-6649-0803E824003D}"/>
                </a:ext>
              </a:extLst>
            </p:cNvPr>
            <p:cNvPicPr/>
            <p:nvPr/>
          </p:nvPicPr>
          <p:blipFill>
            <a:blip r:embed="rId7" cstate="print"/>
            <a:stretch>
              <a:fillRect/>
            </a:stretch>
          </p:blipFill>
          <p:spPr>
            <a:xfrm>
              <a:off x="6293484" y="3015087"/>
              <a:ext cx="211289" cy="211048"/>
            </a:xfrm>
            <a:prstGeom prst="rect">
              <a:avLst/>
            </a:prstGeom>
          </p:spPr>
        </p:pic>
        <p:pic>
          <p:nvPicPr>
            <p:cNvPr id="22" name="Image 171">
              <a:extLst>
                <a:ext uri="{FF2B5EF4-FFF2-40B4-BE49-F238E27FC236}">
                  <a16:creationId xmlns:a16="http://schemas.microsoft.com/office/drawing/2014/main" id="{C4B3C1B9-DEE4-BA3C-7022-BD326C99FCE8}"/>
                </a:ext>
              </a:extLst>
            </p:cNvPr>
            <p:cNvPicPr/>
            <p:nvPr/>
          </p:nvPicPr>
          <p:blipFill>
            <a:blip r:embed="rId8" cstate="print"/>
            <a:stretch>
              <a:fillRect/>
            </a:stretch>
          </p:blipFill>
          <p:spPr>
            <a:xfrm>
              <a:off x="6293484" y="3346684"/>
              <a:ext cx="211289" cy="211048"/>
            </a:xfrm>
            <a:prstGeom prst="rect">
              <a:avLst/>
            </a:prstGeom>
          </p:spPr>
        </p:pic>
        <p:pic>
          <p:nvPicPr>
            <p:cNvPr id="23" name="Image 172">
              <a:extLst>
                <a:ext uri="{FF2B5EF4-FFF2-40B4-BE49-F238E27FC236}">
                  <a16:creationId xmlns:a16="http://schemas.microsoft.com/office/drawing/2014/main" id="{19128014-F554-69A7-65AC-9C57539569F3}"/>
                </a:ext>
              </a:extLst>
            </p:cNvPr>
            <p:cNvPicPr/>
            <p:nvPr/>
          </p:nvPicPr>
          <p:blipFill>
            <a:blip r:embed="rId9" cstate="print"/>
            <a:stretch>
              <a:fillRect/>
            </a:stretch>
          </p:blipFill>
          <p:spPr>
            <a:xfrm>
              <a:off x="6263259" y="1643335"/>
              <a:ext cx="1252639" cy="301498"/>
            </a:xfrm>
            <a:prstGeom prst="rect">
              <a:avLst/>
            </a:prstGeom>
          </p:spPr>
        </p:pic>
        <p:pic>
          <p:nvPicPr>
            <p:cNvPr id="24" name="Image 173">
              <a:extLst>
                <a:ext uri="{FF2B5EF4-FFF2-40B4-BE49-F238E27FC236}">
                  <a16:creationId xmlns:a16="http://schemas.microsoft.com/office/drawing/2014/main" id="{4A9E1941-041B-95D6-46C3-CCF361BAC298}"/>
                </a:ext>
              </a:extLst>
            </p:cNvPr>
            <p:cNvPicPr/>
            <p:nvPr/>
          </p:nvPicPr>
          <p:blipFill>
            <a:blip r:embed="rId10" cstate="print"/>
            <a:stretch>
              <a:fillRect/>
            </a:stretch>
          </p:blipFill>
          <p:spPr>
            <a:xfrm>
              <a:off x="150926" y="3934605"/>
              <a:ext cx="2067560" cy="301497"/>
            </a:xfrm>
            <a:prstGeom prst="rect">
              <a:avLst/>
            </a:prstGeom>
          </p:spPr>
        </p:pic>
        <p:pic>
          <p:nvPicPr>
            <p:cNvPr id="25" name="Image 174">
              <a:extLst>
                <a:ext uri="{FF2B5EF4-FFF2-40B4-BE49-F238E27FC236}">
                  <a16:creationId xmlns:a16="http://schemas.microsoft.com/office/drawing/2014/main" id="{9BF91DEB-4323-6247-C13F-977C07C0E2B5}"/>
                </a:ext>
              </a:extLst>
            </p:cNvPr>
            <p:cNvPicPr/>
            <p:nvPr/>
          </p:nvPicPr>
          <p:blipFill>
            <a:blip r:embed="rId11" cstate="print"/>
            <a:stretch>
              <a:fillRect/>
            </a:stretch>
          </p:blipFill>
          <p:spPr>
            <a:xfrm>
              <a:off x="150926" y="497668"/>
              <a:ext cx="1509268" cy="301498"/>
            </a:xfrm>
            <a:prstGeom prst="rect">
              <a:avLst/>
            </a:prstGeom>
          </p:spPr>
        </p:pic>
        <p:pic>
          <p:nvPicPr>
            <p:cNvPr id="26" name="Image 175">
              <a:extLst>
                <a:ext uri="{FF2B5EF4-FFF2-40B4-BE49-F238E27FC236}">
                  <a16:creationId xmlns:a16="http://schemas.microsoft.com/office/drawing/2014/main" id="{5BF02175-D2B3-7704-3BB7-96E160DA3897}"/>
                </a:ext>
              </a:extLst>
            </p:cNvPr>
            <p:cNvPicPr/>
            <p:nvPr/>
          </p:nvPicPr>
          <p:blipFill>
            <a:blip r:embed="rId12" cstate="print"/>
            <a:stretch>
              <a:fillRect/>
            </a:stretch>
          </p:blipFill>
          <p:spPr>
            <a:xfrm>
              <a:off x="60375" y="105619"/>
              <a:ext cx="1237551" cy="301498"/>
            </a:xfrm>
            <a:prstGeom prst="rect">
              <a:avLst/>
            </a:prstGeom>
          </p:spPr>
        </p:pic>
        <p:sp>
          <p:nvSpPr>
            <p:cNvPr id="27" name="Graphic 176">
              <a:extLst>
                <a:ext uri="{FF2B5EF4-FFF2-40B4-BE49-F238E27FC236}">
                  <a16:creationId xmlns:a16="http://schemas.microsoft.com/office/drawing/2014/main" id="{1A1DE227-553E-475E-4A8F-951B3CF630C1}"/>
                </a:ext>
              </a:extLst>
            </p:cNvPr>
            <p:cNvSpPr/>
            <p:nvPr/>
          </p:nvSpPr>
          <p:spPr>
            <a:xfrm>
              <a:off x="7543" y="7537"/>
              <a:ext cx="7637145" cy="4342130"/>
            </a:xfrm>
            <a:custGeom>
              <a:avLst/>
              <a:gdLst/>
              <a:ahLst/>
              <a:cxnLst/>
              <a:rect l="l" t="t" r="r" b="b"/>
              <a:pathLst>
                <a:path w="7637145" h="4342130">
                  <a:moveTo>
                    <a:pt x="0" y="4341622"/>
                  </a:moveTo>
                  <a:lnTo>
                    <a:pt x="7636636" y="4341622"/>
                  </a:lnTo>
                  <a:lnTo>
                    <a:pt x="7636636" y="0"/>
                  </a:lnTo>
                  <a:lnTo>
                    <a:pt x="0" y="0"/>
                  </a:lnTo>
                  <a:lnTo>
                    <a:pt x="0" y="4341622"/>
                  </a:lnTo>
                  <a:close/>
                </a:path>
              </a:pathLst>
            </a:custGeom>
            <a:ln w="15074">
              <a:solidFill>
                <a:srgbClr val="D9D9D9"/>
              </a:solidFill>
              <a:prstDash val="solid"/>
            </a:ln>
          </p:spPr>
          <p:txBody>
            <a:bodyPr wrap="square" lIns="0" tIns="0" rIns="0" bIns="0" rtlCol="0">
              <a:prstTxWarp prst="textNoShape">
                <a:avLst/>
              </a:prstTxWarp>
              <a:noAutofit/>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p:nvPr/>
        </p:nvSpPr>
        <p:spPr>
          <a:xfrm>
            <a:off x="376400" y="358050"/>
            <a:ext cx="8767500" cy="105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4600">
                <a:solidFill>
                  <a:srgbClr val="3F3F3F"/>
                </a:solidFill>
                <a:latin typeface="Geo"/>
                <a:ea typeface="Geo"/>
                <a:cs typeface="Geo"/>
                <a:sym typeface="Geo"/>
              </a:rPr>
              <a:t>CONCLUSION</a:t>
            </a:r>
            <a:endParaRPr sz="4600">
              <a:solidFill>
                <a:srgbClr val="3F3F3F"/>
              </a:solidFill>
              <a:latin typeface="Geo"/>
              <a:ea typeface="Geo"/>
              <a:cs typeface="Geo"/>
              <a:sym typeface="Geo"/>
            </a:endParaRPr>
          </a:p>
        </p:txBody>
      </p:sp>
      <p:sp>
        <p:nvSpPr>
          <p:cNvPr id="119" name="Google Shape;119;p23"/>
          <p:cNvSpPr txBox="1"/>
          <p:nvPr/>
        </p:nvSpPr>
        <p:spPr>
          <a:xfrm>
            <a:off x="495900" y="1413750"/>
            <a:ext cx="8152200" cy="3760800"/>
          </a:xfrm>
          <a:prstGeom prst="rect">
            <a:avLst/>
          </a:prstGeom>
          <a:noFill/>
          <a:ln>
            <a:noFill/>
          </a:ln>
        </p:spPr>
        <p:txBody>
          <a:bodyPr spcFirstLastPara="1" wrap="square" lIns="0" tIns="45700" rIns="0" bIns="45700" anchor="t" anchorCtr="0">
            <a:noAutofit/>
          </a:bodyPr>
          <a:lstStyle/>
          <a:p>
            <a:pPr marL="91440" lvl="0" indent="-127000" algn="l" rtl="0">
              <a:lnSpc>
                <a:spcPct val="110000"/>
              </a:lnSpc>
              <a:spcBef>
                <a:spcPts val="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By comparing the performance of an employee the number of employees are higher in number you need to motivate the employees by given them the different levels of task based on there performance. And so we need to motivate them for better outcomes.</a:t>
            </a:r>
            <a:endParaRPr sz="2000">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5650175" y="2490550"/>
            <a:ext cx="5088900" cy="1752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3000">
                <a:solidFill>
                  <a:srgbClr val="262626"/>
                </a:solidFill>
                <a:latin typeface="Geo"/>
                <a:ea typeface="Geo"/>
                <a:cs typeface="Geo"/>
                <a:sym typeface="Geo"/>
              </a:rPr>
              <a:t>EMPLOYEE PERFORMING ANALYSIS USING EXCEL</a:t>
            </a:r>
            <a:endParaRPr sz="3000">
              <a:solidFill>
                <a:srgbClr val="262626"/>
              </a:solidFill>
              <a:latin typeface="Geo"/>
              <a:ea typeface="Geo"/>
              <a:cs typeface="Geo"/>
              <a:sym typeface="Geo"/>
            </a:endParaRPr>
          </a:p>
        </p:txBody>
      </p:sp>
      <p:sp>
        <p:nvSpPr>
          <p:cNvPr id="60" name="Google Shape;60;p14"/>
          <p:cNvSpPr/>
          <p:nvPr/>
        </p:nvSpPr>
        <p:spPr>
          <a:xfrm>
            <a:off x="4577598" y="76200"/>
            <a:ext cx="55269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1" name="Google Shape;61;p14"/>
          <p:cNvSpPr/>
          <p:nvPr/>
        </p:nvSpPr>
        <p:spPr>
          <a:xfrm>
            <a:off x="-954800" y="0"/>
            <a:ext cx="55269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62" name="Google Shape;62;p14"/>
          <p:cNvPicPr preferRelativeResize="0"/>
          <p:nvPr/>
        </p:nvPicPr>
        <p:blipFill rotWithShape="1">
          <a:blip r:embed="rId3">
            <a:alphaModFix/>
          </a:blip>
          <a:srcRect/>
          <a:stretch/>
        </p:blipFill>
        <p:spPr>
          <a:xfrm>
            <a:off x="-954800" y="0"/>
            <a:ext cx="5526899" cy="7010399"/>
          </a:xfrm>
          <a:prstGeom prst="rect">
            <a:avLst/>
          </a:prstGeom>
          <a:noFill/>
          <a:ln>
            <a:noFill/>
          </a:ln>
        </p:spPr>
      </p:pic>
      <p:sp>
        <p:nvSpPr>
          <p:cNvPr id="63" name="Google Shape;63;p14"/>
          <p:cNvSpPr txBox="1"/>
          <p:nvPr/>
        </p:nvSpPr>
        <p:spPr>
          <a:xfrm>
            <a:off x="4577600" y="1489075"/>
            <a:ext cx="5526900" cy="21381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4400">
                <a:solidFill>
                  <a:srgbClr val="262626"/>
                </a:solidFill>
                <a:latin typeface="Geo"/>
                <a:ea typeface="Geo"/>
                <a:cs typeface="Geo"/>
                <a:sym typeface="Geo"/>
              </a:rPr>
              <a:t>EMPLOYEE PERFORMING ANALYSIS USING EXCEL</a:t>
            </a:r>
            <a:endParaRPr sz="8000">
              <a:solidFill>
                <a:srgbClr val="262626"/>
              </a:solidFill>
              <a:latin typeface="Geo"/>
              <a:ea typeface="Geo"/>
              <a:cs typeface="Geo"/>
              <a:sym typeface="Geo"/>
            </a:endParaRPr>
          </a:p>
        </p:txBody>
      </p:sp>
      <p:cxnSp>
        <p:nvCxnSpPr>
          <p:cNvPr id="64" name="Google Shape;64;p14"/>
          <p:cNvCxnSpPr/>
          <p:nvPr/>
        </p:nvCxnSpPr>
        <p:spPr>
          <a:xfrm>
            <a:off x="4798121" y="3779952"/>
            <a:ext cx="4441800" cy="0"/>
          </a:xfrm>
          <a:prstGeom prst="straightConnector1">
            <a:avLst/>
          </a:prstGeom>
          <a:noFill/>
          <a:ln w="12700" cap="flat" cmpd="sng">
            <a:solidFill>
              <a:srgbClr val="3F3F3F"/>
            </a:solidFill>
            <a:prstDash val="solid"/>
            <a:round/>
            <a:headEnd type="none" w="sm" len="sm"/>
            <a:tailEnd type="none" w="sm" len="sm"/>
          </a:ln>
        </p:spPr>
      </p:cxnSp>
      <p:sp>
        <p:nvSpPr>
          <p:cNvPr id="65" name="Google Shape;65;p14"/>
          <p:cNvSpPr txBox="1"/>
          <p:nvPr/>
        </p:nvSpPr>
        <p:spPr>
          <a:xfrm>
            <a:off x="4798125" y="3941350"/>
            <a:ext cx="5088900" cy="17529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None/>
            </a:pPr>
            <a:r>
              <a:rPr lang="en-GB" sz="2400">
                <a:solidFill>
                  <a:srgbClr val="000000"/>
                </a:solidFill>
                <a:latin typeface="Bell MT"/>
                <a:ea typeface="Bell MT"/>
                <a:cs typeface="Bell MT"/>
                <a:sym typeface="Bell MT"/>
              </a:rPr>
              <a:t>PROJECT TITLE</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403954" y="1312800"/>
            <a:ext cx="7766700" cy="5143500"/>
          </a:xfrm>
          <a:prstGeom prst="rect">
            <a:avLst/>
          </a:prstGeom>
          <a:noFill/>
          <a:ln>
            <a:noFill/>
          </a:ln>
        </p:spPr>
        <p:txBody>
          <a:bodyPr spcFirstLastPara="1" wrap="square" lIns="0" tIns="45700" rIns="0" bIns="45700" anchor="t" anchorCtr="0">
            <a:noAutofit/>
          </a:bodyPr>
          <a:lstStyle/>
          <a:p>
            <a:pPr marL="457200" lvl="0" indent="-457200" algn="l" rtl="0">
              <a:spcBef>
                <a:spcPts val="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PROBLEM STATEMENT</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PROJECT OVERVIEW</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END USERS</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OUR SOLUTION AND PROPOSITION</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DATASET DESCRIPTION</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MODELLING APPROACH </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RESULTS AND DISCUSSION</a:t>
            </a:r>
            <a:endParaRPr sz="2000">
              <a:solidFill>
                <a:srgbClr val="3F3F3F"/>
              </a:solidFill>
            </a:endParaRPr>
          </a:p>
          <a:p>
            <a:pPr marL="457200" lvl="0" indent="-457200" algn="l" rtl="0">
              <a:spcBef>
                <a:spcPts val="1400"/>
              </a:spcBef>
              <a:spcAft>
                <a:spcPts val="0"/>
              </a:spcAft>
              <a:buClr>
                <a:srgbClr val="E88B33"/>
              </a:buClr>
              <a:buSzPts val="1850"/>
              <a:buFont typeface="Geo"/>
              <a:buAutoNum type="arabicPeriod"/>
            </a:pPr>
            <a:r>
              <a:rPr lang="en-GB" sz="1850">
                <a:solidFill>
                  <a:srgbClr val="3F3F3F"/>
                </a:solidFill>
                <a:latin typeface="Bell MT"/>
                <a:ea typeface="Bell MT"/>
                <a:cs typeface="Bell MT"/>
                <a:sym typeface="Bell MT"/>
              </a:rPr>
              <a:t>CONCLUSION</a:t>
            </a:r>
            <a:endParaRPr sz="2000">
              <a:solidFill>
                <a:srgbClr val="3F3F3F"/>
              </a:solidFill>
            </a:endParaRPr>
          </a:p>
        </p:txBody>
      </p:sp>
      <p:sp>
        <p:nvSpPr>
          <p:cNvPr id="71" name="Google Shape;71;p15"/>
          <p:cNvSpPr txBox="1"/>
          <p:nvPr/>
        </p:nvSpPr>
        <p:spPr>
          <a:xfrm>
            <a:off x="695500" y="397107"/>
            <a:ext cx="8166300" cy="915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4600">
                <a:solidFill>
                  <a:srgbClr val="3F3F3F"/>
                </a:solidFill>
                <a:latin typeface="Geo"/>
                <a:ea typeface="Geo"/>
                <a:cs typeface="Geo"/>
                <a:sym typeface="Geo"/>
              </a:rPr>
              <a:t>AGENDA</a:t>
            </a:r>
            <a:endParaRPr sz="4600">
              <a:solidFill>
                <a:srgbClr val="3F3F3F"/>
              </a:solidFill>
              <a:latin typeface="Geo"/>
              <a:ea typeface="Geo"/>
              <a:cs typeface="Geo"/>
              <a:sym typeface="Ge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160650" y="375771"/>
            <a:ext cx="8822700" cy="12579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4600">
                <a:solidFill>
                  <a:srgbClr val="3F3F3F"/>
                </a:solidFill>
                <a:latin typeface="Geo"/>
                <a:ea typeface="Geo"/>
                <a:cs typeface="Geo"/>
                <a:sym typeface="Geo"/>
              </a:rPr>
              <a:t>PROBLEM STATEMENT</a:t>
            </a:r>
            <a:endParaRPr sz="4600">
              <a:solidFill>
                <a:srgbClr val="3F3F3F"/>
              </a:solidFill>
              <a:latin typeface="Geo"/>
              <a:ea typeface="Geo"/>
              <a:cs typeface="Geo"/>
              <a:sym typeface="Geo"/>
            </a:endParaRPr>
          </a:p>
        </p:txBody>
      </p:sp>
      <p:sp>
        <p:nvSpPr>
          <p:cNvPr id="77" name="Google Shape;77;p16"/>
          <p:cNvSpPr txBox="1"/>
          <p:nvPr/>
        </p:nvSpPr>
        <p:spPr>
          <a:xfrm>
            <a:off x="160650" y="1869300"/>
            <a:ext cx="8507100" cy="3274200"/>
          </a:xfrm>
          <a:prstGeom prst="rect">
            <a:avLst/>
          </a:prstGeom>
          <a:noFill/>
          <a:ln>
            <a:noFill/>
          </a:ln>
        </p:spPr>
        <p:txBody>
          <a:bodyPr spcFirstLastPara="1" wrap="square" lIns="0" tIns="45700" rIns="0" bIns="45700" anchor="t" anchorCtr="0">
            <a:noAutofit/>
          </a:bodyPr>
          <a:lstStyle/>
          <a:p>
            <a:pPr marL="91440" lvl="0" indent="-127000" algn="l" rtl="0">
              <a:lnSpc>
                <a:spcPct val="110000"/>
              </a:lnSpc>
              <a:spcBef>
                <a:spcPts val="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Objective: To analyze employee performance data to identify high performers, areas for improvement, and overall trends within the organization.</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Background: The company has collected performance data for its employees over the past year including metrics such as productivity, attendance, goal achievement, and feedback scores. This data is stored in Excel spreadsheets.</a:t>
            </a:r>
            <a:endParaRPr sz="2000">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45925" y="0"/>
            <a:ext cx="7057800" cy="982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4600">
                <a:solidFill>
                  <a:srgbClr val="3F3F3F"/>
                </a:solidFill>
                <a:latin typeface="Geo"/>
                <a:ea typeface="Geo"/>
                <a:cs typeface="Geo"/>
                <a:sym typeface="Geo"/>
              </a:rPr>
              <a:t>PROJECT OVERVIEW </a:t>
            </a:r>
            <a:endParaRPr sz="4600">
              <a:solidFill>
                <a:srgbClr val="3F3F3F"/>
              </a:solidFill>
              <a:latin typeface="Geo"/>
              <a:ea typeface="Geo"/>
              <a:cs typeface="Geo"/>
              <a:sym typeface="Geo"/>
            </a:endParaRPr>
          </a:p>
        </p:txBody>
      </p:sp>
      <p:sp>
        <p:nvSpPr>
          <p:cNvPr id="83" name="Google Shape;83;p17"/>
          <p:cNvSpPr txBox="1"/>
          <p:nvPr/>
        </p:nvSpPr>
        <p:spPr>
          <a:xfrm>
            <a:off x="511975" y="982200"/>
            <a:ext cx="7886100" cy="4645500"/>
          </a:xfrm>
          <a:prstGeom prst="rect">
            <a:avLst/>
          </a:prstGeom>
          <a:noFill/>
          <a:ln>
            <a:noFill/>
          </a:ln>
        </p:spPr>
        <p:txBody>
          <a:bodyPr spcFirstLastPara="1" wrap="square" lIns="0" tIns="45700" rIns="0" bIns="45700" anchor="t" anchorCtr="0">
            <a:noAutofit/>
          </a:bodyPr>
          <a:lstStyle/>
          <a:p>
            <a:pPr marL="91440" lvl="0" indent="-127000" algn="l" rtl="0">
              <a:lnSpc>
                <a:spcPct val="110000"/>
              </a:lnSpc>
              <a:spcBef>
                <a:spcPts val="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Employee data analysis is the process of collecting, examining, and interpreting data related to employees to gain insights that inform HR and business decisions. It involves using data and analytics to understand employee behavior, performance, engagement, and demographics, enabling organizations to;</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     - Make informed decisions</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     - Drive business outcomes</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     - Reduce costs</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alibri"/>
              <a:buChar char=" "/>
            </a:pPr>
            <a:r>
              <a:rPr lang="en-GB" sz="2000">
                <a:solidFill>
                  <a:srgbClr val="3F3F3F"/>
                </a:solidFill>
                <a:latin typeface="Bell MT"/>
                <a:ea typeface="Bell MT"/>
                <a:cs typeface="Bell MT"/>
                <a:sym typeface="Bell MT"/>
              </a:rPr>
              <a:t>     - Enhance talent management </a:t>
            </a:r>
            <a:endParaRPr sz="20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87300" y="653585"/>
            <a:ext cx="8969400" cy="9273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en-GB" sz="4600">
                <a:solidFill>
                  <a:srgbClr val="3F3F3F"/>
                </a:solidFill>
                <a:latin typeface="Geo"/>
                <a:ea typeface="Geo"/>
                <a:cs typeface="Geo"/>
                <a:sym typeface="Geo"/>
              </a:rPr>
              <a:t>WHO ARE THE END USERS</a:t>
            </a:r>
            <a:endParaRPr sz="4600">
              <a:solidFill>
                <a:srgbClr val="3F3F3F"/>
              </a:solidFill>
              <a:latin typeface="Geo"/>
              <a:ea typeface="Geo"/>
              <a:cs typeface="Geo"/>
              <a:sym typeface="Geo"/>
            </a:endParaRPr>
          </a:p>
        </p:txBody>
      </p:sp>
      <p:sp>
        <p:nvSpPr>
          <p:cNvPr id="89" name="Google Shape;89;p18"/>
          <p:cNvSpPr txBox="1"/>
          <p:nvPr/>
        </p:nvSpPr>
        <p:spPr>
          <a:xfrm>
            <a:off x="688500" y="1998951"/>
            <a:ext cx="7767000" cy="3931800"/>
          </a:xfrm>
          <a:prstGeom prst="rect">
            <a:avLst/>
          </a:prstGeom>
          <a:noFill/>
          <a:ln>
            <a:noFill/>
          </a:ln>
        </p:spPr>
        <p:txBody>
          <a:bodyPr spcFirstLastPara="1" wrap="square" lIns="0" tIns="45700" rIns="0" bIns="45700" anchor="t" anchorCtr="0">
            <a:noAutofit/>
          </a:bodyPr>
          <a:lstStyle/>
          <a:p>
            <a:pPr marL="91440" lvl="0" indent="-127000" algn="l" rtl="0">
              <a:lnSpc>
                <a:spcPct val="110000"/>
              </a:lnSpc>
              <a:spcBef>
                <a:spcPts val="0"/>
              </a:spcBef>
              <a:spcAft>
                <a:spcPts val="0"/>
              </a:spcAft>
              <a:buClr>
                <a:srgbClr val="E88B33"/>
              </a:buClr>
              <a:buSzPts val="2000"/>
              <a:buFont typeface="Courier New"/>
              <a:buChar char="o"/>
            </a:pPr>
            <a:r>
              <a:rPr lang="en-GB" sz="2000">
                <a:solidFill>
                  <a:srgbClr val="3F3F3F"/>
                </a:solidFill>
                <a:latin typeface="Bell MT"/>
                <a:ea typeface="Bell MT"/>
                <a:cs typeface="Bell MT"/>
                <a:sym typeface="Bell MT"/>
              </a:rPr>
              <a:t>MANAGER</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ourier New"/>
              <a:buChar char="o"/>
            </a:pPr>
            <a:r>
              <a:rPr lang="en-GB" sz="2000">
                <a:solidFill>
                  <a:srgbClr val="3F3F3F"/>
                </a:solidFill>
                <a:latin typeface="Bell MT"/>
                <a:ea typeface="Bell MT"/>
                <a:cs typeface="Bell MT"/>
                <a:sym typeface="Bell MT"/>
              </a:rPr>
              <a:t>EMPLOYEES</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ourier New"/>
              <a:buChar char="o"/>
            </a:pPr>
            <a:r>
              <a:rPr lang="en-GB" sz="2000">
                <a:solidFill>
                  <a:srgbClr val="3F3F3F"/>
                </a:solidFill>
                <a:latin typeface="Bell MT"/>
                <a:ea typeface="Bell MT"/>
                <a:cs typeface="Bell MT"/>
                <a:sym typeface="Bell MT"/>
              </a:rPr>
              <a:t>EMPLOYER</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ourier New"/>
              <a:buChar char="o"/>
            </a:pPr>
            <a:r>
              <a:rPr lang="en-GB" sz="2000">
                <a:solidFill>
                  <a:srgbClr val="3F3F3F"/>
                </a:solidFill>
                <a:latin typeface="Bell MT"/>
                <a:ea typeface="Bell MT"/>
                <a:cs typeface="Bell MT"/>
                <a:sym typeface="Bell MT"/>
              </a:rPr>
              <a:t>ORGANISATION</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ourier New"/>
              <a:buChar char="o"/>
            </a:pPr>
            <a:r>
              <a:rPr lang="en-GB" sz="2000">
                <a:solidFill>
                  <a:srgbClr val="3F3F3F"/>
                </a:solidFill>
                <a:latin typeface="Bell MT"/>
                <a:ea typeface="Bell MT"/>
                <a:cs typeface="Bell MT"/>
                <a:sym typeface="Bell MT"/>
              </a:rPr>
              <a:t>IT SECTORS</a:t>
            </a:r>
            <a:endParaRPr sz="2000">
              <a:solidFill>
                <a:srgbClr val="3F3F3F"/>
              </a:solidFill>
            </a:endParaRPr>
          </a:p>
          <a:p>
            <a:pPr marL="91440" lvl="0" indent="-127000" algn="l" rtl="0">
              <a:lnSpc>
                <a:spcPct val="110000"/>
              </a:lnSpc>
              <a:spcBef>
                <a:spcPts val="1400"/>
              </a:spcBef>
              <a:spcAft>
                <a:spcPts val="0"/>
              </a:spcAft>
              <a:buClr>
                <a:srgbClr val="E88B33"/>
              </a:buClr>
              <a:buSzPts val="2000"/>
              <a:buFont typeface="Courier New"/>
              <a:buChar char="o"/>
            </a:pPr>
            <a:r>
              <a:rPr lang="en-GB" sz="2000">
                <a:solidFill>
                  <a:srgbClr val="3F3F3F"/>
                </a:solidFill>
                <a:latin typeface="Bell MT"/>
                <a:ea typeface="Bell MT"/>
                <a:cs typeface="Bell MT"/>
                <a:sym typeface="Bell MT"/>
              </a:rPr>
              <a:t>INDUSTRY, etc..</a:t>
            </a:r>
            <a:endParaRPr sz="2000">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OUR SOLUTION AND ITS VALUE PROPOSITION</a:t>
            </a:r>
            <a:endParaRPr/>
          </a:p>
          <a:p>
            <a:pPr marL="0" lvl="0" indent="0" algn="l" rtl="0">
              <a:spcBef>
                <a:spcPts val="0"/>
              </a:spcBef>
              <a:spcAft>
                <a:spcPts val="0"/>
              </a:spcAft>
              <a:buNone/>
            </a:pPr>
            <a:endParaRPr/>
          </a:p>
        </p:txBody>
      </p:sp>
      <p:sp>
        <p:nvSpPr>
          <p:cNvPr id="95" name="Google Shape;95;p19"/>
          <p:cNvSpPr txBox="1">
            <a:spLocks noGrp="1"/>
          </p:cNvSpPr>
          <p:nvPr>
            <p:ph type="body" idx="1"/>
          </p:nvPr>
        </p:nvSpPr>
        <p:spPr>
          <a:xfrm>
            <a:off x="881350" y="1464625"/>
            <a:ext cx="7950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Conditioning Formatting</a:t>
            </a:r>
            <a:endParaRPr/>
          </a:p>
          <a:p>
            <a:pPr marL="0" lvl="0" indent="0" algn="l" rtl="0">
              <a:spcBef>
                <a:spcPts val="1600"/>
              </a:spcBef>
              <a:spcAft>
                <a:spcPts val="0"/>
              </a:spcAft>
              <a:buNone/>
            </a:pPr>
            <a:r>
              <a:rPr lang="en-GB"/>
              <a:t>Filter-remove</a:t>
            </a:r>
            <a:endParaRPr/>
          </a:p>
          <a:p>
            <a:pPr marL="0" lvl="0" indent="0" algn="l" rtl="0">
              <a:spcBef>
                <a:spcPts val="1600"/>
              </a:spcBef>
              <a:spcAft>
                <a:spcPts val="0"/>
              </a:spcAft>
              <a:buNone/>
            </a:pPr>
            <a:r>
              <a:rPr lang="en-GB"/>
              <a:t>Formula-performance</a:t>
            </a:r>
            <a:endParaRPr/>
          </a:p>
          <a:p>
            <a:pPr marL="0" lvl="0" indent="0" algn="l" rtl="0">
              <a:spcBef>
                <a:spcPts val="1600"/>
              </a:spcBef>
              <a:spcAft>
                <a:spcPts val="0"/>
              </a:spcAft>
              <a:buNone/>
            </a:pPr>
            <a:r>
              <a:rPr lang="en-GB"/>
              <a:t>Pie chart-data visualization</a:t>
            </a:r>
            <a:endParaRPr/>
          </a:p>
          <a:p>
            <a:pPr marL="0" lvl="0" indent="0" algn="l" rtl="0">
              <a:spcBef>
                <a:spcPts val="1600"/>
              </a:spcBef>
              <a:spcAft>
                <a:spcPts val="0"/>
              </a:spcAft>
              <a:buNone/>
            </a:pPr>
            <a:r>
              <a:rPr lang="en-GB"/>
              <a:t>Pivot-summary</a:t>
            </a: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 DESCRIPTION</a:t>
            </a:r>
            <a:endParaRPr/>
          </a:p>
          <a:p>
            <a:pPr marL="0" lvl="0" indent="0" algn="l" rtl="0">
              <a:spcBef>
                <a:spcPts val="0"/>
              </a:spcBef>
              <a:spcAft>
                <a:spcPts val="0"/>
              </a:spcAft>
              <a:buNone/>
            </a:pP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took the employee data from Kaggle website. We have 26 features totally. But, we used only 9 of the features. We entered the name of the employees in alpahabetical order. And we also entered the employee type in alphabetical order. We entered the performance level of the employee in numerical value. We entered the gender of the employees as Male/Female. We entered the data of employee rating in numerical value. We entered the business unit in alphabetical order.</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WOW IN OUR SOLUTION</a:t>
            </a:r>
            <a:endParaRPr/>
          </a:p>
          <a:p>
            <a:pPr marL="0" lvl="0" indent="0" algn="l" rtl="0">
              <a:spcBef>
                <a:spcPts val="0"/>
              </a:spcBef>
              <a:spcAft>
                <a:spcPts val="0"/>
              </a:spcAft>
              <a:buNone/>
            </a:pP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Performance level= IFS(Z8&gt;=5,”VERY </a:t>
            </a:r>
            <a:endParaRPr/>
          </a:p>
          <a:p>
            <a:pPr marL="0" lvl="0" indent="0" algn="l" rtl="0">
              <a:spcBef>
                <a:spcPts val="1600"/>
              </a:spcBef>
              <a:spcAft>
                <a:spcPts val="0"/>
              </a:spcAft>
              <a:buNone/>
            </a:pPr>
            <a:r>
              <a:rPr lang="en-GB"/>
              <a:t>HIGH”, Z8&gt;=4,”HIGH”,Z8&gt;=3,”MED”,TRUE,”LOW”)</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PowerPoint Presentation</vt:lpstr>
      <vt:lpstr>PowerPoint Presentation</vt:lpstr>
      <vt:lpstr>PowerPoint Presentation</vt:lpstr>
      <vt:lpstr>PowerPoint Presentation</vt:lpstr>
      <vt:lpstr>OUR SOLUTION AND ITS VALUE PROPOSITION </vt:lpstr>
      <vt:lpstr>DATASET DESCRIPTION </vt:lpstr>
      <vt:lpstr>THE WOW IN OUR SOLUTION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vijaya14247@gmail.com</cp:lastModifiedBy>
  <cp:revision>2</cp:revision>
  <dcterms:modified xsi:type="dcterms:W3CDTF">2024-09-11T06:55:53Z</dcterms:modified>
</cp:coreProperties>
</file>