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65" r:id="rId5"/>
    <p:sldId id="263" r:id="rId6"/>
    <p:sldId id="258" r:id="rId7"/>
    <p:sldId id="276" r:id="rId8"/>
    <p:sldId id="266" r:id="rId9"/>
    <p:sldId id="267" r:id="rId10"/>
    <p:sldId id="268" r:id="rId11"/>
    <p:sldId id="270" r:id="rId12"/>
    <p:sldId id="271" r:id="rId13"/>
    <p:sldId id="272" r:id="rId14"/>
    <p:sldId id="269" r:id="rId15"/>
    <p:sldId id="277" r:id="rId16"/>
    <p:sldId id="273" r:id="rId17"/>
    <p:sldId id="275" r:id="rId18"/>
    <p:sldId id="274" r:id="rId19"/>
    <p:sldId id="278" r:id="rId20"/>
    <p:sldId id="260" r:id="rId21"/>
    <p:sldId id="262"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75" d="100"/>
          <a:sy n="75" d="100"/>
        </p:scale>
        <p:origin x="1836"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D53FE-7AAD-469F-BE20-554785C43B6D}" type="datetimeFigureOut">
              <a:rPr lang="en-US" smtClean="0"/>
              <a:t>8/12/2022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9B0F4-D185-4D79-91CB-B30E397ECB05}" type="slidenum">
              <a:rPr lang="en-US" smtClean="0"/>
              <a:t>‹#›</a:t>
            </a:fld>
            <a:endParaRPr lang="en-US"/>
          </a:p>
        </p:txBody>
      </p:sp>
    </p:spTree>
    <p:extLst>
      <p:ext uri="{BB962C8B-B14F-4D97-AF65-F5344CB8AC3E}">
        <p14:creationId xmlns:p14="http://schemas.microsoft.com/office/powerpoint/2010/main" val="735715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E203-723E-4BA8-9D36-3DA338BFB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EB71DE-80F7-4AEA-B939-EA7C1C8AF2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5B5559-C81A-4E6C-BF2D-EECCB340BCCF}"/>
              </a:ext>
            </a:extLst>
          </p:cNvPr>
          <p:cNvSpPr>
            <a:spLocks noGrp="1"/>
          </p:cNvSpPr>
          <p:nvPr>
            <p:ph type="dt" sz="half" idx="10"/>
          </p:nvPr>
        </p:nvSpPr>
        <p:spPr/>
        <p:txBody>
          <a:bodyPr/>
          <a:lstStyle/>
          <a:p>
            <a:r>
              <a:rPr lang="en-US"/>
              <a:t>30 January 2020</a:t>
            </a:r>
          </a:p>
        </p:txBody>
      </p:sp>
      <p:sp>
        <p:nvSpPr>
          <p:cNvPr id="5" name="Footer Placeholder 4">
            <a:extLst>
              <a:ext uri="{FF2B5EF4-FFF2-40B4-BE49-F238E27FC236}">
                <a16:creationId xmlns:a16="http://schemas.microsoft.com/office/drawing/2014/main" id="{EA98BB71-3498-4C40-8A38-69B0EBF47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31CF5-1E9F-44F3-8A18-DEF603412ED4}"/>
              </a:ext>
            </a:extLst>
          </p:cNvPr>
          <p:cNvSpPr>
            <a:spLocks noGrp="1"/>
          </p:cNvSpPr>
          <p:nvPr>
            <p:ph type="sldNum" sz="quarter" idx="12"/>
          </p:nvPr>
        </p:nvSpPr>
        <p:spPr/>
        <p:txBody>
          <a:bodyPr/>
          <a:lstStyle/>
          <a:p>
            <a:fld id="{0AE22A94-61F7-4CC6-ABD6-F5FC49EF18D0}" type="slidenum">
              <a:rPr lang="en-US" smtClean="0"/>
              <a:t>‹#›</a:t>
            </a:fld>
            <a:endParaRPr lang="en-US"/>
          </a:p>
        </p:txBody>
      </p:sp>
    </p:spTree>
    <p:extLst>
      <p:ext uri="{BB962C8B-B14F-4D97-AF65-F5344CB8AC3E}">
        <p14:creationId xmlns:p14="http://schemas.microsoft.com/office/powerpoint/2010/main" val="308244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2E64-D28C-4D41-A34B-998A633223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A21AB-B05A-41D5-94E7-76FD0F2092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7A323-7689-477E-9BF1-D89609C95BFA}"/>
              </a:ext>
            </a:extLst>
          </p:cNvPr>
          <p:cNvSpPr>
            <a:spLocks noGrp="1"/>
          </p:cNvSpPr>
          <p:nvPr>
            <p:ph type="dt" sz="half" idx="10"/>
          </p:nvPr>
        </p:nvSpPr>
        <p:spPr/>
        <p:txBody>
          <a:bodyPr/>
          <a:lstStyle/>
          <a:p>
            <a:r>
              <a:rPr lang="en-US"/>
              <a:t>30 January 2020</a:t>
            </a:r>
          </a:p>
        </p:txBody>
      </p:sp>
      <p:sp>
        <p:nvSpPr>
          <p:cNvPr id="5" name="Footer Placeholder 4">
            <a:extLst>
              <a:ext uri="{FF2B5EF4-FFF2-40B4-BE49-F238E27FC236}">
                <a16:creationId xmlns:a16="http://schemas.microsoft.com/office/drawing/2014/main" id="{972C2CDE-F7DD-4C65-8060-ADB2B3212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624F5-E56D-42DC-BF7E-6F6D3D1BAABC}"/>
              </a:ext>
            </a:extLst>
          </p:cNvPr>
          <p:cNvSpPr>
            <a:spLocks noGrp="1"/>
          </p:cNvSpPr>
          <p:nvPr>
            <p:ph type="sldNum" sz="quarter" idx="12"/>
          </p:nvPr>
        </p:nvSpPr>
        <p:spPr/>
        <p:txBody>
          <a:bodyPr/>
          <a:lstStyle/>
          <a:p>
            <a:fld id="{0AE22A94-61F7-4CC6-ABD6-F5FC49EF18D0}" type="slidenum">
              <a:rPr lang="en-US" smtClean="0"/>
              <a:t>‹#›</a:t>
            </a:fld>
            <a:endParaRPr lang="en-US"/>
          </a:p>
        </p:txBody>
      </p:sp>
    </p:spTree>
    <p:extLst>
      <p:ext uri="{BB962C8B-B14F-4D97-AF65-F5344CB8AC3E}">
        <p14:creationId xmlns:p14="http://schemas.microsoft.com/office/powerpoint/2010/main" val="120834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4AA873-C6FC-40DA-937B-0896DE7458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F1A361-F06A-42DC-838F-1064213C7F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945FE-BB12-4420-9377-FC09F1113A03}"/>
              </a:ext>
            </a:extLst>
          </p:cNvPr>
          <p:cNvSpPr>
            <a:spLocks noGrp="1"/>
          </p:cNvSpPr>
          <p:nvPr>
            <p:ph type="dt" sz="half" idx="10"/>
          </p:nvPr>
        </p:nvSpPr>
        <p:spPr/>
        <p:txBody>
          <a:bodyPr/>
          <a:lstStyle/>
          <a:p>
            <a:r>
              <a:rPr lang="en-US"/>
              <a:t>30 January 2020</a:t>
            </a:r>
          </a:p>
        </p:txBody>
      </p:sp>
      <p:sp>
        <p:nvSpPr>
          <p:cNvPr id="5" name="Footer Placeholder 4">
            <a:extLst>
              <a:ext uri="{FF2B5EF4-FFF2-40B4-BE49-F238E27FC236}">
                <a16:creationId xmlns:a16="http://schemas.microsoft.com/office/drawing/2014/main" id="{A13E74FA-DE72-4C2A-A0C9-C5D21EB36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98B0B-7CD6-401B-ADAB-DBBA4B0DE34A}"/>
              </a:ext>
            </a:extLst>
          </p:cNvPr>
          <p:cNvSpPr>
            <a:spLocks noGrp="1"/>
          </p:cNvSpPr>
          <p:nvPr>
            <p:ph type="sldNum" sz="quarter" idx="12"/>
          </p:nvPr>
        </p:nvSpPr>
        <p:spPr/>
        <p:txBody>
          <a:bodyPr/>
          <a:lstStyle/>
          <a:p>
            <a:fld id="{0AE22A94-61F7-4CC6-ABD6-F5FC49EF18D0}" type="slidenum">
              <a:rPr lang="en-US" smtClean="0"/>
              <a:t>‹#›</a:t>
            </a:fld>
            <a:endParaRPr lang="en-US"/>
          </a:p>
        </p:txBody>
      </p:sp>
    </p:spTree>
    <p:extLst>
      <p:ext uri="{BB962C8B-B14F-4D97-AF65-F5344CB8AC3E}">
        <p14:creationId xmlns:p14="http://schemas.microsoft.com/office/powerpoint/2010/main" val="390232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ED62-CB3C-4D74-B5BD-A496E23E7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E39E78-1E72-435A-97C4-2929A29AE2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E8270-9A82-4C78-B586-5C6A70248196}"/>
              </a:ext>
            </a:extLst>
          </p:cNvPr>
          <p:cNvSpPr>
            <a:spLocks noGrp="1"/>
          </p:cNvSpPr>
          <p:nvPr>
            <p:ph type="dt" sz="half" idx="10"/>
          </p:nvPr>
        </p:nvSpPr>
        <p:spPr/>
        <p:txBody>
          <a:bodyPr/>
          <a:lstStyle/>
          <a:p>
            <a:r>
              <a:rPr lang="en-US"/>
              <a:t>30 January 2020</a:t>
            </a:r>
          </a:p>
        </p:txBody>
      </p:sp>
      <p:sp>
        <p:nvSpPr>
          <p:cNvPr id="5" name="Footer Placeholder 4">
            <a:extLst>
              <a:ext uri="{FF2B5EF4-FFF2-40B4-BE49-F238E27FC236}">
                <a16:creationId xmlns:a16="http://schemas.microsoft.com/office/drawing/2014/main" id="{4C2D78EB-30EF-4067-8099-9FF489F9D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D0223-419D-4DD0-8201-FB2AFB69DB09}"/>
              </a:ext>
            </a:extLst>
          </p:cNvPr>
          <p:cNvSpPr>
            <a:spLocks noGrp="1"/>
          </p:cNvSpPr>
          <p:nvPr>
            <p:ph type="sldNum" sz="quarter" idx="12"/>
          </p:nvPr>
        </p:nvSpPr>
        <p:spPr/>
        <p:txBody>
          <a:bodyPr/>
          <a:lstStyle/>
          <a:p>
            <a:fld id="{0AE22A94-61F7-4CC6-ABD6-F5FC49EF18D0}" type="slidenum">
              <a:rPr lang="en-US" smtClean="0"/>
              <a:t>‹#›</a:t>
            </a:fld>
            <a:endParaRPr lang="en-US"/>
          </a:p>
        </p:txBody>
      </p:sp>
    </p:spTree>
    <p:extLst>
      <p:ext uri="{BB962C8B-B14F-4D97-AF65-F5344CB8AC3E}">
        <p14:creationId xmlns:p14="http://schemas.microsoft.com/office/powerpoint/2010/main" val="4280514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9E3F-7BD4-4CB2-931E-6BEF489773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3309BB-62A5-453A-B775-4FCA290C6E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48E9BE-6B1F-4BDF-98BE-5525552AB31E}"/>
              </a:ext>
            </a:extLst>
          </p:cNvPr>
          <p:cNvSpPr>
            <a:spLocks noGrp="1"/>
          </p:cNvSpPr>
          <p:nvPr>
            <p:ph type="dt" sz="half" idx="10"/>
          </p:nvPr>
        </p:nvSpPr>
        <p:spPr/>
        <p:txBody>
          <a:bodyPr/>
          <a:lstStyle/>
          <a:p>
            <a:r>
              <a:rPr lang="en-US"/>
              <a:t>30 January 2020</a:t>
            </a:r>
          </a:p>
        </p:txBody>
      </p:sp>
      <p:sp>
        <p:nvSpPr>
          <p:cNvPr id="5" name="Footer Placeholder 4">
            <a:extLst>
              <a:ext uri="{FF2B5EF4-FFF2-40B4-BE49-F238E27FC236}">
                <a16:creationId xmlns:a16="http://schemas.microsoft.com/office/drawing/2014/main" id="{AC51AFBE-341F-4CD2-9A64-37E8578F6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16F7E-55E5-4719-8318-F64D83B8DA23}"/>
              </a:ext>
            </a:extLst>
          </p:cNvPr>
          <p:cNvSpPr>
            <a:spLocks noGrp="1"/>
          </p:cNvSpPr>
          <p:nvPr>
            <p:ph type="sldNum" sz="quarter" idx="12"/>
          </p:nvPr>
        </p:nvSpPr>
        <p:spPr/>
        <p:txBody>
          <a:bodyPr/>
          <a:lstStyle/>
          <a:p>
            <a:fld id="{0AE22A94-61F7-4CC6-ABD6-F5FC49EF18D0}" type="slidenum">
              <a:rPr lang="en-US" smtClean="0"/>
              <a:t>‹#›</a:t>
            </a:fld>
            <a:endParaRPr lang="en-US"/>
          </a:p>
        </p:txBody>
      </p:sp>
    </p:spTree>
    <p:extLst>
      <p:ext uri="{BB962C8B-B14F-4D97-AF65-F5344CB8AC3E}">
        <p14:creationId xmlns:p14="http://schemas.microsoft.com/office/powerpoint/2010/main" val="338450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C9FE-098A-4D4C-B125-1365B4DC4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8F7FDD-8F51-4A78-9617-07191396B2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D6ADD0-7BB3-443C-B4D3-F453540E7D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5A53A6-A6E8-4690-9331-9672A73806A0}"/>
              </a:ext>
            </a:extLst>
          </p:cNvPr>
          <p:cNvSpPr>
            <a:spLocks noGrp="1"/>
          </p:cNvSpPr>
          <p:nvPr>
            <p:ph type="dt" sz="half" idx="10"/>
          </p:nvPr>
        </p:nvSpPr>
        <p:spPr/>
        <p:txBody>
          <a:bodyPr/>
          <a:lstStyle/>
          <a:p>
            <a:r>
              <a:rPr lang="en-US"/>
              <a:t>30 January 2020</a:t>
            </a:r>
          </a:p>
        </p:txBody>
      </p:sp>
      <p:sp>
        <p:nvSpPr>
          <p:cNvPr id="6" name="Footer Placeholder 5">
            <a:extLst>
              <a:ext uri="{FF2B5EF4-FFF2-40B4-BE49-F238E27FC236}">
                <a16:creationId xmlns:a16="http://schemas.microsoft.com/office/drawing/2014/main" id="{B4F9ACD4-BD4E-4D9D-BB3F-EAD44B062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DACA6-DC4B-4345-B973-4A2EB77CCB5F}"/>
              </a:ext>
            </a:extLst>
          </p:cNvPr>
          <p:cNvSpPr>
            <a:spLocks noGrp="1"/>
          </p:cNvSpPr>
          <p:nvPr>
            <p:ph type="sldNum" sz="quarter" idx="12"/>
          </p:nvPr>
        </p:nvSpPr>
        <p:spPr/>
        <p:txBody>
          <a:bodyPr/>
          <a:lstStyle/>
          <a:p>
            <a:fld id="{0AE22A94-61F7-4CC6-ABD6-F5FC49EF18D0}" type="slidenum">
              <a:rPr lang="en-US" smtClean="0"/>
              <a:t>‹#›</a:t>
            </a:fld>
            <a:endParaRPr lang="en-US"/>
          </a:p>
        </p:txBody>
      </p:sp>
    </p:spTree>
    <p:extLst>
      <p:ext uri="{BB962C8B-B14F-4D97-AF65-F5344CB8AC3E}">
        <p14:creationId xmlns:p14="http://schemas.microsoft.com/office/powerpoint/2010/main" val="178701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C1285-F6B2-4FC7-BD72-9723AA9E75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635428-4ABA-4A85-8DD2-30CC95FA31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AB51FE-47A1-4810-8161-7D894A726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E941FA-B3A3-4843-B77B-66ACA843F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CA5738-B081-4D1D-99E1-2691BD03D4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87DE93-A9E0-4028-92CF-5E9DDEAAAC50}"/>
              </a:ext>
            </a:extLst>
          </p:cNvPr>
          <p:cNvSpPr>
            <a:spLocks noGrp="1"/>
          </p:cNvSpPr>
          <p:nvPr>
            <p:ph type="dt" sz="half" idx="10"/>
          </p:nvPr>
        </p:nvSpPr>
        <p:spPr/>
        <p:txBody>
          <a:bodyPr/>
          <a:lstStyle/>
          <a:p>
            <a:r>
              <a:rPr lang="en-US"/>
              <a:t>30 January 2020</a:t>
            </a:r>
          </a:p>
        </p:txBody>
      </p:sp>
      <p:sp>
        <p:nvSpPr>
          <p:cNvPr id="8" name="Footer Placeholder 7">
            <a:extLst>
              <a:ext uri="{FF2B5EF4-FFF2-40B4-BE49-F238E27FC236}">
                <a16:creationId xmlns:a16="http://schemas.microsoft.com/office/drawing/2014/main" id="{A059D4AE-E5B6-4C67-A6FA-6D24E86B6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96C14F-DBCC-499E-BBEE-F611858A2019}"/>
              </a:ext>
            </a:extLst>
          </p:cNvPr>
          <p:cNvSpPr>
            <a:spLocks noGrp="1"/>
          </p:cNvSpPr>
          <p:nvPr>
            <p:ph type="sldNum" sz="quarter" idx="12"/>
          </p:nvPr>
        </p:nvSpPr>
        <p:spPr/>
        <p:txBody>
          <a:bodyPr/>
          <a:lstStyle/>
          <a:p>
            <a:fld id="{0AE22A94-61F7-4CC6-ABD6-F5FC49EF18D0}" type="slidenum">
              <a:rPr lang="en-US" smtClean="0"/>
              <a:t>‹#›</a:t>
            </a:fld>
            <a:endParaRPr lang="en-US"/>
          </a:p>
        </p:txBody>
      </p:sp>
    </p:spTree>
    <p:extLst>
      <p:ext uri="{BB962C8B-B14F-4D97-AF65-F5344CB8AC3E}">
        <p14:creationId xmlns:p14="http://schemas.microsoft.com/office/powerpoint/2010/main" val="4526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EE9F-0E0F-43D7-8ADF-24A9C52876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A097D2-EF41-4FC5-BC55-1744049FA67A}"/>
              </a:ext>
            </a:extLst>
          </p:cNvPr>
          <p:cNvSpPr>
            <a:spLocks noGrp="1"/>
          </p:cNvSpPr>
          <p:nvPr>
            <p:ph type="dt" sz="half" idx="10"/>
          </p:nvPr>
        </p:nvSpPr>
        <p:spPr/>
        <p:txBody>
          <a:bodyPr/>
          <a:lstStyle/>
          <a:p>
            <a:r>
              <a:rPr lang="en-US"/>
              <a:t>30 January 2020</a:t>
            </a:r>
          </a:p>
        </p:txBody>
      </p:sp>
      <p:sp>
        <p:nvSpPr>
          <p:cNvPr id="4" name="Footer Placeholder 3">
            <a:extLst>
              <a:ext uri="{FF2B5EF4-FFF2-40B4-BE49-F238E27FC236}">
                <a16:creationId xmlns:a16="http://schemas.microsoft.com/office/drawing/2014/main" id="{B48EF1E8-0CDB-47B8-92C4-14D4FA6E3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67EA28-39A0-46AD-8294-2DDB8FB477F3}"/>
              </a:ext>
            </a:extLst>
          </p:cNvPr>
          <p:cNvSpPr>
            <a:spLocks noGrp="1"/>
          </p:cNvSpPr>
          <p:nvPr>
            <p:ph type="sldNum" sz="quarter" idx="12"/>
          </p:nvPr>
        </p:nvSpPr>
        <p:spPr/>
        <p:txBody>
          <a:bodyPr/>
          <a:lstStyle/>
          <a:p>
            <a:fld id="{0AE22A94-61F7-4CC6-ABD6-F5FC49EF18D0}" type="slidenum">
              <a:rPr lang="en-US" smtClean="0"/>
              <a:t>‹#›</a:t>
            </a:fld>
            <a:endParaRPr lang="en-US"/>
          </a:p>
        </p:txBody>
      </p:sp>
    </p:spTree>
    <p:extLst>
      <p:ext uri="{BB962C8B-B14F-4D97-AF65-F5344CB8AC3E}">
        <p14:creationId xmlns:p14="http://schemas.microsoft.com/office/powerpoint/2010/main" val="378789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59B342-01EC-4289-8C93-AAB30B284E96}"/>
              </a:ext>
            </a:extLst>
          </p:cNvPr>
          <p:cNvSpPr>
            <a:spLocks noGrp="1"/>
          </p:cNvSpPr>
          <p:nvPr>
            <p:ph type="dt" sz="half" idx="10"/>
          </p:nvPr>
        </p:nvSpPr>
        <p:spPr/>
        <p:txBody>
          <a:bodyPr/>
          <a:lstStyle/>
          <a:p>
            <a:r>
              <a:rPr lang="en-US"/>
              <a:t>30 January 2020</a:t>
            </a:r>
          </a:p>
        </p:txBody>
      </p:sp>
      <p:sp>
        <p:nvSpPr>
          <p:cNvPr id="3" name="Footer Placeholder 2">
            <a:extLst>
              <a:ext uri="{FF2B5EF4-FFF2-40B4-BE49-F238E27FC236}">
                <a16:creationId xmlns:a16="http://schemas.microsoft.com/office/drawing/2014/main" id="{E7E262B5-E3E9-4DE7-BEA0-88B6B5B0FF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6D4F9D-7079-4C74-AD65-79346CCAB3A7}"/>
              </a:ext>
            </a:extLst>
          </p:cNvPr>
          <p:cNvSpPr>
            <a:spLocks noGrp="1"/>
          </p:cNvSpPr>
          <p:nvPr>
            <p:ph type="sldNum" sz="quarter" idx="12"/>
          </p:nvPr>
        </p:nvSpPr>
        <p:spPr/>
        <p:txBody>
          <a:bodyPr/>
          <a:lstStyle/>
          <a:p>
            <a:fld id="{0AE22A94-61F7-4CC6-ABD6-F5FC49EF18D0}" type="slidenum">
              <a:rPr lang="en-US" smtClean="0"/>
              <a:t>‹#›</a:t>
            </a:fld>
            <a:endParaRPr lang="en-US"/>
          </a:p>
        </p:txBody>
      </p:sp>
    </p:spTree>
    <p:extLst>
      <p:ext uri="{BB962C8B-B14F-4D97-AF65-F5344CB8AC3E}">
        <p14:creationId xmlns:p14="http://schemas.microsoft.com/office/powerpoint/2010/main" val="3370543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8C43-B0F1-4EBB-8C3E-88B32AEC9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5E4CAC-F563-4D4D-A382-3A9FCD3A02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69266E-F6F0-43BE-ADD6-861A34918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C95465-88F1-494A-98F5-81B8D6A6EA09}"/>
              </a:ext>
            </a:extLst>
          </p:cNvPr>
          <p:cNvSpPr>
            <a:spLocks noGrp="1"/>
          </p:cNvSpPr>
          <p:nvPr>
            <p:ph type="dt" sz="half" idx="10"/>
          </p:nvPr>
        </p:nvSpPr>
        <p:spPr/>
        <p:txBody>
          <a:bodyPr/>
          <a:lstStyle/>
          <a:p>
            <a:r>
              <a:rPr lang="en-US"/>
              <a:t>30 January 2020</a:t>
            </a:r>
          </a:p>
        </p:txBody>
      </p:sp>
      <p:sp>
        <p:nvSpPr>
          <p:cNvPr id="6" name="Footer Placeholder 5">
            <a:extLst>
              <a:ext uri="{FF2B5EF4-FFF2-40B4-BE49-F238E27FC236}">
                <a16:creationId xmlns:a16="http://schemas.microsoft.com/office/drawing/2014/main" id="{90F4B344-66EB-4E8A-889D-BB91AB911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CE67A-A568-4EFC-894C-1843D300D683}"/>
              </a:ext>
            </a:extLst>
          </p:cNvPr>
          <p:cNvSpPr>
            <a:spLocks noGrp="1"/>
          </p:cNvSpPr>
          <p:nvPr>
            <p:ph type="sldNum" sz="quarter" idx="12"/>
          </p:nvPr>
        </p:nvSpPr>
        <p:spPr/>
        <p:txBody>
          <a:bodyPr/>
          <a:lstStyle/>
          <a:p>
            <a:fld id="{0AE22A94-61F7-4CC6-ABD6-F5FC49EF18D0}" type="slidenum">
              <a:rPr lang="en-US" smtClean="0"/>
              <a:t>‹#›</a:t>
            </a:fld>
            <a:endParaRPr lang="en-US"/>
          </a:p>
        </p:txBody>
      </p:sp>
    </p:spTree>
    <p:extLst>
      <p:ext uri="{BB962C8B-B14F-4D97-AF65-F5344CB8AC3E}">
        <p14:creationId xmlns:p14="http://schemas.microsoft.com/office/powerpoint/2010/main" val="2536244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3629-A5FB-430D-8AAC-65A313CD8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7CCB2A-0BC1-4588-988A-0B6C18C2A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F509B9-F600-4466-A7EC-97D426490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05CF9-44BF-475B-BB3E-9C62C1D2AFAD}"/>
              </a:ext>
            </a:extLst>
          </p:cNvPr>
          <p:cNvSpPr>
            <a:spLocks noGrp="1"/>
          </p:cNvSpPr>
          <p:nvPr>
            <p:ph type="dt" sz="half" idx="10"/>
          </p:nvPr>
        </p:nvSpPr>
        <p:spPr/>
        <p:txBody>
          <a:bodyPr/>
          <a:lstStyle/>
          <a:p>
            <a:r>
              <a:rPr lang="en-US"/>
              <a:t>30 January 2020</a:t>
            </a:r>
          </a:p>
        </p:txBody>
      </p:sp>
      <p:sp>
        <p:nvSpPr>
          <p:cNvPr id="6" name="Footer Placeholder 5">
            <a:extLst>
              <a:ext uri="{FF2B5EF4-FFF2-40B4-BE49-F238E27FC236}">
                <a16:creationId xmlns:a16="http://schemas.microsoft.com/office/drawing/2014/main" id="{8DE787F0-0018-4BA4-A937-118E1AD55C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59E98-DB10-4087-9340-625EF47F1D35}"/>
              </a:ext>
            </a:extLst>
          </p:cNvPr>
          <p:cNvSpPr>
            <a:spLocks noGrp="1"/>
          </p:cNvSpPr>
          <p:nvPr>
            <p:ph type="sldNum" sz="quarter" idx="12"/>
          </p:nvPr>
        </p:nvSpPr>
        <p:spPr/>
        <p:txBody>
          <a:bodyPr/>
          <a:lstStyle/>
          <a:p>
            <a:fld id="{0AE22A94-61F7-4CC6-ABD6-F5FC49EF18D0}" type="slidenum">
              <a:rPr lang="en-US" smtClean="0"/>
              <a:t>‹#›</a:t>
            </a:fld>
            <a:endParaRPr lang="en-US"/>
          </a:p>
        </p:txBody>
      </p:sp>
    </p:spTree>
    <p:extLst>
      <p:ext uri="{BB962C8B-B14F-4D97-AF65-F5344CB8AC3E}">
        <p14:creationId xmlns:p14="http://schemas.microsoft.com/office/powerpoint/2010/main" val="787136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50EEDF-56D6-4891-A676-79CB8E62ED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8BD866-4351-44D7-9299-864F52D284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42D68-6069-4489-93DF-BEB8A0C795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30 January 2020</a:t>
            </a:r>
          </a:p>
        </p:txBody>
      </p:sp>
      <p:sp>
        <p:nvSpPr>
          <p:cNvPr id="5" name="Footer Placeholder 4">
            <a:extLst>
              <a:ext uri="{FF2B5EF4-FFF2-40B4-BE49-F238E27FC236}">
                <a16:creationId xmlns:a16="http://schemas.microsoft.com/office/drawing/2014/main" id="{8E5EF019-E907-4879-9906-30111F892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D23D27-964A-4653-9B22-D76D621FAB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22A94-61F7-4CC6-ABD6-F5FC49EF18D0}" type="slidenum">
              <a:rPr lang="en-US" smtClean="0"/>
              <a:t>‹#›</a:t>
            </a:fld>
            <a:endParaRPr lang="en-US"/>
          </a:p>
        </p:txBody>
      </p:sp>
    </p:spTree>
    <p:extLst>
      <p:ext uri="{BB962C8B-B14F-4D97-AF65-F5344CB8AC3E}">
        <p14:creationId xmlns:p14="http://schemas.microsoft.com/office/powerpoint/2010/main" val="1278986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hdb.gov.sg/cs/infoweb/residential/buying-a-flat/resale/single-singapore-citizen-scheme-or-joint-singles-scheme" TargetMode="External"/><Relationship Id="rId2" Type="http://schemas.openxmlformats.org/officeDocument/2006/relationships/hyperlink" Target="https://en.wikipedia.org/wiki/Matrimonial_law_of_Singapor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80A0-F7B3-47AB-86E3-584B1CD5E4D8}"/>
              </a:ext>
            </a:extLst>
          </p:cNvPr>
          <p:cNvSpPr>
            <a:spLocks noGrp="1"/>
          </p:cNvSpPr>
          <p:nvPr>
            <p:ph type="ctrTitle"/>
          </p:nvPr>
        </p:nvSpPr>
        <p:spPr>
          <a:xfrm>
            <a:off x="390525" y="609600"/>
            <a:ext cx="11144249" cy="3038475"/>
          </a:xfrm>
          <a:effectLst>
            <a:outerShdw blurRad="50800" dist="38100" dir="2700000" algn="tl" rotWithShape="0">
              <a:prstClr val="black">
                <a:alpha val="40000"/>
              </a:prstClr>
            </a:outerShdw>
          </a:effectLst>
        </p:spPr>
        <p:txBody>
          <a:bodyPr anchor="ctr" anchorCtr="0">
            <a:noAutofit/>
            <a:scene3d>
              <a:camera prst="orthographicFront"/>
              <a:lightRig rig="threePt" dir="t"/>
            </a:scene3d>
            <a:sp3d extrusionH="57150">
              <a:bevelT w="101600" h="101600"/>
            </a:sp3d>
          </a:bodyPr>
          <a:lstStyle/>
          <a:p>
            <a:r>
              <a:rPr lang="en-US" sz="4000" b="1" dirty="0">
                <a:latin typeface="Tahoma" panose="020B0604030504040204" pitchFamily="34" charset="0"/>
                <a:ea typeface="Tahoma" panose="020B0604030504040204" pitchFamily="34" charset="0"/>
                <a:cs typeface="Tahoma" panose="020B0604030504040204" pitchFamily="34" charset="0"/>
              </a:rPr>
              <a:t>ITD </a:t>
            </a:r>
            <a:r>
              <a:rPr lang="en-US" sz="4000" b="1" dirty="0" smtClean="0">
                <a:latin typeface="Tahoma" panose="020B0604030504040204" pitchFamily="34" charset="0"/>
                <a:ea typeface="Tahoma" panose="020B0604030504040204" pitchFamily="34" charset="0"/>
                <a:cs typeface="Tahoma" panose="020B0604030504040204" pitchFamily="34" charset="0"/>
              </a:rPr>
              <a:t>154:</a:t>
            </a:r>
            <a:br>
              <a:rPr lang="en-US" sz="4000" b="1" dirty="0" smtClean="0">
                <a:latin typeface="Tahoma" panose="020B0604030504040204" pitchFamily="34" charset="0"/>
                <a:ea typeface="Tahoma" panose="020B0604030504040204" pitchFamily="34" charset="0"/>
                <a:cs typeface="Tahoma" panose="020B0604030504040204" pitchFamily="34" charset="0"/>
              </a:rPr>
            </a:br>
            <a:r>
              <a:rPr lang="en-US" sz="4000" b="1" dirty="0" smtClean="0">
                <a:solidFill>
                  <a:srgbClr val="0000CC"/>
                </a:solidFill>
                <a:latin typeface="Tahoma" panose="020B0604030504040204" pitchFamily="34" charset="0"/>
                <a:ea typeface="Tahoma" panose="020B0604030504040204" pitchFamily="34" charset="0"/>
                <a:cs typeface="Tahoma" panose="020B0604030504040204" pitchFamily="34" charset="0"/>
              </a:rPr>
              <a:t>Final Project Presentation</a:t>
            </a:r>
            <a:endParaRPr lang="en-US" sz="4000"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D5A5CD5F-0642-48D6-8F89-E47B852DC189}"/>
              </a:ext>
            </a:extLst>
          </p:cNvPr>
          <p:cNvSpPr>
            <a:spLocks noGrp="1"/>
          </p:cNvSpPr>
          <p:nvPr>
            <p:ph type="subTitle" idx="1"/>
          </p:nvPr>
        </p:nvSpPr>
        <p:spPr>
          <a:xfrm>
            <a:off x="1126958" y="4407152"/>
            <a:ext cx="9144000" cy="1655762"/>
          </a:xfrm>
          <a:noFill/>
          <a:effectLst>
            <a:softEdge rad="0"/>
          </a:effectLst>
          <a:scene3d>
            <a:camera prst="orthographicFront"/>
            <a:lightRig rig="threePt" dir="t"/>
          </a:scene3d>
          <a:sp3d contourW="12700">
            <a:bevelT w="101600" h="101600"/>
            <a:contourClr>
              <a:srgbClr val="0070C0"/>
            </a:contourClr>
          </a:sp3d>
        </p:spPr>
        <p:txBody>
          <a:bodyPr>
            <a:normAutofit fontScale="92500" lnSpcReduction="20000"/>
          </a:bodyPr>
          <a:lstStyle/>
          <a:p>
            <a:pPr algn="l"/>
            <a:r>
              <a:rPr lang="en-US" dirty="0" smtClean="0">
                <a:latin typeface="Tahoma" panose="020B0604030504040204" pitchFamily="34" charset="0"/>
                <a:ea typeface="Tahoma" panose="020B0604030504040204" pitchFamily="34" charset="0"/>
                <a:cs typeface="Tahoma" panose="020B0604030504040204" pitchFamily="34" charset="0"/>
              </a:rPr>
              <a:t>Presented by: </a:t>
            </a:r>
          </a:p>
          <a:p>
            <a:pPr algn="l">
              <a:lnSpc>
                <a:spcPct val="110000"/>
              </a:lnSpc>
            </a:pPr>
            <a:r>
              <a:rPr lang="en-US" dirty="0" smtClean="0">
                <a:solidFill>
                  <a:srgbClr val="0000CC"/>
                </a:solidFill>
                <a:latin typeface="Tahoma" panose="020B0604030504040204" pitchFamily="34" charset="0"/>
                <a:ea typeface="Tahoma" panose="020B0604030504040204" pitchFamily="34" charset="0"/>
                <a:cs typeface="Tahoma" panose="020B0604030504040204" pitchFamily="34" charset="0"/>
              </a:rPr>
              <a:t>Ramalingam </a:t>
            </a:r>
            <a:r>
              <a:rPr lang="en-US" dirty="0">
                <a:solidFill>
                  <a:srgbClr val="0000CC"/>
                </a:solidFill>
                <a:latin typeface="Tahoma" panose="020B0604030504040204" pitchFamily="34" charset="0"/>
                <a:ea typeface="Tahoma" panose="020B0604030504040204" pitchFamily="34" charset="0"/>
                <a:cs typeface="Tahoma" panose="020B0604030504040204" pitchFamily="34" charset="0"/>
              </a:rPr>
              <a:t>Mohana </a:t>
            </a:r>
            <a:r>
              <a:rPr lang="en-US" dirty="0" smtClean="0">
                <a:solidFill>
                  <a:srgbClr val="0000CC"/>
                </a:solidFill>
                <a:latin typeface="Tahoma" panose="020B0604030504040204" pitchFamily="34" charset="0"/>
                <a:ea typeface="Tahoma" panose="020B0604030504040204" pitchFamily="34" charset="0"/>
                <a:cs typeface="Tahoma" panose="020B0604030504040204" pitchFamily="34" charset="0"/>
              </a:rPr>
              <a:t>Kalaiyarasan (19B599X) </a:t>
            </a:r>
            <a:endParaRPr lang="en-US" dirty="0">
              <a:solidFill>
                <a:srgbClr val="0000CC"/>
              </a:solidFill>
              <a:latin typeface="Tahoma" panose="020B0604030504040204" pitchFamily="34" charset="0"/>
              <a:ea typeface="Tahoma" panose="020B0604030504040204" pitchFamily="34" charset="0"/>
              <a:cs typeface="Tahoma" panose="020B0604030504040204" pitchFamily="34" charset="0"/>
            </a:endParaRPr>
          </a:p>
          <a:p>
            <a:pPr algn="l">
              <a:lnSpc>
                <a:spcPct val="110000"/>
              </a:lnSpc>
            </a:pPr>
            <a:r>
              <a:rPr lang="en-US" dirty="0" smtClean="0">
                <a:latin typeface="Tahoma" panose="020B0604030504040204" pitchFamily="34" charset="0"/>
                <a:ea typeface="Tahoma" panose="020B0604030504040204" pitchFamily="34" charset="0"/>
                <a:cs typeface="Tahoma" panose="020B0604030504040204" pitchFamily="34" charset="0"/>
              </a:rPr>
              <a:t>Nanyang </a:t>
            </a:r>
            <a:r>
              <a:rPr lang="en-US" dirty="0">
                <a:latin typeface="Tahoma" panose="020B0604030504040204" pitchFamily="34" charset="0"/>
                <a:ea typeface="Tahoma" panose="020B0604030504040204" pitchFamily="34" charset="0"/>
                <a:cs typeface="Tahoma" panose="020B0604030504040204" pitchFamily="34" charset="0"/>
              </a:rPr>
              <a:t>Polytechnic</a:t>
            </a:r>
            <a:r>
              <a:rPr lang="en-US" b="1" i="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r>
            <a:br>
              <a:rPr lang="en-US" b="1" i="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br>
            <a:r>
              <a:rPr lang="en-US" sz="1800" i="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Specialist Diploma in Business &amp; Big Data Analytics</a:t>
            </a:r>
            <a:br>
              <a:rPr lang="en-US" sz="1800" i="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br>
            <a:r>
              <a:rPr lang="it-IT" sz="1800" i="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180 Ang Mo Kio Ave 8, Singapore 569830</a:t>
            </a:r>
            <a:endParaRPr lang="en-US" sz="1800" i="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a:extLst>
              <a:ext uri="{FF2B5EF4-FFF2-40B4-BE49-F238E27FC236}">
                <a16:creationId xmlns:a16="http://schemas.microsoft.com/office/drawing/2014/main" id="{4BB73ABC-1A14-4862-82F0-7C385B8F81FE}"/>
              </a:ext>
            </a:extLst>
          </p:cNvPr>
          <p:cNvSpPr>
            <a:spLocks noGrp="1"/>
          </p:cNvSpPr>
          <p:nvPr>
            <p:ph type="dt" sz="half" idx="10"/>
          </p:nvPr>
        </p:nvSpPr>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id="{AA7467C4-6122-4C43-9A6C-178DE03077FE}"/>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1</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83621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6EB84FD-0B2F-4970-9786-B6851AEC82A4}"/>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10</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1">
            <a:extLst>
              <a:ext uri="{FF2B5EF4-FFF2-40B4-BE49-F238E27FC236}">
                <a16:creationId xmlns:a16="http://schemas.microsoft.com/office/drawing/2014/main" id="{3B68987C-40A0-45D5-9BEB-A2844336046F}"/>
              </a:ext>
            </a:extLst>
          </p:cNvPr>
          <p:cNvSpPr>
            <a:spLocks noGrp="1"/>
          </p:cNvSpPr>
          <p:nvPr>
            <p:ph type="title"/>
          </p:nvPr>
        </p:nvSpPr>
        <p:spPr>
          <a:xfrm>
            <a:off x="838200" y="365125"/>
            <a:ext cx="10515600" cy="669591"/>
          </a:xfrm>
        </p:spPr>
        <p:txBody>
          <a:bodyPr>
            <a:normAutofit/>
          </a:bodyPr>
          <a:lstStyle/>
          <a:p>
            <a:r>
              <a:rPr lang="en-US" sz="3600" dirty="0" smtClean="0">
                <a:latin typeface="Tahoma" panose="020B0604030504040204" pitchFamily="34" charset="0"/>
                <a:ea typeface="Tahoma" panose="020B0604030504040204" pitchFamily="34" charset="0"/>
                <a:cs typeface="Tahoma" panose="020B0604030504040204" pitchFamily="34" charset="0"/>
              </a:rPr>
              <a:t>Logic Regression Model – Result Improvement</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870283" y="1263316"/>
            <a:ext cx="10483517" cy="4585871"/>
          </a:xfrm>
          <a:prstGeom prst="rect">
            <a:avLst/>
          </a:prstGeom>
          <a:noFill/>
        </p:spPr>
        <p:txBody>
          <a:bodyPr wrap="square" rtlCol="0">
            <a:spAutoFit/>
          </a:bodyPr>
          <a:lstStyle/>
          <a:p>
            <a:r>
              <a:rPr lang="en-US" sz="2800" dirty="0" smtClean="0">
                <a:latin typeface="Tahoma" panose="020B0604030504040204" pitchFamily="34" charset="0"/>
                <a:ea typeface="Tahoma" panose="020B0604030504040204" pitchFamily="34" charset="0"/>
                <a:cs typeface="Tahoma" panose="020B0604030504040204" pitchFamily="34" charset="0"/>
              </a:rPr>
              <a:t>Improve </a:t>
            </a:r>
            <a:r>
              <a:rPr lang="en-US" sz="2800" dirty="0">
                <a:latin typeface="Tahoma" panose="020B0604030504040204" pitchFamily="34" charset="0"/>
                <a:ea typeface="Tahoma" panose="020B0604030504040204" pitchFamily="34" charset="0"/>
                <a:cs typeface="Tahoma" panose="020B0604030504040204" pitchFamily="34" charset="0"/>
              </a:rPr>
              <a:t>the Accuracy of detection of Late Payer:</a:t>
            </a:r>
          </a:p>
          <a:p>
            <a:pPr marL="285750" indent="-285750">
              <a:buFont typeface="Wingdings" panose="05000000000000000000" pitchFamily="2" charset="2"/>
              <a:buChar char="v"/>
            </a:pPr>
            <a:r>
              <a:rPr lang="en-US" sz="2400" dirty="0">
                <a:solidFill>
                  <a:srgbClr val="0000CC"/>
                </a:solidFill>
                <a:latin typeface="Tahoma" panose="020B0604030504040204" pitchFamily="34" charset="0"/>
                <a:ea typeface="Tahoma" panose="020B0604030504040204" pitchFamily="34" charset="0"/>
                <a:cs typeface="Tahoma" panose="020B0604030504040204" pitchFamily="34" charset="0"/>
              </a:rPr>
              <a:t>Balance the data to have equal data (Late Paid and No late paid) then the Training (79.83%) and testing prediction yield (77.78%) accuracies.</a:t>
            </a:r>
          </a:p>
          <a:p>
            <a:pPr marL="285750" indent="-285750">
              <a:buFont typeface="Wingdings" panose="05000000000000000000" pitchFamily="2" charset="2"/>
              <a:buChar char="v"/>
            </a:pPr>
            <a:r>
              <a:rPr lang="en-US" sz="2400" dirty="0">
                <a:solidFill>
                  <a:srgbClr val="0000CC"/>
                </a:solidFill>
                <a:latin typeface="Tahoma" panose="020B0604030504040204" pitchFamily="34" charset="0"/>
                <a:ea typeface="Tahoma" panose="020B0604030504040204" pitchFamily="34" charset="0"/>
                <a:cs typeface="Tahoma" panose="020B0604030504040204" pitchFamily="34" charset="0"/>
              </a:rPr>
              <a:t>For this data, it is not necessary to have the balance data, 40% Late paid and 60% No Late paid.</a:t>
            </a:r>
          </a:p>
          <a:p>
            <a:pPr marL="285750" indent="-285750">
              <a:buFont typeface="Wingdings" panose="05000000000000000000" pitchFamily="2" charset="2"/>
              <a:buChar char="v"/>
            </a:pPr>
            <a:r>
              <a:rPr lang="en-US" sz="2400" dirty="0">
                <a:solidFill>
                  <a:srgbClr val="0000CC"/>
                </a:solidFill>
                <a:latin typeface="Tahoma" panose="020B0604030504040204" pitchFamily="34" charset="0"/>
                <a:ea typeface="Tahoma" panose="020B0604030504040204" pitchFamily="34" charset="0"/>
                <a:cs typeface="Tahoma" panose="020B0604030504040204" pitchFamily="34" charset="0"/>
              </a:rPr>
              <a:t>Balancing the data didn’t help much in original accuracy of 77.04% (training), 79.41% (Testing</a:t>
            </a: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Wingdings" panose="05000000000000000000" pitchFamily="2" charset="2"/>
              <a:buChar char="v"/>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Use Data Modelling Technique</a:t>
            </a:r>
          </a:p>
          <a:p>
            <a:pPr marL="285750" indent="-285750">
              <a:buFont typeface="Wingdings" panose="05000000000000000000" pitchFamily="2" charset="2"/>
              <a:buChar char="v"/>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Improve Data quality (Cleansing)</a:t>
            </a:r>
            <a:endParaRPr lang="en-US" sz="2400" dirty="0">
              <a:solidFill>
                <a:srgbClr val="0000CC"/>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v"/>
            </a:pP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b="1" dirty="0" smtClean="0">
              <a:latin typeface="Tahoma" panose="020B0604030504040204" pitchFamily="34" charset="0"/>
              <a:ea typeface="Tahoma" panose="020B0604030504040204" pitchFamily="34" charset="0"/>
              <a:cs typeface="Tahoma" panose="020B0604030504040204" pitchFamily="34" charset="0"/>
            </a:endParaRPr>
          </a:p>
        </p:txBody>
      </p:sp>
      <p:sp>
        <p:nvSpPr>
          <p:cNvPr id="6" name="Date Placeholder 4">
            <a:extLst>
              <a:ext uri="{FF2B5EF4-FFF2-40B4-BE49-F238E27FC236}">
                <a16:creationId xmlns:a16="http://schemas.microsoft.com/office/drawing/2014/main" id="{436B7139-E467-4469-8CE8-E283ACBE440D}"/>
              </a:ext>
            </a:extLst>
          </p:cNvPr>
          <p:cNvSpPr>
            <a:spLocks noGrp="1"/>
          </p:cNvSpPr>
          <p:nvPr>
            <p:ph type="dt" sz="half" idx="10"/>
          </p:nvPr>
        </p:nvSpPr>
        <p:spPr>
          <a:xfrm>
            <a:off x="838200" y="6356350"/>
            <a:ext cx="2743200" cy="365125"/>
          </a:xfrm>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69867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6EB84FD-0B2F-4970-9786-B6851AEC82A4}"/>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11</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1">
            <a:extLst>
              <a:ext uri="{FF2B5EF4-FFF2-40B4-BE49-F238E27FC236}">
                <a16:creationId xmlns:a16="http://schemas.microsoft.com/office/drawing/2014/main" id="{3B68987C-40A0-45D5-9BEB-A2844336046F}"/>
              </a:ext>
            </a:extLst>
          </p:cNvPr>
          <p:cNvSpPr>
            <a:spLocks noGrp="1"/>
          </p:cNvSpPr>
          <p:nvPr>
            <p:ph type="title"/>
          </p:nvPr>
        </p:nvSpPr>
        <p:spPr>
          <a:xfrm>
            <a:off x="680113" y="930117"/>
            <a:ext cx="10515600" cy="669591"/>
          </a:xfrm>
        </p:spPr>
        <p:txBody>
          <a:bodyPr>
            <a:normAutofit/>
          </a:bodyPr>
          <a:lstStyle/>
          <a:p>
            <a:r>
              <a:rPr lang="en-US" sz="2800" dirty="0" smtClean="0">
                <a:latin typeface="Tahoma" panose="020B0604030504040204" pitchFamily="34" charset="0"/>
                <a:ea typeface="Tahoma" panose="020B0604030504040204" pitchFamily="34" charset="0"/>
                <a:cs typeface="Tahoma" panose="020B0604030504040204" pitchFamily="34" charset="0"/>
              </a:rPr>
              <a:t>Feature Selection</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12" name="Title 1">
            <a:extLst>
              <a:ext uri="{FF2B5EF4-FFF2-40B4-BE49-F238E27FC236}">
                <a16:creationId xmlns:a16="http://schemas.microsoft.com/office/drawing/2014/main" id="{3B68987C-40A0-45D5-9BEB-A2844336046F}"/>
              </a:ext>
            </a:extLst>
          </p:cNvPr>
          <p:cNvSpPr txBox="1">
            <a:spLocks/>
          </p:cNvSpPr>
          <p:nvPr/>
        </p:nvSpPr>
        <p:spPr>
          <a:xfrm>
            <a:off x="550617" y="260526"/>
            <a:ext cx="10515600" cy="6695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Tahoma" panose="020B0604030504040204" pitchFamily="34" charset="0"/>
                <a:ea typeface="Tahoma" panose="020B0604030504040204" pitchFamily="34" charset="0"/>
                <a:cs typeface="Tahoma" panose="020B0604030504040204" pitchFamily="34" charset="0"/>
              </a:rPr>
              <a:t>Logic Regression Model – Result Improvement</a:t>
            </a:r>
            <a:endParaRPr lang="en-US" sz="36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680113" y="1520230"/>
            <a:ext cx="5983720" cy="2637644"/>
          </a:xfrm>
          <a:prstGeom prst="rect">
            <a:avLst/>
          </a:prstGeom>
        </p:spPr>
      </p:pic>
      <p:pic>
        <p:nvPicPr>
          <p:cNvPr id="14" name="Picture 13"/>
          <p:cNvPicPr>
            <a:picLocks noChangeAspect="1"/>
          </p:cNvPicPr>
          <p:nvPr/>
        </p:nvPicPr>
        <p:blipFill>
          <a:blip r:embed="rId3"/>
          <a:stretch>
            <a:fillRect/>
          </a:stretch>
        </p:blipFill>
        <p:spPr>
          <a:xfrm>
            <a:off x="6955142" y="1602324"/>
            <a:ext cx="2286000" cy="1333950"/>
          </a:xfrm>
          <a:prstGeom prst="rect">
            <a:avLst/>
          </a:prstGeom>
        </p:spPr>
      </p:pic>
      <p:pic>
        <p:nvPicPr>
          <p:cNvPr id="15" name="Picture 14"/>
          <p:cNvPicPr>
            <a:picLocks noChangeAspect="1"/>
          </p:cNvPicPr>
          <p:nvPr/>
        </p:nvPicPr>
        <p:blipFill>
          <a:blip r:embed="rId4"/>
          <a:stretch>
            <a:fillRect/>
          </a:stretch>
        </p:blipFill>
        <p:spPr>
          <a:xfrm>
            <a:off x="9409621" y="1689362"/>
            <a:ext cx="2286000" cy="1552950"/>
          </a:xfrm>
          <a:prstGeom prst="rect">
            <a:avLst/>
          </a:prstGeom>
        </p:spPr>
      </p:pic>
      <p:pic>
        <p:nvPicPr>
          <p:cNvPr id="4" name="Picture 3"/>
          <p:cNvPicPr>
            <a:picLocks noChangeAspect="1"/>
          </p:cNvPicPr>
          <p:nvPr/>
        </p:nvPicPr>
        <p:blipFill>
          <a:blip r:embed="rId5"/>
          <a:stretch>
            <a:fillRect/>
          </a:stretch>
        </p:blipFill>
        <p:spPr>
          <a:xfrm>
            <a:off x="838200" y="3978029"/>
            <a:ext cx="3755409" cy="2378213"/>
          </a:xfrm>
          <a:prstGeom prst="rect">
            <a:avLst/>
          </a:prstGeom>
        </p:spPr>
      </p:pic>
      <p:pic>
        <p:nvPicPr>
          <p:cNvPr id="13" name="Picture 12"/>
          <p:cNvPicPr>
            <a:picLocks noChangeAspect="1"/>
          </p:cNvPicPr>
          <p:nvPr/>
        </p:nvPicPr>
        <p:blipFill>
          <a:blip r:embed="rId6"/>
          <a:stretch>
            <a:fillRect/>
          </a:stretch>
        </p:blipFill>
        <p:spPr>
          <a:xfrm>
            <a:off x="5017607" y="4044155"/>
            <a:ext cx="3863383" cy="2560073"/>
          </a:xfrm>
          <a:prstGeom prst="rect">
            <a:avLst/>
          </a:prstGeom>
        </p:spPr>
      </p:pic>
      <p:sp>
        <p:nvSpPr>
          <p:cNvPr id="18" name="TextBox 17"/>
          <p:cNvSpPr txBox="1"/>
          <p:nvPr/>
        </p:nvSpPr>
        <p:spPr>
          <a:xfrm>
            <a:off x="8969481" y="3464073"/>
            <a:ext cx="3081492" cy="2862322"/>
          </a:xfrm>
          <a:prstGeom prst="rect">
            <a:avLst/>
          </a:prstGeom>
          <a:noFill/>
        </p:spPr>
        <p:txBody>
          <a:bodyPr wrap="square" rtlCol="0">
            <a:spAutoFit/>
          </a:bodyPr>
          <a:lstStyle/>
          <a:p>
            <a:r>
              <a:rPr lang="en-US" dirty="0" smtClean="0">
                <a:solidFill>
                  <a:srgbClr val="0000CC"/>
                </a:solidFill>
              </a:rPr>
              <a:t>Common Attributes Weight More in predicting Late Payer from Forward and Backward Elimination:</a:t>
            </a:r>
          </a:p>
          <a:p>
            <a:pPr marL="342900" indent="-342900">
              <a:buAutoNum type="arabicPeriod"/>
            </a:pPr>
            <a:endParaRPr lang="en-US" dirty="0" smtClean="0">
              <a:solidFill>
                <a:srgbClr val="0000CC"/>
              </a:solidFill>
            </a:endParaRPr>
          </a:p>
          <a:p>
            <a:pPr marL="342900" indent="-342900">
              <a:buAutoNum type="arabicPeriod"/>
            </a:pPr>
            <a:r>
              <a:rPr lang="en-US" dirty="0" err="1" smtClean="0">
                <a:solidFill>
                  <a:srgbClr val="0000CC"/>
                </a:solidFill>
              </a:rPr>
              <a:t>No.of</a:t>
            </a:r>
            <a:r>
              <a:rPr lang="en-US" dirty="0" smtClean="0">
                <a:solidFill>
                  <a:srgbClr val="0000CC"/>
                </a:solidFill>
              </a:rPr>
              <a:t> Dependent</a:t>
            </a:r>
          </a:p>
          <a:p>
            <a:pPr marL="342900" indent="-342900">
              <a:buAutoNum type="arabicPeriod"/>
            </a:pPr>
            <a:r>
              <a:rPr lang="en-US" dirty="0" smtClean="0">
                <a:solidFill>
                  <a:srgbClr val="0000CC"/>
                </a:solidFill>
              </a:rPr>
              <a:t>Loan Taken after Job Start (No. of Years in between Job start and Loan Taken)</a:t>
            </a:r>
          </a:p>
          <a:p>
            <a:pPr marL="342900" indent="-342900">
              <a:buAutoNum type="arabicPeriod"/>
            </a:pPr>
            <a:r>
              <a:rPr lang="en-US" dirty="0" smtClean="0">
                <a:solidFill>
                  <a:srgbClr val="0000CC"/>
                </a:solidFill>
              </a:rPr>
              <a:t>Property Purchase Price </a:t>
            </a:r>
            <a:endParaRPr lang="en-US" dirty="0">
              <a:solidFill>
                <a:srgbClr val="0000CC"/>
              </a:solidFill>
            </a:endParaRPr>
          </a:p>
        </p:txBody>
      </p:sp>
      <p:sp>
        <p:nvSpPr>
          <p:cNvPr id="19" name="Date Placeholder 4">
            <a:extLst>
              <a:ext uri="{FF2B5EF4-FFF2-40B4-BE49-F238E27FC236}">
                <a16:creationId xmlns:a16="http://schemas.microsoft.com/office/drawing/2014/main" id="{436B7139-E467-4469-8CE8-E283ACBE440D}"/>
              </a:ext>
            </a:extLst>
          </p:cNvPr>
          <p:cNvSpPr>
            <a:spLocks noGrp="1"/>
          </p:cNvSpPr>
          <p:nvPr>
            <p:ph type="dt" sz="half" idx="10"/>
          </p:nvPr>
        </p:nvSpPr>
        <p:spPr>
          <a:xfrm>
            <a:off x="838200" y="6356350"/>
            <a:ext cx="2743200" cy="365125"/>
          </a:xfrm>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34430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6EB84FD-0B2F-4970-9786-B6851AEC82A4}"/>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12</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1">
            <a:extLst>
              <a:ext uri="{FF2B5EF4-FFF2-40B4-BE49-F238E27FC236}">
                <a16:creationId xmlns:a16="http://schemas.microsoft.com/office/drawing/2014/main" id="{3B68987C-40A0-45D5-9BEB-A2844336046F}"/>
              </a:ext>
            </a:extLst>
          </p:cNvPr>
          <p:cNvSpPr>
            <a:spLocks noGrp="1"/>
          </p:cNvSpPr>
          <p:nvPr>
            <p:ph type="title"/>
          </p:nvPr>
        </p:nvSpPr>
        <p:spPr>
          <a:xfrm>
            <a:off x="680113" y="930117"/>
            <a:ext cx="10515600" cy="669591"/>
          </a:xfrm>
        </p:spPr>
        <p:txBody>
          <a:bodyPr>
            <a:normAutofit/>
          </a:bodyPr>
          <a:lstStyle/>
          <a:p>
            <a:r>
              <a:rPr lang="en-US" sz="2800" dirty="0" smtClean="0">
                <a:latin typeface="Tahoma" panose="020B0604030504040204" pitchFamily="34" charset="0"/>
                <a:ea typeface="Tahoma" panose="020B0604030504040204" pitchFamily="34" charset="0"/>
                <a:cs typeface="Tahoma" panose="020B0604030504040204" pitchFamily="34" charset="0"/>
              </a:rPr>
              <a:t>Feature Selection</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12" name="Title 1">
            <a:extLst>
              <a:ext uri="{FF2B5EF4-FFF2-40B4-BE49-F238E27FC236}">
                <a16:creationId xmlns:a16="http://schemas.microsoft.com/office/drawing/2014/main" id="{3B68987C-40A0-45D5-9BEB-A2844336046F}"/>
              </a:ext>
            </a:extLst>
          </p:cNvPr>
          <p:cNvSpPr txBox="1">
            <a:spLocks/>
          </p:cNvSpPr>
          <p:nvPr/>
        </p:nvSpPr>
        <p:spPr>
          <a:xfrm>
            <a:off x="550617" y="260526"/>
            <a:ext cx="10515600" cy="6695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Tahoma" panose="020B0604030504040204" pitchFamily="34" charset="0"/>
                <a:ea typeface="Tahoma" panose="020B0604030504040204" pitchFamily="34" charset="0"/>
                <a:cs typeface="Tahoma" panose="020B0604030504040204" pitchFamily="34" charset="0"/>
              </a:rPr>
              <a:t>Logic Regression Model – Result Improvement</a:t>
            </a:r>
            <a:endParaRPr lang="en-US" sz="36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2"/>
          <a:stretch>
            <a:fillRect/>
          </a:stretch>
        </p:blipFill>
        <p:spPr>
          <a:xfrm>
            <a:off x="680113" y="1790777"/>
            <a:ext cx="5486400" cy="3660787"/>
          </a:xfrm>
          <a:prstGeom prst="rect">
            <a:avLst/>
          </a:prstGeom>
        </p:spPr>
      </p:pic>
      <p:sp>
        <p:nvSpPr>
          <p:cNvPr id="5" name="TextBox 4"/>
          <p:cNvSpPr txBox="1"/>
          <p:nvPr/>
        </p:nvSpPr>
        <p:spPr>
          <a:xfrm>
            <a:off x="6782937" y="1790777"/>
            <a:ext cx="4283280" cy="1754326"/>
          </a:xfrm>
          <a:prstGeom prst="rect">
            <a:avLst/>
          </a:prstGeom>
          <a:noFill/>
        </p:spPr>
        <p:txBody>
          <a:bodyPr wrap="square" rtlCol="0">
            <a:spAutoFit/>
          </a:bodyPr>
          <a:lstStyle/>
          <a:p>
            <a:r>
              <a:rPr lang="en-US" b="1" u="sng" dirty="0"/>
              <a:t>Outcome of Feature Selection:</a:t>
            </a:r>
          </a:p>
          <a:p>
            <a:r>
              <a:rPr lang="en-US" dirty="0" smtClean="0">
                <a:solidFill>
                  <a:srgbClr val="0000CC"/>
                </a:solidFill>
              </a:rPr>
              <a:t>Attribute: Loan Taken after Job Start</a:t>
            </a:r>
            <a:endParaRPr lang="en-US" dirty="0">
              <a:solidFill>
                <a:srgbClr val="0000CC"/>
              </a:solidFill>
            </a:endParaRPr>
          </a:p>
          <a:p>
            <a:r>
              <a:rPr lang="en-US" dirty="0" smtClean="0">
                <a:solidFill>
                  <a:srgbClr val="0000CC"/>
                </a:solidFill>
              </a:rPr>
              <a:t>Those who take housing loan after they started the Job, had more chances of Late Payment, compared to those who have worked more year and got housing loan.</a:t>
            </a:r>
          </a:p>
        </p:txBody>
      </p:sp>
      <p:sp>
        <p:nvSpPr>
          <p:cNvPr id="8" name="Date Placeholder 4">
            <a:extLst>
              <a:ext uri="{FF2B5EF4-FFF2-40B4-BE49-F238E27FC236}">
                <a16:creationId xmlns:a16="http://schemas.microsoft.com/office/drawing/2014/main" id="{436B7139-E467-4469-8CE8-E283ACBE440D}"/>
              </a:ext>
            </a:extLst>
          </p:cNvPr>
          <p:cNvSpPr>
            <a:spLocks noGrp="1"/>
          </p:cNvSpPr>
          <p:nvPr>
            <p:ph type="dt" sz="half" idx="10"/>
          </p:nvPr>
        </p:nvSpPr>
        <p:spPr>
          <a:xfrm>
            <a:off x="838200" y="6356350"/>
            <a:ext cx="2743200" cy="365125"/>
          </a:xfrm>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68784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6EB84FD-0B2F-4970-9786-B6851AEC82A4}"/>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13</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1">
            <a:extLst>
              <a:ext uri="{FF2B5EF4-FFF2-40B4-BE49-F238E27FC236}">
                <a16:creationId xmlns:a16="http://schemas.microsoft.com/office/drawing/2014/main" id="{3B68987C-40A0-45D5-9BEB-A2844336046F}"/>
              </a:ext>
            </a:extLst>
          </p:cNvPr>
          <p:cNvSpPr>
            <a:spLocks noGrp="1"/>
          </p:cNvSpPr>
          <p:nvPr>
            <p:ph type="title"/>
          </p:nvPr>
        </p:nvSpPr>
        <p:spPr>
          <a:xfrm>
            <a:off x="685798" y="777634"/>
            <a:ext cx="10515600" cy="669591"/>
          </a:xfrm>
        </p:spPr>
        <p:txBody>
          <a:bodyPr>
            <a:normAutofit/>
          </a:bodyPr>
          <a:lstStyle/>
          <a:p>
            <a:r>
              <a:rPr lang="en-US" sz="2800" dirty="0" smtClean="0">
                <a:latin typeface="Tahoma" panose="020B0604030504040204" pitchFamily="34" charset="0"/>
                <a:ea typeface="Tahoma" panose="020B0604030504040204" pitchFamily="34" charset="0"/>
                <a:cs typeface="Tahoma" panose="020B0604030504040204" pitchFamily="34" charset="0"/>
              </a:rPr>
              <a:t>Feature Selection</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12" name="Title 1">
            <a:extLst>
              <a:ext uri="{FF2B5EF4-FFF2-40B4-BE49-F238E27FC236}">
                <a16:creationId xmlns:a16="http://schemas.microsoft.com/office/drawing/2014/main" id="{3B68987C-40A0-45D5-9BEB-A2844336046F}"/>
              </a:ext>
            </a:extLst>
          </p:cNvPr>
          <p:cNvSpPr txBox="1">
            <a:spLocks/>
          </p:cNvSpPr>
          <p:nvPr/>
        </p:nvSpPr>
        <p:spPr>
          <a:xfrm>
            <a:off x="550617" y="260526"/>
            <a:ext cx="10515600" cy="6695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Tahoma" panose="020B0604030504040204" pitchFamily="34" charset="0"/>
                <a:ea typeface="Tahoma" panose="020B0604030504040204" pitchFamily="34" charset="0"/>
                <a:cs typeface="Tahoma" panose="020B0604030504040204" pitchFamily="34" charset="0"/>
              </a:rPr>
              <a:t>Logic Regression Model – Result Improvement</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146410" y="4624924"/>
            <a:ext cx="9594377" cy="1754326"/>
          </a:xfrm>
          <a:prstGeom prst="rect">
            <a:avLst/>
          </a:prstGeom>
          <a:noFill/>
        </p:spPr>
        <p:txBody>
          <a:bodyPr wrap="square" rtlCol="0">
            <a:spAutoFit/>
          </a:bodyPr>
          <a:lstStyle/>
          <a:p>
            <a:r>
              <a:rPr lang="en-US" b="1" u="sng" dirty="0" smtClean="0"/>
              <a:t>Outcome of Feature Selection:</a:t>
            </a:r>
          </a:p>
          <a:p>
            <a:pPr marL="285750" indent="-285750">
              <a:buFont typeface="Wingdings" panose="05000000000000000000" pitchFamily="2" charset="2"/>
              <a:buChar char="v"/>
            </a:pPr>
            <a:r>
              <a:rPr lang="en-US" dirty="0" smtClean="0">
                <a:solidFill>
                  <a:srgbClr val="0000CC"/>
                </a:solidFill>
              </a:rPr>
              <a:t>Attribute: Loan Taken after Job Start: Those who take housing loan after they started the Job, had more chances of Late Payment, compared to those who have worked more year and got housing loan.</a:t>
            </a:r>
          </a:p>
          <a:p>
            <a:pPr marL="285750" indent="-285750">
              <a:buFont typeface="Wingdings" panose="05000000000000000000" pitchFamily="2" charset="2"/>
              <a:buChar char="v"/>
            </a:pPr>
            <a:r>
              <a:rPr lang="en-US" dirty="0" smtClean="0">
                <a:solidFill>
                  <a:srgbClr val="0000CC"/>
                </a:solidFill>
              </a:rPr>
              <a:t>Attributes: No of dependent, Loan </a:t>
            </a:r>
            <a:r>
              <a:rPr lang="en-US" dirty="0" err="1" smtClean="0">
                <a:solidFill>
                  <a:srgbClr val="0000CC"/>
                </a:solidFill>
              </a:rPr>
              <a:t>StartDate</a:t>
            </a:r>
            <a:r>
              <a:rPr lang="en-US" dirty="0" smtClean="0">
                <a:solidFill>
                  <a:srgbClr val="0000CC"/>
                </a:solidFill>
              </a:rPr>
              <a:t> &amp; </a:t>
            </a:r>
            <a:r>
              <a:rPr lang="en-US" dirty="0" err="1" smtClean="0">
                <a:solidFill>
                  <a:srgbClr val="0000CC"/>
                </a:solidFill>
              </a:rPr>
              <a:t>PropertyPurchase</a:t>
            </a:r>
            <a:r>
              <a:rPr lang="en-US" dirty="0" smtClean="0">
                <a:solidFill>
                  <a:srgbClr val="0000CC"/>
                </a:solidFill>
              </a:rPr>
              <a:t> Price (after 1980 those who took loan with dependent has more chances of Late Payment)</a:t>
            </a:r>
          </a:p>
        </p:txBody>
      </p:sp>
      <p:grpSp>
        <p:nvGrpSpPr>
          <p:cNvPr id="7" name="Group 6"/>
          <p:cNvGrpSpPr/>
          <p:nvPr/>
        </p:nvGrpSpPr>
        <p:grpSpPr>
          <a:xfrm>
            <a:off x="1146410" y="1431508"/>
            <a:ext cx="3657600" cy="3112761"/>
            <a:chOff x="1146410" y="1431508"/>
            <a:chExt cx="3657600" cy="3112761"/>
          </a:xfrm>
        </p:grpSpPr>
        <p:pic>
          <p:nvPicPr>
            <p:cNvPr id="2" name="Picture 1"/>
            <p:cNvPicPr>
              <a:picLocks noChangeAspect="1"/>
            </p:cNvPicPr>
            <p:nvPr/>
          </p:nvPicPr>
          <p:blipFill>
            <a:blip r:embed="rId2"/>
            <a:stretch>
              <a:fillRect/>
            </a:stretch>
          </p:blipFill>
          <p:spPr>
            <a:xfrm>
              <a:off x="1146410" y="1431508"/>
              <a:ext cx="3657600" cy="3112761"/>
            </a:xfrm>
            <a:prstGeom prst="rect">
              <a:avLst/>
            </a:prstGeom>
          </p:spPr>
        </p:pic>
        <p:sp>
          <p:nvSpPr>
            <p:cNvPr id="6" name="TextBox 5"/>
            <p:cNvSpPr txBox="1"/>
            <p:nvPr/>
          </p:nvSpPr>
          <p:spPr>
            <a:xfrm>
              <a:off x="1310184" y="1569493"/>
              <a:ext cx="1897039" cy="369332"/>
            </a:xfrm>
            <a:prstGeom prst="rect">
              <a:avLst/>
            </a:prstGeom>
            <a:noFill/>
          </p:spPr>
          <p:txBody>
            <a:bodyPr wrap="square" rtlCol="0">
              <a:spAutoFit/>
            </a:bodyPr>
            <a:lstStyle/>
            <a:p>
              <a:r>
                <a:rPr lang="en-US" dirty="0" err="1" smtClean="0"/>
                <a:t>No.of</a:t>
              </a:r>
              <a:r>
                <a:rPr lang="en-US" dirty="0" smtClean="0"/>
                <a:t> Dependent:</a:t>
              </a:r>
              <a:endParaRPr lang="en-US" dirty="0"/>
            </a:p>
          </p:txBody>
        </p:sp>
      </p:grpSp>
      <p:grpSp>
        <p:nvGrpSpPr>
          <p:cNvPr id="8" name="Group 7"/>
          <p:cNvGrpSpPr/>
          <p:nvPr/>
        </p:nvGrpSpPr>
        <p:grpSpPr>
          <a:xfrm>
            <a:off x="5560894" y="1391781"/>
            <a:ext cx="3657600" cy="3233143"/>
            <a:chOff x="5560894" y="1391781"/>
            <a:chExt cx="3657600" cy="3233143"/>
          </a:xfrm>
        </p:grpSpPr>
        <p:pic>
          <p:nvPicPr>
            <p:cNvPr id="4" name="Picture 3"/>
            <p:cNvPicPr>
              <a:picLocks noChangeAspect="1"/>
            </p:cNvPicPr>
            <p:nvPr/>
          </p:nvPicPr>
          <p:blipFill>
            <a:blip r:embed="rId3"/>
            <a:stretch>
              <a:fillRect/>
            </a:stretch>
          </p:blipFill>
          <p:spPr>
            <a:xfrm>
              <a:off x="5560894" y="1431508"/>
              <a:ext cx="3657600" cy="3193416"/>
            </a:xfrm>
            <a:prstGeom prst="rect">
              <a:avLst/>
            </a:prstGeom>
          </p:spPr>
        </p:pic>
        <p:sp>
          <p:nvSpPr>
            <p:cNvPr id="11" name="TextBox 10"/>
            <p:cNvSpPr txBox="1"/>
            <p:nvPr/>
          </p:nvSpPr>
          <p:spPr>
            <a:xfrm>
              <a:off x="5849359" y="1391781"/>
              <a:ext cx="2516719" cy="369332"/>
            </a:xfrm>
            <a:prstGeom prst="rect">
              <a:avLst/>
            </a:prstGeom>
            <a:noFill/>
          </p:spPr>
          <p:txBody>
            <a:bodyPr wrap="square" rtlCol="0">
              <a:spAutoFit/>
            </a:bodyPr>
            <a:lstStyle/>
            <a:p>
              <a:r>
                <a:rPr lang="en-US" dirty="0" err="1" smtClean="0"/>
                <a:t>PropertyPurchasePrice</a:t>
              </a:r>
              <a:r>
                <a:rPr lang="en-US" dirty="0" smtClean="0"/>
                <a:t>:</a:t>
              </a:r>
              <a:endParaRPr lang="en-US" dirty="0"/>
            </a:p>
          </p:txBody>
        </p:sp>
      </p:grpSp>
      <p:sp>
        <p:nvSpPr>
          <p:cNvPr id="13" name="Date Placeholder 4">
            <a:extLst>
              <a:ext uri="{FF2B5EF4-FFF2-40B4-BE49-F238E27FC236}">
                <a16:creationId xmlns:a16="http://schemas.microsoft.com/office/drawing/2014/main" id="{436B7139-E467-4469-8CE8-E283ACBE440D}"/>
              </a:ext>
            </a:extLst>
          </p:cNvPr>
          <p:cNvSpPr>
            <a:spLocks noGrp="1"/>
          </p:cNvSpPr>
          <p:nvPr>
            <p:ph type="dt" sz="half" idx="10"/>
          </p:nvPr>
        </p:nvSpPr>
        <p:spPr>
          <a:xfrm>
            <a:off x="838200" y="6356350"/>
            <a:ext cx="2743200" cy="365125"/>
          </a:xfrm>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11821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6EB84FD-0B2F-4970-9786-B6851AEC82A4}"/>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14</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1">
            <a:extLst>
              <a:ext uri="{FF2B5EF4-FFF2-40B4-BE49-F238E27FC236}">
                <a16:creationId xmlns:a16="http://schemas.microsoft.com/office/drawing/2014/main" id="{3B68987C-40A0-45D5-9BEB-A2844336046F}"/>
              </a:ext>
            </a:extLst>
          </p:cNvPr>
          <p:cNvSpPr>
            <a:spLocks noGrp="1"/>
          </p:cNvSpPr>
          <p:nvPr>
            <p:ph type="title"/>
          </p:nvPr>
        </p:nvSpPr>
        <p:spPr>
          <a:xfrm>
            <a:off x="822158" y="781020"/>
            <a:ext cx="10515600" cy="669591"/>
          </a:xfrm>
        </p:spPr>
        <p:txBody>
          <a:bodyPr>
            <a:normAutofit/>
          </a:bodyPr>
          <a:lstStyle/>
          <a:p>
            <a:r>
              <a:rPr lang="en-US" sz="2800" dirty="0" smtClean="0">
                <a:latin typeface="Tahoma" panose="020B0604030504040204" pitchFamily="34" charset="0"/>
                <a:ea typeface="Tahoma" panose="020B0604030504040204" pitchFamily="34" charset="0"/>
                <a:cs typeface="Tahoma" panose="020B0604030504040204" pitchFamily="34" charset="0"/>
              </a:rPr>
              <a:t>Data Quality Improve</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870283" y="1316284"/>
            <a:ext cx="10483517" cy="1015663"/>
          </a:xfrm>
          <a:prstGeom prst="rect">
            <a:avLst/>
          </a:prstGeom>
          <a:noFill/>
        </p:spPr>
        <p:txBody>
          <a:bodyPr wrap="square" rtlCol="0">
            <a:spAutoFit/>
          </a:bodyPr>
          <a:lstStyle/>
          <a:p>
            <a:r>
              <a:rPr lang="en-US" sz="2000" dirty="0" smtClean="0">
                <a:solidFill>
                  <a:srgbClr val="0000CC"/>
                </a:solidFill>
                <a:latin typeface="Tahoma" panose="020B0604030504040204" pitchFamily="34" charset="0"/>
                <a:ea typeface="Tahoma" panose="020B0604030504040204" pitchFamily="34" charset="0"/>
                <a:cs typeface="Tahoma" panose="020B0604030504040204" pitchFamily="34" charset="0"/>
              </a:rPr>
              <a:t>Improve the Data Quality by removing the outlier and cleansing the data.</a:t>
            </a:r>
          </a:p>
          <a:p>
            <a:r>
              <a:rPr lang="en-US" sz="2000" dirty="0" smtClean="0">
                <a:solidFill>
                  <a:srgbClr val="0000CC"/>
                </a:solidFill>
                <a:latin typeface="Tahoma" panose="020B0604030504040204" pitchFamily="34" charset="0"/>
                <a:ea typeface="Tahoma" panose="020B0604030504040204" pitchFamily="34" charset="0"/>
                <a:cs typeface="Tahoma" panose="020B0604030504040204" pitchFamily="34" charset="0"/>
              </a:rPr>
              <a:t>Original Data Source : 1456 data (599 Late Paid, 857 No Late Paid)</a:t>
            </a:r>
          </a:p>
          <a:p>
            <a:r>
              <a:rPr lang="en-US" sz="2000" dirty="0" smtClean="0">
                <a:solidFill>
                  <a:srgbClr val="0000CC"/>
                </a:solidFill>
                <a:latin typeface="Tahoma" panose="020B0604030504040204" pitchFamily="34" charset="0"/>
                <a:ea typeface="Tahoma" panose="020B0604030504040204" pitchFamily="34" charset="0"/>
                <a:cs typeface="Tahoma" panose="020B0604030504040204" pitchFamily="34" charset="0"/>
              </a:rPr>
              <a:t>New Data source: 1385 data (565 Late Paid, 820 No Late Paid)</a:t>
            </a:r>
            <a:endParaRPr lang="en-US" sz="2000"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5945873" y="2398687"/>
            <a:ext cx="3703093" cy="369332"/>
          </a:xfrm>
          <a:prstGeom prst="rect">
            <a:avLst/>
          </a:prstGeom>
          <a:noFill/>
        </p:spPr>
        <p:txBody>
          <a:bodyPr wrap="square" rtlCol="0">
            <a:spAutoFit/>
          </a:bodyPr>
          <a:lstStyle/>
          <a:p>
            <a:r>
              <a:rPr lang="en-US" u="sng" dirty="0" smtClean="0">
                <a:latin typeface="Tahoma" panose="020B0604030504040204" pitchFamily="34" charset="0"/>
                <a:ea typeface="Tahoma" panose="020B0604030504040204" pitchFamily="34" charset="0"/>
                <a:cs typeface="Tahoma" panose="020B0604030504040204" pitchFamily="34" charset="0"/>
              </a:rPr>
              <a:t>Training Performance: New Data</a:t>
            </a:r>
            <a:endParaRPr lang="en-US" u="sng" dirty="0">
              <a:latin typeface="Tahoma" panose="020B0604030504040204" pitchFamily="34" charset="0"/>
              <a:ea typeface="Tahoma" panose="020B0604030504040204" pitchFamily="34" charset="0"/>
              <a:cs typeface="Tahoma" panose="020B0604030504040204" pitchFamily="34" charset="0"/>
            </a:endParaRPr>
          </a:p>
        </p:txBody>
      </p:sp>
      <p:sp>
        <p:nvSpPr>
          <p:cNvPr id="11" name="TextBox 10"/>
          <p:cNvSpPr txBox="1"/>
          <p:nvPr/>
        </p:nvSpPr>
        <p:spPr>
          <a:xfrm>
            <a:off x="5999486" y="3878274"/>
            <a:ext cx="3649480" cy="369332"/>
          </a:xfrm>
          <a:prstGeom prst="rect">
            <a:avLst/>
          </a:prstGeom>
          <a:noFill/>
        </p:spPr>
        <p:txBody>
          <a:bodyPr wrap="square" rtlCol="0">
            <a:spAutoFit/>
          </a:bodyPr>
          <a:lstStyle/>
          <a:p>
            <a:r>
              <a:rPr lang="en-US" u="sng" dirty="0" smtClean="0">
                <a:latin typeface="Tahoma" panose="020B0604030504040204" pitchFamily="34" charset="0"/>
                <a:ea typeface="Tahoma" panose="020B0604030504040204" pitchFamily="34" charset="0"/>
                <a:cs typeface="Tahoma" panose="020B0604030504040204" pitchFamily="34" charset="0"/>
              </a:rPr>
              <a:t>Testing Performance: New Data</a:t>
            </a:r>
            <a:endParaRPr lang="en-US" u="sng"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838200" y="2488687"/>
            <a:ext cx="5032643" cy="2841963"/>
          </a:xfrm>
          <a:prstGeom prst="rect">
            <a:avLst/>
          </a:prstGeom>
        </p:spPr>
      </p:pic>
      <p:sp>
        <p:nvSpPr>
          <p:cNvPr id="8" name="TextBox 7"/>
          <p:cNvSpPr txBox="1"/>
          <p:nvPr/>
        </p:nvSpPr>
        <p:spPr>
          <a:xfrm>
            <a:off x="838200" y="5474168"/>
            <a:ext cx="10230134" cy="923330"/>
          </a:xfrm>
          <a:prstGeom prst="rect">
            <a:avLst/>
          </a:prstGeom>
          <a:noFill/>
        </p:spPr>
        <p:txBody>
          <a:bodyPr wrap="square" rtlCol="0">
            <a:spAutoFit/>
          </a:bodyPr>
          <a:lstStyle/>
          <a:p>
            <a:r>
              <a:rPr lang="en-US" b="1" u="sng" dirty="0" smtClean="0">
                <a:latin typeface="Tahoma" panose="020B0604030504040204" pitchFamily="34" charset="0"/>
                <a:ea typeface="Tahoma" panose="020B0604030504040204" pitchFamily="34" charset="0"/>
                <a:cs typeface="Tahoma" panose="020B0604030504040204" pitchFamily="34" charset="0"/>
              </a:rPr>
              <a:t>Conclusion: </a:t>
            </a:r>
            <a:r>
              <a:rPr lang="en-US" dirty="0" smtClean="0">
                <a:solidFill>
                  <a:srgbClr val="0000CC"/>
                </a:solidFill>
                <a:latin typeface="Tahoma" panose="020B0604030504040204" pitchFamily="34" charset="0"/>
                <a:ea typeface="Tahoma" panose="020B0604030504040204" pitchFamily="34" charset="0"/>
                <a:cs typeface="Tahoma" panose="020B0604030504040204" pitchFamily="34" charset="0"/>
              </a:rPr>
              <a:t>With improved dataset the Training and Testing accuracy not much improved than the original dataset whereas the accuracy difference between Training and Testing has improved in New Dataset (0.03) compared to Original dataset (2.37).</a:t>
            </a:r>
            <a:endParaRPr lang="en-US"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14" name="Title 1">
            <a:extLst>
              <a:ext uri="{FF2B5EF4-FFF2-40B4-BE49-F238E27FC236}">
                <a16:creationId xmlns:a16="http://schemas.microsoft.com/office/drawing/2014/main" id="{3B68987C-40A0-45D5-9BEB-A2844336046F}"/>
              </a:ext>
            </a:extLst>
          </p:cNvPr>
          <p:cNvSpPr txBox="1">
            <a:spLocks/>
          </p:cNvSpPr>
          <p:nvPr/>
        </p:nvSpPr>
        <p:spPr>
          <a:xfrm>
            <a:off x="806116" y="322716"/>
            <a:ext cx="10515600" cy="6695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Tahoma" panose="020B0604030504040204" pitchFamily="34" charset="0"/>
                <a:ea typeface="Tahoma" panose="020B0604030504040204" pitchFamily="34" charset="0"/>
                <a:cs typeface="Tahoma" panose="020B0604030504040204" pitchFamily="34" charset="0"/>
              </a:rPr>
              <a:t>Logic Regression Model – Result Improvement</a:t>
            </a:r>
            <a:endParaRPr lang="en-US" sz="3600" dirty="0">
              <a:latin typeface="Tahoma" panose="020B0604030504040204" pitchFamily="34" charset="0"/>
              <a:ea typeface="Tahoma" panose="020B0604030504040204" pitchFamily="34" charset="0"/>
              <a:cs typeface="Tahoma" panose="020B0604030504040204" pitchFamily="34" charset="0"/>
            </a:endParaRPr>
          </a:p>
        </p:txBody>
      </p:sp>
      <p:pic>
        <p:nvPicPr>
          <p:cNvPr id="12" name="Picture 11"/>
          <p:cNvPicPr>
            <a:picLocks noChangeAspect="1"/>
          </p:cNvPicPr>
          <p:nvPr/>
        </p:nvPicPr>
        <p:blipFill>
          <a:blip r:embed="rId3"/>
          <a:stretch>
            <a:fillRect/>
          </a:stretch>
        </p:blipFill>
        <p:spPr>
          <a:xfrm>
            <a:off x="5999486" y="2822292"/>
            <a:ext cx="4665900" cy="1087096"/>
          </a:xfrm>
          <a:prstGeom prst="rect">
            <a:avLst/>
          </a:prstGeom>
        </p:spPr>
      </p:pic>
      <p:pic>
        <p:nvPicPr>
          <p:cNvPr id="13" name="Picture 12"/>
          <p:cNvPicPr>
            <a:picLocks noChangeAspect="1"/>
          </p:cNvPicPr>
          <p:nvPr/>
        </p:nvPicPr>
        <p:blipFill>
          <a:blip r:embed="rId4"/>
          <a:stretch>
            <a:fillRect/>
          </a:stretch>
        </p:blipFill>
        <p:spPr>
          <a:xfrm>
            <a:off x="5999486" y="4266904"/>
            <a:ext cx="4611160" cy="1069874"/>
          </a:xfrm>
          <a:prstGeom prst="rect">
            <a:avLst/>
          </a:prstGeom>
        </p:spPr>
      </p:pic>
      <p:sp>
        <p:nvSpPr>
          <p:cNvPr id="15" name="Date Placeholder 4">
            <a:extLst>
              <a:ext uri="{FF2B5EF4-FFF2-40B4-BE49-F238E27FC236}">
                <a16:creationId xmlns:a16="http://schemas.microsoft.com/office/drawing/2014/main" id="{436B7139-E467-4469-8CE8-E283ACBE440D}"/>
              </a:ext>
            </a:extLst>
          </p:cNvPr>
          <p:cNvSpPr>
            <a:spLocks noGrp="1"/>
          </p:cNvSpPr>
          <p:nvPr>
            <p:ph type="dt" sz="half" idx="10"/>
          </p:nvPr>
        </p:nvSpPr>
        <p:spPr>
          <a:xfrm>
            <a:off x="838200" y="6356350"/>
            <a:ext cx="2743200" cy="365125"/>
          </a:xfrm>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52785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6EB84FD-0B2F-4970-9786-B6851AEC82A4}"/>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15</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806116" y="1297870"/>
            <a:ext cx="10483517" cy="461665"/>
          </a:xfrm>
          <a:prstGeom prst="rect">
            <a:avLst/>
          </a:prstGeom>
          <a:noFill/>
        </p:spPr>
        <p:txBody>
          <a:bodyPr wrap="square" rtlCol="0">
            <a:spAutoFi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Comparing the Original Dataset and Improved Dataset(New) - Attributes</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14" name="Title 1">
            <a:extLst>
              <a:ext uri="{FF2B5EF4-FFF2-40B4-BE49-F238E27FC236}">
                <a16:creationId xmlns:a16="http://schemas.microsoft.com/office/drawing/2014/main" id="{3B68987C-40A0-45D5-9BEB-A2844336046F}"/>
              </a:ext>
            </a:extLst>
          </p:cNvPr>
          <p:cNvSpPr txBox="1">
            <a:spLocks/>
          </p:cNvSpPr>
          <p:nvPr/>
        </p:nvSpPr>
        <p:spPr>
          <a:xfrm>
            <a:off x="806116" y="322716"/>
            <a:ext cx="10515600" cy="6695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Tahoma" panose="020B0604030504040204" pitchFamily="34" charset="0"/>
                <a:ea typeface="Tahoma" panose="020B0604030504040204" pitchFamily="34" charset="0"/>
                <a:cs typeface="Tahoma" panose="020B0604030504040204" pitchFamily="34" charset="0"/>
              </a:rPr>
              <a:t>Logic Regression Model – Attributes</a:t>
            </a:r>
            <a:endParaRPr lang="en-US" sz="3600" dirty="0">
              <a:latin typeface="Tahoma" panose="020B0604030504040204" pitchFamily="34" charset="0"/>
              <a:ea typeface="Tahoma" panose="020B0604030504040204" pitchFamily="34" charset="0"/>
              <a:cs typeface="Tahoma" panose="020B0604030504040204" pitchFamily="34" charset="0"/>
            </a:endParaRPr>
          </a:p>
        </p:txBody>
      </p:sp>
      <p:grpSp>
        <p:nvGrpSpPr>
          <p:cNvPr id="10" name="Group 9"/>
          <p:cNvGrpSpPr/>
          <p:nvPr/>
        </p:nvGrpSpPr>
        <p:grpSpPr>
          <a:xfrm>
            <a:off x="1128486" y="1919956"/>
            <a:ext cx="2952750" cy="3914775"/>
            <a:chOff x="838200" y="2065098"/>
            <a:chExt cx="2952750" cy="3914775"/>
          </a:xfrm>
        </p:grpSpPr>
        <p:pic>
          <p:nvPicPr>
            <p:cNvPr id="4" name="Picture 3"/>
            <p:cNvPicPr>
              <a:picLocks noChangeAspect="1"/>
            </p:cNvPicPr>
            <p:nvPr/>
          </p:nvPicPr>
          <p:blipFill>
            <a:blip r:embed="rId2"/>
            <a:stretch>
              <a:fillRect/>
            </a:stretch>
          </p:blipFill>
          <p:spPr>
            <a:xfrm>
              <a:off x="838200" y="2065098"/>
              <a:ext cx="2952750" cy="3914775"/>
            </a:xfrm>
            <a:prstGeom prst="rect">
              <a:avLst/>
            </a:prstGeom>
          </p:spPr>
        </p:pic>
        <p:sp>
          <p:nvSpPr>
            <p:cNvPr id="2" name="Down Arrow 1"/>
            <p:cNvSpPr/>
            <p:nvPr/>
          </p:nvSpPr>
          <p:spPr>
            <a:xfrm>
              <a:off x="2732504" y="2445987"/>
              <a:ext cx="246742" cy="142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8360229" y="2191657"/>
            <a:ext cx="2993571" cy="3970318"/>
          </a:xfrm>
          <a:prstGeom prst="rect">
            <a:avLst/>
          </a:prstGeom>
          <a:noFill/>
        </p:spPr>
        <p:txBody>
          <a:bodyPr wrap="square" rtlCol="0">
            <a:spAutoFit/>
          </a:bodyPr>
          <a:lstStyle/>
          <a:p>
            <a:r>
              <a:rPr lang="en-US" dirty="0" smtClean="0">
                <a:solidFill>
                  <a:srgbClr val="0000CC"/>
                </a:solidFill>
              </a:rPr>
              <a:t>New Dataset:</a:t>
            </a:r>
          </a:p>
          <a:p>
            <a:r>
              <a:rPr lang="en-US" dirty="0" smtClean="0">
                <a:solidFill>
                  <a:srgbClr val="0000CC"/>
                </a:solidFill>
              </a:rPr>
              <a:t>Have more weightage on Loan Start Date, Loan taken after Job start, Loan Maturity date and so on.</a:t>
            </a:r>
          </a:p>
          <a:p>
            <a:endParaRPr lang="en-US" dirty="0">
              <a:solidFill>
                <a:srgbClr val="0000CC"/>
              </a:solidFill>
            </a:endParaRPr>
          </a:p>
          <a:p>
            <a:r>
              <a:rPr lang="en-US" dirty="0" smtClean="0">
                <a:solidFill>
                  <a:srgbClr val="0000CC"/>
                </a:solidFill>
              </a:rPr>
              <a:t>By comparing the manual selected Attributes and New Dataset, added relevant attributes of Loan taken after job start (0.3818) where as in the manual selection there is a big difference between the top 2 attributes (~0.5).</a:t>
            </a:r>
            <a:endParaRPr lang="en-US" dirty="0">
              <a:solidFill>
                <a:srgbClr val="0000CC"/>
              </a:solidFill>
            </a:endParaRPr>
          </a:p>
        </p:txBody>
      </p:sp>
      <p:grpSp>
        <p:nvGrpSpPr>
          <p:cNvPr id="21" name="Group 20"/>
          <p:cNvGrpSpPr/>
          <p:nvPr/>
        </p:nvGrpSpPr>
        <p:grpSpPr>
          <a:xfrm>
            <a:off x="4612293" y="1824709"/>
            <a:ext cx="3446764" cy="4466467"/>
            <a:chOff x="4612293" y="1824709"/>
            <a:chExt cx="3446764" cy="4466467"/>
          </a:xfrm>
        </p:grpSpPr>
        <p:pic>
          <p:nvPicPr>
            <p:cNvPr id="18" name="Picture 17"/>
            <p:cNvPicPr>
              <a:picLocks noChangeAspect="1"/>
            </p:cNvPicPr>
            <p:nvPr/>
          </p:nvPicPr>
          <p:blipFill>
            <a:blip r:embed="rId3"/>
            <a:stretch>
              <a:fillRect/>
            </a:stretch>
          </p:blipFill>
          <p:spPr>
            <a:xfrm>
              <a:off x="4612293" y="1824709"/>
              <a:ext cx="3446764" cy="4466467"/>
            </a:xfrm>
            <a:prstGeom prst="rect">
              <a:avLst/>
            </a:prstGeom>
          </p:spPr>
        </p:pic>
        <p:sp>
          <p:nvSpPr>
            <p:cNvPr id="20" name="Down Arrow 19"/>
            <p:cNvSpPr/>
            <p:nvPr/>
          </p:nvSpPr>
          <p:spPr>
            <a:xfrm>
              <a:off x="6484448" y="2191657"/>
              <a:ext cx="206638" cy="2198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4">
            <a:extLst>
              <a:ext uri="{FF2B5EF4-FFF2-40B4-BE49-F238E27FC236}">
                <a16:creationId xmlns:a16="http://schemas.microsoft.com/office/drawing/2014/main" id="{436B7139-E467-4469-8CE8-E283ACBE440D}"/>
              </a:ext>
            </a:extLst>
          </p:cNvPr>
          <p:cNvSpPr>
            <a:spLocks noGrp="1"/>
          </p:cNvSpPr>
          <p:nvPr>
            <p:ph type="dt" sz="half" idx="10"/>
          </p:nvPr>
        </p:nvSpPr>
        <p:spPr>
          <a:xfrm>
            <a:off x="838200" y="6356350"/>
            <a:ext cx="2743200" cy="365125"/>
          </a:xfrm>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67475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6EB84FD-0B2F-4970-9786-B6851AEC82A4}"/>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16</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1">
            <a:extLst>
              <a:ext uri="{FF2B5EF4-FFF2-40B4-BE49-F238E27FC236}">
                <a16:creationId xmlns:a16="http://schemas.microsoft.com/office/drawing/2014/main" id="{3B68987C-40A0-45D5-9BEB-A2844336046F}"/>
              </a:ext>
            </a:extLst>
          </p:cNvPr>
          <p:cNvSpPr>
            <a:spLocks noGrp="1"/>
          </p:cNvSpPr>
          <p:nvPr>
            <p:ph type="title"/>
          </p:nvPr>
        </p:nvSpPr>
        <p:spPr>
          <a:xfrm>
            <a:off x="838200" y="365125"/>
            <a:ext cx="10515600" cy="669591"/>
          </a:xfrm>
        </p:spPr>
        <p:txBody>
          <a:bodyPr>
            <a:normAutofit/>
          </a:bodyPr>
          <a:lstStyle/>
          <a:p>
            <a:r>
              <a:rPr lang="en-US" sz="3600" dirty="0" smtClean="0">
                <a:latin typeface="Tahoma" panose="020B0604030504040204" pitchFamily="34" charset="0"/>
                <a:ea typeface="Tahoma" panose="020B0604030504040204" pitchFamily="34" charset="0"/>
                <a:cs typeface="Tahoma" panose="020B0604030504040204" pitchFamily="34" charset="0"/>
              </a:rPr>
              <a:t>Logic Regression Model – Outcome Improved</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870283" y="1034716"/>
            <a:ext cx="10483517" cy="4216539"/>
          </a:xfrm>
          <a:prstGeom prst="rect">
            <a:avLst/>
          </a:prstGeom>
          <a:noFill/>
        </p:spPr>
        <p:txBody>
          <a:bodyPr wrap="square" rtlCol="0">
            <a:spAutoFit/>
          </a:bodyPr>
          <a:lstStyle/>
          <a:p>
            <a:r>
              <a:rPr lang="en-US" sz="2800" dirty="0" smtClean="0">
                <a:latin typeface="Tahoma" panose="020B0604030504040204" pitchFamily="34" charset="0"/>
                <a:ea typeface="Tahoma" panose="020B0604030504040204" pitchFamily="34" charset="0"/>
                <a:cs typeface="Tahoma" panose="020B0604030504040204" pitchFamily="34" charset="0"/>
              </a:rPr>
              <a:t>Analysis Outcome and Recommendation (New Data):</a:t>
            </a:r>
          </a:p>
          <a:p>
            <a:pPr marL="285750" indent="-285750">
              <a:buFont typeface="Wingdings" panose="05000000000000000000" pitchFamily="2" charset="2"/>
              <a:buChar char="v"/>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With the Accuracy of Prediction for Trained and Testing performance in new dataset, gives clear attributes of No. of Dependent, Property Purchasing Price (housing) and How many years of work has the customer had while applying for the loan determine the loan paying capacity.</a:t>
            </a:r>
          </a:p>
          <a:p>
            <a:pPr marL="285750" indent="-285750">
              <a:buFont typeface="Wingdings" panose="05000000000000000000" pitchFamily="2" charset="2"/>
              <a:buChar char="v"/>
            </a:pPr>
            <a:r>
              <a:rPr lang="en-US" sz="2400" dirty="0">
                <a:solidFill>
                  <a:srgbClr val="0000CC"/>
                </a:solidFill>
                <a:latin typeface="Tahoma" panose="020B0604030504040204" pitchFamily="34" charset="0"/>
                <a:ea typeface="Tahoma" panose="020B0604030504040204" pitchFamily="34" charset="0"/>
                <a:cs typeface="Tahoma" panose="020B0604030504040204" pitchFamily="34" charset="0"/>
              </a:rPr>
              <a:t> </a:t>
            </a: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From the database shows those who had taken after started their career after 1980 and purchased new house will go for late payment once in a while.</a:t>
            </a:r>
          </a:p>
          <a:p>
            <a:pPr marL="285750" indent="-285750">
              <a:buFont typeface="Wingdings" panose="05000000000000000000" pitchFamily="2" charset="2"/>
              <a:buChar char="v"/>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 By knowing the Attributes the bank loan officer might minimize the loan payment amount per month (Increasing the loan period).</a:t>
            </a:r>
            <a:endParaRPr lang="en-US" sz="2400"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6" name="Date Placeholder 4">
            <a:extLst>
              <a:ext uri="{FF2B5EF4-FFF2-40B4-BE49-F238E27FC236}">
                <a16:creationId xmlns:a16="http://schemas.microsoft.com/office/drawing/2014/main" id="{436B7139-E467-4469-8CE8-E283ACBE440D}"/>
              </a:ext>
            </a:extLst>
          </p:cNvPr>
          <p:cNvSpPr>
            <a:spLocks noGrp="1"/>
          </p:cNvSpPr>
          <p:nvPr>
            <p:ph type="dt" sz="half" idx="10"/>
          </p:nvPr>
        </p:nvSpPr>
        <p:spPr>
          <a:xfrm>
            <a:off x="838200" y="6356350"/>
            <a:ext cx="2743200" cy="365125"/>
          </a:xfrm>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30611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6EB84FD-0B2F-4970-9786-B6851AEC82A4}"/>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17</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031711" y="3168099"/>
            <a:ext cx="3703093" cy="646331"/>
          </a:xfrm>
          <a:prstGeom prst="rect">
            <a:avLst/>
          </a:prstGeom>
          <a:noFill/>
        </p:spPr>
        <p:txBody>
          <a:bodyPr wrap="square" rtlCol="0">
            <a:spAutoFit/>
          </a:bodyPr>
          <a:lstStyle/>
          <a:p>
            <a:r>
              <a:rPr lang="en-US" u="sng" dirty="0" smtClean="0">
                <a:latin typeface="Tahoma" panose="020B0604030504040204" pitchFamily="34" charset="0"/>
                <a:ea typeface="Tahoma" panose="020B0604030504040204" pitchFamily="34" charset="0"/>
                <a:cs typeface="Tahoma" panose="020B0604030504040204" pitchFamily="34" charset="0"/>
              </a:rPr>
              <a:t>Logistic Regression Model:</a:t>
            </a:r>
          </a:p>
          <a:p>
            <a:r>
              <a:rPr lang="en-US" u="sng" dirty="0" smtClean="0">
                <a:latin typeface="Tahoma" panose="020B0604030504040204" pitchFamily="34" charset="0"/>
                <a:ea typeface="Tahoma" panose="020B0604030504040204" pitchFamily="34" charset="0"/>
                <a:cs typeface="Tahoma" panose="020B0604030504040204" pitchFamily="34" charset="0"/>
              </a:rPr>
              <a:t>Training Performance:</a:t>
            </a:r>
            <a:endParaRPr lang="en-US" u="sng" dirty="0">
              <a:latin typeface="Tahoma" panose="020B0604030504040204" pitchFamily="34" charset="0"/>
              <a:ea typeface="Tahoma" panose="020B0604030504040204" pitchFamily="34" charset="0"/>
              <a:cs typeface="Tahoma" panose="020B0604030504040204" pitchFamily="34" charset="0"/>
            </a:endParaRPr>
          </a:p>
        </p:txBody>
      </p:sp>
      <p:sp>
        <p:nvSpPr>
          <p:cNvPr id="11" name="TextBox 10"/>
          <p:cNvSpPr txBox="1"/>
          <p:nvPr/>
        </p:nvSpPr>
        <p:spPr>
          <a:xfrm>
            <a:off x="6063916" y="3166029"/>
            <a:ext cx="3649480" cy="369332"/>
          </a:xfrm>
          <a:prstGeom prst="rect">
            <a:avLst/>
          </a:prstGeom>
          <a:noFill/>
        </p:spPr>
        <p:txBody>
          <a:bodyPr wrap="square" rtlCol="0">
            <a:spAutoFit/>
          </a:bodyPr>
          <a:lstStyle/>
          <a:p>
            <a:r>
              <a:rPr lang="en-US" u="sng" dirty="0" smtClean="0">
                <a:latin typeface="Tahoma" panose="020B0604030504040204" pitchFamily="34" charset="0"/>
                <a:ea typeface="Tahoma" panose="020B0604030504040204" pitchFamily="34" charset="0"/>
                <a:cs typeface="Tahoma" panose="020B0604030504040204" pitchFamily="34" charset="0"/>
              </a:rPr>
              <a:t>Testing Performance:</a:t>
            </a:r>
            <a:endParaRPr lang="en-US" u="sng"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06116" y="5038426"/>
            <a:ext cx="10230134" cy="1200329"/>
          </a:xfrm>
          <a:prstGeom prst="rect">
            <a:avLst/>
          </a:prstGeom>
          <a:noFill/>
        </p:spPr>
        <p:txBody>
          <a:bodyPr wrap="square" rtlCol="0">
            <a:spAutoFit/>
          </a:bodyPr>
          <a:lstStyle/>
          <a:p>
            <a:r>
              <a:rPr lang="en-US" b="1" u="sng" dirty="0" smtClean="0">
                <a:latin typeface="Tahoma" panose="020B0604030504040204" pitchFamily="34" charset="0"/>
                <a:ea typeface="Tahoma" panose="020B0604030504040204" pitchFamily="34" charset="0"/>
                <a:cs typeface="Tahoma" panose="020B0604030504040204" pitchFamily="34" charset="0"/>
              </a:rPr>
              <a:t>Conclusion: </a:t>
            </a:r>
          </a:p>
          <a:p>
            <a:r>
              <a:rPr lang="en-US" dirty="0" smtClean="0">
                <a:solidFill>
                  <a:srgbClr val="0000CC"/>
                </a:solidFill>
                <a:latin typeface="Tahoma" panose="020B0604030504040204" pitchFamily="34" charset="0"/>
                <a:ea typeface="Tahoma" panose="020B0604030504040204" pitchFamily="34" charset="0"/>
                <a:cs typeface="Tahoma" panose="020B0604030504040204" pitchFamily="34" charset="0"/>
              </a:rPr>
              <a:t>By Analyzing the Decision tree with SMOTE (have balanced the data imbalance for Late Paid (No Cases and increased the database rows to 2055) and Logic Regression</a:t>
            </a:r>
            <a:r>
              <a:rPr lang="en-US" dirty="0">
                <a:solidFill>
                  <a:srgbClr val="0000CC"/>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rgbClr val="0000CC"/>
                </a:solidFill>
                <a:latin typeface="Tahoma" panose="020B0604030504040204" pitchFamily="34" charset="0"/>
                <a:ea typeface="Tahoma" panose="020B0604030504040204" pitchFamily="34" charset="0"/>
                <a:cs typeface="Tahoma" panose="020B0604030504040204" pitchFamily="34" charset="0"/>
              </a:rPr>
              <a:t>(1385), Accuracy mainly depend on the No Late Paid and Late Paid balancing.</a:t>
            </a:r>
            <a:endParaRPr lang="en-US"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14" name="Title 1">
            <a:extLst>
              <a:ext uri="{FF2B5EF4-FFF2-40B4-BE49-F238E27FC236}">
                <a16:creationId xmlns:a16="http://schemas.microsoft.com/office/drawing/2014/main" id="{3B68987C-40A0-45D5-9BEB-A2844336046F}"/>
              </a:ext>
            </a:extLst>
          </p:cNvPr>
          <p:cNvSpPr txBox="1">
            <a:spLocks/>
          </p:cNvSpPr>
          <p:nvPr/>
        </p:nvSpPr>
        <p:spPr>
          <a:xfrm>
            <a:off x="806116" y="322716"/>
            <a:ext cx="10515600" cy="6695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Tahoma" panose="020B0604030504040204" pitchFamily="34" charset="0"/>
                <a:ea typeface="Tahoma" panose="020B0604030504040204" pitchFamily="34" charset="0"/>
                <a:cs typeface="Tahoma" panose="020B0604030504040204" pitchFamily="34" charset="0"/>
              </a:rPr>
              <a:t>Compare Decision Tree with SMOTE vs Logic Regression Model</a:t>
            </a:r>
            <a:endParaRPr lang="en-US" sz="2800" dirty="0">
              <a:latin typeface="Tahoma" panose="020B0604030504040204" pitchFamily="34" charset="0"/>
              <a:ea typeface="Tahoma" panose="020B0604030504040204" pitchFamily="34" charset="0"/>
              <a:cs typeface="Tahoma" panose="020B0604030504040204" pitchFamily="34" charset="0"/>
            </a:endParaRPr>
          </a:p>
        </p:txBody>
      </p:sp>
      <p:pic>
        <p:nvPicPr>
          <p:cNvPr id="12" name="Picture 11"/>
          <p:cNvPicPr>
            <a:picLocks noChangeAspect="1"/>
          </p:cNvPicPr>
          <p:nvPr/>
        </p:nvPicPr>
        <p:blipFill>
          <a:blip r:embed="rId2"/>
          <a:stretch>
            <a:fillRect/>
          </a:stretch>
        </p:blipFill>
        <p:spPr>
          <a:xfrm>
            <a:off x="907256" y="3850957"/>
            <a:ext cx="4665900" cy="1087096"/>
          </a:xfrm>
          <a:prstGeom prst="rect">
            <a:avLst/>
          </a:prstGeom>
        </p:spPr>
      </p:pic>
      <p:pic>
        <p:nvPicPr>
          <p:cNvPr id="13" name="Picture 12"/>
          <p:cNvPicPr>
            <a:picLocks noChangeAspect="1"/>
          </p:cNvPicPr>
          <p:nvPr/>
        </p:nvPicPr>
        <p:blipFill>
          <a:blip r:embed="rId3"/>
          <a:stretch>
            <a:fillRect/>
          </a:stretch>
        </p:blipFill>
        <p:spPr>
          <a:xfrm>
            <a:off x="6163917" y="3850957"/>
            <a:ext cx="4611160" cy="1069874"/>
          </a:xfrm>
          <a:prstGeom prst="rect">
            <a:avLst/>
          </a:prstGeom>
        </p:spPr>
      </p:pic>
      <p:sp>
        <p:nvSpPr>
          <p:cNvPr id="15" name="TextBox 14"/>
          <p:cNvSpPr txBox="1"/>
          <p:nvPr/>
        </p:nvSpPr>
        <p:spPr>
          <a:xfrm>
            <a:off x="907256" y="946608"/>
            <a:ext cx="3649480" cy="369332"/>
          </a:xfrm>
          <a:prstGeom prst="rect">
            <a:avLst/>
          </a:prstGeom>
          <a:noFill/>
        </p:spPr>
        <p:txBody>
          <a:bodyPr wrap="square" rtlCol="0">
            <a:spAutoFit/>
          </a:bodyPr>
          <a:lstStyle/>
          <a:p>
            <a:r>
              <a:rPr lang="en-US" u="sng" dirty="0" smtClean="0">
                <a:latin typeface="Tahoma" panose="020B0604030504040204" pitchFamily="34" charset="0"/>
                <a:ea typeface="Tahoma" panose="020B0604030504040204" pitchFamily="34" charset="0"/>
                <a:cs typeface="Tahoma" panose="020B0604030504040204" pitchFamily="34" charset="0"/>
              </a:rPr>
              <a:t>Decision Tree Model:</a:t>
            </a:r>
            <a:endParaRPr lang="en-US" u="sng"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4"/>
          <a:stretch>
            <a:fillRect/>
          </a:stretch>
        </p:blipFill>
        <p:spPr>
          <a:xfrm>
            <a:off x="583030" y="1350397"/>
            <a:ext cx="11410950" cy="1781175"/>
          </a:xfrm>
          <a:prstGeom prst="rect">
            <a:avLst/>
          </a:prstGeom>
        </p:spPr>
      </p:pic>
      <p:sp>
        <p:nvSpPr>
          <p:cNvPr id="18" name="Date Placeholder 4">
            <a:extLst>
              <a:ext uri="{FF2B5EF4-FFF2-40B4-BE49-F238E27FC236}">
                <a16:creationId xmlns:a16="http://schemas.microsoft.com/office/drawing/2014/main" id="{436B7139-E467-4469-8CE8-E283ACBE440D}"/>
              </a:ext>
            </a:extLst>
          </p:cNvPr>
          <p:cNvSpPr>
            <a:spLocks noGrp="1"/>
          </p:cNvSpPr>
          <p:nvPr>
            <p:ph type="dt" sz="half" idx="10"/>
          </p:nvPr>
        </p:nvSpPr>
        <p:spPr>
          <a:xfrm>
            <a:off x="838200" y="6356350"/>
            <a:ext cx="2743200" cy="365125"/>
          </a:xfrm>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25681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6EB84FD-0B2F-4970-9786-B6851AEC82A4}"/>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18</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1">
            <a:extLst>
              <a:ext uri="{FF2B5EF4-FFF2-40B4-BE49-F238E27FC236}">
                <a16:creationId xmlns:a16="http://schemas.microsoft.com/office/drawing/2014/main" id="{3B68987C-40A0-45D5-9BEB-A2844336046F}"/>
              </a:ext>
            </a:extLst>
          </p:cNvPr>
          <p:cNvSpPr>
            <a:spLocks noGrp="1"/>
          </p:cNvSpPr>
          <p:nvPr>
            <p:ph type="title"/>
          </p:nvPr>
        </p:nvSpPr>
        <p:spPr>
          <a:xfrm>
            <a:off x="838200" y="365125"/>
            <a:ext cx="10515600" cy="669591"/>
          </a:xfrm>
        </p:spPr>
        <p:txBody>
          <a:bodyPr>
            <a:normAutofit/>
          </a:bodyPr>
          <a:lstStyle/>
          <a:p>
            <a:r>
              <a:rPr lang="en-US" sz="3600" dirty="0" smtClean="0">
                <a:latin typeface="Tahoma" panose="020B0604030504040204" pitchFamily="34" charset="0"/>
                <a:ea typeface="Tahoma" panose="020B0604030504040204" pitchFamily="34" charset="0"/>
                <a:cs typeface="Tahoma" panose="020B0604030504040204" pitchFamily="34" charset="0"/>
              </a:rPr>
              <a:t>Cross Validation with SVM Model</a:t>
            </a:r>
            <a:endParaRPr lang="en-US" sz="36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1135039" y="1544663"/>
            <a:ext cx="5468487" cy="2608969"/>
          </a:xfrm>
          <a:prstGeom prst="rect">
            <a:avLst/>
          </a:prstGeom>
        </p:spPr>
      </p:pic>
      <p:pic>
        <p:nvPicPr>
          <p:cNvPr id="3" name="Picture 2"/>
          <p:cNvPicPr>
            <a:picLocks noChangeAspect="1"/>
          </p:cNvPicPr>
          <p:nvPr/>
        </p:nvPicPr>
        <p:blipFill>
          <a:blip r:embed="rId3"/>
          <a:stretch>
            <a:fillRect/>
          </a:stretch>
        </p:blipFill>
        <p:spPr>
          <a:xfrm>
            <a:off x="6948334" y="1934702"/>
            <a:ext cx="4572000" cy="1123700"/>
          </a:xfrm>
          <a:prstGeom prst="rect">
            <a:avLst/>
          </a:prstGeom>
        </p:spPr>
      </p:pic>
      <p:sp>
        <p:nvSpPr>
          <p:cNvPr id="4" name="TextBox 3"/>
          <p:cNvSpPr txBox="1"/>
          <p:nvPr/>
        </p:nvSpPr>
        <p:spPr>
          <a:xfrm>
            <a:off x="7260609" y="1370575"/>
            <a:ext cx="3657600" cy="369332"/>
          </a:xfrm>
          <a:prstGeom prst="rect">
            <a:avLst/>
          </a:prstGeom>
          <a:noFill/>
        </p:spPr>
        <p:txBody>
          <a:bodyPr wrap="square" rtlCol="0">
            <a:spAutoFit/>
          </a:bodyPr>
          <a:lstStyle/>
          <a:p>
            <a:r>
              <a:rPr lang="en-US" dirty="0" smtClean="0"/>
              <a:t>Cross Validation Sub process SVM</a:t>
            </a:r>
            <a:endParaRPr lang="en-US" dirty="0"/>
          </a:p>
        </p:txBody>
      </p:sp>
      <p:sp>
        <p:nvSpPr>
          <p:cNvPr id="10" name="TextBox 9"/>
          <p:cNvSpPr txBox="1"/>
          <p:nvPr/>
        </p:nvSpPr>
        <p:spPr>
          <a:xfrm>
            <a:off x="1135039" y="1370575"/>
            <a:ext cx="3220872" cy="369332"/>
          </a:xfrm>
          <a:prstGeom prst="rect">
            <a:avLst/>
          </a:prstGeom>
          <a:noFill/>
        </p:spPr>
        <p:txBody>
          <a:bodyPr wrap="square" rtlCol="0">
            <a:spAutoFit/>
          </a:bodyPr>
          <a:lstStyle/>
          <a:p>
            <a:r>
              <a:rPr lang="en-US" b="1" dirty="0" smtClean="0"/>
              <a:t>Cross Validation</a:t>
            </a:r>
            <a:endParaRPr lang="en-US" b="1" dirty="0"/>
          </a:p>
        </p:txBody>
      </p:sp>
      <p:pic>
        <p:nvPicPr>
          <p:cNvPr id="6" name="Picture 5"/>
          <p:cNvPicPr>
            <a:picLocks noChangeAspect="1"/>
          </p:cNvPicPr>
          <p:nvPr/>
        </p:nvPicPr>
        <p:blipFill>
          <a:blip r:embed="rId4"/>
          <a:stretch>
            <a:fillRect/>
          </a:stretch>
        </p:blipFill>
        <p:spPr>
          <a:xfrm>
            <a:off x="701536" y="4672206"/>
            <a:ext cx="5029200" cy="1261488"/>
          </a:xfrm>
          <a:prstGeom prst="rect">
            <a:avLst/>
          </a:prstGeom>
        </p:spPr>
      </p:pic>
      <p:pic>
        <p:nvPicPr>
          <p:cNvPr id="7" name="Picture 6"/>
          <p:cNvPicPr>
            <a:picLocks noChangeAspect="1"/>
          </p:cNvPicPr>
          <p:nvPr/>
        </p:nvPicPr>
        <p:blipFill>
          <a:blip r:embed="rId5"/>
          <a:stretch>
            <a:fillRect/>
          </a:stretch>
        </p:blipFill>
        <p:spPr>
          <a:xfrm>
            <a:off x="6096000" y="4663579"/>
            <a:ext cx="5029200" cy="1270115"/>
          </a:xfrm>
          <a:prstGeom prst="rect">
            <a:avLst/>
          </a:prstGeom>
        </p:spPr>
      </p:pic>
      <p:sp>
        <p:nvSpPr>
          <p:cNvPr id="14" name="TextBox 13"/>
          <p:cNvSpPr txBox="1"/>
          <p:nvPr/>
        </p:nvSpPr>
        <p:spPr>
          <a:xfrm>
            <a:off x="6177887" y="4294247"/>
            <a:ext cx="3220872" cy="369332"/>
          </a:xfrm>
          <a:prstGeom prst="rect">
            <a:avLst/>
          </a:prstGeom>
          <a:noFill/>
        </p:spPr>
        <p:txBody>
          <a:bodyPr wrap="square" rtlCol="0">
            <a:spAutoFit/>
          </a:bodyPr>
          <a:lstStyle/>
          <a:p>
            <a:r>
              <a:rPr lang="en-US" dirty="0" smtClean="0"/>
              <a:t>Testing Performance</a:t>
            </a:r>
            <a:endParaRPr lang="en-US" dirty="0"/>
          </a:p>
        </p:txBody>
      </p:sp>
      <p:sp>
        <p:nvSpPr>
          <p:cNvPr id="15" name="TextBox 14"/>
          <p:cNvSpPr txBox="1"/>
          <p:nvPr/>
        </p:nvSpPr>
        <p:spPr>
          <a:xfrm>
            <a:off x="800810" y="4295454"/>
            <a:ext cx="3220872" cy="369332"/>
          </a:xfrm>
          <a:prstGeom prst="rect">
            <a:avLst/>
          </a:prstGeom>
          <a:noFill/>
        </p:spPr>
        <p:txBody>
          <a:bodyPr wrap="square" rtlCol="0">
            <a:spAutoFit/>
          </a:bodyPr>
          <a:lstStyle/>
          <a:p>
            <a:r>
              <a:rPr lang="en-US" dirty="0" smtClean="0"/>
              <a:t>Training Performance</a:t>
            </a:r>
            <a:endParaRPr lang="en-US" dirty="0"/>
          </a:p>
        </p:txBody>
      </p:sp>
      <p:sp>
        <p:nvSpPr>
          <p:cNvPr id="13" name="Date Placeholder 4">
            <a:extLst>
              <a:ext uri="{FF2B5EF4-FFF2-40B4-BE49-F238E27FC236}">
                <a16:creationId xmlns:a16="http://schemas.microsoft.com/office/drawing/2014/main" id="{436B7139-E467-4469-8CE8-E283ACBE440D}"/>
              </a:ext>
            </a:extLst>
          </p:cNvPr>
          <p:cNvSpPr>
            <a:spLocks noGrp="1"/>
          </p:cNvSpPr>
          <p:nvPr>
            <p:ph type="dt" sz="half" idx="10"/>
          </p:nvPr>
        </p:nvSpPr>
        <p:spPr>
          <a:xfrm>
            <a:off x="838200" y="6356350"/>
            <a:ext cx="2743200" cy="365125"/>
          </a:xfrm>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50315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6EB84FD-0B2F-4970-9786-B6851AEC82A4}"/>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19</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1">
            <a:extLst>
              <a:ext uri="{FF2B5EF4-FFF2-40B4-BE49-F238E27FC236}">
                <a16:creationId xmlns:a16="http://schemas.microsoft.com/office/drawing/2014/main" id="{3B68987C-40A0-45D5-9BEB-A2844336046F}"/>
              </a:ext>
            </a:extLst>
          </p:cNvPr>
          <p:cNvSpPr>
            <a:spLocks noGrp="1"/>
          </p:cNvSpPr>
          <p:nvPr>
            <p:ph type="title"/>
          </p:nvPr>
        </p:nvSpPr>
        <p:spPr>
          <a:xfrm>
            <a:off x="838200" y="365125"/>
            <a:ext cx="10515600" cy="669591"/>
          </a:xfrm>
        </p:spPr>
        <p:txBody>
          <a:bodyPr>
            <a:normAutofit/>
          </a:bodyPr>
          <a:lstStyle/>
          <a:p>
            <a:r>
              <a:rPr lang="en-US" sz="3600" dirty="0" smtClean="0">
                <a:latin typeface="Tahoma" panose="020B0604030504040204" pitchFamily="34" charset="0"/>
                <a:ea typeface="Tahoma" panose="020B0604030504040204" pitchFamily="34" charset="0"/>
                <a:cs typeface="Tahoma" panose="020B0604030504040204" pitchFamily="34" charset="0"/>
              </a:rPr>
              <a:t>Result Comparison of all Models</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13" name="Date Placeholder 4">
            <a:extLst>
              <a:ext uri="{FF2B5EF4-FFF2-40B4-BE49-F238E27FC236}">
                <a16:creationId xmlns:a16="http://schemas.microsoft.com/office/drawing/2014/main" id="{436B7139-E467-4469-8CE8-E283ACBE440D}"/>
              </a:ext>
            </a:extLst>
          </p:cNvPr>
          <p:cNvSpPr>
            <a:spLocks noGrp="1"/>
          </p:cNvSpPr>
          <p:nvPr>
            <p:ph type="dt" sz="half" idx="10"/>
          </p:nvPr>
        </p:nvSpPr>
        <p:spPr>
          <a:xfrm>
            <a:off x="838200" y="6356350"/>
            <a:ext cx="2743200" cy="365125"/>
          </a:xfrm>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656091" y="1238703"/>
            <a:ext cx="10834473" cy="2433411"/>
          </a:xfrm>
          <a:prstGeom prst="rect">
            <a:avLst/>
          </a:prstGeom>
        </p:spPr>
      </p:pic>
      <p:sp>
        <p:nvSpPr>
          <p:cNvPr id="8" name="TextBox 7"/>
          <p:cNvSpPr txBox="1"/>
          <p:nvPr/>
        </p:nvSpPr>
        <p:spPr>
          <a:xfrm>
            <a:off x="838200" y="3829292"/>
            <a:ext cx="10791825" cy="2000548"/>
          </a:xfrm>
          <a:prstGeom prst="rect">
            <a:avLst/>
          </a:prstGeom>
          <a:noFill/>
        </p:spPr>
        <p:txBody>
          <a:bodyPr wrap="square" rtlCol="0">
            <a:spAutoFit/>
          </a:bodyPr>
          <a:lstStyle/>
          <a:p>
            <a:r>
              <a:rPr lang="en-US" sz="2800" b="1" dirty="0" smtClean="0">
                <a:latin typeface="Tahoma" panose="020B0604030504040204" pitchFamily="34" charset="0"/>
                <a:ea typeface="Tahoma" panose="020B0604030504040204" pitchFamily="34" charset="0"/>
                <a:cs typeface="Tahoma" panose="020B0604030504040204" pitchFamily="34" charset="0"/>
              </a:rPr>
              <a:t>Recommended Model: </a:t>
            </a:r>
          </a:p>
          <a:p>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Logistic Regression with accuracy differences between Training and Testing data is very much lesser compared to other models used. For </a:t>
            </a:r>
            <a:r>
              <a:rPr lang="en-US" sz="2400" dirty="0" err="1" smtClean="0">
                <a:solidFill>
                  <a:srgbClr val="0000CC"/>
                </a:solidFill>
                <a:latin typeface="Tahoma" panose="020B0604030504040204" pitchFamily="34" charset="0"/>
                <a:ea typeface="Tahoma" panose="020B0604030504040204" pitchFamily="34" charset="0"/>
                <a:cs typeface="Tahoma" panose="020B0604030504040204" pitchFamily="34" charset="0"/>
              </a:rPr>
              <a:t>Polynominal</a:t>
            </a: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 dataset to determine the Predicting Label, decision Tree is more opt, other than that can use Logistic regression follow by SVM models.</a:t>
            </a:r>
            <a:endParaRPr lang="en-US" sz="2400"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87010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8987C-40A0-45D5-9BEB-A2844336046F}"/>
              </a:ext>
            </a:extLst>
          </p:cNvPr>
          <p:cNvSpPr>
            <a:spLocks noGrp="1"/>
          </p:cNvSpPr>
          <p:nvPr>
            <p:ph type="title"/>
          </p:nvPr>
        </p:nvSpPr>
        <p:spPr>
          <a:xfrm>
            <a:off x="838200" y="365125"/>
            <a:ext cx="10515600" cy="669591"/>
          </a:xfrm>
        </p:spPr>
        <p:txBody>
          <a:bodyPr>
            <a:normAutofit/>
          </a:bodyPr>
          <a:lstStyle/>
          <a:p>
            <a:r>
              <a:rPr lang="en-US" sz="3600" dirty="0" smtClean="0">
                <a:latin typeface="Tahoma" panose="020B0604030504040204" pitchFamily="34" charset="0"/>
                <a:ea typeface="Tahoma" panose="020B0604030504040204" pitchFamily="34" charset="0"/>
                <a:cs typeface="Tahoma" panose="020B0604030504040204" pitchFamily="34" charset="0"/>
              </a:rPr>
              <a:t>Business Objective</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5" name="Date Placeholder 4">
            <a:extLst>
              <a:ext uri="{FF2B5EF4-FFF2-40B4-BE49-F238E27FC236}">
                <a16:creationId xmlns:a16="http://schemas.microsoft.com/office/drawing/2014/main" id="{436B7139-E467-4469-8CE8-E283ACBE440D}"/>
              </a:ext>
            </a:extLst>
          </p:cNvPr>
          <p:cNvSpPr>
            <a:spLocks noGrp="1"/>
          </p:cNvSpPr>
          <p:nvPr>
            <p:ph type="dt" sz="half" idx="10"/>
          </p:nvPr>
        </p:nvSpPr>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5">
            <a:extLst>
              <a:ext uri="{FF2B5EF4-FFF2-40B4-BE49-F238E27FC236}">
                <a16:creationId xmlns:a16="http://schemas.microsoft.com/office/drawing/2014/main" id="{C85A47AE-C8AB-4432-B123-2C22ED383D76}"/>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2</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906379" y="1212014"/>
            <a:ext cx="10515600" cy="4351338"/>
          </a:xfrm>
        </p:spPr>
        <p:txBody>
          <a:bodyPr anchor="ctr">
            <a:normAutofit/>
          </a:bodyPr>
          <a:lstStyle/>
          <a:p>
            <a:pPr marL="0" indent="0" algn="ctr">
              <a:lnSpc>
                <a:spcPct val="100000"/>
              </a:lnSpc>
              <a:buNone/>
            </a:pPr>
            <a:r>
              <a:rPr lang="en-US" sz="3200" dirty="0" smtClean="0">
                <a:solidFill>
                  <a:srgbClr val="0000CC"/>
                </a:solidFill>
                <a:latin typeface="Tahoma" panose="020B0604030504040204" pitchFamily="34" charset="0"/>
                <a:ea typeface="Tahoma" panose="020B0604030504040204" pitchFamily="34" charset="0"/>
                <a:cs typeface="Tahoma" panose="020B0604030504040204" pitchFamily="34" charset="0"/>
              </a:rPr>
              <a:t>To find out the criteria for which type of customers will make late payment</a:t>
            </a:r>
          </a:p>
          <a:p>
            <a:pPr marL="0" indent="0">
              <a:lnSpc>
                <a:spcPct val="100000"/>
              </a:lnSpc>
              <a:buNone/>
            </a:pPr>
            <a:endParaRPr lang="en-US" sz="3200" dirty="0" smtClean="0">
              <a:solidFill>
                <a:srgbClr val="0000CC"/>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None/>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Database: </a:t>
            </a:r>
            <a:r>
              <a:rPr lang="en-US" sz="2400" dirty="0" err="1" smtClean="0">
                <a:solidFill>
                  <a:srgbClr val="0000CC"/>
                </a:solidFill>
                <a:latin typeface="Tahoma" panose="020B0604030504040204" pitchFamily="34" charset="0"/>
                <a:ea typeface="Tahoma" panose="020B0604030504040204" pitchFamily="34" charset="0"/>
                <a:cs typeface="Tahoma" panose="020B0604030504040204" pitchFamily="34" charset="0"/>
              </a:rPr>
              <a:t>NYB.Data</a:t>
            </a: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 (Microsoft Access)</a:t>
            </a:r>
            <a:endParaRPr lang="en-US" sz="2400"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9084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E41E-87D9-4A20-A739-BC9A780B3C7A}"/>
              </a:ext>
            </a:extLst>
          </p:cNvPr>
          <p:cNvSpPr>
            <a:spLocks noGrp="1"/>
          </p:cNvSpPr>
          <p:nvPr>
            <p:ph type="title"/>
          </p:nvPr>
        </p:nvSpPr>
        <p:spPr>
          <a:xfrm>
            <a:off x="838199" y="365125"/>
            <a:ext cx="10958465" cy="1325563"/>
          </a:xfrm>
        </p:spPr>
        <p:txBody>
          <a:bodyPr>
            <a:normAutofit/>
          </a:bodyPr>
          <a:lstStyle/>
          <a:p>
            <a:r>
              <a:rPr lang="en-US" sz="3600" dirty="0">
                <a:latin typeface="Arial Black" panose="020B0A04020102020204" pitchFamily="34" charset="0"/>
              </a:rPr>
              <a:t>Data Understanding: Attributes of Interest</a:t>
            </a:r>
          </a:p>
        </p:txBody>
      </p:sp>
      <p:sp>
        <p:nvSpPr>
          <p:cNvPr id="3" name="Content Placeholder 2">
            <a:extLst>
              <a:ext uri="{FF2B5EF4-FFF2-40B4-BE49-F238E27FC236}">
                <a16:creationId xmlns:a16="http://schemas.microsoft.com/office/drawing/2014/main" id="{8D4C74E1-0299-4E32-9B52-97D3D1D0E82B}"/>
              </a:ext>
            </a:extLst>
          </p:cNvPr>
          <p:cNvSpPr>
            <a:spLocks noGrp="1"/>
          </p:cNvSpPr>
          <p:nvPr>
            <p:ph idx="1"/>
          </p:nvPr>
        </p:nvSpPr>
        <p:spPr/>
        <p:txBody>
          <a:bodyPr>
            <a:normAutofit fontScale="62500" lnSpcReduction="20000"/>
          </a:bodyPr>
          <a:lstStyle/>
          <a:p>
            <a:r>
              <a:rPr lang="en-US" dirty="0"/>
              <a:t>Gender</a:t>
            </a:r>
            <a:br>
              <a:rPr lang="en-US" dirty="0"/>
            </a:br>
            <a:r>
              <a:rPr lang="en-US" dirty="0">
                <a:solidFill>
                  <a:srgbClr val="0000CC"/>
                </a:solidFill>
              </a:rPr>
              <a:t>- statistically, male has higher income than female</a:t>
            </a:r>
          </a:p>
          <a:p>
            <a:r>
              <a:rPr lang="en-US" dirty="0"/>
              <a:t>Age &amp; Marital Status</a:t>
            </a:r>
            <a:br>
              <a:rPr lang="en-US" dirty="0"/>
            </a:br>
            <a:r>
              <a:rPr lang="en-US" dirty="0">
                <a:solidFill>
                  <a:srgbClr val="0000CC"/>
                </a:solidFill>
              </a:rPr>
              <a:t>- if married (legal marriage age is 21 years old &amp; up) to be legible for home ownership in Singapore </a:t>
            </a:r>
            <a:r>
              <a:rPr lang="en-US" dirty="0">
                <a:solidFill>
                  <a:srgbClr val="FF0000"/>
                </a:solidFill>
              </a:rPr>
              <a:t>(</a:t>
            </a:r>
            <a:r>
              <a:rPr lang="en-US" dirty="0">
                <a:solidFill>
                  <a:srgbClr val="FF0000"/>
                </a:solidFill>
                <a:hlinkClick r:id="rId2">
                  <a:extLst>
                    <a:ext uri="{A12FA001-AC4F-418D-AE19-62706E023703}">
                      <ahyp:hlinkClr xmlns:ahyp="http://schemas.microsoft.com/office/drawing/2018/hyperlinkcolor" xmlns="" val="tx"/>
                    </a:ext>
                  </a:extLst>
                </a:hlinkClick>
              </a:rPr>
              <a:t>https://en.wikipedia.org/wiki/Matrimonial_law_of_Singapore</a:t>
            </a:r>
            <a:r>
              <a:rPr lang="en-US" dirty="0">
                <a:solidFill>
                  <a:srgbClr val="FF0000"/>
                </a:solidFill>
              </a:rPr>
              <a:t>)</a:t>
            </a:r>
            <a:r>
              <a:rPr lang="en-US" dirty="0">
                <a:solidFill>
                  <a:srgbClr val="0000CC"/>
                </a:solidFill>
              </a:rPr>
              <a:t/>
            </a:r>
            <a:br>
              <a:rPr lang="en-US" dirty="0">
                <a:solidFill>
                  <a:srgbClr val="0000CC"/>
                </a:solidFill>
              </a:rPr>
            </a:br>
            <a:r>
              <a:rPr lang="en-US" dirty="0">
                <a:solidFill>
                  <a:srgbClr val="0000CC"/>
                </a:solidFill>
              </a:rPr>
              <a:t>- if single, 35 years old &amp; up to own property </a:t>
            </a:r>
            <a:r>
              <a:rPr lang="en-US" dirty="0">
                <a:solidFill>
                  <a:srgbClr val="FF0000"/>
                </a:solidFill>
              </a:rPr>
              <a:t>(</a:t>
            </a:r>
            <a:r>
              <a:rPr lang="en-US" dirty="0">
                <a:solidFill>
                  <a:srgbClr val="FF0000"/>
                </a:solidFill>
                <a:hlinkClick r:id="rId3">
                  <a:extLst>
                    <a:ext uri="{A12FA001-AC4F-418D-AE19-62706E023703}">
                      <ahyp:hlinkClr xmlns:ahyp="http://schemas.microsoft.com/office/drawing/2018/hyperlinkcolor" xmlns="" val="tx"/>
                    </a:ext>
                  </a:extLst>
                </a:hlinkClick>
              </a:rPr>
              <a:t>https://hdb.gov.sg/cs/infoweb/residential/buying-a-flat/resale/single-singapore-citizen-scheme-or-joint-singles-scheme</a:t>
            </a:r>
            <a:r>
              <a:rPr lang="en-US" dirty="0">
                <a:solidFill>
                  <a:srgbClr val="FF0000"/>
                </a:solidFill>
              </a:rPr>
              <a:t>)</a:t>
            </a:r>
          </a:p>
          <a:p>
            <a:r>
              <a:rPr lang="en-US" dirty="0"/>
              <a:t>Number of Dependents</a:t>
            </a:r>
            <a:br>
              <a:rPr lang="en-US" dirty="0"/>
            </a:br>
            <a:r>
              <a:rPr lang="en-US" dirty="0">
                <a:solidFill>
                  <a:srgbClr val="0000CC"/>
                </a:solidFill>
              </a:rPr>
              <a:t>- impact household expenditure</a:t>
            </a:r>
          </a:p>
          <a:p>
            <a:r>
              <a:rPr lang="en-US" dirty="0"/>
              <a:t>Nationality</a:t>
            </a:r>
            <a:br>
              <a:rPr lang="en-US" dirty="0"/>
            </a:br>
            <a:r>
              <a:rPr lang="en-US" dirty="0">
                <a:solidFill>
                  <a:srgbClr val="0000CC"/>
                </a:solidFill>
              </a:rPr>
              <a:t>- people from different countries may have different view on default payment</a:t>
            </a:r>
          </a:p>
          <a:p>
            <a:r>
              <a:rPr lang="en-US" dirty="0"/>
              <a:t>Education Level</a:t>
            </a:r>
            <a:br>
              <a:rPr lang="en-US" dirty="0"/>
            </a:br>
            <a:r>
              <a:rPr lang="en-US" dirty="0">
                <a:solidFill>
                  <a:srgbClr val="0000CC"/>
                </a:solidFill>
              </a:rPr>
              <a:t>- people from different education level may have different capability on their wealth generation &amp; management</a:t>
            </a:r>
          </a:p>
          <a:p>
            <a:r>
              <a:rPr lang="en-US" dirty="0"/>
              <a:t>Residential Type</a:t>
            </a:r>
            <a:br>
              <a:rPr lang="en-US" dirty="0"/>
            </a:br>
            <a:r>
              <a:rPr lang="en-US" dirty="0">
                <a:solidFill>
                  <a:srgbClr val="0000CC"/>
                </a:solidFill>
              </a:rPr>
              <a:t>- people from different education level may have different capability on their wealth generation &amp; management</a:t>
            </a:r>
          </a:p>
          <a:p>
            <a:pPr marL="0" indent="0">
              <a:buNone/>
            </a:pPr>
            <a:endParaRPr lang="en-US" dirty="0"/>
          </a:p>
        </p:txBody>
      </p:sp>
      <p:sp>
        <p:nvSpPr>
          <p:cNvPr id="4" name="Date Placeholder 3">
            <a:extLst>
              <a:ext uri="{FF2B5EF4-FFF2-40B4-BE49-F238E27FC236}">
                <a16:creationId xmlns:a16="http://schemas.microsoft.com/office/drawing/2014/main" id="{93C17E79-92AB-4128-B0D7-74FE4ACBBEA5}"/>
              </a:ext>
            </a:extLst>
          </p:cNvPr>
          <p:cNvSpPr>
            <a:spLocks noGrp="1"/>
          </p:cNvSpPr>
          <p:nvPr>
            <p:ph type="dt" sz="half" idx="10"/>
          </p:nvPr>
        </p:nvSpPr>
        <p:spPr/>
        <p:txBody>
          <a:bodyPr/>
          <a:lstStyle/>
          <a:p>
            <a:r>
              <a:rPr lang="en-US" b="1" i="1" dirty="0">
                <a:solidFill>
                  <a:srgbClr val="0000CC"/>
                </a:solidFill>
              </a:rPr>
              <a:t>30 January 2020</a:t>
            </a:r>
          </a:p>
        </p:txBody>
      </p:sp>
      <p:sp>
        <p:nvSpPr>
          <p:cNvPr id="5" name="Slide Number Placeholder 4">
            <a:extLst>
              <a:ext uri="{FF2B5EF4-FFF2-40B4-BE49-F238E27FC236}">
                <a16:creationId xmlns:a16="http://schemas.microsoft.com/office/drawing/2014/main" id="{EADE1670-027D-4712-9AA4-BB9B645B24A9}"/>
              </a:ext>
            </a:extLst>
          </p:cNvPr>
          <p:cNvSpPr>
            <a:spLocks noGrp="1"/>
          </p:cNvSpPr>
          <p:nvPr>
            <p:ph type="sldNum" sz="quarter" idx="12"/>
          </p:nvPr>
        </p:nvSpPr>
        <p:spPr/>
        <p:txBody>
          <a:bodyPr/>
          <a:lstStyle/>
          <a:p>
            <a:fld id="{0AE22A94-61F7-4CC6-ABD6-F5FC49EF18D0}" type="slidenum">
              <a:rPr lang="en-US" b="1" smtClean="0">
                <a:solidFill>
                  <a:srgbClr val="0000CC"/>
                </a:solidFill>
              </a:rPr>
              <a:t>20</a:t>
            </a:fld>
            <a:endParaRPr lang="en-US" b="1" dirty="0">
              <a:solidFill>
                <a:srgbClr val="0000CC"/>
              </a:solidFill>
            </a:endParaRPr>
          </a:p>
        </p:txBody>
      </p:sp>
    </p:spTree>
    <p:extLst>
      <p:ext uri="{BB962C8B-B14F-4D97-AF65-F5344CB8AC3E}">
        <p14:creationId xmlns:p14="http://schemas.microsoft.com/office/powerpoint/2010/main" val="16708363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0453-0D17-4A2A-9421-871B24156867}"/>
              </a:ext>
            </a:extLst>
          </p:cNvPr>
          <p:cNvSpPr>
            <a:spLocks noGrp="1"/>
          </p:cNvSpPr>
          <p:nvPr>
            <p:ph type="title"/>
          </p:nvPr>
        </p:nvSpPr>
        <p:spPr>
          <a:xfrm>
            <a:off x="838199" y="365125"/>
            <a:ext cx="10768343" cy="1325563"/>
          </a:xfrm>
        </p:spPr>
        <p:txBody>
          <a:bodyPr>
            <a:normAutofit/>
          </a:bodyPr>
          <a:lstStyle/>
          <a:p>
            <a:r>
              <a:rPr lang="en-US" sz="3600" dirty="0">
                <a:latin typeface="Arial Black" panose="020B0A04020102020204" pitchFamily="34" charset="0"/>
              </a:rPr>
              <a:t>Things to Consider When Moving Forward</a:t>
            </a:r>
          </a:p>
        </p:txBody>
      </p:sp>
      <p:sp>
        <p:nvSpPr>
          <p:cNvPr id="3" name="Content Placeholder 2">
            <a:extLst>
              <a:ext uri="{FF2B5EF4-FFF2-40B4-BE49-F238E27FC236}">
                <a16:creationId xmlns:a16="http://schemas.microsoft.com/office/drawing/2014/main" id="{F95515B2-8FB6-40D2-AF42-6082D39AA48B}"/>
              </a:ext>
            </a:extLst>
          </p:cNvPr>
          <p:cNvSpPr>
            <a:spLocks noGrp="1"/>
          </p:cNvSpPr>
          <p:nvPr>
            <p:ph idx="1"/>
          </p:nvPr>
        </p:nvSpPr>
        <p:spPr/>
        <p:txBody>
          <a:bodyPr/>
          <a:lstStyle/>
          <a:p>
            <a:r>
              <a:rPr lang="en-US" dirty="0"/>
              <a:t>Data Imbalance</a:t>
            </a:r>
          </a:p>
          <a:p>
            <a:r>
              <a:rPr lang="en-US" dirty="0"/>
              <a:t>Overfitting/underfitting Issue</a:t>
            </a:r>
          </a:p>
          <a:p>
            <a:r>
              <a:rPr lang="en-US" dirty="0"/>
              <a:t>Explore various machine learning techniques</a:t>
            </a:r>
          </a:p>
          <a:p>
            <a:r>
              <a:rPr lang="en-US" dirty="0"/>
              <a:t>Accuracy of training &amp; testing</a:t>
            </a:r>
          </a:p>
          <a:p>
            <a:r>
              <a:rPr lang="en-US" dirty="0"/>
              <a:t>Evaluate Confusion Matrix</a:t>
            </a:r>
          </a:p>
        </p:txBody>
      </p:sp>
      <p:sp>
        <p:nvSpPr>
          <p:cNvPr id="4" name="Date Placeholder 3">
            <a:extLst>
              <a:ext uri="{FF2B5EF4-FFF2-40B4-BE49-F238E27FC236}">
                <a16:creationId xmlns:a16="http://schemas.microsoft.com/office/drawing/2014/main" id="{28D8D2A7-E07E-428E-84AC-E8828CDB8CF0}"/>
              </a:ext>
            </a:extLst>
          </p:cNvPr>
          <p:cNvSpPr>
            <a:spLocks noGrp="1"/>
          </p:cNvSpPr>
          <p:nvPr>
            <p:ph type="dt" sz="half" idx="10"/>
          </p:nvPr>
        </p:nvSpPr>
        <p:spPr/>
        <p:txBody>
          <a:bodyPr/>
          <a:lstStyle/>
          <a:p>
            <a:r>
              <a:rPr lang="en-US" b="1" i="1" dirty="0">
                <a:solidFill>
                  <a:srgbClr val="0000CC"/>
                </a:solidFill>
              </a:rPr>
              <a:t>30 January 2020</a:t>
            </a:r>
          </a:p>
        </p:txBody>
      </p:sp>
      <p:sp>
        <p:nvSpPr>
          <p:cNvPr id="5" name="Slide Number Placeholder 4">
            <a:extLst>
              <a:ext uri="{FF2B5EF4-FFF2-40B4-BE49-F238E27FC236}">
                <a16:creationId xmlns:a16="http://schemas.microsoft.com/office/drawing/2014/main" id="{BC996891-A8B1-477E-BF36-A56E4977FFF8}"/>
              </a:ext>
            </a:extLst>
          </p:cNvPr>
          <p:cNvSpPr>
            <a:spLocks noGrp="1"/>
          </p:cNvSpPr>
          <p:nvPr>
            <p:ph type="sldNum" sz="quarter" idx="12"/>
          </p:nvPr>
        </p:nvSpPr>
        <p:spPr/>
        <p:txBody>
          <a:bodyPr/>
          <a:lstStyle/>
          <a:p>
            <a:fld id="{0AE22A94-61F7-4CC6-ABD6-F5FC49EF18D0}" type="slidenum">
              <a:rPr lang="en-US" b="1" smtClean="0">
                <a:solidFill>
                  <a:srgbClr val="0000CC"/>
                </a:solidFill>
              </a:rPr>
              <a:t>21</a:t>
            </a:fld>
            <a:endParaRPr lang="en-US" b="1" dirty="0">
              <a:solidFill>
                <a:srgbClr val="0000CC"/>
              </a:solidFill>
            </a:endParaRPr>
          </a:p>
        </p:txBody>
      </p:sp>
    </p:spTree>
    <p:extLst>
      <p:ext uri="{BB962C8B-B14F-4D97-AF65-F5344CB8AC3E}">
        <p14:creationId xmlns:p14="http://schemas.microsoft.com/office/powerpoint/2010/main" val="370537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0453-0D17-4A2A-9421-871B24156867}"/>
              </a:ext>
            </a:extLst>
          </p:cNvPr>
          <p:cNvSpPr>
            <a:spLocks noGrp="1"/>
          </p:cNvSpPr>
          <p:nvPr>
            <p:ph type="title"/>
          </p:nvPr>
        </p:nvSpPr>
        <p:spPr>
          <a:xfrm>
            <a:off x="838199" y="365125"/>
            <a:ext cx="10768343" cy="1325563"/>
          </a:xfrm>
        </p:spPr>
        <p:txBody>
          <a:bodyPr>
            <a:normAutofit/>
          </a:bodyPr>
          <a:lstStyle/>
          <a:p>
            <a:r>
              <a:rPr lang="en-US" sz="3600" dirty="0">
                <a:latin typeface="Arial Black" panose="020B0A04020102020204" pitchFamily="34" charset="0"/>
              </a:rPr>
              <a:t>Evaluation</a:t>
            </a:r>
          </a:p>
        </p:txBody>
      </p:sp>
      <p:sp>
        <p:nvSpPr>
          <p:cNvPr id="4" name="Date Placeholder 3">
            <a:extLst>
              <a:ext uri="{FF2B5EF4-FFF2-40B4-BE49-F238E27FC236}">
                <a16:creationId xmlns:a16="http://schemas.microsoft.com/office/drawing/2014/main" id="{28D8D2A7-E07E-428E-84AC-E8828CDB8CF0}"/>
              </a:ext>
            </a:extLst>
          </p:cNvPr>
          <p:cNvSpPr>
            <a:spLocks noGrp="1"/>
          </p:cNvSpPr>
          <p:nvPr>
            <p:ph type="dt" sz="half" idx="10"/>
          </p:nvPr>
        </p:nvSpPr>
        <p:spPr/>
        <p:txBody>
          <a:bodyPr/>
          <a:lstStyle/>
          <a:p>
            <a:r>
              <a:rPr lang="en-US" b="1" i="1" dirty="0">
                <a:solidFill>
                  <a:srgbClr val="0000CC"/>
                </a:solidFill>
              </a:rPr>
              <a:t>30 January 2020</a:t>
            </a:r>
          </a:p>
        </p:txBody>
      </p:sp>
      <p:sp>
        <p:nvSpPr>
          <p:cNvPr id="5" name="Slide Number Placeholder 4">
            <a:extLst>
              <a:ext uri="{FF2B5EF4-FFF2-40B4-BE49-F238E27FC236}">
                <a16:creationId xmlns:a16="http://schemas.microsoft.com/office/drawing/2014/main" id="{BC996891-A8B1-477E-BF36-A56E4977FFF8}"/>
              </a:ext>
            </a:extLst>
          </p:cNvPr>
          <p:cNvSpPr>
            <a:spLocks noGrp="1"/>
          </p:cNvSpPr>
          <p:nvPr>
            <p:ph type="sldNum" sz="quarter" idx="12"/>
          </p:nvPr>
        </p:nvSpPr>
        <p:spPr/>
        <p:txBody>
          <a:bodyPr/>
          <a:lstStyle/>
          <a:p>
            <a:fld id="{0AE22A94-61F7-4CC6-ABD6-F5FC49EF18D0}" type="slidenum">
              <a:rPr lang="en-US" b="1" smtClean="0">
                <a:solidFill>
                  <a:srgbClr val="0000CC"/>
                </a:solidFill>
              </a:rPr>
              <a:t>22</a:t>
            </a:fld>
            <a:endParaRPr lang="en-US" b="1" dirty="0">
              <a:solidFill>
                <a:srgbClr val="0000CC"/>
              </a:solidFill>
            </a:endParaRPr>
          </a:p>
        </p:txBody>
      </p:sp>
      <p:pic>
        <p:nvPicPr>
          <p:cNvPr id="7" name="Content Placeholder 6">
            <a:extLst>
              <a:ext uri="{FF2B5EF4-FFF2-40B4-BE49-F238E27FC236}">
                <a16:creationId xmlns:a16="http://schemas.microsoft.com/office/drawing/2014/main" id="{3533D9BB-41AE-46D5-B2A2-A4B2977E7DD1}"/>
              </a:ext>
            </a:extLst>
          </p:cNvPr>
          <p:cNvPicPr>
            <a:picLocks noGrp="1" noChangeAspect="1"/>
          </p:cNvPicPr>
          <p:nvPr>
            <p:ph idx="1"/>
          </p:nvPr>
        </p:nvPicPr>
        <p:blipFill>
          <a:blip r:embed="rId2"/>
          <a:stretch>
            <a:fillRect/>
          </a:stretch>
        </p:blipFill>
        <p:spPr>
          <a:xfrm>
            <a:off x="2166331" y="1825625"/>
            <a:ext cx="7859338" cy="4351338"/>
          </a:xfrm>
          <a:prstGeom prst="rect">
            <a:avLst/>
          </a:prstGeom>
        </p:spPr>
      </p:pic>
    </p:spTree>
    <p:extLst>
      <p:ext uri="{BB962C8B-B14F-4D97-AF65-F5344CB8AC3E}">
        <p14:creationId xmlns:p14="http://schemas.microsoft.com/office/powerpoint/2010/main" val="2229060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F83BA-FF00-43B5-94E6-76AD11D2F773}"/>
              </a:ext>
            </a:extLst>
          </p:cNvPr>
          <p:cNvSpPr>
            <a:spLocks noGrp="1"/>
          </p:cNvSpPr>
          <p:nvPr>
            <p:ph type="title"/>
          </p:nvPr>
        </p:nvSpPr>
        <p:spPr/>
        <p:txBody>
          <a:bodyPr>
            <a:normAutofit/>
          </a:bodyPr>
          <a:lstStyle/>
          <a:p>
            <a:r>
              <a:rPr lang="en-US" sz="3600" dirty="0" smtClean="0">
                <a:latin typeface="Tahoma" panose="020B0604030504040204" pitchFamily="34" charset="0"/>
                <a:ea typeface="Tahoma" panose="020B0604030504040204" pitchFamily="34" charset="0"/>
                <a:cs typeface="Tahoma" panose="020B0604030504040204" pitchFamily="34" charset="0"/>
              </a:rPr>
              <a:t>CROSS-Industry </a:t>
            </a:r>
            <a:r>
              <a:rPr lang="en-US" sz="3600" dirty="0">
                <a:latin typeface="Tahoma" panose="020B0604030504040204" pitchFamily="34" charset="0"/>
                <a:ea typeface="Tahoma" panose="020B0604030504040204" pitchFamily="34" charset="0"/>
                <a:cs typeface="Tahoma" panose="020B0604030504040204" pitchFamily="34" charset="0"/>
              </a:rPr>
              <a:t>Standard Process for Data Mining (CRISP-DM)</a:t>
            </a:r>
          </a:p>
        </p:txBody>
      </p:sp>
      <p:pic>
        <p:nvPicPr>
          <p:cNvPr id="4" name="Content Placeholder 3">
            <a:extLst>
              <a:ext uri="{FF2B5EF4-FFF2-40B4-BE49-F238E27FC236}">
                <a16:creationId xmlns:a16="http://schemas.microsoft.com/office/drawing/2014/main" id="{1D06923C-C2CC-46E0-BF63-F6956BB5AE3A}"/>
              </a:ext>
            </a:extLst>
          </p:cNvPr>
          <p:cNvPicPr>
            <a:picLocks noGrp="1"/>
          </p:cNvPicPr>
          <p:nvPr>
            <p:ph idx="1"/>
          </p:nvPr>
        </p:nvPicPr>
        <p:blipFill>
          <a:blip r:embed="rId2"/>
          <a:stretch>
            <a:fillRect/>
          </a:stretch>
        </p:blipFill>
        <p:spPr>
          <a:xfrm>
            <a:off x="987518" y="1825625"/>
            <a:ext cx="4857307" cy="4351338"/>
          </a:xfrm>
          <a:prstGeom prst="rect">
            <a:avLst/>
          </a:prstGeom>
        </p:spPr>
      </p:pic>
      <p:sp>
        <p:nvSpPr>
          <p:cNvPr id="7" name="Slide Number Placeholder 6">
            <a:extLst>
              <a:ext uri="{FF2B5EF4-FFF2-40B4-BE49-F238E27FC236}">
                <a16:creationId xmlns:a16="http://schemas.microsoft.com/office/drawing/2014/main" id="{A8B293F7-877B-4BB1-92C4-D7441BCB12F5}"/>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3</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3E1EEFBE-8B58-41CC-A759-1E5E44A017D6}"/>
              </a:ext>
            </a:extLst>
          </p:cNvPr>
          <p:cNvSpPr txBox="1"/>
          <p:nvPr/>
        </p:nvSpPr>
        <p:spPr>
          <a:xfrm>
            <a:off x="5844825" y="1936746"/>
            <a:ext cx="5347580" cy="1692771"/>
          </a:xfrm>
          <a:prstGeom prst="rect">
            <a:avLst/>
          </a:prstGeom>
          <a:noFill/>
        </p:spPr>
        <p:txBody>
          <a:bodyPr wrap="square" rtlCol="0">
            <a:spAutoFit/>
          </a:bodyPr>
          <a:lstStyle/>
          <a:p>
            <a:r>
              <a:rPr lang="en-US" sz="2800" u="sng" dirty="0">
                <a:latin typeface="Tahoma" panose="020B0604030504040204" pitchFamily="34" charset="0"/>
                <a:ea typeface="Tahoma" panose="020B0604030504040204" pitchFamily="34" charset="0"/>
                <a:cs typeface="Tahoma" panose="020B0604030504040204" pitchFamily="34" charset="0"/>
              </a:rPr>
              <a:t>Data Mining Objective: </a:t>
            </a:r>
            <a:r>
              <a:rPr lang="en-US" sz="2800" dirty="0">
                <a:latin typeface="Tahoma" panose="020B0604030504040204" pitchFamily="34" charset="0"/>
                <a:ea typeface="Tahoma" panose="020B0604030504040204" pitchFamily="34" charset="0"/>
                <a:cs typeface="Tahoma" panose="020B0604030504040204" pitchFamily="34" charset="0"/>
              </a:rPr>
              <a:t/>
            </a:r>
            <a:br>
              <a:rPr lang="en-US" sz="2800" dirty="0">
                <a:latin typeface="Tahoma" panose="020B0604030504040204" pitchFamily="34" charset="0"/>
                <a:ea typeface="Tahoma" panose="020B0604030504040204" pitchFamily="34" charset="0"/>
                <a:cs typeface="Tahoma" panose="020B0604030504040204" pitchFamily="34" charset="0"/>
              </a:rPr>
            </a:br>
            <a:r>
              <a:rPr lang="en-US" sz="2800" dirty="0" smtClean="0">
                <a:latin typeface="Tahoma" panose="020B0604030504040204" pitchFamily="34" charset="0"/>
                <a:ea typeface="Tahoma" panose="020B0604030504040204" pitchFamily="34" charset="0"/>
                <a:cs typeface="Tahoma" panose="020B0604030504040204" pitchFamily="34" charset="0"/>
              </a:rPr>
              <a:t>To Know </a:t>
            </a: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What are the customer’s  attributes </a:t>
            </a:r>
            <a:r>
              <a:rPr lang="en-US" sz="2400" dirty="0">
                <a:solidFill>
                  <a:srgbClr val="0000CC"/>
                </a:solidFill>
                <a:latin typeface="Tahoma" panose="020B0604030504040204" pitchFamily="34" charset="0"/>
                <a:ea typeface="Tahoma" panose="020B0604030504040204" pitchFamily="34" charset="0"/>
                <a:cs typeface="Tahoma" panose="020B0604030504040204" pitchFamily="34" charset="0"/>
              </a:rPr>
              <a:t>(patterns &amp; trends) show impact for late payment?</a:t>
            </a:r>
          </a:p>
        </p:txBody>
      </p:sp>
      <p:sp>
        <p:nvSpPr>
          <p:cNvPr id="9" name="TextBox 8">
            <a:extLst>
              <a:ext uri="{FF2B5EF4-FFF2-40B4-BE49-F238E27FC236}">
                <a16:creationId xmlns:a16="http://schemas.microsoft.com/office/drawing/2014/main" id="{3E1EEFBE-8B58-41CC-A759-1E5E44A017D6}"/>
              </a:ext>
            </a:extLst>
          </p:cNvPr>
          <p:cNvSpPr txBox="1"/>
          <p:nvPr/>
        </p:nvSpPr>
        <p:spPr>
          <a:xfrm>
            <a:off x="5844825" y="3998686"/>
            <a:ext cx="5347580" cy="1261884"/>
          </a:xfrm>
          <a:prstGeom prst="rect">
            <a:avLst/>
          </a:prstGeom>
          <a:noFill/>
        </p:spPr>
        <p:txBody>
          <a:bodyPr wrap="square" rtlCol="0">
            <a:spAutoFit/>
          </a:bodyPr>
          <a:lstStyle/>
          <a:p>
            <a:r>
              <a:rPr lang="en-US" sz="2800" u="sng" dirty="0" smtClean="0">
                <a:latin typeface="Tahoma" panose="020B0604030504040204" pitchFamily="34" charset="0"/>
                <a:ea typeface="Tahoma" panose="020B0604030504040204" pitchFamily="34" charset="0"/>
                <a:cs typeface="Tahoma" panose="020B0604030504040204" pitchFamily="34" charset="0"/>
              </a:rPr>
              <a:t>Milestone Review:</a:t>
            </a:r>
          </a:p>
          <a:p>
            <a:pPr marL="457200" indent="-457200">
              <a:buFont typeface="Wingdings" panose="05000000000000000000" pitchFamily="2" charset="2"/>
              <a:buChar char="v"/>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Data understanding</a:t>
            </a:r>
          </a:p>
          <a:p>
            <a:pPr marL="457200" indent="-457200">
              <a:buFont typeface="Wingdings" panose="05000000000000000000" pitchFamily="2" charset="2"/>
              <a:buChar char="v"/>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Data Cleansing</a:t>
            </a:r>
            <a:endParaRPr lang="en-US" sz="2400"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10" name="Date Placeholder 4">
            <a:extLst>
              <a:ext uri="{FF2B5EF4-FFF2-40B4-BE49-F238E27FC236}">
                <a16:creationId xmlns:a16="http://schemas.microsoft.com/office/drawing/2014/main" id="{436B7139-E467-4469-8CE8-E283ACBE440D}"/>
              </a:ext>
            </a:extLst>
          </p:cNvPr>
          <p:cNvSpPr>
            <a:spLocks noGrp="1"/>
          </p:cNvSpPr>
          <p:nvPr>
            <p:ph type="dt" sz="half" idx="10"/>
          </p:nvPr>
        </p:nvSpPr>
        <p:spPr>
          <a:xfrm>
            <a:off x="838200" y="6356350"/>
            <a:ext cx="2743200" cy="365125"/>
          </a:xfrm>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87705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8987C-40A0-45D5-9BEB-A2844336046F}"/>
              </a:ext>
            </a:extLst>
          </p:cNvPr>
          <p:cNvSpPr>
            <a:spLocks noGrp="1"/>
          </p:cNvSpPr>
          <p:nvPr>
            <p:ph type="title"/>
          </p:nvPr>
        </p:nvSpPr>
        <p:spPr>
          <a:xfrm>
            <a:off x="838200" y="365125"/>
            <a:ext cx="10515600" cy="669591"/>
          </a:xfrm>
        </p:spPr>
        <p:txBody>
          <a:bodyPr>
            <a:normAutofit/>
          </a:bodyPr>
          <a:lstStyle/>
          <a:p>
            <a:r>
              <a:rPr lang="en-US" sz="3600" dirty="0" smtClean="0">
                <a:latin typeface="Tahoma" panose="020B0604030504040204" pitchFamily="34" charset="0"/>
                <a:ea typeface="Tahoma" panose="020B0604030504040204" pitchFamily="34" charset="0"/>
                <a:cs typeface="Tahoma" panose="020B0604030504040204" pitchFamily="34" charset="0"/>
              </a:rPr>
              <a:t>Correlation Weight Identification</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5" name="Date Placeholder 4">
            <a:extLst>
              <a:ext uri="{FF2B5EF4-FFF2-40B4-BE49-F238E27FC236}">
                <a16:creationId xmlns:a16="http://schemas.microsoft.com/office/drawing/2014/main" id="{436B7139-E467-4469-8CE8-E283ACBE440D}"/>
              </a:ext>
            </a:extLst>
          </p:cNvPr>
          <p:cNvSpPr>
            <a:spLocks noGrp="1"/>
          </p:cNvSpPr>
          <p:nvPr>
            <p:ph type="dt" sz="half" idx="10"/>
          </p:nvPr>
        </p:nvSpPr>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5">
            <a:extLst>
              <a:ext uri="{FF2B5EF4-FFF2-40B4-BE49-F238E27FC236}">
                <a16:creationId xmlns:a16="http://schemas.microsoft.com/office/drawing/2014/main" id="{C85A47AE-C8AB-4432-B123-2C22ED383D76}"/>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4</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533070081"/>
              </p:ext>
            </p:extLst>
          </p:nvPr>
        </p:nvGraphicFramePr>
        <p:xfrm>
          <a:off x="7772648" y="1034716"/>
          <a:ext cx="3043989" cy="4039776"/>
        </p:xfrm>
        <a:graphic>
          <a:graphicData uri="http://schemas.openxmlformats.org/drawingml/2006/table">
            <a:tbl>
              <a:tblPr/>
              <a:tblGrid>
                <a:gridCol w="2096625">
                  <a:extLst>
                    <a:ext uri="{9D8B030D-6E8A-4147-A177-3AD203B41FA5}">
                      <a16:colId xmlns:a16="http://schemas.microsoft.com/office/drawing/2014/main" val="68602392"/>
                    </a:ext>
                  </a:extLst>
                </a:gridCol>
                <a:gridCol w="947364">
                  <a:extLst>
                    <a:ext uri="{9D8B030D-6E8A-4147-A177-3AD203B41FA5}">
                      <a16:colId xmlns:a16="http://schemas.microsoft.com/office/drawing/2014/main" val="1557714554"/>
                    </a:ext>
                  </a:extLst>
                </a:gridCol>
              </a:tblGrid>
              <a:tr h="224432">
                <a:tc gridSpan="2">
                  <a:txBody>
                    <a:bodyPr/>
                    <a:lstStyle/>
                    <a:p>
                      <a:pPr algn="l" fontAlgn="ctr"/>
                      <a:r>
                        <a:rPr lang="en-US" sz="1400" b="1" i="0" u="none" strike="noStrike" dirty="0">
                          <a:solidFill>
                            <a:srgbClr val="000000"/>
                          </a:solidFill>
                          <a:effectLst/>
                          <a:latin typeface="Calibri" panose="020F0502020204030204" pitchFamily="34" charset="0"/>
                        </a:rPr>
                        <a:t>Customized file with Attributes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05507391"/>
                  </a:ext>
                </a:extLst>
              </a:tr>
              <a:tr h="224432">
                <a:tc>
                  <a:txBody>
                    <a:bodyPr/>
                    <a:lstStyle/>
                    <a:p>
                      <a:pPr algn="l" fontAlgn="ctr"/>
                      <a:r>
                        <a:rPr lang="en-US" sz="1400" b="1" i="0" u="none" strike="noStrike">
                          <a:solidFill>
                            <a:srgbClr val="000000"/>
                          </a:solidFill>
                          <a:effectLst/>
                          <a:latin typeface="Calibri" panose="020F0502020204030204" pitchFamily="34" charset="0"/>
                        </a:rPr>
                        <a:t>Attribute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Weight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3296007"/>
                  </a:ext>
                </a:extLst>
              </a:tr>
              <a:tr h="224432">
                <a:tc>
                  <a:txBody>
                    <a:bodyPr/>
                    <a:lstStyle/>
                    <a:p>
                      <a:pPr algn="l" fontAlgn="ctr"/>
                      <a:r>
                        <a:rPr lang="en-US" sz="1400" b="0" i="0" u="none" strike="noStrike">
                          <a:solidFill>
                            <a:srgbClr val="000000"/>
                          </a:solidFill>
                          <a:effectLst/>
                          <a:latin typeface="Calibri" panose="020F0502020204030204" pitchFamily="34" charset="0"/>
                        </a:rPr>
                        <a:t>LoanStartDate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0.616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5774712"/>
                  </a:ext>
                </a:extLst>
              </a:tr>
              <a:tr h="224432">
                <a:tc>
                  <a:txBody>
                    <a:bodyPr/>
                    <a:lstStyle/>
                    <a:p>
                      <a:pPr algn="l" fontAlgn="ctr"/>
                      <a:r>
                        <a:rPr lang="en-US" sz="1400" b="0" i="0" u="none" strike="noStrike">
                          <a:solidFill>
                            <a:srgbClr val="000000"/>
                          </a:solidFill>
                          <a:effectLst/>
                          <a:latin typeface="Calibri" panose="020F0502020204030204" pitchFamily="34" charset="0"/>
                        </a:rPr>
                        <a:t>LoanMaturityDate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0.186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3420978"/>
                  </a:ext>
                </a:extLst>
              </a:tr>
              <a:tr h="224432">
                <a:tc>
                  <a:txBody>
                    <a:bodyPr/>
                    <a:lstStyle/>
                    <a:p>
                      <a:pPr algn="l" fontAlgn="ctr"/>
                      <a:r>
                        <a:rPr lang="en-US" sz="1400" b="0" i="0" u="none" strike="noStrike">
                          <a:solidFill>
                            <a:srgbClr val="000000"/>
                          </a:solidFill>
                          <a:effectLst/>
                          <a:latin typeface="Calibri" panose="020F0502020204030204" pitchFamily="34" charset="0"/>
                        </a:rPr>
                        <a:t>AnnualIncome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0.168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5484128"/>
                  </a:ext>
                </a:extLst>
              </a:tr>
              <a:tr h="224432">
                <a:tc>
                  <a:txBody>
                    <a:bodyPr/>
                    <a:lstStyle/>
                    <a:p>
                      <a:pPr algn="l" fontAlgn="ctr"/>
                      <a:r>
                        <a:rPr lang="en-US" sz="1400" b="0" i="0" u="none" strike="noStrike" dirty="0" err="1">
                          <a:solidFill>
                            <a:srgbClr val="000000"/>
                          </a:solidFill>
                          <a:effectLst/>
                          <a:latin typeface="Calibri" panose="020F0502020204030204" pitchFamily="34" charset="0"/>
                        </a:rPr>
                        <a:t>MonthlyPaymentAmt</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0.148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4366785"/>
                  </a:ext>
                </a:extLst>
              </a:tr>
              <a:tr h="224432">
                <a:tc>
                  <a:txBody>
                    <a:bodyPr/>
                    <a:lstStyle/>
                    <a:p>
                      <a:pPr algn="l" fontAlgn="ctr"/>
                      <a:r>
                        <a:rPr lang="en-US" sz="1400" b="0" i="0" u="none" strike="noStrike" dirty="0" err="1">
                          <a:solidFill>
                            <a:srgbClr val="000000"/>
                          </a:solidFill>
                          <a:effectLst/>
                          <a:latin typeface="Calibri" panose="020F0502020204030204" pitchFamily="34" charset="0"/>
                        </a:rPr>
                        <a:t>PropertyPurchasePrice</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0.132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526410"/>
                  </a:ext>
                </a:extLst>
              </a:tr>
              <a:tr h="224432">
                <a:tc>
                  <a:txBody>
                    <a:bodyPr/>
                    <a:lstStyle/>
                    <a:p>
                      <a:pPr algn="l" fontAlgn="ctr"/>
                      <a:r>
                        <a:rPr lang="en-US" sz="1400" b="0" i="0" u="none" strike="noStrike" dirty="0" err="1">
                          <a:solidFill>
                            <a:srgbClr val="000000"/>
                          </a:solidFill>
                          <a:effectLst/>
                          <a:latin typeface="Calibri" panose="020F0502020204030204" pitchFamily="34" charset="0"/>
                        </a:rPr>
                        <a:t>LoanPrincipalAmt</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0.127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08928"/>
                  </a:ext>
                </a:extLst>
              </a:tr>
              <a:tr h="224432">
                <a:tc>
                  <a:txBody>
                    <a:bodyPr/>
                    <a:lstStyle/>
                    <a:p>
                      <a:pPr algn="l" fontAlgn="ctr"/>
                      <a:r>
                        <a:rPr lang="en-US" sz="1400" b="0" i="0" u="none" strike="noStrike" dirty="0">
                          <a:solidFill>
                            <a:srgbClr val="000000"/>
                          </a:solidFill>
                          <a:effectLst/>
                          <a:latin typeface="Calibri" panose="020F0502020204030204" pitchFamily="34" charset="0"/>
                        </a:rPr>
                        <a:t>Nationality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0.111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7425847"/>
                  </a:ext>
                </a:extLst>
              </a:tr>
              <a:tr h="224432">
                <a:tc>
                  <a:txBody>
                    <a:bodyPr/>
                    <a:lstStyle/>
                    <a:p>
                      <a:pPr algn="l" fontAlgn="ctr"/>
                      <a:r>
                        <a:rPr lang="en-US" sz="1400" b="0" i="0" u="none" strike="noStrike" dirty="0" err="1">
                          <a:solidFill>
                            <a:srgbClr val="000000"/>
                          </a:solidFill>
                          <a:effectLst/>
                          <a:latin typeface="Calibri" panose="020F0502020204030204" pitchFamily="34" charset="0"/>
                        </a:rPr>
                        <a:t>SASNationality</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0.104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7891125"/>
                  </a:ext>
                </a:extLst>
              </a:tr>
              <a:tr h="224432">
                <a:tc>
                  <a:txBody>
                    <a:bodyPr/>
                    <a:lstStyle/>
                    <a:p>
                      <a:pPr algn="l" fontAlgn="ctr"/>
                      <a:r>
                        <a:rPr lang="en-US" sz="1400" b="0" i="0" u="none" strike="noStrike">
                          <a:solidFill>
                            <a:srgbClr val="000000"/>
                          </a:solidFill>
                          <a:effectLst/>
                          <a:latin typeface="Calibri" panose="020F0502020204030204" pitchFamily="34" charset="0"/>
                        </a:rPr>
                        <a:t>JobTitle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0.051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2666843"/>
                  </a:ext>
                </a:extLst>
              </a:tr>
              <a:tr h="224432">
                <a:tc>
                  <a:txBody>
                    <a:bodyPr/>
                    <a:lstStyle/>
                    <a:p>
                      <a:pPr algn="l" fontAlgn="ctr"/>
                      <a:r>
                        <a:rPr lang="en-US" sz="1400" b="0" i="0" u="none" strike="noStrike">
                          <a:solidFill>
                            <a:srgbClr val="000000"/>
                          </a:solidFill>
                          <a:effectLst/>
                          <a:latin typeface="Calibri" panose="020F0502020204030204" pitchFamily="34" charset="0"/>
                        </a:rPr>
                        <a:t>MaritalStatus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0.038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9968722"/>
                  </a:ext>
                </a:extLst>
              </a:tr>
              <a:tr h="224432">
                <a:tc>
                  <a:txBody>
                    <a:bodyPr/>
                    <a:lstStyle/>
                    <a:p>
                      <a:pPr algn="l" fontAlgn="ctr"/>
                      <a:r>
                        <a:rPr lang="en-US" sz="1400" b="0" i="0" u="none" strike="noStrike">
                          <a:solidFill>
                            <a:srgbClr val="000000"/>
                          </a:solidFill>
                          <a:effectLst/>
                          <a:latin typeface="Calibri" panose="020F0502020204030204" pitchFamily="34" charset="0"/>
                        </a:rPr>
                        <a:t>Gender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0.027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9505642"/>
                  </a:ext>
                </a:extLst>
              </a:tr>
              <a:tr h="224432">
                <a:tc>
                  <a:txBody>
                    <a:bodyPr/>
                    <a:lstStyle/>
                    <a:p>
                      <a:pPr algn="l" fontAlgn="ctr"/>
                      <a:r>
                        <a:rPr lang="en-US" sz="1400" b="0" i="0" u="none" strike="noStrike">
                          <a:solidFill>
                            <a:srgbClr val="000000"/>
                          </a:solidFill>
                          <a:effectLst/>
                          <a:latin typeface="Calibri" panose="020F0502020204030204" pitchFamily="34" charset="0"/>
                        </a:rPr>
                        <a:t>EducationLevel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0.022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027017"/>
                  </a:ext>
                </a:extLst>
              </a:tr>
              <a:tr h="224432">
                <a:tc>
                  <a:txBody>
                    <a:bodyPr/>
                    <a:lstStyle/>
                    <a:p>
                      <a:pPr algn="l" fontAlgn="ctr"/>
                      <a:r>
                        <a:rPr lang="en-US" sz="1400" b="0" i="0" u="none" strike="noStrike">
                          <a:solidFill>
                            <a:srgbClr val="000000"/>
                          </a:solidFill>
                          <a:effectLst/>
                          <a:latin typeface="Calibri" panose="020F0502020204030204" pitchFamily="34" charset="0"/>
                        </a:rPr>
                        <a: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0.016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6333418"/>
                  </a:ext>
                </a:extLst>
              </a:tr>
              <a:tr h="224432">
                <a:tc>
                  <a:txBody>
                    <a:bodyPr/>
                    <a:lstStyle/>
                    <a:p>
                      <a:pPr algn="l" fontAlgn="ctr"/>
                      <a:r>
                        <a:rPr lang="en-US" sz="1400" b="0" i="0" u="none" strike="noStrike">
                          <a:solidFill>
                            <a:srgbClr val="000000"/>
                          </a:solidFill>
                          <a:effectLst/>
                          <a:latin typeface="Calibri" panose="020F0502020204030204" pitchFamily="34" charset="0"/>
                        </a:rPr>
                        <a:t>NoOfDependents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0.012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731649"/>
                  </a:ext>
                </a:extLst>
              </a:tr>
              <a:tr h="224432">
                <a:tc>
                  <a:txBody>
                    <a:bodyPr/>
                    <a:lstStyle/>
                    <a:p>
                      <a:pPr algn="l" fontAlgn="ctr"/>
                      <a:r>
                        <a:rPr lang="en-US" sz="1400" b="0" i="0" u="none" strike="noStrike">
                          <a:solidFill>
                            <a:srgbClr val="000000"/>
                          </a:solidFill>
                          <a:effectLst/>
                          <a:latin typeface="Calibri" panose="020F0502020204030204" pitchFamily="34" charset="0"/>
                        </a:rPr>
                        <a:t>PropertyResidentialType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0.008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8604350"/>
                  </a:ext>
                </a:extLst>
              </a:tr>
              <a:tr h="224432">
                <a:tc>
                  <a:txBody>
                    <a:bodyPr/>
                    <a:lstStyle/>
                    <a:p>
                      <a:pPr algn="l" fontAlgn="ctr"/>
                      <a:r>
                        <a:rPr lang="en-US" sz="1400" b="0" i="0" u="none" strike="noStrike" dirty="0" err="1">
                          <a:solidFill>
                            <a:srgbClr val="000000"/>
                          </a:solidFill>
                          <a:effectLst/>
                          <a:latin typeface="Calibri" panose="020F0502020204030204" pitchFamily="34" charset="0"/>
                        </a:rPr>
                        <a:t>LoanPeriod</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Calibri" panose="020F0502020204030204" pitchFamily="34" charset="0"/>
                        </a:rPr>
                        <a:t>0.006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656817"/>
                  </a:ext>
                </a:extLst>
              </a:tr>
            </a:tbl>
          </a:graphicData>
        </a:graphic>
      </p:graphicFrame>
      <p:pic>
        <p:nvPicPr>
          <p:cNvPr id="11" name="Picture 10"/>
          <p:cNvPicPr>
            <a:picLocks noChangeAspect="1"/>
          </p:cNvPicPr>
          <p:nvPr/>
        </p:nvPicPr>
        <p:blipFill>
          <a:blip r:embed="rId2"/>
          <a:stretch>
            <a:fillRect/>
          </a:stretch>
        </p:blipFill>
        <p:spPr>
          <a:xfrm>
            <a:off x="545430" y="1034716"/>
            <a:ext cx="7019925" cy="1724025"/>
          </a:xfrm>
          <a:prstGeom prst="rect">
            <a:avLst/>
          </a:prstGeom>
        </p:spPr>
      </p:pic>
      <p:sp>
        <p:nvSpPr>
          <p:cNvPr id="12" name="TextBox 11"/>
          <p:cNvSpPr txBox="1"/>
          <p:nvPr/>
        </p:nvSpPr>
        <p:spPr>
          <a:xfrm>
            <a:off x="752723" y="2720319"/>
            <a:ext cx="6605337" cy="4093428"/>
          </a:xfrm>
          <a:prstGeom prst="rect">
            <a:avLst/>
          </a:prstGeom>
          <a:noFill/>
        </p:spPr>
        <p:txBody>
          <a:bodyPr wrap="square" rtlCol="0">
            <a:spAutoFit/>
          </a:bodyPr>
          <a:lstStyle/>
          <a:p>
            <a:r>
              <a:rPr lang="en-US" sz="2800" u="sng" dirty="0" smtClean="0">
                <a:latin typeface="Tahoma" panose="020B0604030504040204" pitchFamily="34" charset="0"/>
                <a:ea typeface="Tahoma" panose="020B0604030504040204" pitchFamily="34" charset="0"/>
                <a:cs typeface="Tahoma" panose="020B0604030504040204" pitchFamily="34" charset="0"/>
              </a:rPr>
              <a:t>Selection of Attributes:</a:t>
            </a:r>
          </a:p>
          <a:p>
            <a:pPr marL="457200" indent="-457200">
              <a:buFont typeface="Wingdings" panose="05000000000000000000" pitchFamily="2" charset="2"/>
              <a:buChar char="v"/>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Based on data understanding the attributes are selected into a single file</a:t>
            </a:r>
          </a:p>
          <a:p>
            <a:endParaRPr lang="en-US" sz="2800" u="sng" dirty="0" smtClean="0">
              <a:latin typeface="Tahoma" panose="020B0604030504040204" pitchFamily="34" charset="0"/>
              <a:ea typeface="Tahoma" panose="020B0604030504040204" pitchFamily="34" charset="0"/>
              <a:cs typeface="Tahoma" panose="020B0604030504040204" pitchFamily="34" charset="0"/>
            </a:endParaRPr>
          </a:p>
          <a:p>
            <a:r>
              <a:rPr lang="en-US" sz="2800" u="sng" dirty="0" smtClean="0">
                <a:latin typeface="Tahoma" panose="020B0604030504040204" pitchFamily="34" charset="0"/>
                <a:ea typeface="Tahoma" panose="020B0604030504040204" pitchFamily="34" charset="0"/>
                <a:cs typeface="Tahoma" panose="020B0604030504040204" pitchFamily="34" charset="0"/>
              </a:rPr>
              <a:t>Conclusion from Correlation:</a:t>
            </a:r>
            <a:endParaRPr lang="en-US" sz="2800" u="sng"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v"/>
            </a:pPr>
            <a:r>
              <a:rPr lang="en-US" sz="2400" dirty="0" err="1" smtClean="0">
                <a:solidFill>
                  <a:srgbClr val="0000CC"/>
                </a:solidFill>
                <a:latin typeface="Tahoma" panose="020B0604030504040204" pitchFamily="34" charset="0"/>
                <a:ea typeface="Tahoma" panose="020B0604030504040204" pitchFamily="34" charset="0"/>
                <a:cs typeface="Tahoma" panose="020B0604030504040204" pitchFamily="34" charset="0"/>
              </a:rPr>
              <a:t>LoanStartDate</a:t>
            </a: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 is the most relevant attribute followed by </a:t>
            </a:r>
            <a:r>
              <a:rPr lang="en-US" sz="2400" dirty="0" err="1" smtClean="0">
                <a:solidFill>
                  <a:srgbClr val="0000CC"/>
                </a:solidFill>
                <a:latin typeface="Tahoma" panose="020B0604030504040204" pitchFamily="34" charset="0"/>
                <a:ea typeface="Tahoma" panose="020B0604030504040204" pitchFamily="34" charset="0"/>
                <a:cs typeface="Tahoma" panose="020B0604030504040204" pitchFamily="34" charset="0"/>
              </a:rPr>
              <a:t>LoanMaturity</a:t>
            </a: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 Annual Income in related to late payment.</a:t>
            </a:r>
            <a:endParaRPr lang="en-US" sz="2400" dirty="0">
              <a:solidFill>
                <a:srgbClr val="0000CC"/>
              </a:solidFill>
              <a:latin typeface="Tahoma" panose="020B0604030504040204" pitchFamily="34" charset="0"/>
              <a:ea typeface="Tahoma" panose="020B0604030504040204" pitchFamily="34" charset="0"/>
              <a:cs typeface="Tahoma" panose="020B0604030504040204" pitchFamily="34" charset="0"/>
            </a:endParaRPr>
          </a:p>
          <a:p>
            <a:endParaRPr lang="en-US" sz="2800" dirty="0" smtClean="0">
              <a:latin typeface="Tahoma" panose="020B0604030504040204" pitchFamily="34" charset="0"/>
              <a:ea typeface="Tahoma" panose="020B0604030504040204" pitchFamily="34" charset="0"/>
              <a:cs typeface="Tahoma" panose="020B0604030504040204" pitchFamily="34" charset="0"/>
            </a:endParaRPr>
          </a:p>
          <a:p>
            <a:endParaRPr lang="en-US"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233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996891-A8B1-477E-BF36-A56E4977FFF8}"/>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5</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pic>
        <p:nvPicPr>
          <p:cNvPr id="8" name="Content Placeholder 7">
            <a:extLst>
              <a:ext uri="{FF2B5EF4-FFF2-40B4-BE49-F238E27FC236}">
                <a16:creationId xmlns:a16="http://schemas.microsoft.com/office/drawing/2014/main" id="{BEEE84FA-0EF1-4E9C-8E99-BA98A09E6355}"/>
              </a:ext>
            </a:extLst>
          </p:cNvPr>
          <p:cNvPicPr>
            <a:picLocks noGrp="1" noChangeAspect="1"/>
          </p:cNvPicPr>
          <p:nvPr>
            <p:ph idx="1"/>
          </p:nvPr>
        </p:nvPicPr>
        <p:blipFill>
          <a:blip r:embed="rId2"/>
          <a:stretch>
            <a:fillRect/>
          </a:stretch>
        </p:blipFill>
        <p:spPr>
          <a:xfrm>
            <a:off x="838200" y="1293646"/>
            <a:ext cx="6234003" cy="4803774"/>
          </a:xfrm>
          <a:prstGeom prst="rect">
            <a:avLst/>
          </a:prstGeom>
        </p:spPr>
      </p:pic>
      <p:sp>
        <p:nvSpPr>
          <p:cNvPr id="7" name="Title 1">
            <a:extLst>
              <a:ext uri="{FF2B5EF4-FFF2-40B4-BE49-F238E27FC236}">
                <a16:creationId xmlns:a16="http://schemas.microsoft.com/office/drawing/2014/main" id="{3B68987C-40A0-45D5-9BEB-A2844336046F}"/>
              </a:ext>
            </a:extLst>
          </p:cNvPr>
          <p:cNvSpPr>
            <a:spLocks noGrp="1"/>
          </p:cNvSpPr>
          <p:nvPr>
            <p:ph type="title"/>
          </p:nvPr>
        </p:nvSpPr>
        <p:spPr>
          <a:xfrm>
            <a:off x="838200" y="365125"/>
            <a:ext cx="10515600" cy="669591"/>
          </a:xfrm>
        </p:spPr>
        <p:txBody>
          <a:bodyPr>
            <a:normAutofit/>
          </a:bodyPr>
          <a:lstStyle/>
          <a:p>
            <a:r>
              <a:rPr lang="en-US" sz="3600" dirty="0" smtClean="0">
                <a:latin typeface="Tahoma" panose="020B0604030504040204" pitchFamily="34" charset="0"/>
                <a:ea typeface="Tahoma" panose="020B0604030504040204" pitchFamily="34" charset="0"/>
                <a:cs typeface="Tahoma" panose="020B0604030504040204" pitchFamily="34" charset="0"/>
              </a:rPr>
              <a:t>Model Selection</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7190874" y="973718"/>
            <a:ext cx="4674268" cy="4893647"/>
          </a:xfrm>
          <a:prstGeom prst="rect">
            <a:avLst/>
          </a:prstGeom>
          <a:noFill/>
        </p:spPr>
        <p:txBody>
          <a:bodyPr wrap="square" rtlCol="0">
            <a:spAutoFit/>
          </a:bodyPr>
          <a:lstStyle/>
          <a:p>
            <a:r>
              <a:rPr lang="en-US" sz="2800" u="sng" dirty="0" smtClean="0">
                <a:latin typeface="Tahoma" panose="020B0604030504040204" pitchFamily="34" charset="0"/>
                <a:ea typeface="Tahoma" panose="020B0604030504040204" pitchFamily="34" charset="0"/>
                <a:cs typeface="Tahoma" panose="020B0604030504040204" pitchFamily="34" charset="0"/>
              </a:rPr>
              <a:t>Model Selection for Supervised Learning:</a:t>
            </a:r>
          </a:p>
          <a:p>
            <a:pPr marL="457200" indent="-457200">
              <a:buFont typeface="Wingdings" panose="05000000000000000000" pitchFamily="2" charset="2"/>
              <a:buChar char="v"/>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Decision Tree</a:t>
            </a:r>
          </a:p>
          <a:p>
            <a:pPr marL="457200" indent="-457200">
              <a:buFont typeface="Wingdings" panose="05000000000000000000" pitchFamily="2" charset="2"/>
              <a:buChar char="v"/>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Support Vector Machines</a:t>
            </a:r>
          </a:p>
          <a:p>
            <a:pPr marL="457200" indent="-457200">
              <a:buFont typeface="Wingdings" panose="05000000000000000000" pitchFamily="2" charset="2"/>
              <a:buChar char="v"/>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Logic Regression</a:t>
            </a:r>
          </a:p>
          <a:p>
            <a:pPr marL="457200" indent="-457200">
              <a:buFont typeface="Wingdings" panose="05000000000000000000" pitchFamily="2" charset="2"/>
              <a:buChar char="v"/>
            </a:pPr>
            <a:endParaRPr lang="en-US" sz="2800" dirty="0">
              <a:solidFill>
                <a:srgbClr val="0000CC"/>
              </a:solidFill>
              <a:latin typeface="Tahoma" panose="020B0604030504040204" pitchFamily="34" charset="0"/>
              <a:ea typeface="Tahoma" panose="020B0604030504040204" pitchFamily="34" charset="0"/>
              <a:cs typeface="Tahoma" panose="020B0604030504040204" pitchFamily="34" charset="0"/>
            </a:endParaRPr>
          </a:p>
          <a:p>
            <a:r>
              <a:rPr lang="en-US" sz="2800" u="sng" dirty="0" smtClean="0">
                <a:latin typeface="Tahoma" panose="020B0604030504040204" pitchFamily="34" charset="0"/>
                <a:ea typeface="Tahoma" panose="020B0604030504040204" pitchFamily="34" charset="0"/>
                <a:cs typeface="Tahoma" panose="020B0604030504040204" pitchFamily="34" charset="0"/>
              </a:rPr>
              <a:t>Selected Model:  Logistic Regression</a:t>
            </a:r>
          </a:p>
          <a:p>
            <a:pPr marL="342900" indent="-342900">
              <a:buFont typeface="Wingdings" panose="05000000000000000000" pitchFamily="2" charset="2"/>
              <a:buChar char="v"/>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NYB bank data is mostly in </a:t>
            </a:r>
            <a:r>
              <a:rPr lang="en-US" sz="2400" dirty="0" err="1" smtClean="0">
                <a:solidFill>
                  <a:srgbClr val="0000CC"/>
                </a:solidFill>
                <a:latin typeface="Tahoma" panose="020B0604030504040204" pitchFamily="34" charset="0"/>
                <a:ea typeface="Tahoma" panose="020B0604030504040204" pitchFamily="34" charset="0"/>
                <a:cs typeface="Tahoma" panose="020B0604030504040204" pitchFamily="34" charset="0"/>
              </a:rPr>
              <a:t>polynominal</a:t>
            </a: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 it is best suited to use the logic regression.</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10" name="Date Placeholder 4">
            <a:extLst>
              <a:ext uri="{FF2B5EF4-FFF2-40B4-BE49-F238E27FC236}">
                <a16:creationId xmlns:a16="http://schemas.microsoft.com/office/drawing/2014/main" id="{436B7139-E467-4469-8CE8-E283ACBE440D}"/>
              </a:ext>
            </a:extLst>
          </p:cNvPr>
          <p:cNvSpPr>
            <a:spLocks noGrp="1"/>
          </p:cNvSpPr>
          <p:nvPr>
            <p:ph type="dt" sz="half" idx="10"/>
          </p:nvPr>
        </p:nvSpPr>
        <p:spPr>
          <a:xfrm>
            <a:off x="838200" y="6356350"/>
            <a:ext cx="2743200" cy="365125"/>
          </a:xfrm>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23484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6EB84FD-0B2F-4970-9786-B6851AEC82A4}"/>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6</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1">
            <a:extLst>
              <a:ext uri="{FF2B5EF4-FFF2-40B4-BE49-F238E27FC236}">
                <a16:creationId xmlns:a16="http://schemas.microsoft.com/office/drawing/2014/main" id="{3B68987C-40A0-45D5-9BEB-A2844336046F}"/>
              </a:ext>
            </a:extLst>
          </p:cNvPr>
          <p:cNvSpPr>
            <a:spLocks noGrp="1"/>
          </p:cNvSpPr>
          <p:nvPr>
            <p:ph type="title"/>
          </p:nvPr>
        </p:nvSpPr>
        <p:spPr>
          <a:xfrm>
            <a:off x="838200" y="365125"/>
            <a:ext cx="10515600" cy="669591"/>
          </a:xfrm>
        </p:spPr>
        <p:txBody>
          <a:bodyPr>
            <a:normAutofit/>
          </a:bodyPr>
          <a:lstStyle/>
          <a:p>
            <a:r>
              <a:rPr lang="en-US" sz="3600" dirty="0" smtClean="0">
                <a:latin typeface="Tahoma" panose="020B0604030504040204" pitchFamily="34" charset="0"/>
                <a:ea typeface="Tahoma" panose="020B0604030504040204" pitchFamily="34" charset="0"/>
                <a:cs typeface="Tahoma" panose="020B0604030504040204" pitchFamily="34" charset="0"/>
              </a:rPr>
              <a:t>Logic Regression Model</a:t>
            </a:r>
            <a:endParaRPr lang="en-US" sz="36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838200" y="1034716"/>
            <a:ext cx="10058400" cy="3015319"/>
          </a:xfrm>
          <a:prstGeom prst="rect">
            <a:avLst/>
          </a:prstGeom>
        </p:spPr>
      </p:pic>
      <p:sp>
        <p:nvSpPr>
          <p:cNvPr id="13" name="TextBox 12"/>
          <p:cNvSpPr txBox="1"/>
          <p:nvPr/>
        </p:nvSpPr>
        <p:spPr>
          <a:xfrm>
            <a:off x="838200" y="4367368"/>
            <a:ext cx="11026942" cy="2062103"/>
          </a:xfrm>
          <a:prstGeom prst="rect">
            <a:avLst/>
          </a:prstGeom>
          <a:noFill/>
        </p:spPr>
        <p:txBody>
          <a:bodyPr wrap="square" rtlCol="0">
            <a:spAutoFit/>
          </a:bodyPr>
          <a:lstStyle/>
          <a:p>
            <a:r>
              <a:rPr lang="en-US" sz="2800" u="sng" dirty="0" smtClean="0">
                <a:latin typeface="Tahoma" panose="020B0604030504040204" pitchFamily="34" charset="0"/>
                <a:ea typeface="Tahoma" panose="020B0604030504040204" pitchFamily="34" charset="0"/>
                <a:cs typeface="Tahoma" panose="020B0604030504040204" pitchFamily="34" charset="0"/>
              </a:rPr>
              <a:t>Model Training and Testing:</a:t>
            </a:r>
          </a:p>
          <a:p>
            <a:pPr marL="457200" indent="-457200">
              <a:buFont typeface="Wingdings" panose="05000000000000000000" pitchFamily="2" charset="2"/>
              <a:buChar char="v"/>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Split the data 70% for Training the Logistic Regression and 30% for testing the efficiency of trained regression</a:t>
            </a:r>
          </a:p>
          <a:p>
            <a:pPr marL="457200" indent="-457200">
              <a:buFont typeface="Wingdings" panose="05000000000000000000" pitchFamily="2" charset="2"/>
              <a:buChar char="v"/>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Converted the fields data into Numerical to perform the logistic regression.</a:t>
            </a:r>
          </a:p>
          <a:p>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7" name="Date Placeholder 4">
            <a:extLst>
              <a:ext uri="{FF2B5EF4-FFF2-40B4-BE49-F238E27FC236}">
                <a16:creationId xmlns:a16="http://schemas.microsoft.com/office/drawing/2014/main" id="{436B7139-E467-4469-8CE8-E283ACBE440D}"/>
              </a:ext>
            </a:extLst>
          </p:cNvPr>
          <p:cNvSpPr>
            <a:spLocks noGrp="1"/>
          </p:cNvSpPr>
          <p:nvPr>
            <p:ph type="dt" sz="half" idx="10"/>
          </p:nvPr>
        </p:nvSpPr>
        <p:spPr>
          <a:xfrm>
            <a:off x="838200" y="6356350"/>
            <a:ext cx="2743200" cy="365125"/>
          </a:xfrm>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54553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6EB84FD-0B2F-4970-9786-B6851AEC82A4}"/>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7</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1">
            <a:extLst>
              <a:ext uri="{FF2B5EF4-FFF2-40B4-BE49-F238E27FC236}">
                <a16:creationId xmlns:a16="http://schemas.microsoft.com/office/drawing/2014/main" id="{3B68987C-40A0-45D5-9BEB-A2844336046F}"/>
              </a:ext>
            </a:extLst>
          </p:cNvPr>
          <p:cNvSpPr>
            <a:spLocks noGrp="1"/>
          </p:cNvSpPr>
          <p:nvPr>
            <p:ph type="title"/>
          </p:nvPr>
        </p:nvSpPr>
        <p:spPr>
          <a:xfrm>
            <a:off x="838200" y="365125"/>
            <a:ext cx="10515600" cy="669591"/>
          </a:xfrm>
        </p:spPr>
        <p:txBody>
          <a:bodyPr>
            <a:normAutofit/>
          </a:bodyPr>
          <a:lstStyle/>
          <a:p>
            <a:r>
              <a:rPr lang="en-US" sz="3600" dirty="0" smtClean="0">
                <a:latin typeface="Tahoma" panose="020B0604030504040204" pitchFamily="34" charset="0"/>
                <a:ea typeface="Tahoma" panose="020B0604030504040204" pitchFamily="34" charset="0"/>
                <a:cs typeface="Tahoma" panose="020B0604030504040204" pitchFamily="34" charset="0"/>
              </a:rPr>
              <a:t>Logic Regression Model</a:t>
            </a:r>
            <a:endParaRPr lang="en-US" sz="36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838200" y="1034716"/>
            <a:ext cx="10058400" cy="3015319"/>
          </a:xfrm>
          <a:prstGeom prst="rect">
            <a:avLst/>
          </a:prstGeom>
        </p:spPr>
      </p:pic>
      <p:pic>
        <p:nvPicPr>
          <p:cNvPr id="2" name="Picture 1"/>
          <p:cNvPicPr>
            <a:picLocks noChangeAspect="1"/>
          </p:cNvPicPr>
          <p:nvPr/>
        </p:nvPicPr>
        <p:blipFill>
          <a:blip r:embed="rId3"/>
          <a:stretch>
            <a:fillRect/>
          </a:stretch>
        </p:blipFill>
        <p:spPr>
          <a:xfrm>
            <a:off x="1056307" y="4050035"/>
            <a:ext cx="2286000" cy="1917110"/>
          </a:xfrm>
          <a:prstGeom prst="rect">
            <a:avLst/>
          </a:prstGeom>
        </p:spPr>
      </p:pic>
      <p:pic>
        <p:nvPicPr>
          <p:cNvPr id="3" name="Picture 2"/>
          <p:cNvPicPr>
            <a:picLocks noChangeAspect="1"/>
          </p:cNvPicPr>
          <p:nvPr/>
        </p:nvPicPr>
        <p:blipFill>
          <a:blip r:embed="rId4"/>
          <a:stretch>
            <a:fillRect/>
          </a:stretch>
        </p:blipFill>
        <p:spPr>
          <a:xfrm>
            <a:off x="4605365" y="3493287"/>
            <a:ext cx="2286000" cy="2758363"/>
          </a:xfrm>
          <a:prstGeom prst="rect">
            <a:avLst/>
          </a:prstGeom>
        </p:spPr>
      </p:pic>
      <p:sp>
        <p:nvSpPr>
          <p:cNvPr id="10" name="Date Placeholder 4">
            <a:extLst>
              <a:ext uri="{FF2B5EF4-FFF2-40B4-BE49-F238E27FC236}">
                <a16:creationId xmlns:a16="http://schemas.microsoft.com/office/drawing/2014/main" id="{436B7139-E467-4469-8CE8-E283ACBE440D}"/>
              </a:ext>
            </a:extLst>
          </p:cNvPr>
          <p:cNvSpPr>
            <a:spLocks noGrp="1"/>
          </p:cNvSpPr>
          <p:nvPr>
            <p:ph type="dt" sz="half" idx="10"/>
          </p:nvPr>
        </p:nvSpPr>
        <p:spPr>
          <a:xfrm>
            <a:off x="838200" y="6356350"/>
            <a:ext cx="2743200" cy="365125"/>
          </a:xfrm>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9984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6EB84FD-0B2F-4970-9786-B6851AEC82A4}"/>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8</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1">
            <a:extLst>
              <a:ext uri="{FF2B5EF4-FFF2-40B4-BE49-F238E27FC236}">
                <a16:creationId xmlns:a16="http://schemas.microsoft.com/office/drawing/2014/main" id="{3B68987C-40A0-45D5-9BEB-A2844336046F}"/>
              </a:ext>
            </a:extLst>
          </p:cNvPr>
          <p:cNvSpPr>
            <a:spLocks noGrp="1"/>
          </p:cNvSpPr>
          <p:nvPr>
            <p:ph type="title"/>
          </p:nvPr>
        </p:nvSpPr>
        <p:spPr>
          <a:xfrm>
            <a:off x="838200" y="365125"/>
            <a:ext cx="10515600" cy="669591"/>
          </a:xfrm>
        </p:spPr>
        <p:txBody>
          <a:bodyPr>
            <a:normAutofit/>
          </a:bodyPr>
          <a:lstStyle/>
          <a:p>
            <a:r>
              <a:rPr lang="en-US" sz="3600" dirty="0" smtClean="0">
                <a:latin typeface="Tahoma" panose="020B0604030504040204" pitchFamily="34" charset="0"/>
                <a:ea typeface="Tahoma" panose="020B0604030504040204" pitchFamily="34" charset="0"/>
                <a:cs typeface="Tahoma" panose="020B0604030504040204" pitchFamily="34" charset="0"/>
              </a:rPr>
              <a:t>Logic Regression Model - Result</a:t>
            </a:r>
            <a:endParaRPr lang="en-US" sz="36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2"/>
          <a:stretch>
            <a:fillRect/>
          </a:stretch>
        </p:blipFill>
        <p:spPr>
          <a:xfrm>
            <a:off x="838200" y="1346700"/>
            <a:ext cx="8229600" cy="2076364"/>
          </a:xfrm>
          <a:prstGeom prst="rect">
            <a:avLst/>
          </a:prstGeom>
        </p:spPr>
      </p:pic>
      <p:sp>
        <p:nvSpPr>
          <p:cNvPr id="4" name="TextBox 3"/>
          <p:cNvSpPr txBox="1"/>
          <p:nvPr/>
        </p:nvSpPr>
        <p:spPr>
          <a:xfrm>
            <a:off x="838200" y="1034716"/>
            <a:ext cx="3565358" cy="461665"/>
          </a:xfrm>
          <a:prstGeom prst="rect">
            <a:avLst/>
          </a:prstGeom>
          <a:noFill/>
        </p:spPr>
        <p:txBody>
          <a:bodyPr wrap="square" rtlCol="0">
            <a:spAutoFit/>
          </a:bodyPr>
          <a:lstStyle/>
          <a:p>
            <a:r>
              <a:rPr lang="en-US" sz="2400" u="sng" dirty="0" smtClean="0">
                <a:latin typeface="Tahoma" panose="020B0604030504040204" pitchFamily="34" charset="0"/>
                <a:ea typeface="Tahoma" panose="020B0604030504040204" pitchFamily="34" charset="0"/>
                <a:cs typeface="Tahoma" panose="020B0604030504040204" pitchFamily="34" charset="0"/>
              </a:rPr>
              <a:t>Training Performance:</a:t>
            </a:r>
            <a:endParaRPr lang="en-US" sz="2400" u="sng"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p:nvSpPr>
        <p:spPr>
          <a:xfrm>
            <a:off x="838200" y="3507739"/>
            <a:ext cx="3565358" cy="461665"/>
          </a:xfrm>
          <a:prstGeom prst="rect">
            <a:avLst/>
          </a:prstGeom>
          <a:noFill/>
        </p:spPr>
        <p:txBody>
          <a:bodyPr wrap="square" rtlCol="0">
            <a:spAutoFit/>
          </a:bodyPr>
          <a:lstStyle/>
          <a:p>
            <a:r>
              <a:rPr lang="en-US" sz="2400" u="sng" dirty="0" smtClean="0">
                <a:latin typeface="Tahoma" panose="020B0604030504040204" pitchFamily="34" charset="0"/>
                <a:ea typeface="Tahoma" panose="020B0604030504040204" pitchFamily="34" charset="0"/>
                <a:cs typeface="Tahoma" panose="020B0604030504040204" pitchFamily="34" charset="0"/>
              </a:rPr>
              <a:t>Testing Performance:</a:t>
            </a:r>
            <a:endParaRPr lang="en-US" sz="2400" u="sng"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3"/>
          <a:stretch>
            <a:fillRect/>
          </a:stretch>
        </p:blipFill>
        <p:spPr>
          <a:xfrm>
            <a:off x="838200" y="3969736"/>
            <a:ext cx="8229600" cy="1912980"/>
          </a:xfrm>
          <a:prstGeom prst="rect">
            <a:avLst/>
          </a:prstGeom>
        </p:spPr>
      </p:pic>
      <p:sp>
        <p:nvSpPr>
          <p:cNvPr id="7" name="TextBox 6"/>
          <p:cNvSpPr txBox="1"/>
          <p:nvPr/>
        </p:nvSpPr>
        <p:spPr>
          <a:xfrm>
            <a:off x="9212180" y="830083"/>
            <a:ext cx="2711116" cy="5693866"/>
          </a:xfrm>
          <a:prstGeom prst="rect">
            <a:avLst/>
          </a:prstGeom>
          <a:noFill/>
        </p:spPr>
        <p:txBody>
          <a:bodyPr wrap="square" rtlCol="0">
            <a:spAutoFit/>
          </a:bodyPr>
          <a:lstStyle/>
          <a:p>
            <a:r>
              <a:rPr lang="en-US" sz="2400" u="sng" dirty="0" smtClean="0">
                <a:latin typeface="Tahoma" panose="020B0604030504040204" pitchFamily="34" charset="0"/>
                <a:ea typeface="Tahoma" panose="020B0604030504040204" pitchFamily="34" charset="0"/>
                <a:cs typeface="Tahoma" panose="020B0604030504040204" pitchFamily="34" charset="0"/>
              </a:rPr>
              <a:t>Late Payment:</a:t>
            </a:r>
          </a:p>
          <a:p>
            <a:r>
              <a:rPr lang="en-US" sz="2000" dirty="0" smtClean="0">
                <a:solidFill>
                  <a:srgbClr val="0000CC"/>
                </a:solidFill>
                <a:latin typeface="Tahoma" panose="020B0604030504040204" pitchFamily="34" charset="0"/>
                <a:ea typeface="Tahoma" panose="020B0604030504040204" pitchFamily="34" charset="0"/>
                <a:cs typeface="Tahoma" panose="020B0604030504040204" pitchFamily="34" charset="0"/>
              </a:rPr>
              <a:t>Yes : Late Paid</a:t>
            </a:r>
          </a:p>
          <a:p>
            <a:r>
              <a:rPr lang="en-US" sz="2000" dirty="0" smtClean="0">
                <a:solidFill>
                  <a:srgbClr val="0000CC"/>
                </a:solidFill>
                <a:latin typeface="Tahoma" panose="020B0604030504040204" pitchFamily="34" charset="0"/>
                <a:ea typeface="Tahoma" panose="020B0604030504040204" pitchFamily="34" charset="0"/>
                <a:cs typeface="Tahoma" panose="020B0604030504040204" pitchFamily="34" charset="0"/>
              </a:rPr>
              <a:t>No: No Late Paid</a:t>
            </a:r>
          </a:p>
          <a:p>
            <a:endParaRPr lang="en-US" sz="2000" dirty="0">
              <a:solidFill>
                <a:srgbClr val="0000CC"/>
              </a:solidFill>
              <a:latin typeface="Tahoma" panose="020B0604030504040204" pitchFamily="34" charset="0"/>
              <a:ea typeface="Tahoma" panose="020B0604030504040204" pitchFamily="34" charset="0"/>
              <a:cs typeface="Tahoma" panose="020B0604030504040204" pitchFamily="34" charset="0"/>
            </a:endParaRPr>
          </a:p>
          <a:p>
            <a:r>
              <a:rPr lang="en-US" sz="2000" dirty="0" smtClean="0">
                <a:solidFill>
                  <a:srgbClr val="0000CC"/>
                </a:solidFill>
                <a:latin typeface="Tahoma" panose="020B0604030504040204" pitchFamily="34" charset="0"/>
                <a:ea typeface="Tahoma" panose="020B0604030504040204" pitchFamily="34" charset="0"/>
                <a:cs typeface="Tahoma" panose="020B0604030504040204" pitchFamily="34" charset="0"/>
              </a:rPr>
              <a:t>Reason for Highest Percentage True Negativity (Specificity, No Late Paid 80.1%) has more data compare to Late Paid (Yes, Sensitivity 72.15%)</a:t>
            </a:r>
          </a:p>
          <a:p>
            <a:endParaRPr lang="en-US" sz="2000" dirty="0">
              <a:solidFill>
                <a:srgbClr val="0000CC"/>
              </a:solidFill>
              <a:latin typeface="Tahoma" panose="020B0604030504040204" pitchFamily="34" charset="0"/>
              <a:ea typeface="Tahoma" panose="020B0604030504040204" pitchFamily="34" charset="0"/>
              <a:cs typeface="Tahoma" panose="020B0604030504040204" pitchFamily="34" charset="0"/>
            </a:endParaRPr>
          </a:p>
          <a:p>
            <a:r>
              <a:rPr lang="en-US" sz="2000" dirty="0" smtClean="0">
                <a:solidFill>
                  <a:srgbClr val="0000CC"/>
                </a:solidFill>
                <a:latin typeface="Tahoma" panose="020B0604030504040204" pitchFamily="34" charset="0"/>
                <a:ea typeface="Tahoma" panose="020B0604030504040204" pitchFamily="34" charset="0"/>
                <a:cs typeface="Tahoma" panose="020B0604030504040204" pitchFamily="34" charset="0"/>
              </a:rPr>
              <a:t>No: Late Paid (857 data)</a:t>
            </a:r>
          </a:p>
          <a:p>
            <a:r>
              <a:rPr lang="en-US" sz="2000" dirty="0" smtClean="0">
                <a:solidFill>
                  <a:srgbClr val="0000CC"/>
                </a:solidFill>
                <a:latin typeface="Tahoma" panose="020B0604030504040204" pitchFamily="34" charset="0"/>
                <a:ea typeface="Tahoma" panose="020B0604030504040204" pitchFamily="34" charset="0"/>
                <a:cs typeface="Tahoma" panose="020B0604030504040204" pitchFamily="34" charset="0"/>
              </a:rPr>
              <a:t>Yes: No Late paid (599 data)</a:t>
            </a:r>
          </a:p>
          <a:p>
            <a:r>
              <a:rPr lang="en-US" sz="2000" dirty="0" smtClean="0">
                <a:solidFill>
                  <a:srgbClr val="0000CC"/>
                </a:solidFill>
                <a:latin typeface="Tahoma" panose="020B0604030504040204" pitchFamily="34" charset="0"/>
                <a:ea typeface="Tahoma" panose="020B0604030504040204" pitchFamily="34" charset="0"/>
                <a:cs typeface="Tahoma" panose="020B0604030504040204" pitchFamily="34" charset="0"/>
              </a:rPr>
              <a:t>Total Data: 1456</a:t>
            </a:r>
            <a:endParaRPr lang="en-US" sz="2000"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11" name="Date Placeholder 4">
            <a:extLst>
              <a:ext uri="{FF2B5EF4-FFF2-40B4-BE49-F238E27FC236}">
                <a16:creationId xmlns:a16="http://schemas.microsoft.com/office/drawing/2014/main" id="{436B7139-E467-4469-8CE8-E283ACBE440D}"/>
              </a:ext>
            </a:extLst>
          </p:cNvPr>
          <p:cNvSpPr>
            <a:spLocks noGrp="1"/>
          </p:cNvSpPr>
          <p:nvPr>
            <p:ph type="dt" sz="half" idx="10"/>
          </p:nvPr>
        </p:nvSpPr>
        <p:spPr>
          <a:xfrm>
            <a:off x="838200" y="6356350"/>
            <a:ext cx="2743200" cy="365125"/>
          </a:xfrm>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8166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F6EB84FD-0B2F-4970-9786-B6851AEC82A4}"/>
              </a:ext>
            </a:extLst>
          </p:cNvPr>
          <p:cNvSpPr>
            <a:spLocks noGrp="1"/>
          </p:cNvSpPr>
          <p:nvPr>
            <p:ph type="sldNum" sz="quarter" idx="12"/>
          </p:nvPr>
        </p:nvSpPr>
        <p:spPr/>
        <p:txBody>
          <a:bodyPr/>
          <a:lstStyle/>
          <a:p>
            <a:fld id="{0AE22A94-61F7-4CC6-ABD6-F5FC49EF18D0}" type="slidenum">
              <a:rPr lang="en-US" b="1" smtClean="0">
                <a:solidFill>
                  <a:srgbClr val="0000CC"/>
                </a:solidFill>
                <a:latin typeface="Tahoma" panose="020B0604030504040204" pitchFamily="34" charset="0"/>
                <a:ea typeface="Tahoma" panose="020B0604030504040204" pitchFamily="34" charset="0"/>
                <a:cs typeface="Tahoma" panose="020B0604030504040204" pitchFamily="34" charset="0"/>
              </a:rPr>
              <a:t>9</a:t>
            </a:fld>
            <a:endParaRPr lang="en-US" b="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1">
            <a:extLst>
              <a:ext uri="{FF2B5EF4-FFF2-40B4-BE49-F238E27FC236}">
                <a16:creationId xmlns:a16="http://schemas.microsoft.com/office/drawing/2014/main" id="{3B68987C-40A0-45D5-9BEB-A2844336046F}"/>
              </a:ext>
            </a:extLst>
          </p:cNvPr>
          <p:cNvSpPr>
            <a:spLocks noGrp="1"/>
          </p:cNvSpPr>
          <p:nvPr>
            <p:ph type="title"/>
          </p:nvPr>
        </p:nvSpPr>
        <p:spPr>
          <a:xfrm>
            <a:off x="838200" y="365125"/>
            <a:ext cx="10515600" cy="669591"/>
          </a:xfrm>
        </p:spPr>
        <p:txBody>
          <a:bodyPr>
            <a:normAutofit/>
          </a:bodyPr>
          <a:lstStyle/>
          <a:p>
            <a:r>
              <a:rPr lang="en-US" sz="3600" dirty="0" smtClean="0">
                <a:latin typeface="Tahoma" panose="020B0604030504040204" pitchFamily="34" charset="0"/>
                <a:ea typeface="Tahoma" panose="020B0604030504040204" pitchFamily="34" charset="0"/>
                <a:cs typeface="Tahoma" panose="020B0604030504040204" pitchFamily="34" charset="0"/>
              </a:rPr>
              <a:t>Logic Regression Model – Outcome</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870283" y="1034716"/>
            <a:ext cx="10483517" cy="4216539"/>
          </a:xfrm>
          <a:prstGeom prst="rect">
            <a:avLst/>
          </a:prstGeom>
          <a:noFill/>
        </p:spPr>
        <p:txBody>
          <a:bodyPr wrap="square" rtlCol="0">
            <a:spAutoFit/>
          </a:bodyPr>
          <a:lstStyle/>
          <a:p>
            <a:r>
              <a:rPr lang="en-US" sz="2800" dirty="0" smtClean="0">
                <a:latin typeface="Tahoma" panose="020B0604030504040204" pitchFamily="34" charset="0"/>
                <a:ea typeface="Tahoma" panose="020B0604030504040204" pitchFamily="34" charset="0"/>
                <a:cs typeface="Tahoma" panose="020B0604030504040204" pitchFamily="34" charset="0"/>
              </a:rPr>
              <a:t>Analysis Outcome:</a:t>
            </a:r>
          </a:p>
          <a:p>
            <a:pPr marL="285750" indent="-285750">
              <a:buFont typeface="Wingdings" panose="05000000000000000000" pitchFamily="2" charset="2"/>
              <a:buChar char="v"/>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With the Accuracy of Prediction for Trained and Testing performance will help the Bank employee to analyze the Loan Payment capacity in time with main attributes of Loan Starting Date, Loan Maturity Date, Annual Income and Monthly Payment amount, Property purchase price, Loan Amount and their Nationality.</a:t>
            </a:r>
          </a:p>
          <a:p>
            <a:pPr marL="285750" indent="-285750">
              <a:buFont typeface="Wingdings" panose="05000000000000000000" pitchFamily="2" charset="2"/>
              <a:buChar char="v"/>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Upon knowing their Loan Payment capacity, the bank employee can suggest the customer to go longer period of loan payment by reducing the Monthly payment amount.</a:t>
            </a:r>
          </a:p>
          <a:p>
            <a:pPr marL="285750" indent="-285750">
              <a:buFont typeface="Wingdings" panose="05000000000000000000" pitchFamily="2" charset="2"/>
              <a:buChar char="v"/>
            </a:pPr>
            <a:r>
              <a:rPr lang="en-US" sz="2400" dirty="0" smtClean="0">
                <a:solidFill>
                  <a:srgbClr val="0000CC"/>
                </a:solidFill>
                <a:latin typeface="Tahoma" panose="020B0604030504040204" pitchFamily="34" charset="0"/>
                <a:ea typeface="Tahoma" panose="020B0604030504040204" pitchFamily="34" charset="0"/>
                <a:cs typeface="Tahoma" panose="020B0604030504040204" pitchFamily="34" charset="0"/>
              </a:rPr>
              <a:t>Even one in four customer prediction will be analyzed wrongly based on the Regression model.</a:t>
            </a:r>
          </a:p>
        </p:txBody>
      </p:sp>
      <p:sp>
        <p:nvSpPr>
          <p:cNvPr id="6" name="Date Placeholder 4">
            <a:extLst>
              <a:ext uri="{FF2B5EF4-FFF2-40B4-BE49-F238E27FC236}">
                <a16:creationId xmlns:a16="http://schemas.microsoft.com/office/drawing/2014/main" id="{436B7139-E467-4469-8CE8-E283ACBE440D}"/>
              </a:ext>
            </a:extLst>
          </p:cNvPr>
          <p:cNvSpPr>
            <a:spLocks noGrp="1"/>
          </p:cNvSpPr>
          <p:nvPr>
            <p:ph type="dt" sz="half" idx="10"/>
          </p:nvPr>
        </p:nvSpPr>
        <p:spPr>
          <a:xfrm>
            <a:off x="838200" y="6356350"/>
            <a:ext cx="2743200" cy="365125"/>
          </a:xfrm>
        </p:spPr>
        <p:txBody>
          <a:bodyPr/>
          <a:lstStyle/>
          <a:p>
            <a:r>
              <a:rPr lang="en-US" b="1" i="1" dirty="0" smtClean="0">
                <a:solidFill>
                  <a:srgbClr val="0000CC"/>
                </a:solidFill>
                <a:latin typeface="Tahoma" panose="020B0604030504040204" pitchFamily="34" charset="0"/>
                <a:ea typeface="Tahoma" panose="020B0604030504040204" pitchFamily="34" charset="0"/>
                <a:cs typeface="Tahoma" panose="020B0604030504040204" pitchFamily="34" charset="0"/>
              </a:rPr>
              <a:t>19 Feb 2020</a:t>
            </a:r>
            <a:endParaRPr lang="en-US" b="1" i="1" dirty="0">
              <a:solidFill>
                <a:srgbClr val="0000C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64853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3557</TotalTime>
  <Words>1395</Words>
  <Application>Microsoft Office PowerPoint</Application>
  <PresentationFormat>Widescreen</PresentationFormat>
  <Paragraphs>204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Calibri Light</vt:lpstr>
      <vt:lpstr>Tahoma</vt:lpstr>
      <vt:lpstr>Wingdings</vt:lpstr>
      <vt:lpstr>Office Theme</vt:lpstr>
      <vt:lpstr>ITD 154: Final Project Presentation</vt:lpstr>
      <vt:lpstr>Business Objective</vt:lpstr>
      <vt:lpstr>CROSS-Industry Standard Process for Data Mining (CRISP-DM)</vt:lpstr>
      <vt:lpstr>Correlation Weight Identification</vt:lpstr>
      <vt:lpstr>Model Selection</vt:lpstr>
      <vt:lpstr>Logic Regression Model</vt:lpstr>
      <vt:lpstr>Logic Regression Model</vt:lpstr>
      <vt:lpstr>Logic Regression Model - Result</vt:lpstr>
      <vt:lpstr>Logic Regression Model – Outcome</vt:lpstr>
      <vt:lpstr>Logic Regression Model – Result Improvement</vt:lpstr>
      <vt:lpstr>Feature Selection</vt:lpstr>
      <vt:lpstr>Feature Selection</vt:lpstr>
      <vt:lpstr>Feature Selection</vt:lpstr>
      <vt:lpstr>Data Quality Improve</vt:lpstr>
      <vt:lpstr>PowerPoint Presentation</vt:lpstr>
      <vt:lpstr>Logic Regression Model – Outcome Improved</vt:lpstr>
      <vt:lpstr>PowerPoint Presentation</vt:lpstr>
      <vt:lpstr>Cross Validation with SVM Model</vt:lpstr>
      <vt:lpstr>Result Comparison of all Models</vt:lpstr>
      <vt:lpstr>Data Understanding: Attributes of Interest</vt:lpstr>
      <vt:lpstr>Things to Consider When Moving Forward</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ITD 154: Project Milestone Review</dc:title>
  <dc:creator>Boon Yi Soon</dc:creator>
  <cp:lastModifiedBy>Mohana Kalaiyarasan Ramalingam</cp:lastModifiedBy>
  <cp:revision>101</cp:revision>
  <dcterms:created xsi:type="dcterms:W3CDTF">2020-01-30T04:12:32Z</dcterms:created>
  <dcterms:modified xsi:type="dcterms:W3CDTF">2022-08-12T09:00:19Z</dcterms:modified>
</cp:coreProperties>
</file>