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Slab" panose="020B0604020202020204" charset="0"/>
      <p:regular r:id="rId17"/>
      <p:bold r:id="rId18"/>
    </p:embeddedFont>
    <p:embeddedFont>
      <p:font typeface="Robo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F93D87-DA7A-4FC5-A302-615DC5E63A6A}">
  <a:tblStyle styleId="{F9F93D87-DA7A-4FC5-A302-615DC5E63A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8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983462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47680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1e0fa4e54b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1e0fa4e54b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3464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1e0fa4e54b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1e0fa4e54b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2905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1ca1509c2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1ca1509c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194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03b89493d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03b89493d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9907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1e0fa4e54b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1e0fa4e54b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3583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03b89493d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03b89493d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626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197056bee1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197056bee1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9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1ca1509c2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1ca1509c2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583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197056bee1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197056bee1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919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197056bee1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197056bee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709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1ce08e510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1ce08e51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927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1ce08e510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1ce08e510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4734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e0fa4e54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e0fa4e54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6857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cpcb.nic.in"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480150" y="571150"/>
            <a:ext cx="8183700" cy="147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4500"/>
          </a:p>
          <a:p>
            <a:pPr marL="0" lvl="0" indent="0" algn="ctr" rtl="0">
              <a:spcBef>
                <a:spcPts val="0"/>
              </a:spcBef>
              <a:spcAft>
                <a:spcPts val="0"/>
              </a:spcAft>
              <a:buNone/>
            </a:pPr>
            <a:endParaRPr sz="4500"/>
          </a:p>
          <a:p>
            <a:pPr marL="0" lvl="0" indent="0" algn="ctr" rtl="0">
              <a:spcBef>
                <a:spcPts val="0"/>
              </a:spcBef>
              <a:spcAft>
                <a:spcPts val="0"/>
              </a:spcAft>
              <a:buNone/>
            </a:pPr>
            <a:r>
              <a:rPr lang="en" sz="4500"/>
              <a:t>EDA-J Component</a:t>
            </a:r>
            <a:endParaRPr sz="4500"/>
          </a:p>
          <a:p>
            <a:pPr marL="0" lvl="0" indent="0" algn="ctr" rtl="0">
              <a:spcBef>
                <a:spcPts val="0"/>
              </a:spcBef>
              <a:spcAft>
                <a:spcPts val="0"/>
              </a:spcAft>
              <a:buNone/>
            </a:pPr>
            <a:r>
              <a:rPr lang="en" sz="4500"/>
              <a:t>1st Review</a:t>
            </a:r>
            <a:endParaRPr sz="4500"/>
          </a:p>
        </p:txBody>
      </p:sp>
      <p:sp>
        <p:nvSpPr>
          <p:cNvPr id="64" name="Google Shape;64;p13"/>
          <p:cNvSpPr txBox="1">
            <a:spLocks noGrp="1"/>
          </p:cNvSpPr>
          <p:nvPr>
            <p:ph type="subTitle" idx="1"/>
          </p:nvPr>
        </p:nvSpPr>
        <p:spPr>
          <a:xfrm>
            <a:off x="569525" y="2964725"/>
            <a:ext cx="8183700" cy="1473600"/>
          </a:xfrm>
          <a:prstGeom prst="rect">
            <a:avLst/>
          </a:prstGeom>
        </p:spPr>
        <p:txBody>
          <a:bodyPr spcFirstLastPara="1" wrap="square" lIns="91425" tIns="91425" rIns="91425" bIns="91425" anchor="t" anchorCtr="0">
            <a:normAutofit/>
          </a:bodyPr>
          <a:lstStyle/>
          <a:p>
            <a:pPr marL="457200" lvl="0" indent="-355600" algn="l" rtl="0">
              <a:lnSpc>
                <a:spcPct val="80000"/>
              </a:lnSpc>
              <a:spcBef>
                <a:spcPts val="0"/>
              </a:spcBef>
              <a:spcAft>
                <a:spcPts val="0"/>
              </a:spcAft>
              <a:buSzPts val="2000"/>
              <a:buChar char="●"/>
            </a:pPr>
            <a:r>
              <a:rPr lang="en" sz="2000" b="1"/>
              <a:t>Mohana Krishnan (22MDT0047)</a:t>
            </a:r>
            <a:endParaRPr sz="2000" b="1"/>
          </a:p>
          <a:p>
            <a:pPr marL="457200" lvl="0" indent="-355600" algn="l" rtl="0">
              <a:lnSpc>
                <a:spcPct val="80000"/>
              </a:lnSpc>
              <a:spcBef>
                <a:spcPts val="0"/>
              </a:spcBef>
              <a:spcAft>
                <a:spcPts val="0"/>
              </a:spcAft>
              <a:buSzPts val="2000"/>
              <a:buChar char="●"/>
            </a:pPr>
            <a:r>
              <a:rPr lang="en" sz="2000" b="1"/>
              <a:t>Aditya Shrikant (22MDT0051)</a:t>
            </a:r>
            <a:endParaRPr sz="2000" b="1"/>
          </a:p>
          <a:p>
            <a:pPr marL="457200" lvl="0" indent="-355600" algn="l" rtl="0">
              <a:lnSpc>
                <a:spcPct val="80000"/>
              </a:lnSpc>
              <a:spcBef>
                <a:spcPts val="0"/>
              </a:spcBef>
              <a:spcAft>
                <a:spcPts val="0"/>
              </a:spcAft>
              <a:buSzPts val="2000"/>
              <a:buChar char="●"/>
            </a:pPr>
            <a:r>
              <a:rPr lang="en" sz="2000" b="1"/>
              <a:t>Suresh Nepal (22MDT0160)</a:t>
            </a:r>
            <a:endParaRPr sz="2000" b="1"/>
          </a:p>
          <a:p>
            <a:pPr marL="0" lvl="0" indent="0" algn="ctr" rtl="0">
              <a:lnSpc>
                <a:spcPct val="80000"/>
              </a:lnSpc>
              <a:spcBef>
                <a:spcPts val="0"/>
              </a:spcBef>
              <a:spcAft>
                <a:spcPts val="0"/>
              </a:spcAft>
              <a:buNone/>
            </a:pPr>
            <a:r>
              <a:rPr lang="en" sz="2400"/>
              <a:t>			</a:t>
            </a:r>
            <a:endParaRPr sz="2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Literature Review Contd.</a:t>
            </a:r>
            <a:endParaRPr/>
          </a:p>
        </p:txBody>
      </p:sp>
      <p:sp>
        <p:nvSpPr>
          <p:cNvPr id="118" name="Google Shape;118;p2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92500"/>
          </a:bodyPr>
          <a:lstStyle/>
          <a:p>
            <a:pPr marL="457200" lvl="0" indent="-342900" algn="just" rtl="0">
              <a:spcBef>
                <a:spcPts val="0"/>
              </a:spcBef>
              <a:spcAft>
                <a:spcPts val="0"/>
              </a:spcAft>
              <a:buSzPts val="1800"/>
              <a:buFont typeface="Times New Roman"/>
              <a:buChar char="●"/>
            </a:pPr>
            <a:r>
              <a:rPr lang="en">
                <a:latin typeface="Times New Roman"/>
                <a:ea typeface="Times New Roman"/>
                <a:cs typeface="Times New Roman"/>
                <a:sym typeface="Times New Roman"/>
              </a:rPr>
              <a:t>Evaluation of Noise Pollution in Bengaluru City, India During COVID-19 Pandemic (Saima Anjum, Anupma Kumari) - Archives of Acoustics - Vol. 47, No. 2.</a:t>
            </a:r>
            <a:endParaRPr>
              <a:latin typeface="Times New Roman"/>
              <a:ea typeface="Times New Roman"/>
              <a:cs typeface="Times New Roman"/>
              <a:sym typeface="Times New Roman"/>
            </a:endParaRPr>
          </a:p>
          <a:p>
            <a:pPr marL="914400" lvl="1" indent="-342900" algn="just" rtl="0">
              <a:spcBef>
                <a:spcPts val="0"/>
              </a:spcBef>
              <a:spcAft>
                <a:spcPts val="0"/>
              </a:spcAft>
              <a:buSzPts val="1800"/>
              <a:buFont typeface="Times New Roman"/>
              <a:buChar char="○"/>
            </a:pPr>
            <a:r>
              <a:rPr lang="en" sz="1800">
                <a:latin typeface="Times New Roman"/>
                <a:ea typeface="Times New Roman"/>
                <a:cs typeface="Times New Roman"/>
                <a:sym typeface="Times New Roman"/>
              </a:rPr>
              <a:t>The objective of the research was to look at how noise levels changed during different stages of lockdown in Bengaluru, India.</a:t>
            </a:r>
            <a:endParaRPr sz="1800">
              <a:latin typeface="Times New Roman"/>
              <a:ea typeface="Times New Roman"/>
              <a:cs typeface="Times New Roman"/>
              <a:sym typeface="Times New Roman"/>
            </a:endParaRPr>
          </a:p>
          <a:p>
            <a:pPr marL="914400" lvl="1" indent="-342900" algn="just" rtl="0">
              <a:spcBef>
                <a:spcPts val="0"/>
              </a:spcBef>
              <a:spcAft>
                <a:spcPts val="0"/>
              </a:spcAft>
              <a:buSzPts val="1800"/>
              <a:buFont typeface="Times New Roman"/>
              <a:buChar char="○"/>
            </a:pPr>
            <a:r>
              <a:rPr lang="en" sz="1800">
                <a:latin typeface="Times New Roman"/>
                <a:ea typeface="Times New Roman"/>
                <a:cs typeface="Times New Roman"/>
                <a:sym typeface="Times New Roman"/>
              </a:rPr>
              <a:t>The results of this study also demonstrate that strict traffic reduction measures, such as a no-honking rule for short trips, the use of active modes of transportation rather than motorized private vehicles, parking management, and limiting access for the noisiest vehicles, can reduce noise pollution, improve road safety, provide recreational value for all users, and foster community health.</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Literature Review Contd.</a:t>
            </a:r>
            <a:endParaRPr/>
          </a:p>
        </p:txBody>
      </p:sp>
      <p:sp>
        <p:nvSpPr>
          <p:cNvPr id="124" name="Google Shape;124;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en">
                <a:latin typeface="Times New Roman"/>
                <a:ea typeface="Times New Roman"/>
                <a:cs typeface="Times New Roman"/>
                <a:sym typeface="Times New Roman"/>
              </a:rPr>
              <a:t>Evaluation of Noise Pollution: A Case Study of Udaipur, Tripura, India (Viki Das, Dr. Umesh Mishra, Sabbir Kumar Jamatia) - International Journal of Engineering Research &amp; Technology - Vol. 3 Issue 8, August - 2014.</a:t>
            </a:r>
            <a:endParaRPr>
              <a:latin typeface="Times New Roman"/>
              <a:ea typeface="Times New Roman"/>
              <a:cs typeface="Times New Roman"/>
              <a:sym typeface="Times New Roman"/>
            </a:endParaRPr>
          </a:p>
          <a:p>
            <a:pPr marL="914400" lvl="1"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The main goal of this research was to assess the temporal distribution of noise pollution load in Udaipur, Tripura, India.</a:t>
            </a:r>
            <a:endParaRPr sz="1800">
              <a:latin typeface="Times New Roman"/>
              <a:ea typeface="Times New Roman"/>
              <a:cs typeface="Times New Roman"/>
              <a:sym typeface="Times New Roman"/>
            </a:endParaRPr>
          </a:p>
          <a:p>
            <a:pPr marL="914400" lvl="1"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The paper concludes that noise pollution in Udaipur, Tripura, India is caused by automobiles, and that the noise levels in the city are higher than the prescribed limits of the CPCB.</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Work plan </a:t>
            </a:r>
            <a:endParaRPr/>
          </a:p>
        </p:txBody>
      </p:sp>
      <p:graphicFrame>
        <p:nvGraphicFramePr>
          <p:cNvPr id="130" name="Google Shape;130;p24"/>
          <p:cNvGraphicFramePr/>
          <p:nvPr/>
        </p:nvGraphicFramePr>
        <p:xfrm>
          <a:off x="952500" y="1735375"/>
          <a:ext cx="3000000" cy="3000000"/>
        </p:xfrm>
        <a:graphic>
          <a:graphicData uri="http://schemas.openxmlformats.org/drawingml/2006/table">
            <a:tbl>
              <a:tblPr>
                <a:noFill/>
                <a:tableStyleId>{F9F93D87-DA7A-4FC5-A302-615DC5E63A6A}</a:tableStyleId>
              </a:tblPr>
              <a:tblGrid>
                <a:gridCol w="902175"/>
                <a:gridCol w="3147850"/>
                <a:gridCol w="3222300"/>
              </a:tblGrid>
              <a:tr h="516250">
                <a:tc>
                  <a:txBody>
                    <a:bodyPr/>
                    <a:lstStyle/>
                    <a:p>
                      <a:pPr marL="0" lvl="0" indent="0" algn="l" rtl="0">
                        <a:spcBef>
                          <a:spcPts val="0"/>
                        </a:spcBef>
                        <a:spcAft>
                          <a:spcPts val="0"/>
                        </a:spcAft>
                        <a:buNone/>
                      </a:pPr>
                      <a:r>
                        <a:rPr lang="en" sz="1600">
                          <a:solidFill>
                            <a:schemeClr val="dk1"/>
                          </a:solidFill>
                        </a:rPr>
                        <a:t>Sl#</a:t>
                      </a:r>
                      <a:endParaRPr sz="1600">
                        <a:solidFill>
                          <a:schemeClr val="dk1"/>
                        </a:solidFill>
                      </a:endParaRPr>
                    </a:p>
                  </a:txBody>
                  <a:tcPr marL="91425" marR="91425" marT="91425" marB="91425"/>
                </a:tc>
                <a:tc>
                  <a:txBody>
                    <a:bodyPr/>
                    <a:lstStyle/>
                    <a:p>
                      <a:pPr marL="0" lvl="0" indent="0" algn="l" rtl="0">
                        <a:spcBef>
                          <a:spcPts val="0"/>
                        </a:spcBef>
                        <a:spcAft>
                          <a:spcPts val="0"/>
                        </a:spcAft>
                        <a:buNone/>
                      </a:pPr>
                      <a:r>
                        <a:rPr lang="en" sz="1600">
                          <a:solidFill>
                            <a:schemeClr val="dk1"/>
                          </a:solidFill>
                        </a:rPr>
                        <a:t>Activity</a:t>
                      </a:r>
                      <a:endParaRPr sz="1600">
                        <a:solidFill>
                          <a:schemeClr val="dk1"/>
                        </a:solidFill>
                      </a:endParaRPr>
                    </a:p>
                  </a:txBody>
                  <a:tcPr marL="91425" marR="91425" marT="91425" marB="91425"/>
                </a:tc>
                <a:tc>
                  <a:txBody>
                    <a:bodyPr/>
                    <a:lstStyle/>
                    <a:p>
                      <a:pPr marL="0" lvl="0" indent="0" algn="l" rtl="0">
                        <a:spcBef>
                          <a:spcPts val="0"/>
                        </a:spcBef>
                        <a:spcAft>
                          <a:spcPts val="0"/>
                        </a:spcAft>
                        <a:buNone/>
                      </a:pPr>
                      <a:r>
                        <a:rPr lang="en" sz="1600">
                          <a:solidFill>
                            <a:schemeClr val="dk1"/>
                          </a:solidFill>
                        </a:rPr>
                        <a:t>Person Responsible</a:t>
                      </a:r>
                      <a:endParaRPr sz="1600">
                        <a:solidFill>
                          <a:schemeClr val="dk1"/>
                        </a:solidFill>
                      </a:endParaRPr>
                    </a:p>
                  </a:txBody>
                  <a:tcPr marL="91425" marR="91425" marT="91425" marB="91425"/>
                </a:tc>
              </a:tr>
              <a:tr h="479375">
                <a:tc>
                  <a:txBody>
                    <a:bodyPr/>
                    <a:lstStyle/>
                    <a:p>
                      <a:pPr marL="0" lvl="0" indent="0" algn="l" rtl="0">
                        <a:spcBef>
                          <a:spcPts val="0"/>
                        </a:spcBef>
                        <a:spcAft>
                          <a:spcPts val="0"/>
                        </a:spcAft>
                        <a:buNone/>
                      </a:pPr>
                      <a:r>
                        <a:rPr lang="en">
                          <a:solidFill>
                            <a:schemeClr val="dk1"/>
                          </a:solidFill>
                        </a:rPr>
                        <a:t>1</a:t>
                      </a:r>
                      <a:endParaRPr>
                        <a:solidFill>
                          <a:schemeClr val="dk1"/>
                        </a:solidFill>
                      </a:endParaRPr>
                    </a:p>
                  </a:txBody>
                  <a:tcPr marL="91425" marR="91425" marT="91425" marB="91425"/>
                </a:tc>
                <a:tc>
                  <a:txBody>
                    <a:bodyPr/>
                    <a:lstStyle/>
                    <a:p>
                      <a:pPr marL="0" lvl="0" indent="0" algn="l" rtl="0">
                        <a:lnSpc>
                          <a:spcPct val="115000"/>
                        </a:lnSpc>
                        <a:spcBef>
                          <a:spcPts val="0"/>
                        </a:spcBef>
                        <a:spcAft>
                          <a:spcPts val="0"/>
                        </a:spcAft>
                        <a:buNone/>
                      </a:pPr>
                      <a:r>
                        <a:rPr lang="en">
                          <a:solidFill>
                            <a:schemeClr val="dk1"/>
                          </a:solidFill>
                        </a:rPr>
                        <a:t>Carry out literature review</a:t>
                      </a:r>
                      <a:endParaRPr sz="1800">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All</a:t>
                      </a:r>
                      <a:endParaRPr>
                        <a:solidFill>
                          <a:schemeClr val="dk1"/>
                        </a:solidFill>
                      </a:endParaRPr>
                    </a:p>
                  </a:txBody>
                  <a:tcPr marL="91425" marR="91425" marT="91425" marB="91425"/>
                </a:tc>
              </a:tr>
              <a:tr h="479375">
                <a:tc>
                  <a:txBody>
                    <a:bodyPr/>
                    <a:lstStyle/>
                    <a:p>
                      <a:pPr marL="0" lvl="0" indent="0" algn="l" rtl="0">
                        <a:spcBef>
                          <a:spcPts val="0"/>
                        </a:spcBef>
                        <a:spcAft>
                          <a:spcPts val="0"/>
                        </a:spcAft>
                        <a:buNone/>
                      </a:pPr>
                      <a:r>
                        <a:rPr lang="en">
                          <a:solidFill>
                            <a:schemeClr val="dk1"/>
                          </a:solidFill>
                        </a:rPr>
                        <a:t>2</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Explore and prepare data</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Aditya Shrikant</a:t>
                      </a:r>
                      <a:endParaRPr>
                        <a:solidFill>
                          <a:schemeClr val="dk1"/>
                        </a:solidFill>
                      </a:endParaRPr>
                    </a:p>
                  </a:txBody>
                  <a:tcPr marL="91425" marR="91425" marT="91425" marB="91425"/>
                </a:tc>
              </a:tr>
              <a:tr h="737500">
                <a:tc>
                  <a:txBody>
                    <a:bodyPr/>
                    <a:lstStyle/>
                    <a:p>
                      <a:pPr marL="0" lvl="0" indent="0" algn="l" rtl="0">
                        <a:spcBef>
                          <a:spcPts val="0"/>
                        </a:spcBef>
                        <a:spcAft>
                          <a:spcPts val="0"/>
                        </a:spcAft>
                        <a:buNone/>
                      </a:pPr>
                      <a:r>
                        <a:rPr lang="en">
                          <a:solidFill>
                            <a:schemeClr val="dk1"/>
                          </a:solidFill>
                        </a:rPr>
                        <a:t>3</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Perform statistical analysis of the data</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Mohana Krishnan</a:t>
                      </a:r>
                      <a:endParaRPr>
                        <a:solidFill>
                          <a:schemeClr val="dk1"/>
                        </a:solidFill>
                      </a:endParaRPr>
                    </a:p>
                  </a:txBody>
                  <a:tcPr marL="91425" marR="91425" marT="91425" marB="91425"/>
                </a:tc>
              </a:tr>
              <a:tr h="479375">
                <a:tc>
                  <a:txBody>
                    <a:bodyPr/>
                    <a:lstStyle/>
                    <a:p>
                      <a:pPr marL="0" lvl="0" indent="0" algn="l" rtl="0">
                        <a:spcBef>
                          <a:spcPts val="0"/>
                        </a:spcBef>
                        <a:spcAft>
                          <a:spcPts val="0"/>
                        </a:spcAft>
                        <a:buNone/>
                      </a:pPr>
                      <a:r>
                        <a:rPr lang="en">
                          <a:solidFill>
                            <a:schemeClr val="dk1"/>
                          </a:solidFill>
                        </a:rPr>
                        <a:t>4</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Prepare report</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solidFill>
                            <a:schemeClr val="dk1"/>
                          </a:solidFill>
                        </a:rPr>
                        <a:t>Suresh Nepal</a:t>
                      </a:r>
                      <a:endParaRPr>
                        <a:solidFill>
                          <a:schemeClr val="dk1"/>
                        </a:solidFill>
                      </a:endParaRPr>
                    </a:p>
                  </a:txBody>
                  <a:tcPr marL="91425" marR="91425" marT="91425" marB="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References</a:t>
            </a:r>
            <a:endParaRPr/>
          </a:p>
        </p:txBody>
      </p:sp>
      <p:sp>
        <p:nvSpPr>
          <p:cNvPr id="136" name="Google Shape;136;p2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Evaluation of Noise Pollution: A Case Study of Udaipur, Tripura, India (Viki Das, Dr. Umesh Mishra, Sabbir Kumar Jamatia) - International Journal of Engineering Research &amp; Technology - Vol. 3 Issue 8, August - 2014.</a:t>
            </a:r>
            <a:endParaRPr sz="1400">
              <a:latin typeface="Times New Roman"/>
              <a:ea typeface="Times New Roman"/>
              <a:cs typeface="Times New Roman"/>
              <a:sym typeface="Times New Roman"/>
            </a:endParaRPr>
          </a:p>
          <a:p>
            <a:pPr marL="457200" lvl="0" indent="-317500" algn="just" rtl="0">
              <a:spcBef>
                <a:spcPts val="0"/>
              </a:spcBef>
              <a:spcAft>
                <a:spcPts val="0"/>
              </a:spcAft>
              <a:buSzPts val="1400"/>
              <a:buFont typeface="Times New Roman"/>
              <a:buChar char="●"/>
            </a:pPr>
            <a:r>
              <a:rPr lang="en" sz="1400">
                <a:latin typeface="Times New Roman"/>
                <a:ea typeface="Times New Roman"/>
                <a:cs typeface="Times New Roman"/>
                <a:sym typeface="Times New Roman"/>
              </a:rPr>
              <a:t>Evaluation of Noise Pollution in Bengaluru City, India During COVID-19 Pandemic (Saima Anjum, Anupma Kumari) - Archives of Acoustics - Vol. 47, No. 2.</a:t>
            </a:r>
            <a:endParaRPr sz="1400">
              <a:latin typeface="Times New Roman"/>
              <a:ea typeface="Times New Roman"/>
              <a:cs typeface="Times New Roman"/>
              <a:sym typeface="Times New Roman"/>
            </a:endParaRPr>
          </a:p>
          <a:p>
            <a:pPr marL="457200" lvl="0" indent="-311150" algn="l" rtl="0">
              <a:lnSpc>
                <a:spcPct val="100000"/>
              </a:lnSpc>
              <a:spcBef>
                <a:spcPts val="0"/>
              </a:spcBef>
              <a:spcAft>
                <a:spcPts val="0"/>
              </a:spcAft>
              <a:buSzPts val="1300"/>
              <a:buChar char="●"/>
            </a:pPr>
            <a:r>
              <a:rPr lang="en" sz="1400">
                <a:latin typeface="Times New Roman"/>
                <a:ea typeface="Times New Roman"/>
                <a:cs typeface="Times New Roman"/>
                <a:sym typeface="Times New Roman"/>
              </a:rPr>
              <a:t>Environmental Noise Pollution Monitoring and Impacts On Human Health in Dehradun City, Uttarakhand, India (Dev Pramendra, Singh Vartika) - Civil and Environmental Research - ISSN 2224-5790.</a:t>
            </a:r>
            <a:endParaRPr sz="140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Noise Pollution In India (Priyanka.R, Ms.R.Dhivya) - International Journal of Pure and Applied Mathematics - Volume 120 No. 5 2018, 2299-2311.</a:t>
            </a:r>
            <a:endParaRPr sz="140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Legal Control of Noise Pollution in India: A Critical Evaluation (Mr.Ranjit Singh) - International Journal of Research in Humanities and Social Studies - Volume 3, Issue 4, April 2016.</a:t>
            </a:r>
            <a:endParaRPr sz="1400">
              <a:latin typeface="Times New Roman"/>
              <a:ea typeface="Times New Roman"/>
              <a:cs typeface="Times New Roman"/>
              <a:sym typeface="Times New Roman"/>
            </a:endParaRPr>
          </a:p>
          <a:p>
            <a:pPr marL="457200" lvl="0" indent="-317500" algn="just" rtl="0">
              <a:lnSpc>
                <a:spcPct val="1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The study of noise pollution in India (Prof. Bina Iyer) - International Advanced Research Journal in Science, Engineering and Technology - Vol. 8, Issue 10, October 2021.</a:t>
            </a:r>
            <a:endParaRPr sz="1400">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p:nvPr/>
        </p:nvSpPr>
        <p:spPr>
          <a:xfrm>
            <a:off x="476207" y="1962984"/>
            <a:ext cx="8191587" cy="1217533"/>
          </a:xfrm>
          <a:prstGeom prst="rect">
            <a:avLst/>
          </a:prstGeom>
        </p:spPr>
        <p:txBody>
          <a:bodyPr>
            <a:prstTxWarp prst="textPlain">
              <a:avLst/>
            </a:prstTxWarp>
          </a:bodyPr>
          <a:lstStyle/>
          <a:p>
            <a:pPr lvl="0" algn="ctr"/>
            <a:r>
              <a:rPr b="0" i="0">
                <a:ln w="9525" cap="flat" cmpd="sng">
                  <a:solidFill>
                    <a:schemeClr val="dk2"/>
                  </a:solidFill>
                  <a:prstDash val="solid"/>
                  <a:round/>
                  <a:headEnd type="none" w="sm" len="sm"/>
                  <a:tailEnd type="none" w="sm" len="sm"/>
                </a:ln>
                <a:solidFill>
                  <a:schemeClr val="lt2"/>
                </a:solidFill>
                <a:latin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Project title</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ctr" rtl="0">
              <a:lnSpc>
                <a:spcPct val="100000"/>
              </a:lnSpc>
              <a:spcBef>
                <a:spcPts val="0"/>
              </a:spcBef>
              <a:spcAft>
                <a:spcPts val="0"/>
              </a:spcAft>
              <a:buSzPts val="1800"/>
              <a:buChar char="●"/>
            </a:pPr>
            <a:r>
              <a:rPr lang="en" sz="2400" i="1">
                <a:latin typeface="Roboto Slab"/>
                <a:ea typeface="Roboto Slab"/>
                <a:cs typeface="Roboto Slab"/>
                <a:sym typeface="Roboto Slab"/>
              </a:rPr>
              <a:t>Comparative Study of Noise Pollution in Key Indian Cities: Pattern Analysis of Day and Nighttime Levels and prioritisation of Mitigation Options</a:t>
            </a:r>
            <a:endParaRPr i="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Motivation and objectives</a:t>
            </a:r>
            <a:endParaRPr/>
          </a:p>
        </p:txBody>
      </p:sp>
      <p:sp>
        <p:nvSpPr>
          <p:cNvPr id="76" name="Google Shape;76;p15"/>
          <p:cNvSpPr txBox="1">
            <a:spLocks noGrp="1"/>
          </p:cNvSpPr>
          <p:nvPr>
            <p:ph type="body" idx="1"/>
          </p:nvPr>
        </p:nvSpPr>
        <p:spPr>
          <a:xfrm>
            <a:off x="387900" y="1489825"/>
            <a:ext cx="8368200" cy="3416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en" b="1">
                <a:latin typeface="Times New Roman"/>
                <a:ea typeface="Times New Roman"/>
                <a:cs typeface="Times New Roman"/>
                <a:sym typeface="Times New Roman"/>
              </a:rPr>
              <a:t>Motivation:</a:t>
            </a:r>
            <a:endParaRPr b="1">
              <a:latin typeface="Times New Roman"/>
              <a:ea typeface="Times New Roman"/>
              <a:cs typeface="Times New Roman"/>
              <a:sym typeface="Times New Roman"/>
            </a:endParaRPr>
          </a:p>
          <a:p>
            <a:pPr marL="914400" lvl="1"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Noise pollution also has very negative impact on human health but mostly importance is given to air pollution.</a:t>
            </a:r>
            <a:endParaRPr sz="1800">
              <a:latin typeface="Times New Roman"/>
              <a:ea typeface="Times New Roman"/>
              <a:cs typeface="Times New Roman"/>
              <a:sym typeface="Times New Roman"/>
            </a:endParaRPr>
          </a:p>
          <a:p>
            <a:pPr marL="914400" lvl="1"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there is no report that provides a broad level </a:t>
            </a:r>
            <a:r>
              <a:rPr lang="en" sz="1800">
                <a:solidFill>
                  <a:srgbClr val="FF0000"/>
                </a:solidFill>
                <a:latin typeface="Times New Roman"/>
                <a:ea typeface="Times New Roman"/>
                <a:cs typeface="Times New Roman"/>
                <a:sym typeface="Times New Roman"/>
              </a:rPr>
              <a:t>comparative study</a:t>
            </a:r>
            <a:r>
              <a:rPr lang="en" sz="1800">
                <a:latin typeface="Times New Roman"/>
                <a:ea typeface="Times New Roman"/>
                <a:cs typeface="Times New Roman"/>
                <a:sym typeface="Times New Roman"/>
              </a:rPr>
              <a:t> of </a:t>
            </a:r>
            <a:r>
              <a:rPr lang="en" sz="1800">
                <a:solidFill>
                  <a:srgbClr val="FF0000"/>
                </a:solidFill>
                <a:latin typeface="Times New Roman"/>
                <a:ea typeface="Times New Roman"/>
                <a:cs typeface="Times New Roman"/>
                <a:sym typeface="Times New Roman"/>
              </a:rPr>
              <a:t>noise pollution</a:t>
            </a:r>
            <a:r>
              <a:rPr lang="en" sz="1800">
                <a:latin typeface="Times New Roman"/>
                <a:ea typeface="Times New Roman"/>
                <a:cs typeface="Times New Roman"/>
                <a:sym typeface="Times New Roman"/>
              </a:rPr>
              <a:t> in major cities in India unlike air pollution which is extensively studied.</a:t>
            </a:r>
            <a:endParaRPr sz="180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 b="1">
                <a:latin typeface="Times New Roman"/>
                <a:ea typeface="Times New Roman"/>
                <a:cs typeface="Times New Roman"/>
                <a:sym typeface="Times New Roman"/>
              </a:rPr>
              <a:t>Objectives:</a:t>
            </a:r>
            <a:endParaRPr b="1">
              <a:latin typeface="Times New Roman"/>
              <a:ea typeface="Times New Roman"/>
              <a:cs typeface="Times New Roman"/>
              <a:sym typeface="Times New Roman"/>
            </a:endParaRPr>
          </a:p>
          <a:p>
            <a:pPr marL="914400" lvl="1"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To conduct a comparative analysis of noise pollution in major cities in India (Delhi, Mumbai, Bengaluru, Hyderabad, Chennai, Kolkata).</a:t>
            </a:r>
            <a:endParaRPr sz="1800">
              <a:latin typeface="Times New Roman"/>
              <a:ea typeface="Times New Roman"/>
              <a:cs typeface="Times New Roman"/>
              <a:sym typeface="Times New Roman"/>
            </a:endParaRPr>
          </a:p>
          <a:p>
            <a:pPr marL="914400" lvl="1" indent="-342900" algn="l" rtl="0">
              <a:spcBef>
                <a:spcPts val="0"/>
              </a:spcBef>
              <a:spcAft>
                <a:spcPts val="0"/>
              </a:spcAft>
              <a:buSzPts val="1800"/>
              <a:buFont typeface="Times New Roman"/>
              <a:buChar char="○"/>
            </a:pPr>
            <a:r>
              <a:rPr lang="en" sz="1800">
                <a:latin typeface="Times New Roman"/>
                <a:ea typeface="Times New Roman"/>
                <a:cs typeface="Times New Roman"/>
                <a:sym typeface="Times New Roman"/>
              </a:rPr>
              <a:t>To identify trends and patterns in noise pollution data.</a:t>
            </a:r>
            <a:endParaRPr sz="20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Source	</a:t>
            </a:r>
            <a:endParaRPr/>
          </a:p>
        </p:txBody>
      </p:sp>
      <p:sp>
        <p:nvSpPr>
          <p:cNvPr id="82" name="Google Shape;82;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en" dirty="0">
                <a:latin typeface="Times New Roman"/>
                <a:ea typeface="Times New Roman"/>
                <a:cs typeface="Times New Roman"/>
                <a:sym typeface="Times New Roman"/>
              </a:rPr>
              <a:t>Central Pollution Control Board (</a:t>
            </a:r>
            <a:r>
              <a:rPr lang="en" u="sng" dirty="0">
                <a:solidFill>
                  <a:schemeClr val="hlink"/>
                </a:solidFill>
                <a:latin typeface="Times New Roman"/>
                <a:ea typeface="Times New Roman"/>
                <a:cs typeface="Times New Roman"/>
                <a:sym typeface="Times New Roman"/>
                <a:hlinkClick r:id="rId3"/>
              </a:rPr>
              <a:t>https://</a:t>
            </a:r>
            <a:r>
              <a:rPr lang="en" u="sng">
                <a:solidFill>
                  <a:schemeClr val="hlink"/>
                </a:solidFill>
                <a:latin typeface="Times New Roman"/>
                <a:ea typeface="Times New Roman"/>
                <a:cs typeface="Times New Roman"/>
                <a:sym typeface="Times New Roman"/>
                <a:hlinkClick r:id="rId3"/>
              </a:rPr>
              <a:t>cpcb.nic.in</a:t>
            </a:r>
            <a:r>
              <a:rPr lang="en" smtClean="0">
                <a:latin typeface="Times New Roman"/>
                <a:ea typeface="Times New Roman"/>
                <a:cs typeface="Times New Roman"/>
                <a:sym typeface="Times New Roman"/>
              </a:rPr>
              <a:t>)</a:t>
            </a:r>
            <a:endParaRPr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Abstract</a:t>
            </a:r>
            <a:endParaRPr/>
          </a:p>
        </p:txBody>
      </p:sp>
      <p:sp>
        <p:nvSpPr>
          <p:cNvPr id="88" name="Google Shape;88;p17"/>
          <p:cNvSpPr txBox="1">
            <a:spLocks noGrp="1"/>
          </p:cNvSpPr>
          <p:nvPr>
            <p:ph type="body" idx="1"/>
          </p:nvPr>
        </p:nvSpPr>
        <p:spPr>
          <a:xfrm>
            <a:off x="387900" y="1350424"/>
            <a:ext cx="8368200" cy="3078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a:latin typeface="Times New Roman"/>
                <a:ea typeface="Times New Roman"/>
                <a:cs typeface="Times New Roman"/>
                <a:sym typeface="Times New Roman"/>
              </a:rPr>
              <a:t>The goal of this study is to examine the data on noise pollution in major Indian cities, such as Delhi, Bengaluru, Kolkata, Hyderabad, Chennai, and Mumbai. Noise pollution is a serious environmental problem that can harm people's health and well-being. In order to find any patterns in the data, the study will compare the levels of noise pollution present in these cities during the day and at night. The results of this study will shed light on the extent of noise pollution in important Indian cities and its effects on the environment and public health. The study will also aid in identifying the cities with the highest levels of noise pollution as well as the regions within those cities that are most affected. Policymakers can create plans to lower the levels of noise pollution in these cities using the study's findings as a guide. The study can also be used by urban designers to create new urban areas that lessen the effect of noise pollution on locals. Overall, this research study will advance knowledge of noise pollution in Indian cities and guide efforts to lessen its negative effects on the environment and human health. [Keywords: Noise pollution, Data analysis, trends, health]</a:t>
            </a:r>
            <a:endParaRPr sz="20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Literature Review</a:t>
            </a:r>
            <a:endParaRPr/>
          </a:p>
        </p:txBody>
      </p:sp>
      <p:sp>
        <p:nvSpPr>
          <p:cNvPr id="94" name="Google Shape;94;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just" rtl="0">
              <a:lnSpc>
                <a:spcPct val="100000"/>
              </a:lnSpc>
              <a:spcBef>
                <a:spcPts val="0"/>
              </a:spcBef>
              <a:spcAft>
                <a:spcPts val="0"/>
              </a:spcAft>
              <a:buSzPts val="1800"/>
              <a:buChar char="●"/>
            </a:pPr>
            <a:r>
              <a:rPr lang="en">
                <a:latin typeface="Times New Roman"/>
                <a:ea typeface="Times New Roman"/>
                <a:cs typeface="Times New Roman"/>
                <a:sym typeface="Times New Roman"/>
              </a:rPr>
              <a:t>The study of noise pollution in India (Prof. Bina Iyer) - International Advanced Research Journal in Science, Engineering and Technology - Vol. 8, Issue 10, October 2021.</a:t>
            </a:r>
            <a:endParaRPr>
              <a:latin typeface="Times New Roman"/>
              <a:ea typeface="Times New Roman"/>
              <a:cs typeface="Times New Roman"/>
              <a:sym typeface="Times New Roman"/>
            </a:endParaRPr>
          </a:p>
          <a:p>
            <a:pPr marL="914400" lvl="1" indent="-342900" algn="just" rtl="0">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The paper highlights the various </a:t>
            </a:r>
            <a:r>
              <a:rPr lang="en" sz="1800">
                <a:solidFill>
                  <a:srgbClr val="FF0000"/>
                </a:solidFill>
                <a:latin typeface="Times New Roman"/>
                <a:ea typeface="Times New Roman"/>
                <a:cs typeface="Times New Roman"/>
                <a:sym typeface="Times New Roman"/>
              </a:rPr>
              <a:t>health impacts</a:t>
            </a:r>
            <a:r>
              <a:rPr lang="en" sz="1800">
                <a:latin typeface="Times New Roman"/>
                <a:ea typeface="Times New Roman"/>
                <a:cs typeface="Times New Roman"/>
                <a:sym typeface="Times New Roman"/>
              </a:rPr>
              <a:t> of noise pollution.</a:t>
            </a:r>
            <a:endParaRPr sz="1800">
              <a:latin typeface="Times New Roman"/>
              <a:ea typeface="Times New Roman"/>
              <a:cs typeface="Times New Roman"/>
              <a:sym typeface="Times New Roman"/>
            </a:endParaRPr>
          </a:p>
          <a:p>
            <a:pPr marL="914400" lvl="1" indent="-342900" algn="just" rtl="0">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It also explores the sources, effects and suggestions for controlling noise pollution in India.</a:t>
            </a:r>
            <a:endParaRPr sz="1800">
              <a:latin typeface="Times New Roman"/>
              <a:ea typeface="Times New Roman"/>
              <a:cs typeface="Times New Roman"/>
              <a:sym typeface="Times New Roman"/>
            </a:endParaRPr>
          </a:p>
          <a:p>
            <a:pPr marL="914400" lvl="1" indent="-342900" algn="just" rtl="0">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The paper concludes that noise pollution is a problem in India and that it can be controlled by reducing noise levels at the source.</a:t>
            </a:r>
            <a:endParaRPr sz="2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Literature Review Contd.</a:t>
            </a:r>
            <a:endParaRPr/>
          </a:p>
        </p:txBody>
      </p:sp>
      <p:sp>
        <p:nvSpPr>
          <p:cNvPr id="100" name="Google Shape;100;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just" rtl="0">
              <a:lnSpc>
                <a:spcPct val="100000"/>
              </a:lnSpc>
              <a:spcBef>
                <a:spcPts val="0"/>
              </a:spcBef>
              <a:spcAft>
                <a:spcPts val="0"/>
              </a:spcAft>
              <a:buSzPts val="1800"/>
              <a:buChar char="●"/>
            </a:pPr>
            <a:r>
              <a:rPr lang="en">
                <a:latin typeface="Times New Roman"/>
                <a:ea typeface="Times New Roman"/>
                <a:cs typeface="Times New Roman"/>
                <a:sym typeface="Times New Roman"/>
              </a:rPr>
              <a:t>Legal Control of Noise Pollution in India: A Critical Evaluation (Mr.Ranjit Singh) - International Journal of Research in Humanities and Social Studies - Volume 3, Issue 4, April 2016</a:t>
            </a:r>
            <a:endParaRPr>
              <a:latin typeface="Times New Roman"/>
              <a:ea typeface="Times New Roman"/>
              <a:cs typeface="Times New Roman"/>
              <a:sym typeface="Times New Roman"/>
            </a:endParaRPr>
          </a:p>
          <a:p>
            <a:pPr marL="914400" lvl="1" indent="-342900" algn="just" rtl="0">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The main finding of this research paper is that the law pertaining to </a:t>
            </a:r>
            <a:r>
              <a:rPr lang="en" sz="1800">
                <a:solidFill>
                  <a:srgbClr val="FF0000"/>
                </a:solidFill>
                <a:latin typeface="Times New Roman"/>
                <a:ea typeface="Times New Roman"/>
                <a:cs typeface="Times New Roman"/>
                <a:sym typeface="Times New Roman"/>
              </a:rPr>
              <a:t>noise control is inadequate</a:t>
            </a:r>
            <a:r>
              <a:rPr lang="en" sz="1800">
                <a:latin typeface="Times New Roman"/>
                <a:ea typeface="Times New Roman"/>
                <a:cs typeface="Times New Roman"/>
                <a:sym typeface="Times New Roman"/>
              </a:rPr>
              <a:t> to curb the problem of noise pollution.</a:t>
            </a:r>
            <a:endParaRPr sz="1800">
              <a:latin typeface="Times New Roman"/>
              <a:ea typeface="Times New Roman"/>
              <a:cs typeface="Times New Roman"/>
              <a:sym typeface="Times New Roman"/>
            </a:endParaRPr>
          </a:p>
          <a:p>
            <a:pPr marL="914400" lvl="1" indent="-342900" algn="just" rtl="0">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The paper argues that a </a:t>
            </a:r>
            <a:r>
              <a:rPr lang="en" sz="1800">
                <a:solidFill>
                  <a:srgbClr val="FF0000"/>
                </a:solidFill>
                <a:latin typeface="Times New Roman"/>
                <a:ea typeface="Times New Roman"/>
                <a:cs typeface="Times New Roman"/>
                <a:sym typeface="Times New Roman"/>
              </a:rPr>
              <a:t>law</a:t>
            </a:r>
            <a:r>
              <a:rPr lang="en" sz="1800">
                <a:latin typeface="Times New Roman"/>
                <a:ea typeface="Times New Roman"/>
                <a:cs typeface="Times New Roman"/>
                <a:sym typeface="Times New Roman"/>
              </a:rPr>
              <a:t> covering all types of pollution is </a:t>
            </a:r>
            <a:r>
              <a:rPr lang="en" sz="1800">
                <a:solidFill>
                  <a:srgbClr val="FF0000"/>
                </a:solidFill>
                <a:latin typeface="Times New Roman"/>
                <a:ea typeface="Times New Roman"/>
                <a:cs typeface="Times New Roman"/>
                <a:sym typeface="Times New Roman"/>
              </a:rPr>
              <a:t>urgently needed</a:t>
            </a:r>
            <a:r>
              <a:rPr lang="en" sz="1800">
                <a:latin typeface="Times New Roman"/>
                <a:ea typeface="Times New Roman"/>
                <a:cs typeface="Times New Roman"/>
                <a:sym typeface="Times New Roman"/>
              </a:rPr>
              <a:t>, and that steps must be taken to ensure that it is enforced</a:t>
            </a:r>
            <a:endParaRPr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Literature Review Contd.</a:t>
            </a:r>
            <a:endParaRPr/>
          </a:p>
        </p:txBody>
      </p:sp>
      <p:sp>
        <p:nvSpPr>
          <p:cNvPr id="106" name="Google Shape;106;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lnSpc>
                <a:spcPct val="100000"/>
              </a:lnSpc>
              <a:spcBef>
                <a:spcPts val="0"/>
              </a:spcBef>
              <a:spcAft>
                <a:spcPts val="0"/>
              </a:spcAft>
              <a:buSzPts val="1800"/>
              <a:buFont typeface="Times New Roman"/>
              <a:buChar char="●"/>
            </a:pPr>
            <a:r>
              <a:rPr lang="en">
                <a:latin typeface="Times New Roman"/>
                <a:ea typeface="Times New Roman"/>
                <a:cs typeface="Times New Roman"/>
                <a:sym typeface="Times New Roman"/>
              </a:rPr>
              <a:t>Noise Pollution In India (Priyanka.R, Ms.R.Dhivya) - International Journal of Pure and Applied Mathematics - Volume 120 No. 5 2018, 2299-2311</a:t>
            </a:r>
            <a:endParaRPr>
              <a:latin typeface="Times New Roman"/>
              <a:ea typeface="Times New Roman"/>
              <a:cs typeface="Times New Roman"/>
              <a:sym typeface="Times New Roman"/>
            </a:endParaRPr>
          </a:p>
          <a:p>
            <a:pPr marL="914400" lvl="1" indent="-342900" algn="l" rtl="0">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The paper’s objective  is to know the effects of noise pollution in India and to examine ways to control Noise Pollution.</a:t>
            </a:r>
            <a:endParaRPr sz="1800">
              <a:latin typeface="Times New Roman"/>
              <a:ea typeface="Times New Roman"/>
              <a:cs typeface="Times New Roman"/>
              <a:sym typeface="Times New Roman"/>
            </a:endParaRPr>
          </a:p>
          <a:p>
            <a:pPr marL="914400" lvl="1" indent="-342900" algn="l" rtl="0">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The paper concludes that noise pollution has become a major problem in India and that there is a need for better legislation to control it.</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Literature Review Contd.</a:t>
            </a:r>
            <a:endParaRPr/>
          </a:p>
        </p:txBody>
      </p:sp>
      <p:sp>
        <p:nvSpPr>
          <p:cNvPr id="112" name="Google Shape;112;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lnSpc>
                <a:spcPct val="100000"/>
              </a:lnSpc>
              <a:spcBef>
                <a:spcPts val="0"/>
              </a:spcBef>
              <a:spcAft>
                <a:spcPts val="0"/>
              </a:spcAft>
              <a:buSzPts val="1800"/>
              <a:buChar char="●"/>
            </a:pPr>
            <a:r>
              <a:rPr lang="en">
                <a:latin typeface="Times New Roman"/>
                <a:ea typeface="Times New Roman"/>
                <a:cs typeface="Times New Roman"/>
                <a:sym typeface="Times New Roman"/>
              </a:rPr>
              <a:t>Environmental Noise Pollution Monitoring and Impacts On Human Health in Dehradun City, Uttarakhand, India (Dev Pramendra, Singh Vartika) - Civil and Environmental Research - ISSN 2224-5790</a:t>
            </a:r>
            <a:endParaRPr>
              <a:latin typeface="Times New Roman"/>
              <a:ea typeface="Times New Roman"/>
              <a:cs typeface="Times New Roman"/>
              <a:sym typeface="Times New Roman"/>
            </a:endParaRPr>
          </a:p>
          <a:p>
            <a:pPr marL="914400" lvl="1" indent="-336550" algn="l" rtl="0">
              <a:lnSpc>
                <a:spcPct val="10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The objective of this paper was to study the environmental noise pollution and its effects on human health in Dehradun City, Uttarakhand, India.</a:t>
            </a:r>
            <a:endParaRPr sz="1700">
              <a:latin typeface="Times New Roman"/>
              <a:ea typeface="Times New Roman"/>
              <a:cs typeface="Times New Roman"/>
              <a:sym typeface="Times New Roman"/>
            </a:endParaRPr>
          </a:p>
          <a:p>
            <a:pPr marL="914400" lvl="1" indent="-342900" algn="l" rtl="0">
              <a:lnSpc>
                <a:spcPct val="100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The main finding of the paper is that noise pollution levels in Dehradun city are higher than prescribed Indian Standards. Noise pollution is even worse from September to March due to festivals and marriages.</a:t>
            </a:r>
            <a:endParaRPr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1200</Words>
  <Application>Microsoft Office PowerPoint</Application>
  <PresentationFormat>On-screen Show (16:9)</PresentationFormat>
  <Paragraphs>70</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Roboto Slab</vt:lpstr>
      <vt:lpstr>Roboto</vt:lpstr>
      <vt:lpstr>Times New Roman</vt:lpstr>
      <vt:lpstr>Arial</vt:lpstr>
      <vt:lpstr>Marina</vt:lpstr>
      <vt:lpstr>  EDA-J Component 1st Review</vt:lpstr>
      <vt:lpstr>Project title</vt:lpstr>
      <vt:lpstr>Motivation and objectives</vt:lpstr>
      <vt:lpstr>Data Source </vt:lpstr>
      <vt:lpstr>Abstract</vt:lpstr>
      <vt:lpstr>Literature Review</vt:lpstr>
      <vt:lpstr>Literature Review Contd.</vt:lpstr>
      <vt:lpstr>Literature Review Contd.</vt:lpstr>
      <vt:lpstr>Literature Review Contd.</vt:lpstr>
      <vt:lpstr>Literature Review Contd.</vt:lpstr>
      <vt:lpstr>Literature Review Contd.</vt:lpstr>
      <vt:lpstr>Work plan </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EDA-J Component 1st Review</dc:title>
  <cp:lastModifiedBy>suresh nepal</cp:lastModifiedBy>
  <cp:revision>1</cp:revision>
  <dcterms:modified xsi:type="dcterms:W3CDTF">2023-03-18T03:05:41Z</dcterms:modified>
</cp:coreProperties>
</file>