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Slab" panose="020B0604020202020204" charset="0"/>
      <p:regular r:id="rId16"/>
      <p:bold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A8097-47E4-46F0-AA51-5C058394D757}">
  <a:tblStyle styleId="{B45A8097-47E4-46F0-AA51-5C058394D7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C315D-67A9-4773-8079-55F67A0FD4A2}" type="doc">
      <dgm:prSet loTypeId="urn:microsoft.com/office/officeart/2005/8/layout/hierarchy3" loCatId="hierarchy" qsTypeId="urn:microsoft.com/office/officeart/2005/8/quickstyle/3d7" qsCatId="3D" csTypeId="urn:microsoft.com/office/officeart/2005/8/colors/accent1_2" csCatId="accent1"/>
      <dgm:spPr/>
      <dgm:t>
        <a:bodyPr/>
        <a:lstStyle/>
        <a:p>
          <a:endParaRPr lang="en-US"/>
        </a:p>
      </dgm:t>
    </dgm:pt>
    <dgm:pt modelId="{11332737-925F-4485-BFE6-FB5DCAF408B0}">
      <dgm:prSet/>
      <dgm:spPr/>
      <dgm:t>
        <a:bodyPr/>
        <a:lstStyle/>
        <a:p>
          <a:pPr rtl="0"/>
          <a:r>
            <a:rPr lang="en-US" b="1" i="0" dirty="0" smtClean="0"/>
            <a:t>THANK YOU</a:t>
          </a:r>
          <a:endParaRPr lang="en-US" dirty="0"/>
        </a:p>
      </dgm:t>
    </dgm:pt>
    <dgm:pt modelId="{48C2C014-C45C-47E3-814D-E15CA2E52055}" type="parTrans" cxnId="{0C47FA67-F6F3-4284-B4A6-17F046718902}">
      <dgm:prSet/>
      <dgm:spPr/>
      <dgm:t>
        <a:bodyPr/>
        <a:lstStyle/>
        <a:p>
          <a:endParaRPr lang="en-US"/>
        </a:p>
      </dgm:t>
    </dgm:pt>
    <dgm:pt modelId="{5D7842F8-B2CB-41BF-A3AF-54D955D52B6E}" type="sibTrans" cxnId="{0C47FA67-F6F3-4284-B4A6-17F046718902}">
      <dgm:prSet/>
      <dgm:spPr/>
      <dgm:t>
        <a:bodyPr/>
        <a:lstStyle/>
        <a:p>
          <a:endParaRPr lang="en-US"/>
        </a:p>
      </dgm:t>
    </dgm:pt>
    <dgm:pt modelId="{6B47E8E5-D0CB-442C-B3B4-67DBEFF22257}" type="pres">
      <dgm:prSet presAssocID="{418C315D-67A9-4773-8079-55F67A0FD4A2}" presName="diagram" presStyleCnt="0">
        <dgm:presLayoutVars>
          <dgm:chPref val="1"/>
          <dgm:dir/>
          <dgm:animOne val="branch"/>
          <dgm:animLvl val="lvl"/>
          <dgm:resizeHandles/>
        </dgm:presLayoutVars>
      </dgm:prSet>
      <dgm:spPr/>
      <dgm:t>
        <a:bodyPr/>
        <a:lstStyle/>
        <a:p>
          <a:endParaRPr lang="en-US"/>
        </a:p>
      </dgm:t>
    </dgm:pt>
    <dgm:pt modelId="{0F66EECB-C046-4C74-8D09-2FEBBA5DA457}" type="pres">
      <dgm:prSet presAssocID="{11332737-925F-4485-BFE6-FB5DCAF408B0}" presName="root" presStyleCnt="0"/>
      <dgm:spPr/>
      <dgm:t>
        <a:bodyPr/>
        <a:lstStyle/>
        <a:p>
          <a:endParaRPr lang="en-US"/>
        </a:p>
      </dgm:t>
    </dgm:pt>
    <dgm:pt modelId="{2EFBD03F-F31F-4F0B-9B3D-663BD4247060}" type="pres">
      <dgm:prSet presAssocID="{11332737-925F-4485-BFE6-FB5DCAF408B0}" presName="rootComposite" presStyleCnt="0"/>
      <dgm:spPr/>
      <dgm:t>
        <a:bodyPr/>
        <a:lstStyle/>
        <a:p>
          <a:endParaRPr lang="en-US"/>
        </a:p>
      </dgm:t>
    </dgm:pt>
    <dgm:pt modelId="{804F9F50-E68F-4C84-8ABE-50A20D68CF2E}" type="pres">
      <dgm:prSet presAssocID="{11332737-925F-4485-BFE6-FB5DCAF408B0}" presName="rootText" presStyleLbl="node1" presStyleIdx="0" presStyleCnt="1"/>
      <dgm:spPr/>
      <dgm:t>
        <a:bodyPr/>
        <a:lstStyle/>
        <a:p>
          <a:endParaRPr lang="en-US"/>
        </a:p>
      </dgm:t>
    </dgm:pt>
    <dgm:pt modelId="{4038A401-9CED-4268-ABD0-A8C7ED27905B}" type="pres">
      <dgm:prSet presAssocID="{11332737-925F-4485-BFE6-FB5DCAF408B0}" presName="rootConnector" presStyleLbl="node1" presStyleIdx="0" presStyleCnt="1"/>
      <dgm:spPr/>
      <dgm:t>
        <a:bodyPr/>
        <a:lstStyle/>
        <a:p>
          <a:endParaRPr lang="en-US"/>
        </a:p>
      </dgm:t>
    </dgm:pt>
    <dgm:pt modelId="{6BCBA777-925A-44AC-A0BC-652A23836AAD}" type="pres">
      <dgm:prSet presAssocID="{11332737-925F-4485-BFE6-FB5DCAF408B0}" presName="childShape" presStyleCnt="0"/>
      <dgm:spPr/>
      <dgm:t>
        <a:bodyPr/>
        <a:lstStyle/>
        <a:p>
          <a:endParaRPr lang="en-US"/>
        </a:p>
      </dgm:t>
    </dgm:pt>
  </dgm:ptLst>
  <dgm:cxnLst>
    <dgm:cxn modelId="{78F10F89-BE2B-4EE7-B686-5B780759779F}" type="presOf" srcId="{11332737-925F-4485-BFE6-FB5DCAF408B0}" destId="{4038A401-9CED-4268-ABD0-A8C7ED27905B}" srcOrd="1" destOrd="0" presId="urn:microsoft.com/office/officeart/2005/8/layout/hierarchy3"/>
    <dgm:cxn modelId="{A4ED1946-F943-4C23-B986-48B8E1F04EB2}" type="presOf" srcId="{11332737-925F-4485-BFE6-FB5DCAF408B0}" destId="{804F9F50-E68F-4C84-8ABE-50A20D68CF2E}" srcOrd="0" destOrd="0" presId="urn:microsoft.com/office/officeart/2005/8/layout/hierarchy3"/>
    <dgm:cxn modelId="{F20413BC-3A77-49E8-ADC3-63B206CF8279}" type="presOf" srcId="{418C315D-67A9-4773-8079-55F67A0FD4A2}" destId="{6B47E8E5-D0CB-442C-B3B4-67DBEFF22257}" srcOrd="0" destOrd="0" presId="urn:microsoft.com/office/officeart/2005/8/layout/hierarchy3"/>
    <dgm:cxn modelId="{0C47FA67-F6F3-4284-B4A6-17F046718902}" srcId="{418C315D-67A9-4773-8079-55F67A0FD4A2}" destId="{11332737-925F-4485-BFE6-FB5DCAF408B0}" srcOrd="0" destOrd="0" parTransId="{48C2C014-C45C-47E3-814D-E15CA2E52055}" sibTransId="{5D7842F8-B2CB-41BF-A3AF-54D955D52B6E}"/>
    <dgm:cxn modelId="{5115CE56-9CC8-468C-966A-CFE63DC531DB}" type="presParOf" srcId="{6B47E8E5-D0CB-442C-B3B4-67DBEFF22257}" destId="{0F66EECB-C046-4C74-8D09-2FEBBA5DA457}" srcOrd="0" destOrd="0" presId="urn:microsoft.com/office/officeart/2005/8/layout/hierarchy3"/>
    <dgm:cxn modelId="{2932551B-576B-4C34-9FEA-0D4FA2CE561E}" type="presParOf" srcId="{0F66EECB-C046-4C74-8D09-2FEBBA5DA457}" destId="{2EFBD03F-F31F-4F0B-9B3D-663BD4247060}" srcOrd="0" destOrd="0" presId="urn:microsoft.com/office/officeart/2005/8/layout/hierarchy3"/>
    <dgm:cxn modelId="{DFED7DCC-7FAC-493E-A541-B4A419F50208}" type="presParOf" srcId="{2EFBD03F-F31F-4F0B-9B3D-663BD4247060}" destId="{804F9F50-E68F-4C84-8ABE-50A20D68CF2E}" srcOrd="0" destOrd="0" presId="urn:microsoft.com/office/officeart/2005/8/layout/hierarchy3"/>
    <dgm:cxn modelId="{B44ECCE5-4C95-426D-A98A-1B4DD8B85E21}" type="presParOf" srcId="{2EFBD03F-F31F-4F0B-9B3D-663BD4247060}" destId="{4038A401-9CED-4268-ABD0-A8C7ED27905B}" srcOrd="1" destOrd="0" presId="urn:microsoft.com/office/officeart/2005/8/layout/hierarchy3"/>
    <dgm:cxn modelId="{7203F2F2-8D67-4465-80AC-4DF2EF4DF20B}" type="presParOf" srcId="{0F66EECB-C046-4C74-8D09-2FEBBA5DA457}" destId="{6BCBA777-925A-44AC-A0BC-652A23836AA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9F50-E68F-4C84-8ABE-50A20D68CF2E}">
      <dsp:nvSpPr>
        <dsp:cNvPr id="0" name=""/>
        <dsp:cNvSpPr/>
      </dsp:nvSpPr>
      <dsp:spPr>
        <a:xfrm>
          <a:off x="1107315" y="1057"/>
          <a:ext cx="6153568" cy="3076784"/>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b="1" i="0" kern="1200" dirty="0" smtClean="0"/>
            <a:t>THANK YOU</a:t>
          </a:r>
          <a:endParaRPr lang="en-US" sz="6500" kern="1200" dirty="0"/>
        </a:p>
      </dsp:txBody>
      <dsp:txXfrm>
        <a:off x="1197431" y="91173"/>
        <a:ext cx="5973336" cy="28965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60256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11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6ee94f9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6ee94f9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8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55ebf131c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55ebf131c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53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06f0f8f0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06f0f8f0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97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55ebf131c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55ebf131c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03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6ee94f9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6ee94f9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97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55ebf131c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55ebf131c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62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6ee94f90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6ee94f90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05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5ebf131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55ebf131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842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55ebf131c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55ebf131c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SRIMA does not perform better duce to factors such as 1. Overfitting 2.irregular components</a:t>
            </a:r>
            <a:endParaRPr/>
          </a:p>
        </p:txBody>
      </p:sp>
    </p:spTree>
    <p:extLst>
      <p:ext uri="{BB962C8B-B14F-4D97-AF65-F5344CB8AC3E}">
        <p14:creationId xmlns:p14="http://schemas.microsoft.com/office/powerpoint/2010/main" val="594484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55ebf131c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55ebf131c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4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6ee94f90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6ee94f90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3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807375"/>
            <a:ext cx="5783400" cy="22422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1200"/>
              </a:spcBef>
              <a:spcAft>
                <a:spcPts val="0"/>
              </a:spcAft>
              <a:buNone/>
            </a:pPr>
            <a:endParaRPr sz="2388" b="1">
              <a:latin typeface="Arial"/>
              <a:ea typeface="Arial"/>
              <a:cs typeface="Arial"/>
              <a:sym typeface="Arial"/>
            </a:endParaRPr>
          </a:p>
          <a:p>
            <a:pPr marL="0" lvl="0" indent="0" algn="ctr" rtl="0">
              <a:lnSpc>
                <a:spcPct val="115000"/>
              </a:lnSpc>
              <a:spcBef>
                <a:spcPts val="1200"/>
              </a:spcBef>
              <a:spcAft>
                <a:spcPts val="0"/>
              </a:spcAft>
              <a:buNone/>
            </a:pPr>
            <a:r>
              <a:rPr lang="en" sz="2388" b="1">
                <a:latin typeface="Arial"/>
                <a:ea typeface="Arial"/>
                <a:cs typeface="Arial"/>
                <a:sym typeface="Arial"/>
              </a:rPr>
              <a:t>Forecasting Inflation using Machine Learning Models: A Study on Consumer Price Index</a:t>
            </a:r>
            <a:endParaRPr sz="2388" b="1">
              <a:latin typeface="Arial"/>
              <a:ea typeface="Arial"/>
              <a:cs typeface="Arial"/>
              <a:sym typeface="Arial"/>
            </a:endParaRPr>
          </a:p>
          <a:p>
            <a:pPr marL="0" lvl="0" indent="0" algn="ctr" rtl="0">
              <a:lnSpc>
                <a:spcPct val="115000"/>
              </a:lnSpc>
              <a:spcBef>
                <a:spcPts val="1200"/>
              </a:spcBef>
              <a:spcAft>
                <a:spcPts val="0"/>
              </a:spcAft>
              <a:buNone/>
            </a:pPr>
            <a:endParaRPr sz="2388" b="1">
              <a:latin typeface="Arial"/>
              <a:ea typeface="Arial"/>
              <a:cs typeface="Arial"/>
              <a:sym typeface="Arial"/>
            </a:endParaRPr>
          </a:p>
          <a:p>
            <a:pPr marL="0" lvl="0" indent="0" algn="ctr" rtl="0">
              <a:lnSpc>
                <a:spcPct val="115000"/>
              </a:lnSpc>
              <a:spcBef>
                <a:spcPts val="1200"/>
              </a:spcBef>
              <a:spcAft>
                <a:spcPts val="0"/>
              </a:spcAft>
              <a:buNone/>
            </a:pPr>
            <a:endParaRPr sz="2388" b="1">
              <a:latin typeface="Arial"/>
              <a:ea typeface="Arial"/>
              <a:cs typeface="Arial"/>
              <a:sym typeface="Arial"/>
            </a:endParaRPr>
          </a:p>
          <a:p>
            <a:pPr marL="0" lvl="0" indent="0" algn="ctr" rtl="0">
              <a:lnSpc>
                <a:spcPct val="115000"/>
              </a:lnSpc>
              <a:spcBef>
                <a:spcPts val="1200"/>
              </a:spcBef>
              <a:spcAft>
                <a:spcPts val="0"/>
              </a:spcAft>
              <a:buNone/>
            </a:pPr>
            <a:endParaRPr sz="2388" b="1">
              <a:latin typeface="Arial"/>
              <a:ea typeface="Arial"/>
              <a:cs typeface="Arial"/>
              <a:sym typeface="Arial"/>
            </a:endParaRPr>
          </a:p>
          <a:p>
            <a:pPr marL="0" lvl="0" indent="0" algn="ctr" rtl="0">
              <a:lnSpc>
                <a:spcPct val="115000"/>
              </a:lnSpc>
              <a:spcBef>
                <a:spcPts val="1200"/>
              </a:spcBef>
              <a:spcAft>
                <a:spcPts val="0"/>
              </a:spcAft>
              <a:buNone/>
            </a:pPr>
            <a:r>
              <a:rPr lang="en" sz="2388" b="1">
                <a:latin typeface="Arial"/>
                <a:ea typeface="Arial"/>
                <a:cs typeface="Arial"/>
                <a:sym typeface="Arial"/>
              </a:rPr>
              <a:t>Forecasting Inflation using Machine Learning Models: A Study on Consumer Price Index</a:t>
            </a:r>
            <a:endParaRPr sz="2388" b="1">
              <a:latin typeface="Arial"/>
              <a:ea typeface="Arial"/>
              <a:cs typeface="Arial"/>
              <a:sym typeface="Arial"/>
            </a:endParaRPr>
          </a:p>
          <a:p>
            <a:pPr marL="0" lvl="0" indent="0" algn="ctr" rtl="0">
              <a:spcBef>
                <a:spcPts val="1200"/>
              </a:spcBef>
              <a:spcAft>
                <a:spcPts val="0"/>
              </a:spcAft>
              <a:buNone/>
            </a:pP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1700" dirty="0">
                <a:solidFill>
                  <a:schemeClr val="dk1"/>
                </a:solidFill>
                <a:latin typeface="Times New Roman"/>
                <a:ea typeface="Times New Roman"/>
                <a:cs typeface="Times New Roman"/>
                <a:sym typeface="Times New Roman"/>
              </a:rPr>
              <a:t>Aditya Srikant, Mohana Krishnan, Suresh Nepal</a:t>
            </a:r>
            <a:endParaRPr sz="1700" dirty="0">
              <a:solidFill>
                <a:schemeClr val="dk1"/>
              </a:solidFill>
              <a:latin typeface="Times New Roman"/>
              <a:ea typeface="Times New Roman"/>
              <a:cs typeface="Times New Roman"/>
              <a:sym typeface="Times New Roman"/>
            </a:endParaRPr>
          </a:p>
          <a:p>
            <a:pPr marL="0" lvl="0" indent="0">
              <a:spcBef>
                <a:spcPts val="1200"/>
              </a:spcBef>
            </a:pPr>
            <a:r>
              <a:rPr lang="en" sz="1700" dirty="0">
                <a:solidFill>
                  <a:schemeClr val="dk1"/>
                </a:solidFill>
                <a:latin typeface="Times New Roman"/>
                <a:ea typeface="Times New Roman"/>
                <a:cs typeface="Times New Roman"/>
                <a:sym typeface="Times New Roman"/>
              </a:rPr>
              <a:t>Guide: </a:t>
            </a:r>
            <a:r>
              <a:rPr lang="en-US" sz="1700" dirty="0">
                <a:solidFill>
                  <a:schemeClr val="dk1"/>
                </a:solidFill>
                <a:latin typeface="Times New Roman"/>
                <a:ea typeface="Times New Roman"/>
                <a:cs typeface="Times New Roman"/>
                <a:sym typeface="Times New Roman"/>
              </a:rPr>
              <a:t>Dr. </a:t>
            </a:r>
            <a:r>
              <a:rPr lang="en-US" sz="1700" dirty="0" err="1" smtClean="0">
                <a:solidFill>
                  <a:schemeClr val="dk1"/>
                </a:solidFill>
                <a:latin typeface="Times New Roman"/>
                <a:ea typeface="Times New Roman"/>
                <a:cs typeface="Times New Roman"/>
                <a:sym typeface="Times New Roman"/>
              </a:rPr>
              <a:t>Veeramani</a:t>
            </a:r>
            <a:r>
              <a:rPr lang="en-US" sz="1700" dirty="0" smtClean="0">
                <a:solidFill>
                  <a:schemeClr val="dk1"/>
                </a:solidFill>
                <a:latin typeface="Times New Roman"/>
                <a:ea typeface="Times New Roman"/>
                <a:cs typeface="Times New Roman"/>
                <a:sym typeface="Times New Roman"/>
              </a:rPr>
              <a:t> S</a:t>
            </a:r>
            <a:endParaRPr lang="en-US" sz="17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Support Vector Regressor</a:t>
            </a:r>
            <a:endParaRPr/>
          </a:p>
        </p:txBody>
      </p:sp>
      <p:sp>
        <p:nvSpPr>
          <p:cNvPr id="124" name="Google Shape;124;p22"/>
          <p:cNvSpPr txBox="1">
            <a:spLocks noGrp="1"/>
          </p:cNvSpPr>
          <p:nvPr>
            <p:ph type="body" idx="1"/>
          </p:nvPr>
        </p:nvSpPr>
        <p:spPr>
          <a:xfrm>
            <a:off x="387900" y="1489825"/>
            <a:ext cx="8756100" cy="3556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SVR uses the learned hyperplane and applies it to the new input data</a:t>
            </a:r>
            <a:endParaRPr/>
          </a:p>
          <a:p>
            <a:pPr marL="457200" lvl="0" indent="-342900" algn="l" rtl="0">
              <a:spcBef>
                <a:spcPts val="0"/>
              </a:spcBef>
              <a:spcAft>
                <a:spcPts val="0"/>
              </a:spcAft>
              <a:buSzPts val="1800"/>
              <a:buChar char="●"/>
            </a:pPr>
            <a:r>
              <a:rPr lang="en"/>
              <a:t>MSE = 0.413</a:t>
            </a:r>
            <a:endParaRPr/>
          </a:p>
          <a:p>
            <a:pPr marL="0" lvl="0" indent="0" algn="l" rtl="0">
              <a:spcBef>
                <a:spcPts val="1200"/>
              </a:spcBef>
              <a:spcAft>
                <a:spcPts val="1200"/>
              </a:spcAft>
              <a:buNone/>
            </a:pPr>
            <a:endParaRPr/>
          </a:p>
        </p:txBody>
      </p:sp>
      <p:pic>
        <p:nvPicPr>
          <p:cNvPr id="125" name="Google Shape;125;p22"/>
          <p:cNvPicPr preferRelativeResize="0"/>
          <p:nvPr/>
        </p:nvPicPr>
        <p:blipFill>
          <a:blip r:embed="rId3">
            <a:alphaModFix/>
          </a:blip>
          <a:stretch>
            <a:fillRect/>
          </a:stretch>
        </p:blipFill>
        <p:spPr>
          <a:xfrm>
            <a:off x="2569325" y="1967075"/>
            <a:ext cx="5755501" cy="30789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a:t>
            </a:r>
            <a:endParaRPr/>
          </a:p>
        </p:txBody>
      </p:sp>
      <p:sp>
        <p:nvSpPr>
          <p:cNvPr id="131" name="Google Shape;131;p23"/>
          <p:cNvSpPr txBox="1">
            <a:spLocks noGrp="1"/>
          </p:cNvSpPr>
          <p:nvPr>
            <p:ph type="body" idx="1"/>
          </p:nvPr>
        </p:nvSpPr>
        <p:spPr>
          <a:xfrm>
            <a:off x="387900" y="1489825"/>
            <a:ext cx="8368200" cy="354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32" name="Google Shape;132;p23"/>
          <p:cNvGraphicFramePr/>
          <p:nvPr/>
        </p:nvGraphicFramePr>
        <p:xfrm>
          <a:off x="1200225" y="1986775"/>
          <a:ext cx="7239000" cy="2948760"/>
        </p:xfrm>
        <a:graphic>
          <a:graphicData uri="http://schemas.openxmlformats.org/drawingml/2006/table">
            <a:tbl>
              <a:tblPr>
                <a:noFill/>
                <a:tableStyleId>{B45A8097-47E4-46F0-AA51-5C058394D757}</a:tableStyleId>
              </a:tblPr>
              <a:tblGrid>
                <a:gridCol w="3619500"/>
                <a:gridCol w="3619500"/>
              </a:tblGrid>
              <a:tr h="381000">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Model</a:t>
                      </a:r>
                      <a:endParaRPr sz="1800">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Performance (MSE)</a:t>
                      </a:r>
                      <a:endParaRPr sz="1800">
                        <a:solidFill>
                          <a:schemeClr val="dk1"/>
                        </a:solidFill>
                        <a:latin typeface="Roboto"/>
                        <a:ea typeface="Roboto"/>
                        <a:cs typeface="Roboto"/>
                        <a:sym typeface="Roboto"/>
                      </a:endParaRPr>
                    </a:p>
                  </a:txBody>
                  <a:tcPr marL="91425" marR="91425" marT="91425" marB="91425"/>
                </a:tc>
              </a:tr>
              <a:tr h="381000">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ARIMA</a:t>
                      </a:r>
                      <a:endParaRPr sz="18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1"/>
                          </a:solidFill>
                          <a:latin typeface="Roboto"/>
                          <a:ea typeface="Roboto"/>
                          <a:cs typeface="Roboto"/>
                          <a:sym typeface="Roboto"/>
                        </a:rPr>
                        <a:t>0.682</a:t>
                      </a:r>
                      <a:endParaRPr sz="1800">
                        <a:solidFill>
                          <a:schemeClr val="dk1"/>
                        </a:solidFill>
                        <a:latin typeface="Roboto"/>
                        <a:ea typeface="Roboto"/>
                        <a:cs typeface="Roboto"/>
                        <a:sym typeface="Roboto"/>
                      </a:endParaRPr>
                    </a:p>
                  </a:txBody>
                  <a:tcPr marL="91425" marR="91425" marT="91425" marB="91425"/>
                </a:tc>
              </a:tr>
              <a:tr h="381000">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SARIMA</a:t>
                      </a:r>
                      <a:endParaRPr sz="18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1"/>
                          </a:solidFill>
                          <a:latin typeface="Roboto"/>
                          <a:ea typeface="Roboto"/>
                          <a:cs typeface="Roboto"/>
                          <a:sym typeface="Roboto"/>
                        </a:rPr>
                        <a:t>1.167</a:t>
                      </a:r>
                      <a:endParaRPr sz="1800">
                        <a:solidFill>
                          <a:schemeClr val="dk1"/>
                        </a:solidFill>
                        <a:latin typeface="Roboto"/>
                        <a:ea typeface="Roboto"/>
                        <a:cs typeface="Roboto"/>
                        <a:sym typeface="Roboto"/>
                      </a:endParaRPr>
                    </a:p>
                  </a:txBody>
                  <a:tcPr marL="91425" marR="91425" marT="91425" marB="91425"/>
                </a:tc>
              </a:tr>
              <a:tr h="381000">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LSTM</a:t>
                      </a:r>
                      <a:endParaRPr sz="18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1"/>
                          </a:solidFill>
                          <a:latin typeface="Roboto"/>
                          <a:ea typeface="Roboto"/>
                          <a:cs typeface="Roboto"/>
                          <a:sym typeface="Roboto"/>
                        </a:rPr>
                        <a:t>4.591</a:t>
                      </a:r>
                      <a:endParaRPr sz="1800">
                        <a:solidFill>
                          <a:schemeClr val="dk1"/>
                        </a:solidFill>
                        <a:latin typeface="Roboto"/>
                        <a:ea typeface="Roboto"/>
                        <a:cs typeface="Roboto"/>
                        <a:sym typeface="Roboto"/>
                      </a:endParaRPr>
                    </a:p>
                  </a:txBody>
                  <a:tcPr marL="91425" marR="91425" marT="91425" marB="91425"/>
                </a:tc>
              </a:tr>
              <a:tr h="398850">
                <a:tc>
                  <a:txBody>
                    <a:bodyPr/>
                    <a:lstStyle/>
                    <a:p>
                      <a:pPr marL="0" lvl="0" indent="0" algn="l" rtl="0">
                        <a:spcBef>
                          <a:spcPts val="0"/>
                        </a:spcBef>
                        <a:spcAft>
                          <a:spcPts val="0"/>
                        </a:spcAft>
                        <a:buNone/>
                      </a:pPr>
                      <a:r>
                        <a:rPr lang="en" sz="1800">
                          <a:solidFill>
                            <a:schemeClr val="dk1"/>
                          </a:solidFill>
                          <a:latin typeface="Roboto"/>
                          <a:ea typeface="Roboto"/>
                          <a:cs typeface="Roboto"/>
                          <a:sym typeface="Roboto"/>
                        </a:rPr>
                        <a:t>Random Forest Regressor</a:t>
                      </a:r>
                      <a:endParaRPr sz="18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1"/>
                          </a:solidFill>
                          <a:latin typeface="Roboto"/>
                          <a:ea typeface="Roboto"/>
                          <a:cs typeface="Roboto"/>
                          <a:sym typeface="Roboto"/>
                        </a:rPr>
                        <a:t>0.931</a:t>
                      </a:r>
                      <a:endParaRPr sz="1800">
                        <a:solidFill>
                          <a:schemeClr val="dk1"/>
                        </a:solidFill>
                        <a:latin typeface="Roboto"/>
                        <a:ea typeface="Roboto"/>
                        <a:cs typeface="Roboto"/>
                        <a:sym typeface="Roboto"/>
                      </a:endParaRPr>
                    </a:p>
                  </a:txBody>
                  <a:tcPr marL="91425" marR="91425" marT="91425" marB="91425"/>
                </a:tc>
              </a:tr>
              <a:tr h="381000">
                <a:tc>
                  <a:txBody>
                    <a:bodyPr/>
                    <a:lstStyle/>
                    <a:p>
                      <a:pPr marL="0" lvl="0" indent="0" algn="l" rtl="0">
                        <a:spcBef>
                          <a:spcPts val="0"/>
                        </a:spcBef>
                        <a:spcAft>
                          <a:spcPts val="0"/>
                        </a:spcAft>
                        <a:buNone/>
                      </a:pPr>
                      <a:r>
                        <a:rPr lang="en" sz="1800">
                          <a:solidFill>
                            <a:srgbClr val="00FF00"/>
                          </a:solidFill>
                          <a:latin typeface="Roboto"/>
                          <a:ea typeface="Roboto"/>
                          <a:cs typeface="Roboto"/>
                          <a:sym typeface="Roboto"/>
                        </a:rPr>
                        <a:t>Support Vector Regressor</a:t>
                      </a:r>
                      <a:endParaRPr sz="1800">
                        <a:solidFill>
                          <a:srgbClr val="00FF00"/>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rgbClr val="00FF00"/>
                          </a:solidFill>
                          <a:latin typeface="Roboto"/>
                          <a:ea typeface="Roboto"/>
                          <a:cs typeface="Roboto"/>
                          <a:sym typeface="Roboto"/>
                        </a:rPr>
                        <a:t>0.413</a:t>
                      </a:r>
                      <a:endParaRPr sz="1800">
                        <a:solidFill>
                          <a:srgbClr val="00FF00"/>
                        </a:solidFill>
                        <a:latin typeface="Roboto"/>
                        <a:ea typeface="Roboto"/>
                        <a:cs typeface="Roboto"/>
                        <a:sym typeface="Roboto"/>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38" name="Google Shape;138;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Support Vector Regressor model had the lowest error score (0.4133), making it the most accurate for forecasting</a:t>
            </a:r>
            <a:endParaRPr/>
          </a:p>
          <a:p>
            <a:pPr marL="457200" lvl="0" indent="-342900" algn="l" rtl="0">
              <a:spcBef>
                <a:spcPts val="0"/>
              </a:spcBef>
              <a:spcAft>
                <a:spcPts val="0"/>
              </a:spcAft>
              <a:buSzPts val="1800"/>
              <a:buChar char="●"/>
            </a:pPr>
            <a:r>
              <a:rPr lang="en"/>
              <a:t>Next suitable model is ARIMA. The SARIMA does not perform better than ARIMA despite the data having seasonal component</a:t>
            </a:r>
            <a:endParaRPr/>
          </a:p>
          <a:p>
            <a:pPr marL="457200" lvl="0" indent="-342900" algn="l" rtl="0">
              <a:spcBef>
                <a:spcPts val="0"/>
              </a:spcBef>
              <a:spcAft>
                <a:spcPts val="0"/>
              </a:spcAft>
              <a:buSzPts val="1800"/>
              <a:buChar char="●"/>
            </a:pPr>
            <a:r>
              <a:rPr lang="en"/>
              <a:t>LSTM(RNN) performed poorly as time series data for inflation are only recorded monthly, even if we utilise 10 years' worth of data, there will only be 120 records. Hence there is less data for training the model. It is not suitable for forecasting economic data such as forecasting</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4151834191"/>
              </p:ext>
            </p:extLst>
          </p:nvPr>
        </p:nvGraphicFramePr>
        <p:xfrm>
          <a:off x="387900" y="1489824"/>
          <a:ext cx="8368200" cy="307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502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Inflation is important macroeconomic indicator.</a:t>
            </a:r>
            <a:endParaRPr/>
          </a:p>
          <a:p>
            <a:pPr marL="457200" lvl="0" indent="-342900" algn="l" rtl="0">
              <a:spcBef>
                <a:spcPts val="0"/>
              </a:spcBef>
              <a:spcAft>
                <a:spcPts val="0"/>
              </a:spcAft>
              <a:buSzPts val="1800"/>
              <a:buChar char="●"/>
            </a:pPr>
            <a:r>
              <a:rPr lang="en"/>
              <a:t>Machine learning (ML) algorithms are been used for time series analysis in different aspects of the economy.</a:t>
            </a:r>
            <a:endParaRPr sz="2600"/>
          </a:p>
          <a:p>
            <a:pPr marL="457200" lvl="0" indent="-342900" algn="l" rtl="0">
              <a:spcBef>
                <a:spcPts val="0"/>
              </a:spcBef>
              <a:spcAft>
                <a:spcPts val="0"/>
              </a:spcAft>
              <a:buSzPts val="1800"/>
              <a:buChar char="●"/>
            </a:pPr>
            <a:r>
              <a:rPr lang="en"/>
              <a:t>For governments and policymakers to create successful macroeconomic policies, accurate inflation forecasting is essential.</a:t>
            </a:r>
            <a:endParaRPr sz="3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Objectives</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Basic analysis of the </a:t>
            </a:r>
            <a:r>
              <a:rPr lang="en">
                <a:solidFill>
                  <a:srgbClr val="FF0000"/>
                </a:solidFill>
              </a:rPr>
              <a:t>inflation data of India</a:t>
            </a:r>
            <a:r>
              <a:rPr lang="en"/>
              <a:t> (2014-2022)</a:t>
            </a:r>
            <a:endParaRPr/>
          </a:p>
          <a:p>
            <a:pPr marL="457200" lvl="0" indent="-342900" algn="l" rtl="0">
              <a:spcBef>
                <a:spcPts val="0"/>
              </a:spcBef>
              <a:spcAft>
                <a:spcPts val="0"/>
              </a:spcAft>
              <a:buSzPts val="1800"/>
              <a:buChar char="●"/>
            </a:pPr>
            <a:r>
              <a:rPr lang="en"/>
              <a:t>Obtain baseline with time series models such as ARIMA and SARIMA.</a:t>
            </a:r>
            <a:endParaRPr/>
          </a:p>
          <a:p>
            <a:pPr marL="457200" lvl="0" indent="-342900" algn="l" rtl="0">
              <a:spcBef>
                <a:spcPts val="0"/>
              </a:spcBef>
              <a:spcAft>
                <a:spcPts val="0"/>
              </a:spcAft>
              <a:buSzPts val="1800"/>
              <a:buChar char="●"/>
            </a:pPr>
            <a:r>
              <a:rPr lang="en"/>
              <a:t>Determine how well selected </a:t>
            </a:r>
            <a:r>
              <a:rPr lang="en">
                <a:solidFill>
                  <a:srgbClr val="FF0000"/>
                </a:solidFill>
              </a:rPr>
              <a:t>machine learning algorithms</a:t>
            </a:r>
            <a:r>
              <a:rPr lang="en"/>
              <a:t> (ML algorithms that are deemed better for economic data) do at prediction of inflation.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data</a:t>
            </a:r>
            <a:endParaRPr/>
          </a:p>
        </p:txBody>
      </p:sp>
      <p:sp>
        <p:nvSpPr>
          <p:cNvPr id="82" name="Google Shape;82;p16"/>
          <p:cNvSpPr txBox="1">
            <a:spLocks noGrp="1"/>
          </p:cNvSpPr>
          <p:nvPr>
            <p:ph type="body" idx="1"/>
          </p:nvPr>
        </p:nvSpPr>
        <p:spPr>
          <a:xfrm>
            <a:off x="387900" y="1489825"/>
            <a:ext cx="8368200" cy="357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Source: World Bank website.</a:t>
            </a:r>
            <a:endParaRPr/>
          </a:p>
          <a:p>
            <a:pPr marL="457200" lvl="0" indent="-342900" algn="l" rtl="0">
              <a:spcBef>
                <a:spcPts val="0"/>
              </a:spcBef>
              <a:spcAft>
                <a:spcPts val="0"/>
              </a:spcAft>
              <a:buSzPts val="1800"/>
              <a:buChar char="●"/>
            </a:pPr>
            <a:r>
              <a:rPr lang="en"/>
              <a:t>Date range: </a:t>
            </a:r>
            <a:r>
              <a:rPr lang="en">
                <a:solidFill>
                  <a:srgbClr val="FF0000"/>
                </a:solidFill>
              </a:rPr>
              <a:t>2014-01-01 to 2022-12–01.</a:t>
            </a:r>
            <a:endParaRPr>
              <a:solidFill>
                <a:srgbClr val="FF0000"/>
              </a:solidFill>
            </a:endParaRPr>
          </a:p>
          <a:p>
            <a:pPr marL="457200" lvl="0" indent="-342900" algn="l" rtl="0">
              <a:spcBef>
                <a:spcPts val="0"/>
              </a:spcBef>
              <a:spcAft>
                <a:spcPts val="0"/>
              </a:spcAft>
              <a:buSzPts val="1800"/>
              <a:buChar char="●"/>
            </a:pPr>
            <a:r>
              <a:rPr lang="en"/>
              <a:t>Monthly inflation based on Consumer Price Index(CPI).</a:t>
            </a:r>
            <a:endParaRPr/>
          </a:p>
          <a:p>
            <a:pPr marL="457200" lvl="0" indent="-342900" algn="l" rtl="0">
              <a:spcBef>
                <a:spcPts val="0"/>
              </a:spcBef>
              <a:spcAft>
                <a:spcPts val="0"/>
              </a:spcAft>
              <a:buSzPts val="1800"/>
              <a:buChar char="●"/>
            </a:pPr>
            <a:r>
              <a:rPr lang="en"/>
              <a:t>Figure shows actual data.</a:t>
            </a:r>
            <a:endParaRPr/>
          </a:p>
          <a:p>
            <a:pPr marL="457200" lvl="0" indent="0" algn="l" rtl="0">
              <a:spcBef>
                <a:spcPts val="1200"/>
              </a:spcBef>
              <a:spcAft>
                <a:spcPts val="1200"/>
              </a:spcAft>
              <a:buNone/>
            </a:pPr>
            <a:endParaRPr/>
          </a:p>
        </p:txBody>
      </p:sp>
      <p:pic>
        <p:nvPicPr>
          <p:cNvPr id="83" name="Google Shape;83;p16"/>
          <p:cNvPicPr preferRelativeResize="0"/>
          <p:nvPr/>
        </p:nvPicPr>
        <p:blipFill>
          <a:blip r:embed="rId3">
            <a:alphaModFix/>
          </a:blip>
          <a:stretch>
            <a:fillRect/>
          </a:stretch>
        </p:blipFill>
        <p:spPr>
          <a:xfrm>
            <a:off x="3615700" y="2571750"/>
            <a:ext cx="3776575" cy="24041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data contd.</a:t>
            </a:r>
            <a:endParaRPr/>
          </a:p>
        </p:txBody>
      </p:sp>
      <p:sp>
        <p:nvSpPr>
          <p:cNvPr id="89" name="Google Shape;89;p17"/>
          <p:cNvSpPr txBox="1">
            <a:spLocks noGrp="1"/>
          </p:cNvSpPr>
          <p:nvPr>
            <p:ph type="body" idx="1"/>
          </p:nvPr>
        </p:nvSpPr>
        <p:spPr>
          <a:xfrm>
            <a:off x="387900" y="1350225"/>
            <a:ext cx="8368200" cy="3793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Figure shows seasonal decomposition of the data.</a:t>
            </a:r>
            <a:endParaRPr/>
          </a:p>
          <a:p>
            <a:pPr marL="457200" lvl="0" indent="-342900" algn="l" rtl="0">
              <a:spcBef>
                <a:spcPts val="0"/>
              </a:spcBef>
              <a:spcAft>
                <a:spcPts val="0"/>
              </a:spcAft>
              <a:buSzPts val="1800"/>
              <a:buChar char="●"/>
            </a:pPr>
            <a:r>
              <a:rPr lang="en"/>
              <a:t>Data is not stationary but becomes stationary after first order differencing</a:t>
            </a:r>
            <a:endParaRPr/>
          </a:p>
        </p:txBody>
      </p:sp>
      <p:pic>
        <p:nvPicPr>
          <p:cNvPr id="90" name="Google Shape;90;p17"/>
          <p:cNvPicPr preferRelativeResize="0"/>
          <p:nvPr/>
        </p:nvPicPr>
        <p:blipFill>
          <a:blip r:embed="rId3">
            <a:alphaModFix/>
          </a:blip>
          <a:stretch>
            <a:fillRect/>
          </a:stretch>
        </p:blipFill>
        <p:spPr>
          <a:xfrm>
            <a:off x="999875" y="2297325"/>
            <a:ext cx="4031925" cy="26956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Determining Baseline</a:t>
            </a:r>
            <a:endParaRPr/>
          </a:p>
        </p:txBody>
      </p:sp>
      <p:sp>
        <p:nvSpPr>
          <p:cNvPr id="96" name="Google Shape;96;p18"/>
          <p:cNvSpPr txBox="1">
            <a:spLocks noGrp="1"/>
          </p:cNvSpPr>
          <p:nvPr>
            <p:ph type="body" idx="1"/>
          </p:nvPr>
        </p:nvSpPr>
        <p:spPr>
          <a:xfrm>
            <a:off x="387900" y="1489825"/>
            <a:ext cx="8636400" cy="353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ARIMA(1,1,0) was used</a:t>
            </a:r>
            <a:endParaRPr/>
          </a:p>
          <a:p>
            <a:pPr marL="457200" lvl="0" indent="-342900" algn="l" rtl="0">
              <a:spcBef>
                <a:spcPts val="0"/>
              </a:spcBef>
              <a:spcAft>
                <a:spcPts val="0"/>
              </a:spcAft>
              <a:buSzPts val="1800"/>
              <a:buChar char="●"/>
            </a:pPr>
            <a:r>
              <a:rPr lang="en"/>
              <a:t>Obtained MSE = 0.682</a:t>
            </a:r>
            <a:endParaRPr/>
          </a:p>
          <a:p>
            <a:pPr marL="457200" lvl="0" indent="0" algn="l" rtl="0">
              <a:spcBef>
                <a:spcPts val="1200"/>
              </a:spcBef>
              <a:spcAft>
                <a:spcPts val="1200"/>
              </a:spcAft>
              <a:buNone/>
            </a:pPr>
            <a:endParaRPr/>
          </a:p>
        </p:txBody>
      </p:sp>
      <p:pic>
        <p:nvPicPr>
          <p:cNvPr id="97" name="Google Shape;97;p18"/>
          <p:cNvPicPr preferRelativeResize="0"/>
          <p:nvPr/>
        </p:nvPicPr>
        <p:blipFill>
          <a:blip r:embed="rId3">
            <a:alphaModFix/>
          </a:blip>
          <a:stretch>
            <a:fillRect/>
          </a:stretch>
        </p:blipFill>
        <p:spPr>
          <a:xfrm>
            <a:off x="3414425" y="1597950"/>
            <a:ext cx="5609775" cy="29141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Determining Baseline contd.</a:t>
            </a:r>
            <a:endParaRPr/>
          </a:p>
        </p:txBody>
      </p:sp>
      <p:sp>
        <p:nvSpPr>
          <p:cNvPr id="103" name="Google Shape;103;p19"/>
          <p:cNvSpPr txBox="1">
            <a:spLocks noGrp="1"/>
          </p:cNvSpPr>
          <p:nvPr>
            <p:ph type="body" idx="1"/>
          </p:nvPr>
        </p:nvSpPr>
        <p:spPr>
          <a:xfrm>
            <a:off x="387900" y="1489825"/>
            <a:ext cx="8679900" cy="357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SARIMA using Auto-Arima</a:t>
            </a:r>
            <a:endParaRPr/>
          </a:p>
          <a:p>
            <a:pPr marL="457200" lvl="0" indent="-342900" algn="l" rtl="0">
              <a:spcBef>
                <a:spcPts val="0"/>
              </a:spcBef>
              <a:spcAft>
                <a:spcPts val="0"/>
              </a:spcAft>
              <a:buSzPts val="1800"/>
              <a:buChar char="●"/>
            </a:pPr>
            <a:r>
              <a:rPr lang="en"/>
              <a:t>Obtained MSE = 1.167</a:t>
            </a:r>
            <a:endParaRPr/>
          </a:p>
        </p:txBody>
      </p:sp>
      <p:pic>
        <p:nvPicPr>
          <p:cNvPr id="104" name="Google Shape;104;p19"/>
          <p:cNvPicPr preferRelativeResize="0"/>
          <p:nvPr/>
        </p:nvPicPr>
        <p:blipFill>
          <a:blip r:embed="rId3">
            <a:alphaModFix/>
          </a:blip>
          <a:stretch>
            <a:fillRect/>
          </a:stretch>
        </p:blipFill>
        <p:spPr>
          <a:xfrm>
            <a:off x="3691275" y="1489825"/>
            <a:ext cx="5376525" cy="345815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Long Short-Term Memory (LSTM)</a:t>
            </a:r>
            <a:endParaRPr/>
          </a:p>
        </p:txBody>
      </p:sp>
      <p:sp>
        <p:nvSpPr>
          <p:cNvPr id="110" name="Google Shape;110;p20"/>
          <p:cNvSpPr txBox="1">
            <a:spLocks noGrp="1"/>
          </p:cNvSpPr>
          <p:nvPr>
            <p:ph type="body" idx="1"/>
          </p:nvPr>
        </p:nvSpPr>
        <p:spPr>
          <a:xfrm>
            <a:off x="387900" y="1489825"/>
            <a:ext cx="8446800" cy="365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LSTM is a type of recurrent neural network (RNN) well-suited for forecasting time series data.</a:t>
            </a:r>
            <a:endParaRPr/>
          </a:p>
          <a:p>
            <a:pPr marL="457200" lvl="0" indent="-342900" algn="l" rtl="0">
              <a:spcBef>
                <a:spcPts val="0"/>
              </a:spcBef>
              <a:spcAft>
                <a:spcPts val="0"/>
              </a:spcAft>
              <a:buSzPts val="1800"/>
              <a:buChar char="●"/>
            </a:pPr>
            <a:r>
              <a:rPr lang="en"/>
              <a:t>Obtained MSE = 4.591</a:t>
            </a:r>
            <a:endParaRPr/>
          </a:p>
        </p:txBody>
      </p:sp>
      <p:pic>
        <p:nvPicPr>
          <p:cNvPr id="111" name="Google Shape;111;p20"/>
          <p:cNvPicPr preferRelativeResize="0"/>
          <p:nvPr/>
        </p:nvPicPr>
        <p:blipFill>
          <a:blip r:embed="rId3">
            <a:alphaModFix/>
          </a:blip>
          <a:stretch>
            <a:fillRect/>
          </a:stretch>
        </p:blipFill>
        <p:spPr>
          <a:xfrm>
            <a:off x="3968100" y="1886875"/>
            <a:ext cx="4618950" cy="32566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Random Forest Regressor</a:t>
            </a:r>
            <a:endParaRPr/>
          </a:p>
        </p:txBody>
      </p:sp>
      <p:sp>
        <p:nvSpPr>
          <p:cNvPr id="117" name="Google Shape;117;p21"/>
          <p:cNvSpPr txBox="1">
            <a:spLocks noGrp="1"/>
          </p:cNvSpPr>
          <p:nvPr>
            <p:ph type="body" idx="1"/>
          </p:nvPr>
        </p:nvSpPr>
        <p:spPr>
          <a:xfrm>
            <a:off x="387900" y="1489825"/>
            <a:ext cx="8694600" cy="365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Combines multiple decision trees to make predictions</a:t>
            </a:r>
            <a:endParaRPr/>
          </a:p>
          <a:p>
            <a:pPr marL="457200" lvl="0" indent="-342900" algn="l" rtl="0">
              <a:spcBef>
                <a:spcPts val="0"/>
              </a:spcBef>
              <a:spcAft>
                <a:spcPts val="0"/>
              </a:spcAft>
              <a:buSzPts val="1800"/>
              <a:buChar char="●"/>
            </a:pPr>
            <a:r>
              <a:rPr lang="en"/>
              <a:t>Works by treating future values as output and the past observations as input</a:t>
            </a:r>
            <a:endParaRPr/>
          </a:p>
          <a:p>
            <a:pPr marL="457200" lvl="0" indent="-342900" algn="l" rtl="0">
              <a:spcBef>
                <a:spcPts val="0"/>
              </a:spcBef>
              <a:spcAft>
                <a:spcPts val="0"/>
              </a:spcAft>
              <a:buSzPts val="1800"/>
              <a:buChar char="●"/>
            </a:pPr>
            <a:r>
              <a:rPr lang="en"/>
              <a:t>MSE = 0.931</a:t>
            </a:r>
            <a:endParaRPr/>
          </a:p>
        </p:txBody>
      </p:sp>
      <p:pic>
        <p:nvPicPr>
          <p:cNvPr id="118" name="Google Shape;118;p21"/>
          <p:cNvPicPr preferRelativeResize="0"/>
          <p:nvPr/>
        </p:nvPicPr>
        <p:blipFill>
          <a:blip r:embed="rId3">
            <a:alphaModFix/>
          </a:blip>
          <a:stretch>
            <a:fillRect/>
          </a:stretch>
        </p:blipFill>
        <p:spPr>
          <a:xfrm>
            <a:off x="2747400" y="2224475"/>
            <a:ext cx="6160225" cy="28086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410</Words>
  <Application>Microsoft Office PowerPoint</Application>
  <PresentationFormat>On-screen Show (16:9)</PresentationFormat>
  <Paragraphs>59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Slab</vt:lpstr>
      <vt:lpstr>Roboto</vt:lpstr>
      <vt:lpstr>Times New Roman</vt:lpstr>
      <vt:lpstr>Arial</vt:lpstr>
      <vt:lpstr>Marina</vt:lpstr>
      <vt:lpstr> Forecasting Inflation using Machine Learning Models: A Study on Consumer Price Index    Forecasting Inflation using Machine Learning Models: A Study on Consumer Price Index </vt:lpstr>
      <vt:lpstr>Introduction</vt:lpstr>
      <vt:lpstr>Objectives</vt:lpstr>
      <vt:lpstr>About the data</vt:lpstr>
      <vt:lpstr>About the data contd.</vt:lpstr>
      <vt:lpstr>Determining Baseline</vt:lpstr>
      <vt:lpstr>Determining Baseline contd.</vt:lpstr>
      <vt:lpstr>Long Short-Term Memory (LSTM)</vt:lpstr>
      <vt:lpstr>Random Forest Regressor</vt:lpstr>
      <vt:lpstr>Support Vector Regressor</vt:lpstr>
      <vt:lpstr>Result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Forecasting Inflation using Machine Learning Models: A Study on Consumer Price Index    Forecasting Inflation using Machine Learning Models: A Study on Consumer Price Index </dc:title>
  <cp:lastModifiedBy>suresh nepal</cp:lastModifiedBy>
  <cp:revision>3</cp:revision>
  <dcterms:modified xsi:type="dcterms:W3CDTF">2023-06-08T13:07:44Z</dcterms:modified>
</cp:coreProperties>
</file>