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4" r:id="rId4"/>
    <p:sldId id="305" r:id="rId5"/>
    <p:sldId id="303" r:id="rId6"/>
    <p:sldId id="266" r:id="rId7"/>
    <p:sldId id="267" r:id="rId8"/>
    <p:sldId id="268" r:id="rId9"/>
    <p:sldId id="269" r:id="rId10"/>
    <p:sldId id="300" r:id="rId11"/>
    <p:sldId id="270" r:id="rId12"/>
    <p:sldId id="306" r:id="rId13"/>
    <p:sldId id="271" r:id="rId14"/>
    <p:sldId id="272" r:id="rId15"/>
    <p:sldId id="296"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8" r:id="rId30"/>
    <p:sldId id="287" r:id="rId31"/>
    <p:sldId id="301" r:id="rId32"/>
    <p:sldId id="288" r:id="rId33"/>
    <p:sldId id="289" r:id="rId34"/>
    <p:sldId id="290" r:id="rId35"/>
    <p:sldId id="292" r:id="rId36"/>
    <p:sldId id="291" r:id="rId37"/>
    <p:sldId id="293" r:id="rId38"/>
    <p:sldId id="294" r:id="rId39"/>
    <p:sldId id="295" r:id="rId40"/>
    <p:sldId id="257" r:id="rId41"/>
    <p:sldId id="258" r:id="rId42"/>
    <p:sldId id="259" r:id="rId43"/>
    <p:sldId id="260" r:id="rId44"/>
    <p:sldId id="261" r:id="rId45"/>
    <p:sldId id="262" r:id="rId46"/>
    <p:sldId id="263"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CF33F6-FD09-4838-A237-F890E18F1DA5}" type="datetimeFigureOut">
              <a:rPr lang="en-US" smtClean="0"/>
              <a:pPr/>
              <a:t>1/22/2018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CF33F6-FD09-4838-A237-F890E18F1DA5}" type="datetimeFigureOut">
              <a:rPr lang="en-US" smtClean="0"/>
              <a:pPr/>
              <a:t>1/22/2018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CF33F6-FD09-4838-A237-F890E18F1DA5}" type="datetimeFigureOut">
              <a:rPr lang="en-US" smtClean="0"/>
              <a:pPr/>
              <a:t>1/22/2018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CF33F6-FD09-4838-A237-F890E18F1DA5}" type="datetimeFigureOut">
              <a:rPr lang="en-US" smtClean="0"/>
              <a:pPr/>
              <a:t>1/22/2018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CF33F6-FD09-4838-A237-F890E18F1DA5}" type="datetimeFigureOut">
              <a:rPr lang="en-US" smtClean="0"/>
              <a:pPr/>
              <a:t>1/22/2018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CF33F6-FD09-4838-A237-F890E18F1DA5}" type="datetimeFigureOut">
              <a:rPr lang="en-US" smtClean="0"/>
              <a:pPr/>
              <a:t>1/22/2018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CF33F6-FD09-4838-A237-F890E18F1DA5}" type="datetimeFigureOut">
              <a:rPr lang="en-US" smtClean="0"/>
              <a:pPr/>
              <a:t>1/22/2018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CF33F6-FD09-4838-A237-F890E18F1DA5}" type="datetimeFigureOut">
              <a:rPr lang="en-US" smtClean="0"/>
              <a:pPr/>
              <a:t>1/22/2018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F33F6-FD09-4838-A237-F890E18F1DA5}" type="datetimeFigureOut">
              <a:rPr lang="en-US" smtClean="0"/>
              <a:pPr/>
              <a:t>1/22/2018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CF33F6-FD09-4838-A237-F890E18F1DA5}" type="datetimeFigureOut">
              <a:rPr lang="en-US" smtClean="0"/>
              <a:pPr/>
              <a:t>1/22/2018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CF33F6-FD09-4838-A237-F890E18F1DA5}" type="datetimeFigureOut">
              <a:rPr lang="en-US" smtClean="0"/>
              <a:pPr/>
              <a:t>1/22/2018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B5561-D2E2-465E-9D0C-3E4E0E03FD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F33F6-FD09-4838-A237-F890E18F1DA5}" type="datetimeFigureOut">
              <a:rPr lang="en-US" smtClean="0"/>
              <a:pPr/>
              <a:t>1/22/2018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B5561-D2E2-465E-9D0C-3E4E0E03FD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Servlet</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Advantages(Contd...)</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err="1" smtClean="0"/>
              <a:t>Servlets</a:t>
            </a:r>
            <a:r>
              <a:rPr lang="en-IN" dirty="0" smtClean="0"/>
              <a:t> are platform-independent.</a:t>
            </a:r>
          </a:p>
          <a:p>
            <a:pPr algn="just"/>
            <a:r>
              <a:rPr lang="en-IN" dirty="0" err="1" smtClean="0"/>
              <a:t>Servlet</a:t>
            </a:r>
            <a:r>
              <a:rPr lang="en-IN" dirty="0" smtClean="0"/>
              <a:t> technology, in addition to improved performance, offers security, robustness, object orientation, and platform independence.</a:t>
            </a:r>
          </a:p>
          <a:p>
            <a:pPr algn="just"/>
            <a:r>
              <a:rPr lang="en-IN" dirty="0" smtClean="0"/>
              <a:t>As mentioned in the definition of </a:t>
            </a:r>
            <a:r>
              <a:rPr lang="en-IN" dirty="0" err="1" smtClean="0"/>
              <a:t>servlets</a:t>
            </a:r>
            <a:r>
              <a:rPr lang="en-IN" dirty="0" smtClean="0"/>
              <a:t> are fully integrated with the Java language and its standard APIs. Hence JDBC for Java database connectivity is also integrated in it.</a:t>
            </a:r>
          </a:p>
          <a:p>
            <a:pPr algn="just"/>
            <a:r>
              <a:rPr lang="en-IN" dirty="0" smtClean="0"/>
              <a:t>A </a:t>
            </a:r>
            <a:r>
              <a:rPr lang="en-IN" dirty="0" err="1" smtClean="0"/>
              <a:t>servlet</a:t>
            </a:r>
            <a:r>
              <a:rPr lang="en-IN" dirty="0" smtClean="0"/>
              <a:t> handles concurrent requests</a:t>
            </a:r>
          </a:p>
          <a:p>
            <a:pPr algn="just"/>
            <a:r>
              <a:rPr lang="en-IN" dirty="0" smtClean="0"/>
              <a:t>Handling HTTP requests and send text and data back to the client is made easy by </a:t>
            </a:r>
            <a:r>
              <a:rPr lang="en-IN" dirty="0" err="1" smtClean="0"/>
              <a:t>servlet</a:t>
            </a:r>
            <a:r>
              <a:rPr lang="en-IN" dirty="0" smtClean="0"/>
              <a:t> request and response objects.</a:t>
            </a:r>
          </a:p>
          <a:p>
            <a:pPr algn="just"/>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Disadvantages of a </a:t>
            </a:r>
            <a:r>
              <a:rPr lang="en-IN" dirty="0" err="1" smtClean="0"/>
              <a:t>Servlet</a:t>
            </a:r>
            <a:endParaRPr lang="en-IN" dirty="0"/>
          </a:p>
        </p:txBody>
      </p:sp>
      <p:sp>
        <p:nvSpPr>
          <p:cNvPr id="3" name="Content Placeholder 2"/>
          <p:cNvSpPr>
            <a:spLocks noGrp="1"/>
          </p:cNvSpPr>
          <p:nvPr>
            <p:ph idx="1"/>
          </p:nvPr>
        </p:nvSpPr>
        <p:spPr/>
        <p:txBody>
          <a:bodyPr/>
          <a:lstStyle/>
          <a:p>
            <a:r>
              <a:rPr lang="en-IN" dirty="0" err="1"/>
              <a:t>Servlets</a:t>
            </a:r>
            <a:r>
              <a:rPr lang="en-IN" dirty="0"/>
              <a:t> often contain both business logic and presentation logic so it makes application difficult to understand.</a:t>
            </a:r>
          </a:p>
          <a:p>
            <a:r>
              <a:rPr lang="en-IN" dirty="0"/>
              <a:t>You would need JRE to be installed to run a </a:t>
            </a:r>
            <a:r>
              <a:rPr lang="en-IN" dirty="0" err="1"/>
              <a:t>servlet</a:t>
            </a:r>
            <a:r>
              <a:rPr lang="en-IN" dirty="0"/>
              <a:t> program.</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a:t>
            </a:r>
            <a:r>
              <a:rPr lang="en-IN" dirty="0" smtClean="0"/>
              <a:t> </a:t>
            </a:r>
            <a:r>
              <a:rPr lang="en-IN" dirty="0" err="1" smtClean="0"/>
              <a:t>vs</a:t>
            </a:r>
            <a:r>
              <a:rPr lang="en-IN" dirty="0" smtClean="0"/>
              <a:t> CGI</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394122" y="1600200"/>
            <a:ext cx="435575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Servlet</a:t>
            </a:r>
            <a:r>
              <a:rPr lang="en-IN" dirty="0"/>
              <a:t> </a:t>
            </a:r>
            <a:r>
              <a:rPr lang="en-IN" dirty="0" smtClean="0"/>
              <a:t>API</a:t>
            </a:r>
            <a:endParaRPr lang="en-IN" dirty="0"/>
          </a:p>
        </p:txBody>
      </p:sp>
      <p:sp>
        <p:nvSpPr>
          <p:cNvPr id="3" name="Content Placeholder 2"/>
          <p:cNvSpPr>
            <a:spLocks noGrp="1"/>
          </p:cNvSpPr>
          <p:nvPr>
            <p:ph idx="1"/>
          </p:nvPr>
        </p:nvSpPr>
        <p:spPr/>
        <p:txBody>
          <a:bodyPr/>
          <a:lstStyle/>
          <a:p>
            <a:r>
              <a:rPr lang="en-IN" b="1" dirty="0" err="1"/>
              <a:t>Servlet</a:t>
            </a:r>
            <a:r>
              <a:rPr lang="en-IN" b="1" dirty="0"/>
              <a:t> API</a:t>
            </a:r>
            <a:r>
              <a:rPr lang="en-IN" dirty="0"/>
              <a:t> is supported by all </a:t>
            </a:r>
            <a:r>
              <a:rPr lang="en-IN" dirty="0" err="1"/>
              <a:t>Servlet</a:t>
            </a:r>
            <a:r>
              <a:rPr lang="en-IN" dirty="0"/>
              <a:t> containers, such as Tomcat and </a:t>
            </a:r>
            <a:r>
              <a:rPr lang="en-IN" dirty="0" err="1"/>
              <a:t>Weblogic</a:t>
            </a:r>
            <a:r>
              <a:rPr lang="en-IN" dirty="0"/>
              <a:t>, etc. The Application Programming Interface (API) contains interface and classes to write a </a:t>
            </a:r>
            <a:r>
              <a:rPr lang="en-IN" dirty="0" err="1"/>
              <a:t>servlet</a:t>
            </a:r>
            <a:r>
              <a:rPr lang="en-IN" dirty="0"/>
              <a:t> program. The </a:t>
            </a:r>
            <a:r>
              <a:rPr lang="en-IN" dirty="0" err="1"/>
              <a:t>servlet</a:t>
            </a:r>
            <a:r>
              <a:rPr lang="en-IN" dirty="0"/>
              <a:t> API contains two packages as listed below:</a:t>
            </a:r>
          </a:p>
          <a:p>
            <a:r>
              <a:rPr lang="en-IN" b="1" dirty="0" err="1"/>
              <a:t>javax.servlet</a:t>
            </a:r>
            <a:endParaRPr lang="en-IN" dirty="0"/>
          </a:p>
          <a:p>
            <a:r>
              <a:rPr lang="en-IN" b="1" dirty="0" err="1"/>
              <a:t>javax.servlet.http</a:t>
            </a:r>
            <a:endParaRPr lang="en-IN" dirty="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Servlet</a:t>
            </a:r>
            <a:r>
              <a:rPr lang="en-IN" dirty="0"/>
              <a:t> </a:t>
            </a:r>
            <a:r>
              <a:rPr lang="en-IN" dirty="0" err="1" smtClean="0"/>
              <a:t>LifeCycle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err="1"/>
              <a:t>Servlets</a:t>
            </a:r>
            <a:r>
              <a:rPr lang="en-IN" dirty="0"/>
              <a:t> are small programs that run at server side and creates dynamic web pages. </a:t>
            </a:r>
            <a:r>
              <a:rPr lang="en-IN" dirty="0" err="1"/>
              <a:t>Servlets</a:t>
            </a:r>
            <a:r>
              <a:rPr lang="en-IN" dirty="0"/>
              <a:t> respond to any type of requests sent by user. In MVC architecture </a:t>
            </a:r>
            <a:r>
              <a:rPr lang="en-IN" dirty="0" err="1"/>
              <a:t>servlet</a:t>
            </a:r>
            <a:r>
              <a:rPr lang="en-IN" dirty="0"/>
              <a:t> act as controller. The controller is the logic that processes and responds to the user requests</a:t>
            </a:r>
            <a:r>
              <a:rPr lang="en-IN" dirty="0" smtClean="0"/>
              <a:t>.</a:t>
            </a:r>
          </a:p>
          <a:p>
            <a:pPr algn="just"/>
            <a:r>
              <a:rPr lang="en-IN" dirty="0"/>
              <a:t> Life Cycle of </a:t>
            </a:r>
            <a:r>
              <a:rPr lang="en-IN" dirty="0" err="1"/>
              <a:t>Servlets</a:t>
            </a:r>
            <a:r>
              <a:rPr lang="en-IN" dirty="0"/>
              <a:t> contain following steps:</a:t>
            </a:r>
          </a:p>
          <a:p>
            <a:pPr lvl="1" algn="just"/>
            <a:r>
              <a:rPr lang="en-IN" dirty="0"/>
              <a:t>Load </a:t>
            </a:r>
            <a:r>
              <a:rPr lang="en-IN" dirty="0" err="1"/>
              <a:t>servlet</a:t>
            </a:r>
            <a:r>
              <a:rPr lang="en-IN" dirty="0"/>
              <a:t> class</a:t>
            </a:r>
            <a:r>
              <a:rPr lang="en-IN" dirty="0" smtClean="0"/>
              <a:t>.(1)</a:t>
            </a:r>
            <a:endParaRPr lang="en-IN" dirty="0"/>
          </a:p>
          <a:p>
            <a:pPr lvl="1" algn="just"/>
            <a:r>
              <a:rPr lang="en-IN" dirty="0"/>
              <a:t>Create </a:t>
            </a:r>
            <a:r>
              <a:rPr lang="en-IN" dirty="0" err="1"/>
              <a:t>servlet</a:t>
            </a:r>
            <a:r>
              <a:rPr lang="en-IN" dirty="0"/>
              <a:t> instance</a:t>
            </a:r>
            <a:r>
              <a:rPr lang="en-IN" dirty="0" smtClean="0"/>
              <a:t>.(2)</a:t>
            </a:r>
            <a:endParaRPr lang="en-IN" dirty="0"/>
          </a:p>
          <a:p>
            <a:pPr lvl="1" algn="just"/>
            <a:r>
              <a:rPr lang="en-IN" dirty="0"/>
              <a:t>Call the init method</a:t>
            </a:r>
            <a:r>
              <a:rPr lang="en-IN" dirty="0" smtClean="0"/>
              <a:t>.(3)</a:t>
            </a:r>
            <a:endParaRPr lang="en-IN" dirty="0"/>
          </a:p>
          <a:p>
            <a:pPr lvl="1" algn="just"/>
            <a:r>
              <a:rPr lang="en-IN" dirty="0"/>
              <a:t>Call the service method</a:t>
            </a:r>
            <a:r>
              <a:rPr lang="en-IN" dirty="0" smtClean="0"/>
              <a:t>.(4)</a:t>
            </a:r>
            <a:endParaRPr lang="en-IN" dirty="0"/>
          </a:p>
          <a:p>
            <a:pPr lvl="1" algn="just"/>
            <a:r>
              <a:rPr lang="en-IN" dirty="0"/>
              <a:t>Call the destroy method</a:t>
            </a:r>
            <a:r>
              <a:rPr lang="en-IN" dirty="0" smtClean="0"/>
              <a:t>.(5)</a:t>
            </a:r>
            <a:endParaRPr lang="en-IN" dirty="0"/>
          </a:p>
          <a:p>
            <a:pPr algn="just"/>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a:t>
            </a:r>
            <a:r>
              <a:rPr lang="en-IN" dirty="0" smtClean="0"/>
              <a:t> </a:t>
            </a:r>
            <a:r>
              <a:rPr lang="en-IN" dirty="0" err="1" smtClean="0"/>
              <a:t>LifeCycle</a:t>
            </a:r>
            <a:endParaRPr lang="en-IN" dirty="0"/>
          </a:p>
        </p:txBody>
      </p:sp>
      <p:pic>
        <p:nvPicPr>
          <p:cNvPr id="4" name="Content Placeholder 3" descr="788727.png"/>
          <p:cNvPicPr>
            <a:picLocks noGrp="1" noChangeAspect="1"/>
          </p:cNvPicPr>
          <p:nvPr>
            <p:ph idx="1"/>
          </p:nvPr>
        </p:nvPicPr>
        <p:blipFill>
          <a:blip r:embed="rId2"/>
          <a:stretch>
            <a:fillRect/>
          </a:stretch>
        </p:blipFill>
        <p:spPr>
          <a:xfrm>
            <a:off x="919162" y="1781969"/>
            <a:ext cx="7305675" cy="416242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Servlet</a:t>
            </a:r>
            <a:r>
              <a:rPr lang="en-IN" dirty="0"/>
              <a:t> Class </a:t>
            </a:r>
            <a:r>
              <a:rPr lang="en-IN" dirty="0" smtClean="0"/>
              <a:t>Loading(1)</a:t>
            </a:r>
            <a:endParaRPr lang="en-IN" dirty="0"/>
          </a:p>
        </p:txBody>
      </p:sp>
      <p:sp>
        <p:nvSpPr>
          <p:cNvPr id="3" name="Content Placeholder 2"/>
          <p:cNvSpPr>
            <a:spLocks noGrp="1"/>
          </p:cNvSpPr>
          <p:nvPr>
            <p:ph idx="1"/>
          </p:nvPr>
        </p:nvSpPr>
        <p:spPr/>
        <p:txBody>
          <a:bodyPr/>
          <a:lstStyle/>
          <a:p>
            <a:r>
              <a:rPr lang="en-IN" dirty="0"/>
              <a:t>The first step in creation of a </a:t>
            </a:r>
            <a:r>
              <a:rPr lang="en-IN" dirty="0" err="1"/>
              <a:t>servlet</a:t>
            </a:r>
            <a:r>
              <a:rPr lang="en-IN" dirty="0"/>
              <a:t> component is to load the </a:t>
            </a:r>
            <a:r>
              <a:rPr lang="en-IN" dirty="0" err="1"/>
              <a:t>servlet</a:t>
            </a:r>
            <a:r>
              <a:rPr lang="en-IN" dirty="0"/>
              <a:t> class file into web container’s JVM (Java Virtual Machine). This step is invoked when either first time </a:t>
            </a:r>
            <a:r>
              <a:rPr lang="en-IN" dirty="0" err="1"/>
              <a:t>servlet</a:t>
            </a:r>
            <a:r>
              <a:rPr lang="en-IN" dirty="0"/>
              <a:t> is invoked or configured in the web.xml with load-on-</a:t>
            </a:r>
            <a:r>
              <a:rPr lang="en-IN" dirty="0" err="1"/>
              <a:t>startup</a:t>
            </a:r>
            <a:r>
              <a:rPr lang="en-IN" dirty="0"/>
              <a:t> element.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Creating </a:t>
            </a:r>
            <a:r>
              <a:rPr lang="en-IN" dirty="0" err="1"/>
              <a:t>Servlet</a:t>
            </a:r>
            <a:r>
              <a:rPr lang="en-IN" dirty="0"/>
              <a:t> </a:t>
            </a:r>
            <a:r>
              <a:rPr lang="en-IN" dirty="0" smtClean="0"/>
              <a:t>Instance(2)</a:t>
            </a:r>
            <a:endParaRPr lang="en-IN" dirty="0"/>
          </a:p>
        </p:txBody>
      </p:sp>
      <p:sp>
        <p:nvSpPr>
          <p:cNvPr id="3" name="Content Placeholder 2"/>
          <p:cNvSpPr>
            <a:spLocks noGrp="1"/>
          </p:cNvSpPr>
          <p:nvPr>
            <p:ph idx="1"/>
          </p:nvPr>
        </p:nvSpPr>
        <p:spPr/>
        <p:txBody>
          <a:bodyPr/>
          <a:lstStyle/>
          <a:p>
            <a:r>
              <a:rPr lang="en-IN" dirty="0"/>
              <a:t>After the </a:t>
            </a:r>
            <a:r>
              <a:rPr lang="en-IN" dirty="0" err="1"/>
              <a:t>servlet</a:t>
            </a:r>
            <a:r>
              <a:rPr lang="en-IN" dirty="0"/>
              <a:t> class has been loaded into the web container’s JVM, the next step is to create an instance of that class. </a:t>
            </a:r>
            <a:r>
              <a:rPr lang="en-IN" dirty="0" err="1"/>
              <a:t>Servlet</a:t>
            </a:r>
            <a:r>
              <a:rPr lang="en-IN" dirty="0"/>
              <a:t> specification declares one and only one </a:t>
            </a:r>
            <a:r>
              <a:rPr lang="en-IN" dirty="0" err="1"/>
              <a:t>servlet</a:t>
            </a:r>
            <a:r>
              <a:rPr lang="en-IN" dirty="0"/>
              <a:t> instance will be created for a single definition in the deployment descriptor.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init () method(3)</a:t>
            </a:r>
            <a:endParaRPr lang="en-IN" dirty="0"/>
          </a:p>
        </p:txBody>
      </p:sp>
      <p:sp>
        <p:nvSpPr>
          <p:cNvPr id="3" name="Content Placeholder 2"/>
          <p:cNvSpPr>
            <a:spLocks noGrp="1"/>
          </p:cNvSpPr>
          <p:nvPr>
            <p:ph idx="1"/>
          </p:nvPr>
        </p:nvSpPr>
        <p:spPr/>
        <p:txBody>
          <a:bodyPr>
            <a:normAutofit/>
          </a:bodyPr>
          <a:lstStyle/>
          <a:p>
            <a:r>
              <a:rPr lang="en-IN" dirty="0" smtClean="0"/>
              <a:t>After </a:t>
            </a:r>
            <a:r>
              <a:rPr lang="en-IN" dirty="0" err="1"/>
              <a:t>servlet</a:t>
            </a:r>
            <a:r>
              <a:rPr lang="en-IN" dirty="0"/>
              <a:t> instance is created, the web container initializes the parameters that were specified in the deployment descriptor. This method is invoked only when </a:t>
            </a:r>
            <a:r>
              <a:rPr lang="en-IN" dirty="0" err="1"/>
              <a:t>servlet</a:t>
            </a:r>
            <a:r>
              <a:rPr lang="en-IN" dirty="0"/>
              <a:t> is first loaded into memory. The syntax of init () method look like this:</a:t>
            </a:r>
          </a:p>
          <a:p>
            <a:r>
              <a:rPr lang="en-IN" dirty="0" smtClean="0"/>
              <a:t>public void init () throws </a:t>
            </a:r>
            <a:r>
              <a:rPr lang="en-IN" dirty="0" err="1" smtClean="0"/>
              <a:t>Servlet</a:t>
            </a:r>
            <a:r>
              <a:rPr lang="en-IN" dirty="0" smtClean="0"/>
              <a:t> Exception { //code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Service method(4)</a:t>
            </a:r>
            <a:endParaRPr lang="en-IN" dirty="0"/>
          </a:p>
        </p:txBody>
      </p:sp>
      <p:sp>
        <p:nvSpPr>
          <p:cNvPr id="3" name="Content Placeholder 2"/>
          <p:cNvSpPr>
            <a:spLocks noGrp="1"/>
          </p:cNvSpPr>
          <p:nvPr>
            <p:ph idx="1"/>
          </p:nvPr>
        </p:nvSpPr>
        <p:spPr/>
        <p:txBody>
          <a:bodyPr>
            <a:normAutofit fontScale="92500" lnSpcReduction="10000"/>
          </a:bodyPr>
          <a:lstStyle/>
          <a:p>
            <a:r>
              <a:rPr lang="en-IN" dirty="0"/>
              <a:t>After the </a:t>
            </a:r>
            <a:r>
              <a:rPr lang="en-IN" dirty="0" err="1"/>
              <a:t>servlet</a:t>
            </a:r>
            <a:r>
              <a:rPr lang="en-IN" dirty="0"/>
              <a:t> component has been initialized, the web container can begin sending requests to that component using the service method .This method is used to process the request. For each request the web container will issue unique request and response to the service method. The syntax of service () method as follows:</a:t>
            </a:r>
          </a:p>
          <a:p>
            <a:r>
              <a:rPr lang="en-IN" dirty="0" smtClean="0"/>
              <a:t>public void service (</a:t>
            </a:r>
            <a:r>
              <a:rPr lang="en-IN" dirty="0" err="1" smtClean="0"/>
              <a:t>Servletrequest</a:t>
            </a:r>
            <a:r>
              <a:rPr lang="en-IN" dirty="0" smtClean="0"/>
              <a:t> request, </a:t>
            </a:r>
            <a:r>
              <a:rPr lang="en-IN" dirty="0" err="1" smtClean="0"/>
              <a:t>Servletresponse</a:t>
            </a:r>
            <a:r>
              <a:rPr lang="en-IN" dirty="0" smtClean="0"/>
              <a:t> response) throws </a:t>
            </a:r>
            <a:r>
              <a:rPr lang="en-IN" dirty="0" err="1" smtClean="0"/>
              <a:t>ServletException</a:t>
            </a:r>
            <a:r>
              <a:rPr lang="en-IN" dirty="0" smtClean="0"/>
              <a:t>, </a:t>
            </a:r>
            <a:r>
              <a:rPr lang="en-IN" dirty="0" err="1" smtClean="0"/>
              <a:t>IOException</a:t>
            </a:r>
            <a:r>
              <a:rPr lang="en-IN" dirty="0" smtClean="0"/>
              <a:t> {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CGI</a:t>
            </a:r>
            <a:endParaRPr lang="en-IN" dirty="0"/>
          </a:p>
        </p:txBody>
      </p:sp>
      <p:sp>
        <p:nvSpPr>
          <p:cNvPr id="3" name="Content Placeholder 2"/>
          <p:cNvSpPr>
            <a:spLocks noGrp="1"/>
          </p:cNvSpPr>
          <p:nvPr>
            <p:ph idx="1"/>
          </p:nvPr>
        </p:nvSpPr>
        <p:spPr/>
        <p:txBody>
          <a:bodyPr/>
          <a:lstStyle/>
          <a:p>
            <a:r>
              <a:rPr lang="en-IN" dirty="0" smtClean="0"/>
              <a:t>CGI (Common Gateway Interface) is used to provide dynamic content to the user.</a:t>
            </a:r>
          </a:p>
          <a:p>
            <a:r>
              <a:rPr lang="en-IN" dirty="0" smtClean="0"/>
              <a:t>CGI is used to execute a program that resides in the server to process data or access databases to produce the relevant dynamic content.</a:t>
            </a:r>
          </a:p>
          <a:p>
            <a:r>
              <a:rPr lang="en-IN" dirty="0" smtClean="0"/>
              <a:t>Programs that resides in server can be written in native operating system such as C++.</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method(4)..(Contd..)</a:t>
            </a:r>
            <a:endParaRPr lang="en-IN" dirty="0"/>
          </a:p>
        </p:txBody>
      </p:sp>
      <p:sp>
        <p:nvSpPr>
          <p:cNvPr id="3" name="Content Placeholder 2"/>
          <p:cNvSpPr>
            <a:spLocks noGrp="1"/>
          </p:cNvSpPr>
          <p:nvPr>
            <p:ph idx="1"/>
          </p:nvPr>
        </p:nvSpPr>
        <p:spPr/>
        <p:txBody>
          <a:bodyPr>
            <a:normAutofit fontScale="92500"/>
          </a:bodyPr>
          <a:lstStyle/>
          <a:p>
            <a:r>
              <a:rPr lang="en-IN" dirty="0" smtClean="0"/>
              <a:t>When service () method is called by web container it invokes </a:t>
            </a:r>
            <a:r>
              <a:rPr lang="en-IN" dirty="0" err="1" smtClean="0"/>
              <a:t>doGet</a:t>
            </a:r>
            <a:r>
              <a:rPr lang="en-IN" dirty="0" smtClean="0"/>
              <a:t> (), </a:t>
            </a:r>
            <a:r>
              <a:rPr lang="en-IN" dirty="0" err="1" smtClean="0"/>
              <a:t>doPost</a:t>
            </a:r>
            <a:r>
              <a:rPr lang="en-IN" dirty="0" smtClean="0"/>
              <a:t> (), </a:t>
            </a:r>
            <a:r>
              <a:rPr lang="en-IN" dirty="0" err="1" smtClean="0"/>
              <a:t>doPut</a:t>
            </a:r>
            <a:r>
              <a:rPr lang="en-IN" dirty="0" smtClean="0"/>
              <a:t> (), </a:t>
            </a:r>
            <a:r>
              <a:rPr lang="en-IN" dirty="0" err="1" smtClean="0"/>
              <a:t>doDelete</a:t>
            </a:r>
            <a:r>
              <a:rPr lang="en-IN" dirty="0" smtClean="0"/>
              <a:t> (), </a:t>
            </a:r>
            <a:r>
              <a:rPr lang="en-IN" dirty="0" err="1" smtClean="0"/>
              <a:t>doTrace</a:t>
            </a:r>
            <a:r>
              <a:rPr lang="en-IN" dirty="0" smtClean="0"/>
              <a:t> (), </a:t>
            </a:r>
            <a:r>
              <a:rPr lang="en-IN" dirty="0" err="1" smtClean="0"/>
              <a:t>doOptions</a:t>
            </a:r>
            <a:r>
              <a:rPr lang="en-IN" dirty="0" smtClean="0"/>
              <a:t> (), </a:t>
            </a:r>
            <a:r>
              <a:rPr lang="en-IN" dirty="0" err="1" smtClean="0"/>
              <a:t>getLastModified</a:t>
            </a:r>
            <a:r>
              <a:rPr lang="en-IN" dirty="0" smtClean="0"/>
              <a:t> () methods.</a:t>
            </a:r>
          </a:p>
          <a:p>
            <a:endParaRPr lang="en-IN" dirty="0" smtClean="0"/>
          </a:p>
          <a:p>
            <a:r>
              <a:rPr lang="en-IN" dirty="0" smtClean="0"/>
              <a:t>The </a:t>
            </a:r>
            <a:r>
              <a:rPr lang="en-IN" dirty="0" err="1" smtClean="0"/>
              <a:t>doGet</a:t>
            </a:r>
            <a:r>
              <a:rPr lang="en-IN" dirty="0" smtClean="0"/>
              <a:t> () and </a:t>
            </a:r>
            <a:r>
              <a:rPr lang="en-IN" dirty="0" err="1" smtClean="0"/>
              <a:t>doPost</a:t>
            </a:r>
            <a:r>
              <a:rPr lang="en-IN" dirty="0" smtClean="0"/>
              <a:t> () are the two methods which are frequently used with each service request. We must override </a:t>
            </a:r>
            <a:r>
              <a:rPr lang="en-IN" dirty="0" err="1" smtClean="0"/>
              <a:t>doGet</a:t>
            </a:r>
            <a:r>
              <a:rPr lang="en-IN" dirty="0" smtClean="0"/>
              <a:t> () and </a:t>
            </a:r>
            <a:r>
              <a:rPr lang="en-IN" dirty="0" err="1" smtClean="0"/>
              <a:t>doPost</a:t>
            </a:r>
            <a:r>
              <a:rPr lang="en-IN" dirty="0" smtClean="0"/>
              <a:t> () methods depending on type of request.</a:t>
            </a:r>
          </a:p>
          <a:p>
            <a:endParaRPr lang="en-IN" dirty="0" smtClean="0"/>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4.1</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err="1" smtClean="0"/>
              <a:t>doGet</a:t>
            </a:r>
            <a:r>
              <a:rPr lang="en-IN" dirty="0" smtClean="0"/>
              <a:t> () method: By using </a:t>
            </a:r>
            <a:r>
              <a:rPr lang="en-IN" dirty="0" err="1" smtClean="0"/>
              <a:t>doGet</a:t>
            </a:r>
            <a:r>
              <a:rPr lang="en-IN" dirty="0" smtClean="0"/>
              <a:t> () method we can send specific amount of data. If we use </a:t>
            </a:r>
            <a:r>
              <a:rPr lang="en-IN" dirty="0" err="1" smtClean="0"/>
              <a:t>doGet</a:t>
            </a:r>
            <a:r>
              <a:rPr lang="en-IN" dirty="0" smtClean="0"/>
              <a:t> () method data is shown in address bar. We must override </a:t>
            </a:r>
            <a:r>
              <a:rPr lang="en-IN" dirty="0" err="1" smtClean="0"/>
              <a:t>doGet</a:t>
            </a:r>
            <a:r>
              <a:rPr lang="en-IN" dirty="0" smtClean="0"/>
              <a:t> () method depending on type of request. It can be defined as follows:</a:t>
            </a:r>
          </a:p>
          <a:p>
            <a:endParaRPr lang="en-IN" dirty="0" smtClean="0"/>
          </a:p>
          <a:p>
            <a:r>
              <a:rPr lang="en-IN" dirty="0" smtClean="0"/>
              <a:t>public void </a:t>
            </a:r>
            <a:r>
              <a:rPr lang="en-IN" dirty="0" err="1" smtClean="0"/>
              <a:t>doGet</a:t>
            </a:r>
            <a:r>
              <a:rPr lang="en-IN" dirty="0" smtClean="0"/>
              <a:t> (</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     throws </a:t>
            </a:r>
            <a:r>
              <a:rPr lang="en-IN" dirty="0" err="1" smtClean="0"/>
              <a:t>ServletException</a:t>
            </a:r>
            <a:r>
              <a:rPr lang="en-IN" dirty="0" smtClean="0"/>
              <a:t>, </a:t>
            </a:r>
            <a:r>
              <a:rPr lang="en-IN" dirty="0" err="1" smtClean="0"/>
              <a:t>IOException</a:t>
            </a:r>
            <a:r>
              <a:rPr lang="en-IN" dirty="0" smtClean="0"/>
              <a:t>{</a:t>
            </a:r>
          </a:p>
          <a:p>
            <a:r>
              <a:rPr lang="en-IN" dirty="0" smtClean="0"/>
              <a:t>//code</a:t>
            </a:r>
          </a:p>
          <a:p>
            <a:r>
              <a:rPr lang="en-IN" dirty="0" smtClean="0"/>
              <a: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4.2</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dirty="0" err="1" smtClean="0"/>
              <a:t>doPost</a:t>
            </a:r>
            <a:r>
              <a:rPr lang="en-IN" dirty="0" smtClean="0"/>
              <a:t> () method: We can send large amount of data by using </a:t>
            </a:r>
            <a:r>
              <a:rPr lang="en-IN" dirty="0" err="1" smtClean="0"/>
              <a:t>doPost</a:t>
            </a:r>
            <a:r>
              <a:rPr lang="en-IN" dirty="0" smtClean="0"/>
              <a:t> () method. By using this method data is not viewable in address bar. When we want to send secure data like passwords and other things </a:t>
            </a:r>
            <a:r>
              <a:rPr lang="en-IN" dirty="0" err="1" smtClean="0"/>
              <a:t>doPost</a:t>
            </a:r>
            <a:r>
              <a:rPr lang="en-IN" dirty="0" smtClean="0"/>
              <a:t> () method is used. We must override </a:t>
            </a:r>
            <a:r>
              <a:rPr lang="en-IN" dirty="0" err="1" smtClean="0"/>
              <a:t>doPost</a:t>
            </a:r>
            <a:r>
              <a:rPr lang="en-IN" dirty="0" smtClean="0"/>
              <a:t> () method depending on type of request. It can be defined as follows:</a:t>
            </a:r>
          </a:p>
          <a:p>
            <a:endParaRPr lang="en-IN" dirty="0" smtClean="0"/>
          </a:p>
          <a:p>
            <a:r>
              <a:rPr lang="en-IN" dirty="0" smtClean="0"/>
              <a:t>public void </a:t>
            </a:r>
            <a:r>
              <a:rPr lang="en-IN" dirty="0" err="1" smtClean="0"/>
              <a:t>doPost</a:t>
            </a:r>
            <a:r>
              <a:rPr lang="en-IN" dirty="0" smtClean="0"/>
              <a:t> (</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     throws </a:t>
            </a:r>
            <a:r>
              <a:rPr lang="en-IN" dirty="0" err="1" smtClean="0"/>
              <a:t>ServletException</a:t>
            </a:r>
            <a:r>
              <a:rPr lang="en-IN" dirty="0" smtClean="0"/>
              <a:t>, </a:t>
            </a:r>
            <a:r>
              <a:rPr lang="en-IN" dirty="0" err="1" smtClean="0"/>
              <a:t>IOException</a:t>
            </a:r>
            <a:r>
              <a:rPr lang="en-IN" dirty="0" smtClean="0"/>
              <a:t>{</a:t>
            </a:r>
          </a:p>
          <a:p>
            <a:r>
              <a:rPr lang="en-IN" dirty="0" smtClean="0"/>
              <a:t>//code</a:t>
            </a:r>
          </a:p>
          <a:p>
            <a:r>
              <a:rPr lang="en-IN" dirty="0" smtClean="0"/>
              <a:t>}</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4.3</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smtClean="0"/>
              <a:t>doDelete</a:t>
            </a:r>
            <a:r>
              <a:rPr lang="en-IN" dirty="0" smtClean="0"/>
              <a:t> (): It is used to delete files, web pages or documents from the server. If requests are formatted incorrectly then it will return HTTP “Bad Request” error. It can be defined as follows:</a:t>
            </a:r>
          </a:p>
          <a:p>
            <a:endParaRPr lang="en-IN" dirty="0" smtClean="0"/>
          </a:p>
          <a:p>
            <a:r>
              <a:rPr lang="en-IN" dirty="0" smtClean="0"/>
              <a:t> protected  void </a:t>
            </a:r>
            <a:r>
              <a:rPr lang="en-IN" dirty="0" err="1" smtClean="0"/>
              <a:t>doDelete</a:t>
            </a:r>
            <a:r>
              <a:rPr lang="en-IN" dirty="0" smtClean="0"/>
              <a:t> (</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throws </a:t>
            </a:r>
            <a:r>
              <a:rPr lang="en-IN" dirty="0" err="1" smtClean="0"/>
              <a:t>ServletException</a:t>
            </a:r>
            <a:r>
              <a:rPr lang="en-IN" dirty="0" smtClean="0"/>
              <a:t>, </a:t>
            </a:r>
            <a:r>
              <a:rPr lang="en-IN" dirty="0" err="1" smtClean="0"/>
              <a:t>IOException</a:t>
            </a:r>
            <a:r>
              <a:rPr lang="en-IN" dirty="0" smtClean="0"/>
              <a:t>{</a:t>
            </a:r>
          </a:p>
          <a:p>
            <a:r>
              <a:rPr lang="en-IN" dirty="0" smtClean="0"/>
              <a:t> //code</a:t>
            </a:r>
          </a:p>
          <a:p>
            <a:r>
              <a:rPr lang="en-IN" dirty="0" smtClean="0"/>
              <a: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4.4</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doPut</a:t>
            </a:r>
            <a:r>
              <a:rPr lang="en-IN" dirty="0" smtClean="0"/>
              <a:t>() : This method is used to put files, web pages or documents in the server means for uploading files on the server. If requests are formatted incorrectly then it will return HTTP “Bad Request” error. It can be defined as follows:</a:t>
            </a:r>
          </a:p>
          <a:p>
            <a:endParaRPr lang="en-IN" dirty="0" smtClean="0"/>
          </a:p>
          <a:p>
            <a:r>
              <a:rPr lang="en-IN" dirty="0" smtClean="0"/>
              <a:t>protected  void </a:t>
            </a:r>
            <a:r>
              <a:rPr lang="en-IN" dirty="0" err="1" smtClean="0"/>
              <a:t>doPut</a:t>
            </a:r>
            <a:r>
              <a:rPr lang="en-IN" dirty="0" smtClean="0"/>
              <a:t> (</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 throws </a:t>
            </a:r>
            <a:r>
              <a:rPr lang="en-IN" dirty="0" err="1" smtClean="0"/>
              <a:t>ServletException</a:t>
            </a:r>
            <a:r>
              <a:rPr lang="en-IN" dirty="0" smtClean="0"/>
              <a:t>, </a:t>
            </a:r>
            <a:r>
              <a:rPr lang="en-IN" dirty="0" err="1" smtClean="0"/>
              <a:t>IOException</a:t>
            </a:r>
            <a:r>
              <a:rPr lang="en-IN" dirty="0" smtClean="0"/>
              <a:t>{</a:t>
            </a:r>
          </a:p>
          <a:p>
            <a:r>
              <a:rPr lang="en-IN" dirty="0" smtClean="0"/>
              <a:t>  //code</a:t>
            </a:r>
          </a:p>
          <a:p>
            <a:r>
              <a:rPr lang="en-IN" dirty="0" smtClean="0"/>
              <a: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4.5</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smtClean="0"/>
              <a:t>doTrace</a:t>
            </a:r>
            <a:r>
              <a:rPr lang="en-IN" dirty="0" smtClean="0"/>
              <a:t> () : This method is used for logging and debugging purpose. It can be used for testing the requested message. There is no need to override this method. It can be defined as follows:</a:t>
            </a:r>
          </a:p>
          <a:p>
            <a:endParaRPr lang="en-IN" dirty="0" smtClean="0"/>
          </a:p>
          <a:p>
            <a:r>
              <a:rPr lang="en-IN" dirty="0" smtClean="0"/>
              <a:t>protected void </a:t>
            </a:r>
            <a:r>
              <a:rPr lang="en-IN" dirty="0" err="1" smtClean="0"/>
              <a:t>doTrace</a:t>
            </a:r>
            <a:r>
              <a:rPr lang="en-IN" dirty="0" smtClean="0"/>
              <a:t>(</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 throws </a:t>
            </a:r>
            <a:r>
              <a:rPr lang="en-IN" dirty="0" err="1" smtClean="0"/>
              <a:t>ServletException</a:t>
            </a:r>
            <a:r>
              <a:rPr lang="en-IN" dirty="0" smtClean="0"/>
              <a:t>, </a:t>
            </a:r>
            <a:r>
              <a:rPr lang="en-IN" dirty="0" err="1" smtClean="0"/>
              <a:t>IOException</a:t>
            </a:r>
            <a:r>
              <a:rPr lang="en-IN" dirty="0" smtClean="0"/>
              <a:t>{</a:t>
            </a:r>
          </a:p>
          <a:p>
            <a:r>
              <a:rPr lang="en-IN" dirty="0" smtClean="0"/>
              <a:t>  //code</a:t>
            </a:r>
          </a:p>
          <a:p>
            <a:r>
              <a:rPr lang="en-IN" dirty="0" smtClean="0"/>
              <a:t>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4.6</a:t>
            </a:r>
            <a:endParaRPr lang="en-IN" dirty="0"/>
          </a:p>
        </p:txBody>
      </p:sp>
      <p:sp>
        <p:nvSpPr>
          <p:cNvPr id="3" name="Content Placeholder 2"/>
          <p:cNvSpPr>
            <a:spLocks noGrp="1"/>
          </p:cNvSpPr>
          <p:nvPr>
            <p:ph idx="1"/>
          </p:nvPr>
        </p:nvSpPr>
        <p:spPr/>
        <p:txBody>
          <a:bodyPr>
            <a:normAutofit fontScale="70000" lnSpcReduction="20000"/>
          </a:bodyPr>
          <a:lstStyle/>
          <a:p>
            <a:endParaRPr lang="en-IN" dirty="0" smtClean="0"/>
          </a:p>
          <a:p>
            <a:r>
              <a:rPr lang="en-IN" dirty="0" smtClean="0"/>
              <a:t>             </a:t>
            </a:r>
          </a:p>
          <a:p>
            <a:r>
              <a:rPr lang="en-IN" dirty="0" err="1" smtClean="0"/>
              <a:t>doOptions</a:t>
            </a:r>
            <a:r>
              <a:rPr lang="en-IN" dirty="0" smtClean="0"/>
              <a:t> (): This method handles OPTIONS request. There is no need to override this method. It determines which HTTP method supported by server and returns correct header. If requests are formatted incorrectly then it will return HTTP “Bad Request” error.</a:t>
            </a:r>
          </a:p>
          <a:p>
            <a:r>
              <a:rPr lang="en-IN" dirty="0" smtClean="0"/>
              <a:t>It can be defined as follows:</a:t>
            </a:r>
          </a:p>
          <a:p>
            <a:endParaRPr lang="en-IN" dirty="0" smtClean="0"/>
          </a:p>
          <a:p>
            <a:r>
              <a:rPr lang="en-IN" dirty="0" smtClean="0"/>
              <a:t>protected void </a:t>
            </a:r>
            <a:r>
              <a:rPr lang="en-IN" dirty="0" err="1" smtClean="0"/>
              <a:t>doOptions</a:t>
            </a:r>
            <a:r>
              <a:rPr lang="en-IN" dirty="0" smtClean="0"/>
              <a:t>(</a:t>
            </a:r>
            <a:r>
              <a:rPr lang="en-IN" dirty="0" err="1" smtClean="0"/>
              <a:t>HttpServletRequest</a:t>
            </a:r>
            <a:r>
              <a:rPr lang="en-IN" dirty="0" smtClean="0"/>
              <a:t> request, </a:t>
            </a:r>
            <a:r>
              <a:rPr lang="en-IN" dirty="0" err="1" smtClean="0"/>
              <a:t>HttpServletResponse</a:t>
            </a:r>
            <a:r>
              <a:rPr lang="en-IN" dirty="0" smtClean="0"/>
              <a:t> response)</a:t>
            </a:r>
          </a:p>
          <a:p>
            <a:r>
              <a:rPr lang="en-IN" dirty="0" smtClean="0"/>
              <a:t>throws </a:t>
            </a:r>
            <a:r>
              <a:rPr lang="en-IN" dirty="0" err="1" smtClean="0"/>
              <a:t>ServletException</a:t>
            </a:r>
            <a:r>
              <a:rPr lang="en-IN" dirty="0" smtClean="0"/>
              <a:t>, </a:t>
            </a:r>
            <a:r>
              <a:rPr lang="en-IN" dirty="0" err="1" smtClean="0"/>
              <a:t>IOException</a:t>
            </a:r>
            <a:r>
              <a:rPr lang="en-IN" dirty="0" smtClean="0"/>
              <a:t>{</a:t>
            </a:r>
          </a:p>
          <a:p>
            <a:r>
              <a:rPr lang="en-IN" dirty="0" smtClean="0"/>
              <a:t> //code</a:t>
            </a:r>
          </a:p>
          <a:p>
            <a:r>
              <a:rPr lang="en-IN" dirty="0" smtClean="0"/>
              <a:t>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4.7</a:t>
            </a:r>
            <a:endParaRPr lang="en-IN" dirty="0"/>
          </a:p>
        </p:txBody>
      </p:sp>
      <p:sp>
        <p:nvSpPr>
          <p:cNvPr id="3" name="Content Placeholder 2"/>
          <p:cNvSpPr>
            <a:spLocks noGrp="1"/>
          </p:cNvSpPr>
          <p:nvPr>
            <p:ph idx="1"/>
          </p:nvPr>
        </p:nvSpPr>
        <p:spPr/>
        <p:txBody>
          <a:bodyPr>
            <a:normAutofit fontScale="85000" lnSpcReduction="10000"/>
          </a:bodyPr>
          <a:lstStyle/>
          <a:p>
            <a:r>
              <a:rPr lang="en-IN" dirty="0" err="1" smtClean="0"/>
              <a:t>getLastModified</a:t>
            </a:r>
            <a:r>
              <a:rPr lang="en-IN" dirty="0" smtClean="0"/>
              <a:t> (): It returns the time when request was last modified. This method should override GET request to return modification time of object.</a:t>
            </a:r>
          </a:p>
          <a:p>
            <a:r>
              <a:rPr lang="en-IN" dirty="0" smtClean="0"/>
              <a:t>It can be defined as follows:</a:t>
            </a:r>
          </a:p>
          <a:p>
            <a:endParaRPr lang="en-IN" dirty="0" smtClean="0"/>
          </a:p>
          <a:p>
            <a:r>
              <a:rPr lang="en-IN" dirty="0" smtClean="0"/>
              <a:t>protected long </a:t>
            </a:r>
            <a:r>
              <a:rPr lang="en-IN" dirty="0" err="1" smtClean="0"/>
              <a:t>getLastModified</a:t>
            </a:r>
            <a:r>
              <a:rPr lang="en-IN" dirty="0" smtClean="0"/>
              <a:t> (</a:t>
            </a:r>
            <a:r>
              <a:rPr lang="en-IN" dirty="0" err="1" smtClean="0"/>
              <a:t>HttpServletRequest</a:t>
            </a:r>
            <a:r>
              <a:rPr lang="en-IN" dirty="0" smtClean="0"/>
              <a:t> request)</a:t>
            </a:r>
          </a:p>
          <a:p>
            <a:r>
              <a:rPr lang="en-IN" dirty="0" smtClean="0"/>
              <a:t>     throws </a:t>
            </a:r>
            <a:r>
              <a:rPr lang="en-IN" dirty="0" err="1" smtClean="0"/>
              <a:t>ServletException</a:t>
            </a:r>
            <a:r>
              <a:rPr lang="en-IN" dirty="0" smtClean="0"/>
              <a:t>, </a:t>
            </a:r>
            <a:r>
              <a:rPr lang="en-IN" dirty="0" err="1" smtClean="0"/>
              <a:t>IOException</a:t>
            </a:r>
            <a:r>
              <a:rPr lang="en-IN" dirty="0" smtClean="0"/>
              <a:t>{</a:t>
            </a:r>
          </a:p>
          <a:p>
            <a:r>
              <a:rPr lang="en-IN" dirty="0" smtClean="0"/>
              <a:t>                     //code</a:t>
            </a:r>
          </a:p>
          <a:p>
            <a:r>
              <a:rPr lang="en-IN" dirty="0" smtClean="0"/>
              <a:t>} </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4.8</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destroy () method</a:t>
            </a:r>
          </a:p>
          <a:p>
            <a:r>
              <a:rPr lang="en-IN" dirty="0" smtClean="0"/>
              <a:t>When a web application is being shut down web container will call destroy method. It is used to clean up any resources that </a:t>
            </a:r>
            <a:r>
              <a:rPr lang="en-IN" dirty="0" err="1" smtClean="0"/>
              <a:t>servlet</a:t>
            </a:r>
            <a:r>
              <a:rPr lang="en-IN" dirty="0" smtClean="0"/>
              <a:t> might have initialized. The syntax of destroy () method as follows:</a:t>
            </a:r>
          </a:p>
          <a:p>
            <a:endParaRPr lang="en-IN" dirty="0" smtClean="0"/>
          </a:p>
          <a:p>
            <a:r>
              <a:rPr lang="en-IN" dirty="0" smtClean="0"/>
              <a:t>public  void destroy(){</a:t>
            </a:r>
          </a:p>
          <a:p>
            <a:r>
              <a:rPr lang="en-IN" dirty="0" smtClean="0"/>
              <a:t>//code</a:t>
            </a:r>
          </a:p>
          <a:p>
            <a:r>
              <a:rPr lang="en-IN" dirty="0" smtClean="0"/>
              <a: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Example(ServletDemo.java)</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1466850" y="1853406"/>
            <a:ext cx="6210300"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Diagrammatic Representation</a:t>
            </a:r>
            <a:endParaRPr lang="en-IN" dirty="0"/>
          </a:p>
        </p:txBody>
      </p:sp>
      <p:pic>
        <p:nvPicPr>
          <p:cNvPr id="4" name="Content Placeholder 3" descr="Running-scripts-outside-of-the-CGI-bin-1.png"/>
          <p:cNvPicPr>
            <a:picLocks noGrp="1" noChangeAspect="1"/>
          </p:cNvPicPr>
          <p:nvPr>
            <p:ph idx="1"/>
          </p:nvPr>
        </p:nvPicPr>
        <p:blipFill>
          <a:blip r:embed="rId2"/>
          <a:stretch>
            <a:fillRect/>
          </a:stretch>
        </p:blipFill>
        <p:spPr>
          <a:xfrm>
            <a:off x="2305050" y="3129756"/>
            <a:ext cx="4533900" cy="146685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Example(Web.xml)</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2581275" y="2643981"/>
            <a:ext cx="398145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Step- by-Step</a:t>
            </a:r>
            <a:endParaRPr lang="en-IN" dirty="0"/>
          </a:p>
        </p:txBody>
      </p:sp>
      <p:pic>
        <p:nvPicPr>
          <p:cNvPr id="4" name="Content Placeholder 3" descr="12829.png"/>
          <p:cNvPicPr>
            <a:picLocks noGrp="1" noChangeAspect="1"/>
          </p:cNvPicPr>
          <p:nvPr>
            <p:ph idx="1"/>
          </p:nvPr>
        </p:nvPicPr>
        <p:blipFill>
          <a:blip r:embed="rId2"/>
          <a:stretch>
            <a:fillRect/>
          </a:stretch>
        </p:blipFill>
        <p:spPr>
          <a:xfrm>
            <a:off x="1387835" y="1600200"/>
            <a:ext cx="6368329" cy="4525963"/>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normAutofit/>
          </a:bodyPr>
          <a:lstStyle/>
          <a:p>
            <a:r>
              <a:rPr lang="en-IN" dirty="0"/>
              <a:t>Generic </a:t>
            </a:r>
            <a:r>
              <a:rPr lang="en-IN" dirty="0" err="1"/>
              <a:t>Servlet</a:t>
            </a:r>
            <a:r>
              <a:rPr lang="en-IN" dirty="0"/>
              <a:t> and Http </a:t>
            </a:r>
            <a:r>
              <a:rPr lang="en-IN" dirty="0" err="1" smtClean="0"/>
              <a:t>Servlet</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Generic </a:t>
            </a:r>
            <a:r>
              <a:rPr lang="en-IN" dirty="0" err="1" smtClean="0"/>
              <a:t>Servlet</a:t>
            </a:r>
            <a:endParaRPr lang="en-IN" dirty="0"/>
          </a:p>
        </p:txBody>
      </p:sp>
      <p:sp>
        <p:nvSpPr>
          <p:cNvPr id="4" name="Content Placeholder 3"/>
          <p:cNvSpPr>
            <a:spLocks noGrp="1"/>
          </p:cNvSpPr>
          <p:nvPr>
            <p:ph idx="1"/>
          </p:nvPr>
        </p:nvSpPr>
        <p:spPr/>
        <p:txBody>
          <a:bodyPr>
            <a:normAutofit fontScale="85000" lnSpcReduction="20000"/>
          </a:bodyPr>
          <a:lstStyle/>
          <a:p>
            <a:r>
              <a:rPr lang="en-IN" b="1" dirty="0" err="1"/>
              <a:t>GenericServlet</a:t>
            </a:r>
            <a:r>
              <a:rPr lang="en-IN" dirty="0"/>
              <a:t> is an abstract class defined in the </a:t>
            </a:r>
            <a:r>
              <a:rPr lang="en-IN" dirty="0" err="1"/>
              <a:t>Servlet</a:t>
            </a:r>
            <a:r>
              <a:rPr lang="en-IN" dirty="0"/>
              <a:t> API. For implementing class we need to implement all the methods in </a:t>
            </a:r>
            <a:r>
              <a:rPr lang="en-IN" i="1" dirty="0" err="1"/>
              <a:t>javax.servlet.Servlet</a:t>
            </a:r>
            <a:r>
              <a:rPr lang="en-IN" dirty="0"/>
              <a:t> Interface. Most of the </a:t>
            </a:r>
            <a:r>
              <a:rPr lang="en-IN" dirty="0" err="1"/>
              <a:t>Servlet</a:t>
            </a:r>
            <a:r>
              <a:rPr lang="en-IN" dirty="0"/>
              <a:t> objects do not need initializing and destroying operations but still we need to implement all the methods in </a:t>
            </a:r>
            <a:r>
              <a:rPr lang="en-IN" i="1" dirty="0" err="1"/>
              <a:t>javax.servlet.Servlet</a:t>
            </a:r>
            <a:r>
              <a:rPr lang="en-IN" dirty="0"/>
              <a:t> interface. To solve this problem, </a:t>
            </a:r>
            <a:r>
              <a:rPr lang="en-IN" dirty="0" err="1"/>
              <a:t>Servlet</a:t>
            </a:r>
            <a:r>
              <a:rPr lang="en-IN" dirty="0"/>
              <a:t> API provides </a:t>
            </a:r>
            <a:r>
              <a:rPr lang="en-IN" i="1" dirty="0" err="1"/>
              <a:t>javax.servlet.GenericServlet</a:t>
            </a:r>
            <a:r>
              <a:rPr lang="en-IN" i="1" dirty="0"/>
              <a:t> </a:t>
            </a:r>
            <a:r>
              <a:rPr lang="en-IN" dirty="0"/>
              <a:t>which implements </a:t>
            </a:r>
            <a:r>
              <a:rPr lang="en-IN" b="1" dirty="0" err="1"/>
              <a:t>ServletConfig</a:t>
            </a:r>
            <a:r>
              <a:rPr lang="en-IN" dirty="0" err="1"/>
              <a:t>interface</a:t>
            </a:r>
            <a:r>
              <a:rPr lang="en-IN" dirty="0"/>
              <a:t> and provides the implementation for the methods in this interface except the service method.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Methods of </a:t>
            </a:r>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public void init ():</a:t>
            </a:r>
            <a:r>
              <a:rPr lang="en-IN" dirty="0"/>
              <a:t> This method is invoked by init (</a:t>
            </a:r>
            <a:r>
              <a:rPr lang="en-IN" dirty="0" err="1"/>
              <a:t>ServletConfig</a:t>
            </a:r>
            <a:r>
              <a:rPr lang="en-IN" dirty="0"/>
              <a:t>) method of </a:t>
            </a:r>
            <a:r>
              <a:rPr lang="en-IN" dirty="0" err="1"/>
              <a:t>GenericServlet</a:t>
            </a:r>
            <a:r>
              <a:rPr lang="en-IN" dirty="0"/>
              <a:t>. It is used to provide custom initializations without disturbing the initializations performed by </a:t>
            </a:r>
            <a:r>
              <a:rPr lang="en-IN" dirty="0" err="1"/>
              <a:t>GenericServlet</a:t>
            </a:r>
            <a:r>
              <a:rPr lang="en-IN" dirty="0"/>
              <a:t> in the init (</a:t>
            </a:r>
            <a:r>
              <a:rPr lang="en-IN" dirty="0" err="1"/>
              <a:t>ServletConfig</a:t>
            </a:r>
            <a:r>
              <a:rPr lang="en-IN" dirty="0"/>
              <a:t>) method.</a:t>
            </a:r>
          </a:p>
          <a:p>
            <a:r>
              <a:rPr lang="en-IN" b="1" dirty="0"/>
              <a:t>public void init (</a:t>
            </a:r>
            <a:r>
              <a:rPr lang="en-IN" b="1" dirty="0" err="1"/>
              <a:t>ServletConfig</a:t>
            </a:r>
            <a:r>
              <a:rPr lang="en-IN" b="1" dirty="0"/>
              <a:t>) :</a:t>
            </a:r>
            <a:r>
              <a:rPr lang="en-IN" dirty="0"/>
              <a:t> It is used to initialize the </a:t>
            </a:r>
            <a:r>
              <a:rPr lang="en-IN" dirty="0" err="1"/>
              <a:t>servlet</a:t>
            </a:r>
            <a:r>
              <a:rPr lang="en-IN" dirty="0"/>
              <a:t>. It indicates </a:t>
            </a:r>
            <a:r>
              <a:rPr lang="en-IN" dirty="0" err="1"/>
              <a:t>Servlet</a:t>
            </a:r>
            <a:r>
              <a:rPr lang="en-IN" dirty="0"/>
              <a:t> instance in being placed into the service.</a:t>
            </a:r>
          </a:p>
          <a:p>
            <a:r>
              <a:rPr lang="en-IN" b="1" dirty="0"/>
              <a:t>public abstract void service (</a:t>
            </a:r>
            <a:r>
              <a:rPr lang="en-IN" b="1" dirty="0" err="1"/>
              <a:t>ServletRequest</a:t>
            </a:r>
            <a:r>
              <a:rPr lang="en-IN" b="1" dirty="0"/>
              <a:t> request, </a:t>
            </a:r>
            <a:r>
              <a:rPr lang="en-IN" b="1" dirty="0" err="1"/>
              <a:t>ServletResponse</a:t>
            </a:r>
            <a:r>
              <a:rPr lang="en-IN" b="1" dirty="0"/>
              <a:t> response) </a:t>
            </a:r>
            <a:r>
              <a:rPr lang="en-IN" dirty="0"/>
              <a:t>: It is used to process user request. It is called by </a:t>
            </a:r>
            <a:r>
              <a:rPr lang="en-IN" dirty="0" err="1"/>
              <a:t>servlet</a:t>
            </a:r>
            <a:r>
              <a:rPr lang="en-IN" dirty="0"/>
              <a:t> container to intimate </a:t>
            </a:r>
            <a:r>
              <a:rPr lang="en-IN" dirty="0" err="1"/>
              <a:t>servlet</a:t>
            </a:r>
            <a:r>
              <a:rPr lang="en-IN" dirty="0"/>
              <a:t> about client request. It carries out single request from the client. </a:t>
            </a:r>
            <a:r>
              <a:rPr lang="en-IN" dirty="0" err="1"/>
              <a:t>ServletRequest</a:t>
            </a:r>
            <a:r>
              <a:rPr lang="en-IN" dirty="0"/>
              <a:t> object is used to collect data which is available with client requested data. </a:t>
            </a:r>
            <a:r>
              <a:rPr lang="en-IN" dirty="0" err="1"/>
              <a:t>ServletResponse</a:t>
            </a:r>
            <a:r>
              <a:rPr lang="en-IN" dirty="0"/>
              <a:t> object is used to generate the output content.</a:t>
            </a:r>
          </a:p>
          <a:p>
            <a:r>
              <a:rPr lang="en-IN" b="1" dirty="0"/>
              <a:t>public void destroy ():</a:t>
            </a:r>
            <a:r>
              <a:rPr lang="en-IN" dirty="0"/>
              <a:t> It indicates </a:t>
            </a:r>
            <a:r>
              <a:rPr lang="en-IN" dirty="0" err="1"/>
              <a:t>servlet</a:t>
            </a:r>
            <a:r>
              <a:rPr lang="en-IN" dirty="0"/>
              <a:t> instance is being taken out of service. It is used to clean up any resources that </a:t>
            </a:r>
            <a:r>
              <a:rPr lang="en-IN" dirty="0" err="1"/>
              <a:t>servlet</a:t>
            </a:r>
            <a:r>
              <a:rPr lang="en-IN" dirty="0"/>
              <a:t> might have initialized.</a:t>
            </a:r>
          </a:p>
          <a:p>
            <a:r>
              <a:rPr lang="en-IN" b="1" dirty="0"/>
              <a:t>public </a:t>
            </a:r>
            <a:r>
              <a:rPr lang="en-IN" b="1" dirty="0" err="1"/>
              <a:t>ServletConfig</a:t>
            </a:r>
            <a:r>
              <a:rPr lang="en-IN" b="1" dirty="0"/>
              <a:t> </a:t>
            </a:r>
            <a:r>
              <a:rPr lang="en-IN" b="1" dirty="0" err="1"/>
              <a:t>getServletConfig</a:t>
            </a:r>
            <a:r>
              <a:rPr lang="en-IN" b="1" dirty="0"/>
              <a:t> ():</a:t>
            </a:r>
            <a:r>
              <a:rPr lang="en-IN" dirty="0"/>
              <a:t> It returns </a:t>
            </a:r>
            <a:r>
              <a:rPr lang="en-IN" dirty="0" err="1"/>
              <a:t>ServletConfig</a:t>
            </a:r>
            <a:r>
              <a:rPr lang="en-IN" dirty="0"/>
              <a:t> interface reference. It is used to get configuration information from web.xml file.</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a:t>
            </a:r>
            <a:r>
              <a:rPr lang="en-IN" dirty="0" err="1" smtClean="0"/>
              <a:t>GenericServlet</a:t>
            </a:r>
            <a:r>
              <a:rPr lang="en-IN" dirty="0" smtClean="0"/>
              <a:t> class</a:t>
            </a:r>
            <a:endParaRPr lang="en-IN" dirty="0"/>
          </a:p>
        </p:txBody>
      </p:sp>
      <p:sp>
        <p:nvSpPr>
          <p:cNvPr id="3" name="Content Placeholder 2"/>
          <p:cNvSpPr>
            <a:spLocks noGrp="1"/>
          </p:cNvSpPr>
          <p:nvPr>
            <p:ph idx="1"/>
          </p:nvPr>
        </p:nvSpPr>
        <p:spPr/>
        <p:txBody>
          <a:bodyPr>
            <a:normAutofit fontScale="55000" lnSpcReduction="20000"/>
          </a:bodyPr>
          <a:lstStyle/>
          <a:p>
            <a:r>
              <a:rPr lang="en-IN" b="1" dirty="0"/>
              <a:t>public </a:t>
            </a:r>
            <a:r>
              <a:rPr lang="en-IN" b="1" dirty="0" err="1"/>
              <a:t>ServletContext</a:t>
            </a:r>
            <a:r>
              <a:rPr lang="en-IN" b="1" dirty="0"/>
              <a:t> </a:t>
            </a:r>
            <a:r>
              <a:rPr lang="en-IN" b="1" dirty="0" err="1"/>
              <a:t>getServletContext</a:t>
            </a:r>
            <a:r>
              <a:rPr lang="en-IN" b="1" dirty="0"/>
              <a:t> ():</a:t>
            </a:r>
            <a:r>
              <a:rPr lang="en-IN" dirty="0"/>
              <a:t> It returns </a:t>
            </a:r>
            <a:r>
              <a:rPr lang="en-IN" dirty="0" err="1"/>
              <a:t>ServletContext</a:t>
            </a:r>
            <a:r>
              <a:rPr lang="en-IN" dirty="0"/>
              <a:t> object reference. It is used to get configuration information from web.xml file. It is also used to set, get or remove attribute from web.xml file. If information is changed then there is no need to modify the </a:t>
            </a:r>
            <a:r>
              <a:rPr lang="en-IN" dirty="0" err="1"/>
              <a:t>servlet</a:t>
            </a:r>
            <a:r>
              <a:rPr lang="en-IN" dirty="0"/>
              <a:t>. So it is easy to maintain.</a:t>
            </a:r>
          </a:p>
          <a:p>
            <a:r>
              <a:rPr lang="en-IN" b="1" dirty="0"/>
              <a:t>public String </a:t>
            </a:r>
            <a:r>
              <a:rPr lang="en-IN" b="1" dirty="0" err="1"/>
              <a:t>getInitParameter</a:t>
            </a:r>
            <a:r>
              <a:rPr lang="en-IN" b="1" dirty="0"/>
              <a:t> (String name):</a:t>
            </a:r>
            <a:r>
              <a:rPr lang="en-IN" dirty="0"/>
              <a:t> It returns the </a:t>
            </a:r>
            <a:r>
              <a:rPr lang="en-IN" dirty="0" err="1"/>
              <a:t>Servlet</a:t>
            </a:r>
            <a:r>
              <a:rPr lang="en-IN" dirty="0"/>
              <a:t> initialization parameter of the given name and if requested parameter is not available then it returns null.</a:t>
            </a:r>
          </a:p>
          <a:p>
            <a:r>
              <a:rPr lang="en-IN" b="1" dirty="0"/>
              <a:t>public Enumeration String </a:t>
            </a:r>
            <a:r>
              <a:rPr lang="en-IN" b="1" dirty="0" err="1"/>
              <a:t>getInitParameternames</a:t>
            </a:r>
            <a:r>
              <a:rPr lang="en-IN" b="1" dirty="0"/>
              <a:t> ():</a:t>
            </a:r>
            <a:r>
              <a:rPr lang="en-IN" dirty="0"/>
              <a:t> It returns names of all </a:t>
            </a:r>
            <a:r>
              <a:rPr lang="en-IN" dirty="0" err="1"/>
              <a:t>Servlet</a:t>
            </a:r>
            <a:r>
              <a:rPr lang="en-IN" dirty="0"/>
              <a:t> initialization parameters defined in web.xml file.</a:t>
            </a:r>
          </a:p>
          <a:p>
            <a:r>
              <a:rPr lang="en-IN" b="1" dirty="0"/>
              <a:t>public String </a:t>
            </a:r>
            <a:r>
              <a:rPr lang="en-IN" b="1" dirty="0" err="1"/>
              <a:t>getServletInfo</a:t>
            </a:r>
            <a:r>
              <a:rPr lang="en-IN" b="1" dirty="0"/>
              <a:t> ():</a:t>
            </a:r>
            <a:r>
              <a:rPr lang="en-IN" dirty="0"/>
              <a:t> It returns information about the respective </a:t>
            </a:r>
            <a:r>
              <a:rPr lang="en-IN" dirty="0" err="1"/>
              <a:t>servlet</a:t>
            </a:r>
            <a:r>
              <a:rPr lang="en-IN" dirty="0"/>
              <a:t>. For e.g. version, copyright.</a:t>
            </a:r>
          </a:p>
          <a:p>
            <a:r>
              <a:rPr lang="en-IN" b="1" dirty="0"/>
              <a:t>public String </a:t>
            </a:r>
            <a:r>
              <a:rPr lang="en-IN" b="1" dirty="0" err="1"/>
              <a:t>getServletName</a:t>
            </a:r>
            <a:r>
              <a:rPr lang="en-IN" b="1" dirty="0"/>
              <a:t> (): </a:t>
            </a:r>
            <a:r>
              <a:rPr lang="en-IN" dirty="0"/>
              <a:t>It returns the </a:t>
            </a:r>
            <a:r>
              <a:rPr lang="en-IN" dirty="0" err="1"/>
              <a:t>Servlet</a:t>
            </a:r>
            <a:r>
              <a:rPr lang="en-IN" dirty="0"/>
              <a:t> instance name defined in Deployment Descriptor (web.xml).</a:t>
            </a:r>
          </a:p>
          <a:p>
            <a:r>
              <a:rPr lang="en-IN" b="1" dirty="0"/>
              <a:t>public void log (String </a:t>
            </a:r>
            <a:r>
              <a:rPr lang="en-IN" b="1" dirty="0" err="1"/>
              <a:t>msg</a:t>
            </a:r>
            <a:r>
              <a:rPr lang="en-IN" b="1" dirty="0"/>
              <a:t>):</a:t>
            </a:r>
            <a:r>
              <a:rPr lang="en-IN" dirty="0"/>
              <a:t> It writes class name of </a:t>
            </a:r>
            <a:r>
              <a:rPr lang="en-IN" dirty="0" err="1"/>
              <a:t>servlet</a:t>
            </a:r>
            <a:r>
              <a:rPr lang="en-IN" dirty="0"/>
              <a:t> and specified message to a </a:t>
            </a:r>
            <a:r>
              <a:rPr lang="en-IN" dirty="0" err="1"/>
              <a:t>servlet</a:t>
            </a:r>
            <a:r>
              <a:rPr lang="en-IN" dirty="0"/>
              <a:t> log file.</a:t>
            </a:r>
          </a:p>
          <a:p>
            <a:r>
              <a:rPr lang="en-IN" b="1" dirty="0"/>
              <a:t>public void log (String </a:t>
            </a:r>
            <a:r>
              <a:rPr lang="en-IN" b="1" dirty="0" err="1"/>
              <a:t>msg</a:t>
            </a:r>
            <a:r>
              <a:rPr lang="en-IN" b="1" dirty="0"/>
              <a:t>, </a:t>
            </a:r>
            <a:r>
              <a:rPr lang="en-IN" b="1" dirty="0" err="1"/>
              <a:t>Throwable</a:t>
            </a:r>
            <a:r>
              <a:rPr lang="en-IN" b="1" dirty="0"/>
              <a:t> t):</a:t>
            </a:r>
            <a:r>
              <a:rPr lang="en-IN" dirty="0"/>
              <a:t> It writes explanatory message and stack trace for a given </a:t>
            </a:r>
            <a:r>
              <a:rPr lang="en-IN" dirty="0" err="1"/>
              <a:t>Throwable</a:t>
            </a:r>
            <a:r>
              <a:rPr lang="en-IN" dirty="0"/>
              <a:t> exception to the </a:t>
            </a:r>
            <a:r>
              <a:rPr lang="en-IN" dirty="0" err="1"/>
              <a:t>servlet</a:t>
            </a:r>
            <a:r>
              <a:rPr lang="en-IN" dirty="0"/>
              <a:t> log file</a:t>
            </a:r>
            <a:r>
              <a:rPr lang="en-IN" dirty="0" smtClean="0"/>
              <a:t>.</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a:t>
            </a:r>
            <a:r>
              <a:rPr lang="en-IN" dirty="0" err="1" smtClean="0"/>
              <a:t>HttpServlet</a:t>
            </a:r>
            <a:r>
              <a:rPr lang="en-IN" dirty="0" smtClean="0"/>
              <a:t> class</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public void service (</a:t>
            </a:r>
            <a:r>
              <a:rPr lang="en-IN" b="1" dirty="0" err="1"/>
              <a:t>ServletRequest</a:t>
            </a:r>
            <a:r>
              <a:rPr lang="en-IN" b="1" dirty="0"/>
              <a:t> request, </a:t>
            </a:r>
            <a:r>
              <a:rPr lang="en-IN" b="1" dirty="0" err="1"/>
              <a:t>ServletResponse</a:t>
            </a:r>
            <a:r>
              <a:rPr lang="en-IN" b="1" dirty="0"/>
              <a:t> response):</a:t>
            </a:r>
            <a:r>
              <a:rPr lang="en-IN" dirty="0"/>
              <a:t> This method is used to process the user request. For each request the web container will issue unique request and response to the service method.</a:t>
            </a:r>
          </a:p>
          <a:p>
            <a:r>
              <a:rPr lang="en-IN" b="1" dirty="0"/>
              <a:t>public void service (</a:t>
            </a:r>
            <a:r>
              <a:rPr lang="en-IN" b="1" dirty="0" err="1"/>
              <a:t>HttpServletRequest</a:t>
            </a:r>
            <a:r>
              <a:rPr lang="en-IN" b="1" dirty="0"/>
              <a:t> request, </a:t>
            </a:r>
            <a:r>
              <a:rPr lang="en-IN" b="1" dirty="0" err="1"/>
              <a:t>HttpServletResponse</a:t>
            </a:r>
            <a:r>
              <a:rPr lang="en-IN" b="1" dirty="0"/>
              <a:t> response):</a:t>
            </a:r>
            <a:r>
              <a:rPr lang="en-IN" dirty="0"/>
              <a:t>This method receives requests from the service () method. It dispatches requests depending on the request type.</a:t>
            </a:r>
          </a:p>
          <a:p>
            <a:r>
              <a:rPr lang="en-IN" b="1" dirty="0"/>
              <a:t>protected void </a:t>
            </a:r>
            <a:r>
              <a:rPr lang="en-IN" b="1" dirty="0" err="1"/>
              <a:t>doGet</a:t>
            </a:r>
            <a:r>
              <a:rPr lang="en-IN" b="1" dirty="0"/>
              <a:t> (</a:t>
            </a:r>
            <a:r>
              <a:rPr lang="en-IN" b="1" dirty="0" err="1"/>
              <a:t>HttpServletRequest</a:t>
            </a:r>
            <a:r>
              <a:rPr lang="en-IN" b="1" dirty="0"/>
              <a:t> request, </a:t>
            </a:r>
            <a:r>
              <a:rPr lang="en-IN" b="1" dirty="0" err="1"/>
              <a:t>HttpServletResponse</a:t>
            </a:r>
            <a:r>
              <a:rPr lang="en-IN" b="1" dirty="0"/>
              <a:t> response):</a:t>
            </a:r>
            <a:r>
              <a:rPr lang="en-IN" dirty="0"/>
              <a:t> By using </a:t>
            </a:r>
            <a:r>
              <a:rPr lang="en-IN" dirty="0" err="1"/>
              <a:t>doGet</a:t>
            </a:r>
            <a:r>
              <a:rPr lang="en-IN" dirty="0"/>
              <a:t> () method we can send specific amount of data. If we use </a:t>
            </a:r>
            <a:r>
              <a:rPr lang="en-IN" dirty="0" err="1"/>
              <a:t>doGet</a:t>
            </a:r>
            <a:r>
              <a:rPr lang="en-IN" dirty="0"/>
              <a:t> () method data is shown in address bar. We must override </a:t>
            </a:r>
            <a:r>
              <a:rPr lang="en-IN" dirty="0" err="1"/>
              <a:t>doGet</a:t>
            </a:r>
            <a:r>
              <a:rPr lang="en-IN" dirty="0"/>
              <a:t> () method depending on type of request.</a:t>
            </a:r>
          </a:p>
          <a:p>
            <a:r>
              <a:rPr lang="en-IN" b="1" dirty="0"/>
              <a:t>protected void </a:t>
            </a:r>
            <a:r>
              <a:rPr lang="en-IN" b="1" dirty="0" err="1"/>
              <a:t>doPost</a:t>
            </a:r>
            <a:r>
              <a:rPr lang="en-IN" b="1" dirty="0"/>
              <a:t> (</a:t>
            </a:r>
            <a:r>
              <a:rPr lang="en-IN" b="1" dirty="0" err="1"/>
              <a:t>HttpServletRequest</a:t>
            </a:r>
            <a:r>
              <a:rPr lang="en-IN" b="1" dirty="0"/>
              <a:t> request, </a:t>
            </a:r>
            <a:r>
              <a:rPr lang="en-IN" b="1" dirty="0" err="1"/>
              <a:t>HttpServletResponse</a:t>
            </a:r>
            <a:r>
              <a:rPr lang="en-IN" b="1" dirty="0"/>
              <a:t> response):</a:t>
            </a:r>
            <a:r>
              <a:rPr lang="en-IN" dirty="0"/>
              <a:t> We can send large amount of data by using </a:t>
            </a:r>
            <a:r>
              <a:rPr lang="en-IN" dirty="0" err="1"/>
              <a:t>doPost</a:t>
            </a:r>
            <a:r>
              <a:rPr lang="en-IN" dirty="0"/>
              <a:t> () method. By using this method data is not viewable in address bar. When we want to send secure data like passwords and other things </a:t>
            </a:r>
            <a:r>
              <a:rPr lang="en-IN" dirty="0" err="1"/>
              <a:t>doPost</a:t>
            </a:r>
            <a:r>
              <a:rPr lang="en-IN" dirty="0"/>
              <a:t> () method is used. We must override </a:t>
            </a:r>
            <a:r>
              <a:rPr lang="en-IN" dirty="0" err="1"/>
              <a:t>doPost</a:t>
            </a:r>
            <a:r>
              <a:rPr lang="en-IN" dirty="0"/>
              <a:t> () method depending on type of request.</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a:t>
            </a:r>
            <a:r>
              <a:rPr lang="en-IN" dirty="0" err="1" smtClean="0"/>
              <a:t>HttpServlet</a:t>
            </a:r>
            <a:r>
              <a:rPr lang="en-IN" dirty="0" smtClean="0"/>
              <a:t> class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protected void </a:t>
            </a:r>
            <a:r>
              <a:rPr lang="en-IN" b="1" dirty="0" err="1" smtClean="0"/>
              <a:t>doDelete</a:t>
            </a:r>
            <a:r>
              <a:rPr lang="en-IN" b="1" dirty="0" smtClean="0"/>
              <a:t> (</a:t>
            </a:r>
            <a:r>
              <a:rPr lang="en-IN" b="1" dirty="0" err="1" smtClean="0"/>
              <a:t>HttpServletRequest</a:t>
            </a:r>
            <a:r>
              <a:rPr lang="en-IN" b="1" dirty="0" smtClean="0"/>
              <a:t> request, </a:t>
            </a:r>
            <a:r>
              <a:rPr lang="en-IN" b="1" dirty="0" err="1" smtClean="0"/>
              <a:t>HttpServletResponse</a:t>
            </a:r>
            <a:r>
              <a:rPr lang="en-IN" b="1" dirty="0" smtClean="0"/>
              <a:t> response):</a:t>
            </a:r>
            <a:r>
              <a:rPr lang="en-IN" dirty="0" smtClean="0"/>
              <a:t> It is used to delete files, web pages or documents from the server. If requests are formatted incorrectly then it will return HTTP “Bad Request” error.</a:t>
            </a:r>
          </a:p>
          <a:p>
            <a:r>
              <a:rPr lang="en-IN" b="1" dirty="0" smtClean="0"/>
              <a:t>protected void </a:t>
            </a:r>
            <a:r>
              <a:rPr lang="en-IN" b="1" dirty="0" err="1" smtClean="0"/>
              <a:t>doPut</a:t>
            </a:r>
            <a:r>
              <a:rPr lang="en-IN" b="1" dirty="0" smtClean="0"/>
              <a:t> (</a:t>
            </a:r>
            <a:r>
              <a:rPr lang="en-IN" b="1" dirty="0" err="1" smtClean="0"/>
              <a:t>HttpServletRequest</a:t>
            </a:r>
            <a:r>
              <a:rPr lang="en-IN" b="1" dirty="0" smtClean="0"/>
              <a:t> request, </a:t>
            </a:r>
            <a:r>
              <a:rPr lang="en-IN" b="1" dirty="0" err="1" smtClean="0"/>
              <a:t>HttpServletResponse</a:t>
            </a:r>
            <a:r>
              <a:rPr lang="en-IN" b="1" dirty="0" smtClean="0"/>
              <a:t> response):</a:t>
            </a:r>
            <a:r>
              <a:rPr lang="en-IN" dirty="0" smtClean="0"/>
              <a:t> This method is used to put files, web pages or documents in the server means for uploading files on the server. If requests are formatted incorrectly then it will return HTTP “Bad Request” error.</a:t>
            </a:r>
          </a:p>
          <a:p>
            <a:r>
              <a:rPr lang="en-IN" b="1" dirty="0"/>
              <a:t>protected void </a:t>
            </a:r>
            <a:r>
              <a:rPr lang="en-IN" b="1" dirty="0" err="1"/>
              <a:t>doTrace</a:t>
            </a:r>
            <a:r>
              <a:rPr lang="en-IN" b="1" dirty="0"/>
              <a:t> (</a:t>
            </a:r>
            <a:r>
              <a:rPr lang="en-IN" b="1" dirty="0" err="1"/>
              <a:t>HttpServletRequest</a:t>
            </a:r>
            <a:r>
              <a:rPr lang="en-IN" b="1" dirty="0"/>
              <a:t> request, </a:t>
            </a:r>
            <a:r>
              <a:rPr lang="en-IN" b="1" dirty="0" err="1"/>
              <a:t>HttpServletResponse</a:t>
            </a:r>
            <a:r>
              <a:rPr lang="en-IN" b="1" dirty="0"/>
              <a:t> response):</a:t>
            </a:r>
            <a:r>
              <a:rPr lang="en-IN" dirty="0"/>
              <a:t> This method is used for logging and debugging purpose. It can be used for testing the requested message. There is no need to override this method</a:t>
            </a:r>
            <a:r>
              <a:rPr lang="en-IN" dirty="0" smtClean="0"/>
              <a:t>.</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a:t>
            </a:r>
            <a:r>
              <a:rPr lang="en-IN" dirty="0" err="1" smtClean="0"/>
              <a:t>HttpServlet</a:t>
            </a:r>
            <a:r>
              <a:rPr lang="en-IN" dirty="0" smtClean="0"/>
              <a:t> class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protected void </a:t>
            </a:r>
            <a:r>
              <a:rPr lang="en-IN" b="1" dirty="0" err="1"/>
              <a:t>doOptions</a:t>
            </a:r>
            <a:r>
              <a:rPr lang="en-IN" b="1" dirty="0"/>
              <a:t> (</a:t>
            </a:r>
            <a:r>
              <a:rPr lang="en-IN" b="1" dirty="0" err="1"/>
              <a:t>HttpServletRequest</a:t>
            </a:r>
            <a:r>
              <a:rPr lang="en-IN" b="1" dirty="0"/>
              <a:t> request, </a:t>
            </a:r>
            <a:r>
              <a:rPr lang="en-IN" b="1" dirty="0" err="1"/>
              <a:t>HttpServletResponse</a:t>
            </a:r>
            <a:r>
              <a:rPr lang="en-IN" b="1" dirty="0"/>
              <a:t> response): </a:t>
            </a:r>
            <a:r>
              <a:rPr lang="en-IN" dirty="0"/>
              <a:t>This method handles OPTIONS request. There is no need to override this method. It determines which HTTP method supported by server and returns correct header.</a:t>
            </a:r>
          </a:p>
          <a:p>
            <a:r>
              <a:rPr lang="en-IN" b="1" dirty="0"/>
              <a:t>protected long </a:t>
            </a:r>
            <a:r>
              <a:rPr lang="en-IN" b="1" dirty="0" err="1"/>
              <a:t>getLastModified</a:t>
            </a:r>
            <a:r>
              <a:rPr lang="en-IN" b="1" dirty="0"/>
              <a:t> (</a:t>
            </a:r>
            <a:r>
              <a:rPr lang="en-IN" b="1" dirty="0" err="1"/>
              <a:t>HttpServletRequest</a:t>
            </a:r>
            <a:r>
              <a:rPr lang="en-IN" b="1" dirty="0"/>
              <a:t> request, </a:t>
            </a:r>
            <a:r>
              <a:rPr lang="en-IN" b="1" dirty="0" err="1"/>
              <a:t>HttpServletResponse</a:t>
            </a:r>
            <a:r>
              <a:rPr lang="en-IN" b="1" dirty="0"/>
              <a:t> response):</a:t>
            </a:r>
            <a:r>
              <a:rPr lang="en-IN" dirty="0"/>
              <a:t> It returns the time when request was last modified. This method should override GET request to return modification time of object.</a:t>
            </a:r>
          </a:p>
          <a:p>
            <a:r>
              <a:rPr lang="en-IN" b="1" dirty="0"/>
              <a:t>protected void </a:t>
            </a:r>
            <a:r>
              <a:rPr lang="en-IN" b="1" dirty="0" err="1"/>
              <a:t>doHead</a:t>
            </a:r>
            <a:r>
              <a:rPr lang="en-IN" b="1" dirty="0"/>
              <a:t> (</a:t>
            </a:r>
            <a:r>
              <a:rPr lang="en-IN" b="1" dirty="0" err="1"/>
              <a:t>HttpServletRequest</a:t>
            </a:r>
            <a:r>
              <a:rPr lang="en-IN" b="1" dirty="0"/>
              <a:t> request, </a:t>
            </a:r>
            <a:r>
              <a:rPr lang="en-IN" b="1" dirty="0" err="1"/>
              <a:t>HttpServletResponse</a:t>
            </a:r>
            <a:r>
              <a:rPr lang="en-IN" b="1" dirty="0"/>
              <a:t> response): </a:t>
            </a:r>
            <a:r>
              <a:rPr lang="en-IN" dirty="0"/>
              <a:t>This method request header part of the GET request without the GET response body. It receives request from service method and handles the request. If HEAD requests are formatted incorrectly then it will return HTTP “Bad Request” error.</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928934"/>
            <a:ext cx="8229600" cy="1143000"/>
          </a:xfrm>
        </p:spPr>
        <p:txBody>
          <a:bodyPr/>
          <a:lstStyle/>
          <a:p>
            <a:r>
              <a:rPr lang="en-IN" dirty="0" smtClean="0"/>
              <a:t>Example for </a:t>
            </a:r>
            <a:r>
              <a:rPr lang="en-IN" dirty="0" err="1" smtClean="0"/>
              <a:t>Servlet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CGI</a:t>
            </a:r>
            <a:endParaRPr lang="en-IN" dirty="0"/>
          </a:p>
        </p:txBody>
      </p:sp>
      <p:sp>
        <p:nvSpPr>
          <p:cNvPr id="3" name="Content Placeholder 2"/>
          <p:cNvSpPr>
            <a:spLocks noGrp="1"/>
          </p:cNvSpPr>
          <p:nvPr>
            <p:ph idx="1"/>
          </p:nvPr>
        </p:nvSpPr>
        <p:spPr/>
        <p:txBody>
          <a:bodyPr/>
          <a:lstStyle/>
          <a:p>
            <a:r>
              <a:rPr lang="en-IN" dirty="0" smtClean="0"/>
              <a:t>For each request CGI Server receives, It creates new Operating System Process.</a:t>
            </a:r>
          </a:p>
          <a:p>
            <a:r>
              <a:rPr lang="en-IN" dirty="0" smtClean="0"/>
              <a:t>If the number of requests from the client increases then more time it will take to respond to the request.</a:t>
            </a:r>
          </a:p>
          <a:p>
            <a:r>
              <a:rPr lang="en-IN" dirty="0" smtClean="0"/>
              <a:t>As programs executed by CGI Script are written in the native languages such as C, C++, </a:t>
            </a:r>
            <a:r>
              <a:rPr lang="en-IN" dirty="0" err="1" smtClean="0"/>
              <a:t>perl</a:t>
            </a:r>
            <a:r>
              <a:rPr lang="en-IN" dirty="0" smtClean="0"/>
              <a:t> which are platform independent.</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sp>
        <p:nvSpPr>
          <p:cNvPr id="3" name="Content Placeholder 2"/>
          <p:cNvSpPr>
            <a:spLocks noGrp="1"/>
          </p:cNvSpPr>
          <p:nvPr>
            <p:ph idx="1"/>
          </p:nvPr>
        </p:nvSpPr>
        <p:spPr/>
        <p:txBody>
          <a:bodyPr>
            <a:normAutofit fontScale="92500"/>
          </a:bodyPr>
          <a:lstStyle/>
          <a:p>
            <a:pPr algn="just"/>
            <a:r>
              <a:rPr lang="en-IN" b="1" dirty="0"/>
              <a:t>Web.xml</a:t>
            </a:r>
            <a:r>
              <a:rPr lang="en-IN" dirty="0"/>
              <a:t> defines mapping between URL paths and </a:t>
            </a:r>
            <a:r>
              <a:rPr lang="en-IN" dirty="0" err="1"/>
              <a:t>servlets</a:t>
            </a:r>
            <a:r>
              <a:rPr lang="en-IN" dirty="0"/>
              <a:t> that handle requests with those paths. </a:t>
            </a:r>
            <a:endParaRPr lang="en-IN" dirty="0" smtClean="0"/>
          </a:p>
          <a:p>
            <a:pPr algn="just"/>
            <a:r>
              <a:rPr lang="en-IN" dirty="0" smtClean="0"/>
              <a:t>The</a:t>
            </a:r>
            <a:r>
              <a:rPr lang="en-IN" dirty="0"/>
              <a:t> </a:t>
            </a:r>
            <a:r>
              <a:rPr lang="en-IN" b="1" dirty="0"/>
              <a:t>web.xml</a:t>
            </a:r>
            <a:r>
              <a:rPr lang="en-IN" dirty="0"/>
              <a:t> file provides configuration and deployment </a:t>
            </a:r>
            <a:r>
              <a:rPr lang="en-IN" dirty="0" err="1"/>
              <a:t>deployment</a:t>
            </a:r>
            <a:r>
              <a:rPr lang="en-IN" dirty="0"/>
              <a:t> information for the Web components that comprise a Web </a:t>
            </a:r>
            <a:r>
              <a:rPr lang="en-IN" dirty="0" smtClean="0"/>
              <a:t>application.</a:t>
            </a:r>
          </a:p>
          <a:p>
            <a:pPr algn="just"/>
            <a:r>
              <a:rPr lang="en-IN" dirty="0" smtClean="0"/>
              <a:t>The</a:t>
            </a:r>
            <a:r>
              <a:rPr lang="en-IN" dirty="0"/>
              <a:t> </a:t>
            </a:r>
            <a:r>
              <a:rPr lang="en-IN" b="1" i="1" dirty="0" err="1"/>
              <a:t>web.xml</a:t>
            </a:r>
            <a:r>
              <a:rPr lang="en-IN" dirty="0" err="1"/>
              <a:t>descriptor</a:t>
            </a:r>
            <a:r>
              <a:rPr lang="en-IN" dirty="0"/>
              <a:t> files represents the core of the java application. The web.xml file is located in </a:t>
            </a:r>
            <a:r>
              <a:rPr lang="en-IN" b="1" dirty="0"/>
              <a:t>WEB-INF</a:t>
            </a:r>
            <a:r>
              <a:rPr lang="en-IN" dirty="0"/>
              <a:t> directory of web application.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2434431"/>
            <a:ext cx="65532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Elements in </a:t>
            </a:r>
            <a:r>
              <a:rPr lang="en-IN" dirty="0" smtClean="0"/>
              <a:t>Web.xml</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&lt;web-</a:t>
            </a:r>
            <a:r>
              <a:rPr lang="en-IN" b="1" dirty="0" err="1"/>
              <a:t>aap</a:t>
            </a:r>
            <a:r>
              <a:rPr lang="en-IN" b="1" dirty="0"/>
              <a:t>&gt;:</a:t>
            </a:r>
            <a:r>
              <a:rPr lang="en-IN" dirty="0"/>
              <a:t> This element represents whole application of web.xml file</a:t>
            </a:r>
          </a:p>
          <a:p>
            <a:r>
              <a:rPr lang="en-IN" b="1" dirty="0"/>
              <a:t>&lt;</a:t>
            </a:r>
            <a:r>
              <a:rPr lang="en-IN" b="1" dirty="0" err="1"/>
              <a:t>servlet</a:t>
            </a:r>
            <a:r>
              <a:rPr lang="en-IN" b="1" dirty="0"/>
              <a:t>&gt;</a:t>
            </a:r>
            <a:r>
              <a:rPr lang="en-IN" dirty="0"/>
              <a:t>: This is the sub element of and represents the </a:t>
            </a:r>
            <a:r>
              <a:rPr lang="en-IN" dirty="0" err="1"/>
              <a:t>servlet</a:t>
            </a:r>
            <a:endParaRPr lang="en-IN" dirty="0"/>
          </a:p>
          <a:p>
            <a:r>
              <a:rPr lang="en-IN" b="1" dirty="0"/>
              <a:t>&lt;</a:t>
            </a:r>
            <a:r>
              <a:rPr lang="en-IN" b="1" dirty="0" err="1"/>
              <a:t>servlet</a:t>
            </a:r>
            <a:r>
              <a:rPr lang="en-IN" b="1" dirty="0"/>
              <a:t>-name&gt;</a:t>
            </a:r>
            <a:r>
              <a:rPr lang="en-IN" dirty="0"/>
              <a:t>: This is the sub element of </a:t>
            </a:r>
            <a:r>
              <a:rPr lang="en-IN" dirty="0" err="1"/>
              <a:t>servlet</a:t>
            </a:r>
            <a:r>
              <a:rPr lang="en-IN" dirty="0"/>
              <a:t> and used to represents the name of </a:t>
            </a:r>
            <a:r>
              <a:rPr lang="en-IN" dirty="0" err="1"/>
              <a:t>servlet</a:t>
            </a:r>
            <a:endParaRPr lang="en-IN" dirty="0"/>
          </a:p>
          <a:p>
            <a:r>
              <a:rPr lang="en-IN" b="1" dirty="0"/>
              <a:t>&lt;</a:t>
            </a:r>
            <a:r>
              <a:rPr lang="en-IN" b="1" dirty="0" err="1"/>
              <a:t>servlet</a:t>
            </a:r>
            <a:r>
              <a:rPr lang="en-IN" b="1" dirty="0"/>
              <a:t>-class&gt;</a:t>
            </a:r>
            <a:r>
              <a:rPr lang="en-IN" dirty="0"/>
              <a:t>: This is the sub element of </a:t>
            </a:r>
            <a:r>
              <a:rPr lang="en-IN" dirty="0" err="1"/>
              <a:t>servlet</a:t>
            </a:r>
            <a:r>
              <a:rPr lang="en-IN" dirty="0"/>
              <a:t> and used to represents the class of </a:t>
            </a:r>
            <a:r>
              <a:rPr lang="en-IN" dirty="0" err="1"/>
              <a:t>servlet</a:t>
            </a:r>
            <a:endParaRPr lang="en-IN" dirty="0"/>
          </a:p>
          <a:p>
            <a:r>
              <a:rPr lang="en-IN" b="1" dirty="0"/>
              <a:t>&lt;</a:t>
            </a:r>
            <a:r>
              <a:rPr lang="en-IN" b="1" dirty="0" err="1"/>
              <a:t>servlet</a:t>
            </a:r>
            <a:r>
              <a:rPr lang="en-IN" b="1" dirty="0"/>
              <a:t>-mapping&gt;</a:t>
            </a:r>
            <a:r>
              <a:rPr lang="en-IN" dirty="0"/>
              <a:t>: This is the sub element of and used to map the </a:t>
            </a:r>
            <a:r>
              <a:rPr lang="en-IN" dirty="0" err="1"/>
              <a:t>servlet</a:t>
            </a:r>
            <a:endParaRPr lang="en-IN" dirty="0"/>
          </a:p>
          <a:p>
            <a:r>
              <a:rPr lang="en-IN" b="1" dirty="0"/>
              <a:t>&lt;</a:t>
            </a:r>
            <a:r>
              <a:rPr lang="en-IN" b="1" dirty="0" err="1"/>
              <a:t>url</a:t>
            </a:r>
            <a:r>
              <a:rPr lang="en-IN" b="1" dirty="0"/>
              <a:t>-pattern&gt;</a:t>
            </a:r>
            <a:r>
              <a:rPr lang="en-IN" dirty="0"/>
              <a:t>: This is the sub element of </a:t>
            </a:r>
            <a:r>
              <a:rPr lang="en-IN" dirty="0" err="1"/>
              <a:t>servlet</a:t>
            </a:r>
            <a:r>
              <a:rPr lang="en-IN" dirty="0"/>
              <a:t>-mapping and used to client side to invoke the </a:t>
            </a:r>
            <a:r>
              <a:rPr lang="en-IN" dirty="0" err="1" smtClean="0"/>
              <a:t>servlet</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Web.xml </a:t>
            </a:r>
            <a:r>
              <a:rPr lang="en-IN" dirty="0" smtClean="0"/>
              <a:t>Tags</a:t>
            </a:r>
            <a:endParaRPr lang="en-IN" dirty="0"/>
          </a:p>
        </p:txBody>
      </p:sp>
      <p:sp>
        <p:nvSpPr>
          <p:cNvPr id="3" name="Content Placeholder 2"/>
          <p:cNvSpPr>
            <a:spLocks noGrp="1"/>
          </p:cNvSpPr>
          <p:nvPr>
            <p:ph idx="1"/>
          </p:nvPr>
        </p:nvSpPr>
        <p:spPr/>
        <p:txBody>
          <a:bodyPr/>
          <a:lstStyle/>
          <a:p>
            <a:r>
              <a:rPr lang="en-IN" dirty="0" smtClean="0"/>
              <a:t>Welcome-file-list tag; This tag is used to specify the default page of web application if none is specified.</a:t>
            </a:r>
          </a:p>
          <a:p>
            <a:r>
              <a:rPr lang="en-IN" dirty="0" smtClean="0"/>
              <a:t>&lt;welcome-file-list&gt;</a:t>
            </a:r>
          </a:p>
          <a:p>
            <a:r>
              <a:rPr lang="en-IN" dirty="0" smtClean="0"/>
              <a:t>&lt;welcome-file&gt;index.jsp&lt;/welcome-file&gt;</a:t>
            </a:r>
          </a:p>
          <a:p>
            <a:r>
              <a:rPr lang="en-IN" dirty="0" smtClean="0"/>
              <a:t>&lt;/welcome-file-list&gt;</a:t>
            </a:r>
          </a:p>
          <a:p>
            <a:r>
              <a:rPr lang="en-IN" dirty="0" smtClean="0"/>
              <a:t>In the above example index.jsp used as web page for web application</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 Tags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Error page tag: This tag is used to specify the error occurred in the while </a:t>
            </a:r>
            <a:r>
              <a:rPr lang="en-IN" dirty="0" err="1" smtClean="0"/>
              <a:t>weblogic</a:t>
            </a:r>
            <a:r>
              <a:rPr lang="en-IN" dirty="0" smtClean="0"/>
              <a:t> server is responding </a:t>
            </a:r>
            <a:r>
              <a:rPr lang="en-IN" dirty="0" err="1" smtClean="0"/>
              <a:t>ti</a:t>
            </a:r>
            <a:r>
              <a:rPr lang="en-IN" dirty="0" smtClean="0"/>
              <a:t> a HTTP request, returns an HTML page that displays either the HTTP error code.</a:t>
            </a:r>
          </a:p>
          <a:p>
            <a:r>
              <a:rPr lang="en-IN" dirty="0" smtClean="0"/>
              <a:t>&lt;error-page&gt;</a:t>
            </a:r>
          </a:p>
          <a:p>
            <a:r>
              <a:rPr lang="en-IN" dirty="0" smtClean="0"/>
              <a:t>&lt;error-code&gt;105&lt;/error-code&gt;</a:t>
            </a:r>
          </a:p>
          <a:p>
            <a:r>
              <a:rPr lang="en-IN" dirty="0" smtClean="0"/>
              <a:t>&lt;location&gt;/</a:t>
            </a:r>
            <a:r>
              <a:rPr lang="en-IN" dirty="0" err="1" smtClean="0"/>
              <a:t>jsp</a:t>
            </a:r>
            <a:r>
              <a:rPr lang="en-IN" dirty="0" smtClean="0"/>
              <a:t>/error/PageNotFound.jsp&lt;/location&gt;</a:t>
            </a:r>
          </a:p>
          <a:p>
            <a:r>
              <a:rPr lang="en-IN" dirty="0" smtClean="0"/>
              <a:t>&lt;/error page&gt;</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 Tags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Session </a:t>
            </a:r>
            <a:r>
              <a:rPr lang="en-IN" dirty="0" err="1" smtClean="0"/>
              <a:t>config</a:t>
            </a:r>
            <a:r>
              <a:rPr lang="en-IN" dirty="0" smtClean="0"/>
              <a:t> tag: This tag is used to specify the session configuration parameter</a:t>
            </a:r>
          </a:p>
          <a:p>
            <a:r>
              <a:rPr lang="en-IN" dirty="0" smtClean="0"/>
              <a:t>Example:</a:t>
            </a:r>
          </a:p>
          <a:p>
            <a:r>
              <a:rPr lang="en-IN" dirty="0" smtClean="0"/>
              <a:t>&lt;session-</a:t>
            </a:r>
            <a:r>
              <a:rPr lang="en-IN" dirty="0" err="1" smtClean="0"/>
              <a:t>config</a:t>
            </a:r>
            <a:r>
              <a:rPr lang="en-IN" dirty="0" smtClean="0"/>
              <a:t>&gt;</a:t>
            </a:r>
          </a:p>
          <a:p>
            <a:r>
              <a:rPr lang="en-IN" dirty="0" smtClean="0"/>
              <a:t>&lt;session-timeout&gt;</a:t>
            </a:r>
          </a:p>
          <a:p>
            <a:r>
              <a:rPr lang="en-IN" dirty="0" smtClean="0"/>
              <a:t>     15</a:t>
            </a:r>
          </a:p>
          <a:p>
            <a:r>
              <a:rPr lang="en-IN" dirty="0" smtClean="0"/>
              <a:t> &lt;/session-timeout&gt;</a:t>
            </a:r>
          </a:p>
          <a:p>
            <a:r>
              <a:rPr lang="en-IN" dirty="0" smtClean="0"/>
              <a:t>&lt;/session-</a:t>
            </a:r>
            <a:r>
              <a:rPr lang="en-IN" dirty="0" err="1" smtClean="0"/>
              <a:t>config</a:t>
            </a:r>
            <a:r>
              <a:rPr lang="en-IN" dirty="0" smtClean="0"/>
              <a:t>&gt;</a:t>
            </a:r>
          </a:p>
          <a:p>
            <a:r>
              <a:rPr lang="en-IN" dirty="0" smtClean="0"/>
              <a:t>In the above example session-</a:t>
            </a:r>
            <a:r>
              <a:rPr lang="en-IN" dirty="0" err="1" smtClean="0"/>
              <a:t>config</a:t>
            </a:r>
            <a:r>
              <a:rPr lang="en-IN" dirty="0" smtClean="0"/>
              <a:t> tag contains another tag session-timeout which specifies the http session timeout. The time specify in minutes.</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web.xml </a:t>
            </a:r>
            <a:r>
              <a:rPr lang="en-IN" dirty="0" smtClean="0"/>
              <a:t>file</a:t>
            </a:r>
            <a:endParaRPr lang="en-IN" dirty="0"/>
          </a:p>
        </p:txBody>
      </p:sp>
      <p:sp>
        <p:nvSpPr>
          <p:cNvPr id="3" name="Content Placeholder 2"/>
          <p:cNvSpPr>
            <a:spLocks noGrp="1"/>
          </p:cNvSpPr>
          <p:nvPr>
            <p:ph idx="1"/>
          </p:nvPr>
        </p:nvSpPr>
        <p:spPr/>
        <p:txBody>
          <a:bodyPr/>
          <a:lstStyle/>
          <a:p>
            <a:r>
              <a:rPr lang="en-IN" dirty="0"/>
              <a:t>The first benefit of the xml is we can write it in our won </a:t>
            </a:r>
            <a:r>
              <a:rPr lang="en-IN" dirty="0" err="1"/>
              <a:t>markup</a:t>
            </a:r>
            <a:r>
              <a:rPr lang="en-IN" dirty="0"/>
              <a:t> language. There is a no restricted to limited sets of tags. By defining our own tag we can create a </a:t>
            </a:r>
            <a:r>
              <a:rPr lang="en-IN" dirty="0" err="1"/>
              <a:t>markup</a:t>
            </a:r>
            <a:r>
              <a:rPr lang="en-IN" dirty="0"/>
              <a:t> language in terms of specific problem.</a:t>
            </a:r>
          </a:p>
          <a:p>
            <a:r>
              <a:rPr lang="en-IN" dirty="0"/>
              <a:t>Searching the data is easy and efficient.</a:t>
            </a:r>
          </a:p>
          <a:p>
            <a:r>
              <a:rPr lang="en-IN" dirty="0"/>
              <a:t>Completely compatible with Java™ and 100% portable</a:t>
            </a:r>
            <a:r>
              <a:rPr lang="en-IN" dirty="0" smtClean="0"/>
              <a: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Hello World</a:t>
            </a:r>
            <a:endParaRPr lang="en-IN" dirty="0"/>
          </a:p>
        </p:txBody>
      </p:sp>
      <p:pic>
        <p:nvPicPr>
          <p:cNvPr id="4" name="Content Placeholder 3" descr="725674 - Copy.png"/>
          <p:cNvPicPr>
            <a:picLocks noGrp="1" noChangeAspect="1"/>
          </p:cNvPicPr>
          <p:nvPr>
            <p:ph idx="1"/>
          </p:nvPr>
        </p:nvPicPr>
        <p:blipFill>
          <a:blip r:embed="rId2"/>
          <a:stretch>
            <a:fillRect/>
          </a:stretch>
        </p:blipFill>
        <p:spPr>
          <a:xfrm>
            <a:off x="2298916" y="1600200"/>
            <a:ext cx="4546168"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Servlet</a:t>
            </a:r>
            <a:r>
              <a:rPr lang="en-IN" dirty="0"/>
              <a:t> API </a:t>
            </a:r>
            <a:r>
              <a:rPr lang="en-IN" dirty="0" smtClean="0"/>
              <a:t>History</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900726" y="1600200"/>
            <a:ext cx="534254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a:t>
            </a:r>
            <a:r>
              <a:rPr lang="en-IN" dirty="0" err="1"/>
              <a:t>Servlet</a:t>
            </a:r>
            <a:r>
              <a:rPr lang="en-IN" dirty="0"/>
              <a:t> </a:t>
            </a:r>
            <a:r>
              <a:rPr lang="en-IN" dirty="0" smtClean="0"/>
              <a:t>?</a:t>
            </a:r>
            <a:endParaRPr lang="en-IN" dirty="0"/>
          </a:p>
        </p:txBody>
      </p:sp>
      <p:sp>
        <p:nvSpPr>
          <p:cNvPr id="3" name="Content Placeholder 2"/>
          <p:cNvSpPr>
            <a:spLocks noGrp="1"/>
          </p:cNvSpPr>
          <p:nvPr>
            <p:ph idx="1"/>
          </p:nvPr>
        </p:nvSpPr>
        <p:spPr/>
        <p:txBody>
          <a:bodyPr>
            <a:normAutofit fontScale="92500"/>
          </a:bodyPr>
          <a:lstStyle/>
          <a:p>
            <a:pPr algn="just"/>
            <a:r>
              <a:rPr lang="en-IN" dirty="0" err="1"/>
              <a:t>Servlets</a:t>
            </a:r>
            <a:r>
              <a:rPr lang="en-IN" dirty="0"/>
              <a:t> are an important component of a J2EE application. </a:t>
            </a:r>
            <a:r>
              <a:rPr lang="en-IN" dirty="0" err="1"/>
              <a:t>Servlets</a:t>
            </a:r>
            <a:r>
              <a:rPr lang="en-IN" dirty="0"/>
              <a:t> along with </a:t>
            </a:r>
            <a:r>
              <a:rPr lang="en-IN" dirty="0" err="1"/>
              <a:t>JavaServer</a:t>
            </a:r>
            <a:r>
              <a:rPr lang="en-IN" dirty="0"/>
              <a:t> Pages (JSP) and EJB modules can be termed as server-side J2EE component </a:t>
            </a:r>
            <a:r>
              <a:rPr lang="en-IN" dirty="0" smtClean="0"/>
              <a:t>types.</a:t>
            </a:r>
          </a:p>
          <a:p>
            <a:pPr algn="just"/>
            <a:r>
              <a:rPr lang="en-IN" dirty="0" err="1" smtClean="0"/>
              <a:t>Servlet</a:t>
            </a:r>
            <a:r>
              <a:rPr lang="en-IN" dirty="0" smtClean="0"/>
              <a:t> </a:t>
            </a:r>
            <a:r>
              <a:rPr lang="en-IN" dirty="0"/>
              <a:t>is a Java Programming </a:t>
            </a:r>
            <a:r>
              <a:rPr lang="en-IN" dirty="0" smtClean="0"/>
              <a:t>Language.</a:t>
            </a:r>
          </a:p>
          <a:p>
            <a:pPr algn="just"/>
            <a:r>
              <a:rPr lang="en-IN" dirty="0" err="1" smtClean="0"/>
              <a:t>Servlets</a:t>
            </a:r>
            <a:r>
              <a:rPr lang="en-IN" dirty="0" smtClean="0"/>
              <a:t> </a:t>
            </a:r>
            <a:r>
              <a:rPr lang="en-IN" dirty="0"/>
              <a:t>are used to create web </a:t>
            </a:r>
            <a:r>
              <a:rPr lang="en-IN" dirty="0" smtClean="0"/>
              <a:t>applications.</a:t>
            </a:r>
          </a:p>
          <a:p>
            <a:pPr algn="just"/>
            <a:r>
              <a:rPr lang="en-IN" dirty="0" err="1" smtClean="0"/>
              <a:t>Servlets</a:t>
            </a:r>
            <a:r>
              <a:rPr lang="en-IN" dirty="0" smtClean="0"/>
              <a:t> </a:t>
            </a:r>
            <a:r>
              <a:rPr lang="en-IN" dirty="0"/>
              <a:t>are used to extend the applications hosted by web servers. </a:t>
            </a:r>
            <a:r>
              <a:rPr lang="en-IN" dirty="0" err="1"/>
              <a:t>Servlet</a:t>
            </a:r>
            <a:r>
              <a:rPr lang="en-IN" dirty="0"/>
              <a:t> runs in a J2EE application </a:t>
            </a:r>
            <a:r>
              <a:rPr lang="en-IN" dirty="0" smtClean="0"/>
              <a:t>server.</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Servlet</a:t>
            </a:r>
            <a:r>
              <a:rPr lang="en-IN" dirty="0"/>
              <a:t> </a:t>
            </a:r>
            <a:r>
              <a:rPr lang="en-IN" dirty="0" smtClean="0"/>
              <a:t>Architecture</a:t>
            </a:r>
            <a:endParaRPr lang="en-IN" dirty="0"/>
          </a:p>
        </p:txBody>
      </p:sp>
      <p:pic>
        <p:nvPicPr>
          <p:cNvPr id="4" name="Content Placeholder 3" descr="Servlet-Architecture.jpg"/>
          <p:cNvPicPr>
            <a:picLocks noGrp="1" noChangeAspect="1"/>
          </p:cNvPicPr>
          <p:nvPr>
            <p:ph idx="1"/>
          </p:nvPr>
        </p:nvPicPr>
        <p:blipFill>
          <a:blip r:embed="rId2"/>
          <a:stretch>
            <a:fillRect/>
          </a:stretch>
        </p:blipFill>
        <p:spPr>
          <a:xfrm>
            <a:off x="769345" y="1600200"/>
            <a:ext cx="7605310"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Process can be summarized</a:t>
            </a:r>
            <a:endParaRPr lang="en-IN" dirty="0"/>
          </a:p>
        </p:txBody>
      </p:sp>
      <p:sp>
        <p:nvSpPr>
          <p:cNvPr id="3" name="Content Placeholder 2"/>
          <p:cNvSpPr>
            <a:spLocks noGrp="1"/>
          </p:cNvSpPr>
          <p:nvPr>
            <p:ph idx="1"/>
          </p:nvPr>
        </p:nvSpPr>
        <p:spPr/>
        <p:txBody>
          <a:bodyPr/>
          <a:lstStyle/>
          <a:p>
            <a:r>
              <a:rPr lang="en-IN" dirty="0" smtClean="0"/>
              <a:t>A </a:t>
            </a:r>
            <a:r>
              <a:rPr lang="en-IN" dirty="0"/>
              <a:t>client sends a request to a Web Server, through a Web Browser.</a:t>
            </a:r>
          </a:p>
          <a:p>
            <a:r>
              <a:rPr lang="en-IN" dirty="0"/>
              <a:t>The Web Server searches for the required </a:t>
            </a:r>
            <a:r>
              <a:rPr lang="en-IN" dirty="0" err="1"/>
              <a:t>Servlet</a:t>
            </a:r>
            <a:r>
              <a:rPr lang="en-IN" dirty="0"/>
              <a:t> and initiates it.</a:t>
            </a:r>
          </a:p>
          <a:p>
            <a:r>
              <a:rPr lang="en-IN" dirty="0"/>
              <a:t>The </a:t>
            </a:r>
            <a:r>
              <a:rPr lang="en-IN" dirty="0" err="1"/>
              <a:t>Servlet</a:t>
            </a:r>
            <a:r>
              <a:rPr lang="en-IN" dirty="0"/>
              <a:t> then processes the client request and sends the response back to the server, which is then forwarded to the client.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err="1"/>
              <a:t>Servlets</a:t>
            </a:r>
            <a:r>
              <a:rPr lang="en-IN" dirty="0"/>
              <a:t> provide component based and platform-independent methods for building Web based </a:t>
            </a:r>
            <a:r>
              <a:rPr lang="en-IN" dirty="0" smtClean="0"/>
              <a:t>applications.</a:t>
            </a:r>
          </a:p>
          <a:p>
            <a:pPr algn="just"/>
            <a:r>
              <a:rPr lang="en-IN" dirty="0" smtClean="0"/>
              <a:t>Each </a:t>
            </a:r>
            <a:r>
              <a:rPr lang="en-IN" dirty="0"/>
              <a:t>Request is run in a separate thread ,so </a:t>
            </a:r>
            <a:r>
              <a:rPr lang="en-IN" dirty="0" err="1"/>
              <a:t>servlet</a:t>
            </a:r>
            <a:r>
              <a:rPr lang="en-IN" dirty="0"/>
              <a:t> request processing is faster than </a:t>
            </a:r>
            <a:r>
              <a:rPr lang="en-IN" dirty="0" smtClean="0"/>
              <a:t>CGI.</a:t>
            </a:r>
          </a:p>
          <a:p>
            <a:pPr algn="just"/>
            <a:r>
              <a:rPr lang="en-IN" dirty="0" err="1" smtClean="0"/>
              <a:t>Servlets</a:t>
            </a:r>
            <a:r>
              <a:rPr lang="en-IN" dirty="0" smtClean="0"/>
              <a:t> </a:t>
            </a:r>
            <a:r>
              <a:rPr lang="en-IN" dirty="0"/>
              <a:t>overcomes the limitations of CGI </a:t>
            </a:r>
            <a:r>
              <a:rPr lang="en-IN" dirty="0" smtClean="0"/>
              <a:t>program.</a:t>
            </a:r>
          </a:p>
          <a:p>
            <a:pPr algn="just"/>
            <a:r>
              <a:rPr lang="en-IN" dirty="0" err="1" smtClean="0"/>
              <a:t>Servlets</a:t>
            </a:r>
            <a:r>
              <a:rPr lang="en-IN" dirty="0" smtClean="0"/>
              <a:t> </a:t>
            </a:r>
            <a:r>
              <a:rPr lang="en-IN" dirty="0"/>
              <a:t>run on Java Virtual Machine and in any platform and it is simple to </a:t>
            </a:r>
            <a:r>
              <a:rPr lang="en-IN" dirty="0" smtClean="0"/>
              <a:t>write.</a:t>
            </a:r>
          </a:p>
          <a:p>
            <a:pPr algn="just"/>
            <a:r>
              <a:rPr lang="en-IN" dirty="0" err="1" smtClean="0"/>
              <a:t>Servlet</a:t>
            </a:r>
            <a:r>
              <a:rPr lang="en-IN" dirty="0" smtClean="0"/>
              <a:t> </a:t>
            </a:r>
            <a:r>
              <a:rPr lang="en-IN" dirty="0"/>
              <a:t>are more powerful and the performance is better</a:t>
            </a:r>
            <a:r>
              <a:rPr lang="en-IN" dirty="0" smtClean="0"/>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1585</Words>
  <Application>Microsoft Office PowerPoint</Application>
  <PresentationFormat>On-screen Show (4:3)</PresentationFormat>
  <Paragraphs>200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Servlet</vt:lpstr>
      <vt:lpstr>CGI</vt:lpstr>
      <vt:lpstr>Diagrammatic Representation</vt:lpstr>
      <vt:lpstr>Disadvantages Of CGI</vt:lpstr>
      <vt:lpstr>Servlet API History</vt:lpstr>
      <vt:lpstr>What is Servlet ?</vt:lpstr>
      <vt:lpstr>Servlet Architecture</vt:lpstr>
      <vt:lpstr>Process can be summarized</vt:lpstr>
      <vt:lpstr>Advantages</vt:lpstr>
      <vt:lpstr>Advantages(Contd...)</vt:lpstr>
      <vt:lpstr>Disadvantages of a Servlet</vt:lpstr>
      <vt:lpstr>Servlet vs CGI</vt:lpstr>
      <vt:lpstr>Servlet API</vt:lpstr>
      <vt:lpstr>Servlet LifeCycle</vt:lpstr>
      <vt:lpstr>Servlet LifeCycle</vt:lpstr>
      <vt:lpstr>Servlet Class Loading(1)</vt:lpstr>
      <vt:lpstr>Creating Servlet Instance(2)</vt:lpstr>
      <vt:lpstr>init () method(3)</vt:lpstr>
      <vt:lpstr>Service method(4)</vt:lpstr>
      <vt:lpstr>Service method(4)..(Contd..)</vt:lpstr>
      <vt:lpstr>4.1</vt:lpstr>
      <vt:lpstr>4.2</vt:lpstr>
      <vt:lpstr>4.3</vt:lpstr>
      <vt:lpstr>4.4</vt:lpstr>
      <vt:lpstr>4.5</vt:lpstr>
      <vt:lpstr>4.6</vt:lpstr>
      <vt:lpstr>4.7</vt:lpstr>
      <vt:lpstr>4.8</vt:lpstr>
      <vt:lpstr>Example(ServletDemo.java)</vt:lpstr>
      <vt:lpstr>Example(Web.xml)</vt:lpstr>
      <vt:lpstr>Example Step- by-Step</vt:lpstr>
      <vt:lpstr>Generic Servlet and Http Servlet</vt:lpstr>
      <vt:lpstr>Generic Servlet</vt:lpstr>
      <vt:lpstr>Methods of GenericServlet class</vt:lpstr>
      <vt:lpstr>Methods of GenericServlet class</vt:lpstr>
      <vt:lpstr>Methods of HttpServlet class</vt:lpstr>
      <vt:lpstr>Methods of HttpServlet class</vt:lpstr>
      <vt:lpstr>Methods of HttpServlet class</vt:lpstr>
      <vt:lpstr>Example for Servlet</vt:lpstr>
      <vt:lpstr>Web.xml</vt:lpstr>
      <vt:lpstr>Example</vt:lpstr>
      <vt:lpstr>Elements in Web.xml</vt:lpstr>
      <vt:lpstr>Web.xml Tags</vt:lpstr>
      <vt:lpstr>Web.xml Tags</vt:lpstr>
      <vt:lpstr>Web.xml Tags</vt:lpstr>
      <vt:lpstr>Advantages of web.xml file</vt:lpstr>
      <vt:lpstr>Simple Hello World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Rags</dc:creator>
  <cp:lastModifiedBy>Rags</cp:lastModifiedBy>
  <cp:revision>8</cp:revision>
  <dcterms:created xsi:type="dcterms:W3CDTF">2018-01-22T11:38:49Z</dcterms:created>
  <dcterms:modified xsi:type="dcterms:W3CDTF">2018-01-22T12:40:39Z</dcterms:modified>
</cp:coreProperties>
</file>