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4/15/2024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4/15/2024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E048D-0E37-BAE4-B34E-6A8C61192519}"/>
              </a:ext>
            </a:extLst>
          </p:cNvPr>
          <p:cNvSpPr>
            <a:spLocks noGrp="1"/>
          </p:cNvSpPr>
          <p:nvPr>
            <p:ph type="title"/>
          </p:nvPr>
        </p:nvSpPr>
        <p:spPr/>
        <p:txBody>
          <a:bodyPr/>
          <a:lstStyle/>
          <a:p>
            <a:r>
              <a:rPr lang="en-IN" dirty="0"/>
              <a:t>V. MOHANA PRIYA</a:t>
            </a:r>
            <a:endParaRPr lang="en-US" dirty="0"/>
          </a:p>
        </p:txBody>
      </p:sp>
      <p:sp>
        <p:nvSpPr>
          <p:cNvPr id="3" name="Text Placeholder 2">
            <a:extLst>
              <a:ext uri="{FF2B5EF4-FFF2-40B4-BE49-F238E27FC236}">
                <a16:creationId xmlns:a16="http://schemas.microsoft.com/office/drawing/2014/main" xmlns="" id="{1684A3A7-32F5-D915-2AEC-1A8751E1EDF1}"/>
              </a:ext>
            </a:extLst>
          </p:cNvPr>
          <p:cNvSpPr>
            <a:spLocks noGrp="1"/>
          </p:cNvSpPr>
          <p:nvPr>
            <p:ph type="body" sz="half" idx="2"/>
          </p:nvPr>
        </p:nvSpPr>
        <p:spPr/>
        <p:txBody>
          <a:bodyPr>
            <a:normAutofit fontScale="55000" lnSpcReduction="20000"/>
          </a:bodyPr>
          <a:lstStyle/>
          <a:p>
            <a:endParaRPr lang="en-IN" b="1" dirty="0"/>
          </a:p>
          <a:p>
            <a:endParaRPr lang="en-IN" b="1" dirty="0"/>
          </a:p>
          <a:p>
            <a:endParaRPr lang="en-IN" b="1" dirty="0"/>
          </a:p>
          <a:p>
            <a:r>
              <a:rPr lang="en-IN" b="1" dirty="0"/>
              <a:t>             </a:t>
            </a:r>
          </a:p>
          <a:p>
            <a:endParaRPr lang="en-IN" b="1" dirty="0"/>
          </a:p>
          <a:p>
            <a:r>
              <a:rPr lang="en-IN" b="1" dirty="0"/>
              <a:t>                                                                     </a:t>
            </a:r>
            <a:r>
              <a:rPr lang="en-IN" sz="7700" b="1" dirty="0"/>
              <a:t>FINAL PROJECT</a:t>
            </a:r>
          </a:p>
          <a:p>
            <a:endParaRPr lang="en-IN" b="1" dirty="0"/>
          </a:p>
          <a:p>
            <a:r>
              <a:rPr lang="en-IN" b="1" dirty="0"/>
              <a:t>                                                    </a:t>
            </a:r>
            <a:r>
              <a:rPr lang="en-IN" sz="3300" b="1" dirty="0"/>
              <a:t>Object Detection And Recognition</a:t>
            </a:r>
          </a:p>
          <a:p>
            <a:endParaRPr lang="en-IN" i="1" dirty="0"/>
          </a:p>
          <a:p>
            <a:endParaRPr lang="en-IN" i="1" u="sng" dirty="0"/>
          </a:p>
          <a:p>
            <a:endParaRPr lang="en-IN" i="1" u="sng" dirty="0"/>
          </a:p>
          <a:p>
            <a:endParaRPr lang="en-IN" b="1" dirty="0"/>
          </a:p>
          <a:p>
            <a:endParaRPr lang="en-IN" b="1" dirty="0"/>
          </a:p>
          <a:p>
            <a:endParaRPr lang="en-IN" b="1" dirty="0"/>
          </a:p>
          <a:p>
            <a:endParaRPr lang="en-IN" b="1" i="1" dirty="0"/>
          </a:p>
          <a:p>
            <a:endParaRPr lang="en-US" b="1" dirty="0"/>
          </a:p>
        </p:txBody>
      </p:sp>
    </p:spTree>
    <p:extLst>
      <p:ext uri="{BB962C8B-B14F-4D97-AF65-F5344CB8AC3E}">
        <p14:creationId xmlns:p14="http://schemas.microsoft.com/office/powerpoint/2010/main" xmlns="" val="301823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BEC57-3B49-1EB2-BA57-5081E09884D1}"/>
              </a:ext>
            </a:extLst>
          </p:cNvPr>
          <p:cNvSpPr>
            <a:spLocks noGrp="1"/>
          </p:cNvSpPr>
          <p:nvPr>
            <p:ph type="title"/>
          </p:nvPr>
        </p:nvSpPr>
        <p:spPr/>
        <p:txBody>
          <a:bodyPr/>
          <a:lstStyle/>
          <a:p>
            <a:r>
              <a:rPr lang="en-IN" b="1" dirty="0"/>
              <a:t>MODELING</a:t>
            </a:r>
            <a:endParaRPr lang="en-US" b="1" dirty="0"/>
          </a:p>
        </p:txBody>
      </p:sp>
      <p:sp>
        <p:nvSpPr>
          <p:cNvPr id="3" name="Content Placeholder 2">
            <a:extLst>
              <a:ext uri="{FF2B5EF4-FFF2-40B4-BE49-F238E27FC236}">
                <a16:creationId xmlns:a16="http://schemas.microsoft.com/office/drawing/2014/main" xmlns="" id="{82780AAD-78B0-463A-B328-8723CAD040DD}"/>
              </a:ext>
            </a:extLst>
          </p:cNvPr>
          <p:cNvSpPr>
            <a:spLocks noGrp="1"/>
          </p:cNvSpPr>
          <p:nvPr>
            <p:ph idx="1"/>
          </p:nvPr>
        </p:nvSpPr>
        <p:spPr/>
        <p:txBody>
          <a:bodyPr/>
          <a:lstStyle/>
          <a:p>
            <a:r>
              <a:rPr lang="en-IN" dirty="0"/>
              <a:t>Involves locating and classifying objects within images or video frames.
Techniques include R-CNN, YOLO, SSD.
Object recognition identifies what objects are in the scene.</a:t>
            </a:r>
          </a:p>
          <a:p>
            <a:r>
              <a:rPr lang="en-IN" dirty="0"/>
              <a:t>Consists of a generator and discriminator.
Trained simultaneously in a competitive process.
Generator creates synthetic data, discriminator distinguishes real from fake.
Applications include generating realistic images, data augmentation, style transfer.</a:t>
            </a:r>
            <a:endParaRPr lang="en-US" dirty="0"/>
          </a:p>
        </p:txBody>
      </p:sp>
    </p:spTree>
    <p:extLst>
      <p:ext uri="{BB962C8B-B14F-4D97-AF65-F5344CB8AC3E}">
        <p14:creationId xmlns:p14="http://schemas.microsoft.com/office/powerpoint/2010/main" xmlns="" val="88195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D14858-A77D-E073-2C0A-DC90655649E6}"/>
              </a:ext>
            </a:extLst>
          </p:cNvPr>
          <p:cNvSpPr>
            <a:spLocks noGrp="1"/>
          </p:cNvSpPr>
          <p:nvPr>
            <p:ph type="title"/>
          </p:nvPr>
        </p:nvSpPr>
        <p:spPr/>
        <p:txBody>
          <a:bodyPr/>
          <a:lstStyle/>
          <a:p>
            <a:r>
              <a:rPr lang="en-IN" b="1" dirty="0"/>
              <a:t>RESULTS</a:t>
            </a:r>
            <a:endParaRPr lang="en-US" b="1" dirty="0"/>
          </a:p>
        </p:txBody>
      </p:sp>
      <p:pic>
        <p:nvPicPr>
          <p:cNvPr id="2" name="Content Placeholder 1">
            <a:extLst>
              <a:ext uri="{FF2B5EF4-FFF2-40B4-BE49-F238E27FC236}">
                <a16:creationId xmlns:a16="http://schemas.microsoft.com/office/drawing/2014/main" xmlns="" id="{A2CA9D72-0E24-9883-D400-B8060E0C3E14}"/>
              </a:ext>
            </a:extLst>
          </p:cNvPr>
          <p:cNvPicPr>
            <a:picLocks noGrp="1" noChangeAspect="1"/>
          </p:cNvPicPr>
          <p:nvPr>
            <p:ph idx="1"/>
          </p:nvPr>
        </p:nvPicPr>
        <p:blipFill>
          <a:blip r:embed="rId2"/>
          <a:stretch>
            <a:fillRect/>
          </a:stretch>
        </p:blipFill>
        <p:spPr>
          <a:xfrm>
            <a:off x="2323916" y="2603500"/>
            <a:ext cx="6617047" cy="3940160"/>
          </a:xfrm>
        </p:spPr>
      </p:pic>
    </p:spTree>
    <p:extLst>
      <p:ext uri="{BB962C8B-B14F-4D97-AF65-F5344CB8AC3E}">
        <p14:creationId xmlns:p14="http://schemas.microsoft.com/office/powerpoint/2010/main" xmlns="" val="249391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563F9F-2FDD-2ED4-EC28-7AE4ADFAE951}"/>
              </a:ext>
            </a:extLst>
          </p:cNvPr>
          <p:cNvSpPr>
            <a:spLocks noGrp="1"/>
          </p:cNvSpPr>
          <p:nvPr>
            <p:ph type="title"/>
          </p:nvPr>
        </p:nvSpPr>
        <p:spPr>
          <a:xfrm>
            <a:off x="1154954" y="2397302"/>
            <a:ext cx="8761413" cy="1749053"/>
          </a:xfrm>
        </p:spPr>
        <p:txBody>
          <a:bodyPr/>
          <a:lstStyle/>
          <a:p>
            <a:r>
              <a:rPr lang="en-IN" b="1" dirty="0">
                <a:solidFill>
                  <a:schemeClr val="tx1"/>
                </a:solidFill>
              </a:rPr>
              <a:t>                       THANK YOU</a:t>
            </a:r>
            <a:endParaRPr lang="en-US" b="1" dirty="0">
              <a:solidFill>
                <a:schemeClr val="tx1"/>
              </a:solidFill>
            </a:endParaRPr>
          </a:p>
        </p:txBody>
      </p:sp>
      <p:sp>
        <p:nvSpPr>
          <p:cNvPr id="3" name="Content Placeholder 2">
            <a:extLst>
              <a:ext uri="{FF2B5EF4-FFF2-40B4-BE49-F238E27FC236}">
                <a16:creationId xmlns:a16="http://schemas.microsoft.com/office/drawing/2014/main" xmlns="" id="{202AD10F-D040-159A-6A34-30A36C829DC6}"/>
              </a:ext>
            </a:extLst>
          </p:cNvPr>
          <p:cNvSpPr>
            <a:spLocks noGrp="1"/>
          </p:cNvSpPr>
          <p:nvPr>
            <p:ph idx="1"/>
          </p:nvPr>
        </p:nvSpPr>
        <p:spPr>
          <a:xfrm>
            <a:off x="1154954" y="4146356"/>
            <a:ext cx="8825659" cy="1873444"/>
          </a:xfrm>
        </p:spPr>
        <p:txBody>
          <a:bodyPr/>
          <a:lstStyle/>
          <a:p>
            <a:pPr marL="0" indent="0">
              <a:buNone/>
            </a:pPr>
            <a:r>
              <a:rPr lang="en-IN" dirty="0"/>
              <a:t>           </a:t>
            </a:r>
          </a:p>
          <a:p>
            <a:pPr marL="0" indent="0">
              <a:buNone/>
            </a:pPr>
            <a:r>
              <a:rPr lang="en-IN" dirty="0"/>
              <a:t>                                         </a:t>
            </a:r>
            <a:r>
              <a:rPr lang="en-IN" sz="2800" b="1" dirty="0"/>
              <a:t>Presented by  :  V. MOHANA PRIYA</a:t>
            </a:r>
            <a:endParaRPr lang="en-US" sz="2800" b="1" dirty="0"/>
          </a:p>
        </p:txBody>
      </p:sp>
    </p:spTree>
    <p:extLst>
      <p:ext uri="{BB962C8B-B14F-4D97-AF65-F5344CB8AC3E}">
        <p14:creationId xmlns:p14="http://schemas.microsoft.com/office/powerpoint/2010/main" xmlns="" val="215071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A69E21-E19C-D221-AC76-C045B17B7165}"/>
              </a:ext>
            </a:extLst>
          </p:cNvPr>
          <p:cNvSpPr>
            <a:spLocks noGrp="1"/>
          </p:cNvSpPr>
          <p:nvPr>
            <p:ph type="title"/>
          </p:nvPr>
        </p:nvSpPr>
        <p:spPr/>
        <p:txBody>
          <a:bodyPr/>
          <a:lstStyle/>
          <a:p>
            <a:r>
              <a:rPr lang="en-IN" b="1" dirty="0"/>
              <a:t>PROJECT TITLE</a:t>
            </a:r>
            <a:endParaRPr lang="en-US" b="1" dirty="0"/>
          </a:p>
        </p:txBody>
      </p:sp>
      <p:sp>
        <p:nvSpPr>
          <p:cNvPr id="3" name="Content Placeholder 2">
            <a:extLst>
              <a:ext uri="{FF2B5EF4-FFF2-40B4-BE49-F238E27FC236}">
                <a16:creationId xmlns:a16="http://schemas.microsoft.com/office/drawing/2014/main" xmlns="" id="{36B86D3C-9831-D308-6555-9517A7D7201E}"/>
              </a:ext>
            </a:extLst>
          </p:cNvPr>
          <p:cNvSpPr>
            <a:spLocks noGrp="1"/>
          </p:cNvSpPr>
          <p:nvPr>
            <p:ph idx="1"/>
          </p:nvPr>
        </p:nvSpPr>
        <p:spPr>
          <a:xfrm>
            <a:off x="1154954" y="2603500"/>
            <a:ext cx="10370334" cy="3416300"/>
          </a:xfrm>
        </p:spPr>
        <p:txBody>
          <a:bodyPr/>
          <a:lstStyle/>
          <a:p>
            <a:endParaRPr lang="en-IN" dirty="0"/>
          </a:p>
          <a:p>
            <a:endParaRPr lang="en-IN" dirty="0"/>
          </a:p>
          <a:p>
            <a:endParaRPr lang="en-IN" dirty="0"/>
          </a:p>
          <a:p>
            <a:pPr marL="0" indent="0">
              <a:buNone/>
            </a:pPr>
            <a:r>
              <a:rPr lang="en-IN" sz="3200" b="1" dirty="0"/>
              <a:t>            </a:t>
            </a:r>
            <a:r>
              <a:rPr lang="en-IN" sz="3200" b="1" dirty="0" smtClean="0"/>
              <a:t>OBJECT </a:t>
            </a:r>
            <a:r>
              <a:rPr lang="en-IN" sz="3200" b="1" dirty="0"/>
              <a:t>DETECTION AND RECOGNITION</a:t>
            </a:r>
          </a:p>
          <a:p>
            <a:endParaRPr lang="en-IN" i="1" dirty="0"/>
          </a:p>
          <a:p>
            <a:endParaRPr lang="en-US" i="1" dirty="0"/>
          </a:p>
        </p:txBody>
      </p:sp>
    </p:spTree>
    <p:extLst>
      <p:ext uri="{BB962C8B-B14F-4D97-AF65-F5344CB8AC3E}">
        <p14:creationId xmlns:p14="http://schemas.microsoft.com/office/powerpoint/2010/main" xmlns="" val="20175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B606E0-11A0-D9E7-50CC-9E5A82F55004}"/>
              </a:ext>
            </a:extLst>
          </p:cNvPr>
          <p:cNvSpPr>
            <a:spLocks noGrp="1"/>
          </p:cNvSpPr>
          <p:nvPr>
            <p:ph type="title"/>
          </p:nvPr>
        </p:nvSpPr>
        <p:spPr/>
        <p:txBody>
          <a:bodyPr/>
          <a:lstStyle/>
          <a:p>
            <a:r>
              <a:rPr lang="en-IN" b="1" dirty="0"/>
              <a:t>AGENDA</a:t>
            </a:r>
            <a:endParaRPr lang="en-US" b="1" dirty="0"/>
          </a:p>
        </p:txBody>
      </p:sp>
      <p:sp>
        <p:nvSpPr>
          <p:cNvPr id="3" name="Content Placeholder 2">
            <a:extLst>
              <a:ext uri="{FF2B5EF4-FFF2-40B4-BE49-F238E27FC236}">
                <a16:creationId xmlns:a16="http://schemas.microsoft.com/office/drawing/2014/main" xmlns="" id="{B0D7341C-2846-22A5-0AF3-9EA84E5E5160}"/>
              </a:ext>
            </a:extLst>
          </p:cNvPr>
          <p:cNvSpPr>
            <a:spLocks noGrp="1"/>
          </p:cNvSpPr>
          <p:nvPr>
            <p:ph idx="1"/>
          </p:nvPr>
        </p:nvSpPr>
        <p:spPr>
          <a:xfrm>
            <a:off x="758331" y="2939856"/>
            <a:ext cx="10971331" cy="3416300"/>
          </a:xfrm>
        </p:spPr>
        <p:txBody>
          <a:bodyPr/>
          <a:lstStyle/>
          <a:p>
            <a:r>
              <a:rPr lang="en-IN" b="1" dirty="0"/>
              <a:t>Data Augmentation</a:t>
            </a:r>
            <a:r>
              <a:rPr lang="en-IN" dirty="0"/>
              <a:t>: Leveraging generative models to augment training data.</a:t>
            </a:r>
          </a:p>
          <a:p>
            <a:endParaRPr lang="en-IN" dirty="0"/>
          </a:p>
          <a:p>
            <a:r>
              <a:rPr lang="en-IN" b="1" dirty="0"/>
              <a:t>Anomaly Detection</a:t>
            </a:r>
            <a:r>
              <a:rPr lang="en-IN" dirty="0"/>
              <a:t>: Utilizing generative AI for detecting anomalies in object recognition</a:t>
            </a:r>
          </a:p>
          <a:p>
            <a:endParaRPr lang="en-IN" dirty="0"/>
          </a:p>
          <a:p>
            <a:r>
              <a:rPr lang="en-IN" b="1" dirty="0"/>
              <a:t>Unsupervised Learning</a:t>
            </a:r>
            <a:r>
              <a:rPr lang="en-IN" dirty="0"/>
              <a:t>: Exploring unsupervised techniques for object detection.</a:t>
            </a:r>
          </a:p>
          <a:p>
            <a:endParaRPr lang="en-IN" dirty="0"/>
          </a:p>
          <a:p>
            <a:r>
              <a:rPr lang="en-IN" b="1" dirty="0"/>
              <a:t>Domain Adaptation</a:t>
            </a:r>
            <a:r>
              <a:rPr lang="en-IN" dirty="0"/>
              <a:t>: Adapting object detection models across different domains using generative AI.</a:t>
            </a:r>
          </a:p>
        </p:txBody>
      </p:sp>
    </p:spTree>
    <p:extLst>
      <p:ext uri="{BB962C8B-B14F-4D97-AF65-F5344CB8AC3E}">
        <p14:creationId xmlns:p14="http://schemas.microsoft.com/office/powerpoint/2010/main" xmlns="" val="351062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C24B5-0436-914A-586C-45148E0C6716}"/>
              </a:ext>
            </a:extLst>
          </p:cNvPr>
          <p:cNvSpPr>
            <a:spLocks noGrp="1"/>
          </p:cNvSpPr>
          <p:nvPr>
            <p:ph type="title"/>
          </p:nvPr>
        </p:nvSpPr>
        <p:spPr/>
        <p:txBody>
          <a:bodyPr/>
          <a:lstStyle/>
          <a:p>
            <a:r>
              <a:rPr lang="en-IN" b="1" dirty="0"/>
              <a:t>PROBLEM STATEMENT</a:t>
            </a:r>
            <a:endParaRPr lang="en-US" b="1" dirty="0"/>
          </a:p>
        </p:txBody>
      </p:sp>
      <p:sp>
        <p:nvSpPr>
          <p:cNvPr id="3" name="Content Placeholder 2">
            <a:extLst>
              <a:ext uri="{FF2B5EF4-FFF2-40B4-BE49-F238E27FC236}">
                <a16:creationId xmlns:a16="http://schemas.microsoft.com/office/drawing/2014/main" xmlns="" id="{6CDEEC36-B977-FEC7-CED1-CB5A73B8A3F5}"/>
              </a:ext>
            </a:extLst>
          </p:cNvPr>
          <p:cNvSpPr>
            <a:spLocks noGrp="1"/>
          </p:cNvSpPr>
          <p:nvPr>
            <p:ph idx="1"/>
          </p:nvPr>
        </p:nvSpPr>
        <p:spPr>
          <a:xfrm>
            <a:off x="782793" y="2617463"/>
            <a:ext cx="10910177" cy="3877271"/>
          </a:xfrm>
        </p:spPr>
        <p:txBody>
          <a:bodyPr>
            <a:normAutofit/>
          </a:bodyPr>
          <a:lstStyle/>
          <a:p>
            <a:endParaRPr lang="en-IN" dirty="0"/>
          </a:p>
          <a:p>
            <a:r>
              <a:rPr lang="en-IN" i="1" dirty="0"/>
              <a:t>Leveraging generative AI techniques to enhance object detection and recognition systems by addressing issues such as limited training data, anomaly detection, unsupervised learning, and domain adaptation, ultimately improving the robustness and adaptability of these systems in real-world scenarios.</a:t>
            </a:r>
          </a:p>
          <a:p>
            <a:endParaRPr lang="en-IN" i="1" dirty="0"/>
          </a:p>
          <a:p>
            <a:r>
              <a:rPr lang="en-IN" b="1" i="1" dirty="0"/>
              <a:t>Data Augmentation:</a:t>
            </a:r>
            <a:r>
              <a:rPr lang="en-IN" i="1" dirty="0"/>
              <a:t> Using generative AI to augment training data for more robust object detection and recognition models.</a:t>
            </a:r>
          </a:p>
          <a:p>
            <a:endParaRPr lang="en-IN" i="1" dirty="0"/>
          </a:p>
          <a:p>
            <a:r>
              <a:rPr lang="en-IN" b="1" i="1" dirty="0"/>
              <a:t>Improving Anomaly Detection</a:t>
            </a:r>
            <a:r>
              <a:rPr lang="en-IN" i="1" dirty="0"/>
              <a:t>: Leveraging generative AI techniques to enhance anomaly detection capabilities within object recognition systems.</a:t>
            </a:r>
          </a:p>
        </p:txBody>
      </p:sp>
    </p:spTree>
    <p:extLst>
      <p:ext uri="{BB962C8B-B14F-4D97-AF65-F5344CB8AC3E}">
        <p14:creationId xmlns:p14="http://schemas.microsoft.com/office/powerpoint/2010/main" xmlns="" val="331953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36907-6358-1A7D-AA15-0B216CD942C7}"/>
              </a:ext>
            </a:extLst>
          </p:cNvPr>
          <p:cNvSpPr>
            <a:spLocks noGrp="1"/>
          </p:cNvSpPr>
          <p:nvPr>
            <p:ph type="title"/>
          </p:nvPr>
        </p:nvSpPr>
        <p:spPr/>
        <p:txBody>
          <a:bodyPr/>
          <a:lstStyle/>
          <a:p>
            <a:r>
              <a:rPr lang="en-IN" b="1" dirty="0"/>
              <a:t>PROJECT OVERVIEW</a:t>
            </a:r>
            <a:endParaRPr lang="en-US" b="1" dirty="0"/>
          </a:p>
        </p:txBody>
      </p:sp>
      <p:sp>
        <p:nvSpPr>
          <p:cNvPr id="3" name="Content Placeholder 2">
            <a:extLst>
              <a:ext uri="{FF2B5EF4-FFF2-40B4-BE49-F238E27FC236}">
                <a16:creationId xmlns:a16="http://schemas.microsoft.com/office/drawing/2014/main" xmlns="" id="{F797E223-D0FE-E81B-7F94-D10E5EDA1250}"/>
              </a:ext>
            </a:extLst>
          </p:cNvPr>
          <p:cNvSpPr>
            <a:spLocks noGrp="1"/>
          </p:cNvSpPr>
          <p:nvPr>
            <p:ph idx="1"/>
          </p:nvPr>
        </p:nvSpPr>
        <p:spPr>
          <a:xfrm>
            <a:off x="1154954" y="2603500"/>
            <a:ext cx="10183312" cy="3416300"/>
          </a:xfrm>
        </p:spPr>
        <p:txBody>
          <a:bodyPr>
            <a:normAutofit/>
          </a:bodyPr>
          <a:lstStyle/>
          <a:p>
            <a:r>
              <a:rPr lang="en-IN" b="1" dirty="0"/>
              <a:t>Objective</a:t>
            </a:r>
            <a:r>
              <a:rPr lang="en-IN" dirty="0"/>
              <a:t>: Develop a generative AI model for real-time object detection and recognition in images and videos.</a:t>
            </a:r>
          </a:p>
          <a:p>
            <a:r>
              <a:rPr lang="en-IN" b="1" dirty="0"/>
              <a:t>Approach</a:t>
            </a:r>
            <a:r>
              <a:rPr lang="en-IN" dirty="0"/>
              <a:t>: Utilize state-of-the-art generative adversarial networks (GANs) combined with convolutional neural networks (CNNs) to generate realistic images and accurately detect objects within them.</a:t>
            </a:r>
          </a:p>
          <a:p>
            <a:r>
              <a:rPr lang="en-IN" b="1" dirty="0"/>
              <a:t>Data Preparation:</a:t>
            </a:r>
            <a:r>
              <a:rPr lang="en-IN" dirty="0"/>
              <a:t> Curate and </a:t>
            </a:r>
            <a:r>
              <a:rPr lang="en-IN" dirty="0" err="1"/>
              <a:t>preprocess</a:t>
            </a:r>
            <a:r>
              <a:rPr lang="en-IN" dirty="0"/>
              <a:t> a large dataset of annotated images to train the model, ensuring diversity and quality in the training data.</a:t>
            </a:r>
          </a:p>
          <a:p>
            <a:r>
              <a:rPr lang="en-IN" b="1" dirty="0"/>
              <a:t>Evaluation: </a:t>
            </a:r>
            <a:r>
              <a:rPr lang="en-IN" dirty="0"/>
              <a:t>Assess the model’s performance using standard metrics such as mean average precision (</a:t>
            </a:r>
            <a:r>
              <a:rPr lang="en-IN" dirty="0" err="1"/>
              <a:t>mAP</a:t>
            </a:r>
            <a:r>
              <a:rPr lang="en-IN" dirty="0"/>
              <a:t>) and accuracy, comparing it against existing object detection methods to demonstrate its efficacy in generative AI applications.</a:t>
            </a:r>
            <a:endParaRPr lang="en-US" dirty="0"/>
          </a:p>
        </p:txBody>
      </p:sp>
    </p:spTree>
    <p:extLst>
      <p:ext uri="{BB962C8B-B14F-4D97-AF65-F5344CB8AC3E}">
        <p14:creationId xmlns:p14="http://schemas.microsoft.com/office/powerpoint/2010/main" xmlns="" val="222460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170CA-A9F0-2F7A-389B-AD96D0585240}"/>
              </a:ext>
            </a:extLst>
          </p:cNvPr>
          <p:cNvSpPr>
            <a:spLocks noGrp="1"/>
          </p:cNvSpPr>
          <p:nvPr>
            <p:ph type="title"/>
          </p:nvPr>
        </p:nvSpPr>
        <p:spPr/>
        <p:txBody>
          <a:bodyPr/>
          <a:lstStyle/>
          <a:p>
            <a:r>
              <a:rPr lang="en-IN" b="1" dirty="0"/>
              <a:t>END USERS</a:t>
            </a:r>
            <a:endParaRPr lang="en-US" b="1" dirty="0"/>
          </a:p>
        </p:txBody>
      </p:sp>
      <p:sp>
        <p:nvSpPr>
          <p:cNvPr id="3" name="Content Placeholder 2">
            <a:extLst>
              <a:ext uri="{FF2B5EF4-FFF2-40B4-BE49-F238E27FC236}">
                <a16:creationId xmlns:a16="http://schemas.microsoft.com/office/drawing/2014/main" xmlns="" id="{9D8C35D3-AEED-11B0-5695-C6412D0EA152}"/>
              </a:ext>
            </a:extLst>
          </p:cNvPr>
          <p:cNvSpPr>
            <a:spLocks noGrp="1"/>
          </p:cNvSpPr>
          <p:nvPr>
            <p:ph idx="1"/>
          </p:nvPr>
        </p:nvSpPr>
        <p:spPr>
          <a:xfrm>
            <a:off x="1154954" y="2603500"/>
            <a:ext cx="10158850" cy="3416300"/>
          </a:xfrm>
        </p:spPr>
        <p:txBody>
          <a:bodyPr/>
          <a:lstStyle/>
          <a:p>
            <a:r>
              <a:rPr lang="en-IN" dirty="0"/>
              <a:t>End users for object detection and recognition in generative AI include, </a:t>
            </a:r>
          </a:p>
          <a:p>
            <a:pPr>
              <a:buFont typeface="+mj-lt"/>
              <a:buAutoNum type="arabicPeriod"/>
            </a:pPr>
            <a:r>
              <a:rPr lang="en-IN" dirty="0"/>
              <a:t>Autonomous vehicle developers</a:t>
            </a:r>
          </a:p>
          <a:p>
            <a:pPr>
              <a:buFont typeface="+mj-lt"/>
              <a:buAutoNum type="arabicPeriod"/>
            </a:pPr>
            <a:r>
              <a:rPr lang="en-IN" dirty="0"/>
              <a:t>Surveillance companies</a:t>
            </a:r>
          </a:p>
          <a:p>
            <a:pPr>
              <a:buFont typeface="+mj-lt"/>
              <a:buAutoNum type="arabicPeriod"/>
            </a:pPr>
            <a:r>
              <a:rPr lang="en-IN" dirty="0"/>
              <a:t>Retail marketers</a:t>
            </a:r>
          </a:p>
          <a:p>
            <a:pPr>
              <a:buFont typeface="+mj-lt"/>
              <a:buAutoNum type="arabicPeriod"/>
            </a:pPr>
            <a:r>
              <a:rPr lang="en-IN" dirty="0"/>
              <a:t>Healthcare institutions</a:t>
            </a:r>
          </a:p>
          <a:p>
            <a:pPr>
              <a:buFont typeface="+mj-lt"/>
              <a:buAutoNum type="arabicPeriod"/>
            </a:pPr>
            <a:r>
              <a:rPr lang="en-IN" dirty="0"/>
              <a:t>Manufacturing industries</a:t>
            </a:r>
          </a:p>
          <a:p>
            <a:pPr>
              <a:buFont typeface="+mj-lt"/>
              <a:buAutoNum type="arabicPeriod"/>
            </a:pPr>
            <a:r>
              <a:rPr lang="en-IN" dirty="0"/>
              <a:t>Manufacturing industries</a:t>
            </a:r>
          </a:p>
          <a:p>
            <a:pPr>
              <a:buFont typeface="+mj-lt"/>
              <a:buAutoNum type="arabicPeriod"/>
            </a:pPr>
            <a:r>
              <a:rPr lang="en-IN" dirty="0"/>
              <a:t>Smart city initiatives, and entertainment/gaming developers.</a:t>
            </a:r>
            <a:endParaRPr lang="en-US" dirty="0"/>
          </a:p>
        </p:txBody>
      </p:sp>
    </p:spTree>
    <p:extLst>
      <p:ext uri="{BB962C8B-B14F-4D97-AF65-F5344CB8AC3E}">
        <p14:creationId xmlns:p14="http://schemas.microsoft.com/office/powerpoint/2010/main" xmlns="" val="1785055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DDF51-725D-89BA-4EE6-5569463D54A9}"/>
              </a:ext>
            </a:extLst>
          </p:cNvPr>
          <p:cNvSpPr>
            <a:spLocks noGrp="1"/>
          </p:cNvSpPr>
          <p:nvPr>
            <p:ph type="title"/>
          </p:nvPr>
        </p:nvSpPr>
        <p:spPr/>
        <p:txBody>
          <a:bodyPr/>
          <a:lstStyle/>
          <a:p>
            <a:r>
              <a:rPr lang="en-IN" b="1" dirty="0"/>
              <a:t>SOLUTION AND IT’S VALUES PROPORTION</a:t>
            </a:r>
            <a:endParaRPr lang="en-US" b="1" dirty="0"/>
          </a:p>
        </p:txBody>
      </p:sp>
      <p:sp>
        <p:nvSpPr>
          <p:cNvPr id="3" name="Content Placeholder 2">
            <a:extLst>
              <a:ext uri="{FF2B5EF4-FFF2-40B4-BE49-F238E27FC236}">
                <a16:creationId xmlns:a16="http://schemas.microsoft.com/office/drawing/2014/main" xmlns="" id="{C9471BC9-B774-B807-CD21-D3FD82A62E24}"/>
              </a:ext>
            </a:extLst>
          </p:cNvPr>
          <p:cNvSpPr>
            <a:spLocks noGrp="1"/>
          </p:cNvSpPr>
          <p:nvPr>
            <p:ph idx="1"/>
          </p:nvPr>
        </p:nvSpPr>
        <p:spPr/>
        <p:txBody>
          <a:bodyPr>
            <a:normAutofit lnSpcReduction="10000"/>
          </a:bodyPr>
          <a:lstStyle/>
          <a:p>
            <a:r>
              <a:rPr lang="en-IN" dirty="0"/>
              <a:t>The solution of object detection and recognition in GAN AI offers significant value by leveraging the capabilities of generative adversarial networks (GANs).</a:t>
            </a:r>
          </a:p>
          <a:p>
            <a:r>
              <a:rPr lang="en-IN" dirty="0"/>
              <a:t>GAN AI enables the creation of realistic images and enhances the accuracy of object detection and recognition tasks.</a:t>
            </a:r>
          </a:p>
          <a:p>
            <a:r>
              <a:rPr lang="en-IN" dirty="0"/>
              <a:t>By harnessing the power of GANs, this solution provides unparalleled accuracy and efficiency, while also fostering innovation in visual recognition technology.</a:t>
            </a:r>
          </a:p>
          <a:p>
            <a:r>
              <a:rPr lang="en-IN" dirty="0"/>
              <a:t>Its ability to generate synthetic data for training further improves scalability and adaptability, making it invaluable for various industries and applications.</a:t>
            </a:r>
            <a:endParaRPr lang="en-US" dirty="0"/>
          </a:p>
        </p:txBody>
      </p:sp>
    </p:spTree>
    <p:extLst>
      <p:ext uri="{BB962C8B-B14F-4D97-AF65-F5344CB8AC3E}">
        <p14:creationId xmlns:p14="http://schemas.microsoft.com/office/powerpoint/2010/main" xmlns="" val="50463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C6AAD7-396B-B9A0-934B-D1392FE06947}"/>
              </a:ext>
            </a:extLst>
          </p:cNvPr>
          <p:cNvSpPr>
            <a:spLocks noGrp="1"/>
          </p:cNvSpPr>
          <p:nvPr>
            <p:ph type="title"/>
          </p:nvPr>
        </p:nvSpPr>
        <p:spPr/>
        <p:txBody>
          <a:bodyPr/>
          <a:lstStyle/>
          <a:p>
            <a:r>
              <a:rPr lang="en-IN" b="1" dirty="0"/>
              <a:t>VALUE PROPORTION AND CONTINUATION</a:t>
            </a:r>
            <a:endParaRPr lang="en-US" b="1" dirty="0"/>
          </a:p>
        </p:txBody>
      </p:sp>
      <p:sp>
        <p:nvSpPr>
          <p:cNvPr id="3" name="Content Placeholder 2">
            <a:extLst>
              <a:ext uri="{FF2B5EF4-FFF2-40B4-BE49-F238E27FC236}">
                <a16:creationId xmlns:a16="http://schemas.microsoft.com/office/drawing/2014/main" xmlns="" id="{2783E17C-4898-1C48-85C7-7942BED0345C}"/>
              </a:ext>
            </a:extLst>
          </p:cNvPr>
          <p:cNvSpPr>
            <a:spLocks noGrp="1"/>
          </p:cNvSpPr>
          <p:nvPr>
            <p:ph idx="1"/>
          </p:nvPr>
        </p:nvSpPr>
        <p:spPr>
          <a:xfrm>
            <a:off x="1509657" y="2627962"/>
            <a:ext cx="10220006" cy="3416300"/>
          </a:xfrm>
        </p:spPr>
        <p:txBody>
          <a:bodyPr>
            <a:normAutofit/>
          </a:bodyPr>
          <a:lstStyle/>
          <a:p>
            <a:r>
              <a:rPr lang="en-IN" b="1" dirty="0"/>
              <a:t>Improved Accuracy</a:t>
            </a:r>
            <a:r>
              <a:rPr lang="en-IN" dirty="0"/>
              <a:t>: Leveraging realistic synthetic data, GANs enhance the accuracy of object detection models, leading to more precise identification of objects in various scenarios.</a:t>
            </a:r>
          </a:p>
          <a:p>
            <a:r>
              <a:rPr lang="en-IN" b="1" dirty="0"/>
              <a:t>Enhanced Accuracy: </a:t>
            </a:r>
            <a:r>
              <a:rPr lang="en-IN" dirty="0"/>
              <a:t>Through the generation of realistic synthetic data, GAN AI improves the accuracy of object detection models.</a:t>
            </a:r>
          </a:p>
          <a:p>
            <a:r>
              <a:rPr lang="en-IN" b="1" dirty="0"/>
              <a:t>Privacy Preservation</a:t>
            </a:r>
            <a:r>
              <a:rPr lang="en-IN" dirty="0"/>
              <a:t>: GAN AI enables the creation of synthetic data, reducing the need for sensitive real-world data and preserving privacy in object detection tasks.</a:t>
            </a:r>
          </a:p>
          <a:p>
            <a:r>
              <a:rPr lang="en-IN" b="1" dirty="0"/>
              <a:t>Innovation: </a:t>
            </a:r>
            <a:r>
              <a:rPr lang="en-IN" dirty="0"/>
              <a:t>GAN AI fosters innovation by facilitating the development of novel approaches and techniques for object detection and recognition, pushing the boundaries of computer </a:t>
            </a:r>
            <a:r>
              <a:rPr lang="en-IN"/>
              <a:t>vision capabilities.</a:t>
            </a:r>
            <a:endParaRPr lang="en-IN" dirty="0"/>
          </a:p>
          <a:p>
            <a:pPr marL="0" indent="0">
              <a:buNone/>
            </a:pPr>
            <a:endParaRPr lang="en-IN" dirty="0"/>
          </a:p>
        </p:txBody>
      </p:sp>
    </p:spTree>
    <p:extLst>
      <p:ext uri="{BB962C8B-B14F-4D97-AF65-F5344CB8AC3E}">
        <p14:creationId xmlns:p14="http://schemas.microsoft.com/office/powerpoint/2010/main" xmlns="" val="97112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B6E1EE-FDEE-54A7-447A-9BAF9A5DF67A}"/>
              </a:ext>
            </a:extLst>
          </p:cNvPr>
          <p:cNvSpPr>
            <a:spLocks noGrp="1"/>
          </p:cNvSpPr>
          <p:nvPr>
            <p:ph type="title"/>
          </p:nvPr>
        </p:nvSpPr>
        <p:spPr/>
        <p:txBody>
          <a:bodyPr/>
          <a:lstStyle/>
          <a:p>
            <a:r>
              <a:rPr lang="en-IN" b="1" dirty="0"/>
              <a:t>UNIQUENESS IN SOLUTION</a:t>
            </a:r>
            <a:endParaRPr lang="en-US" b="1" dirty="0"/>
          </a:p>
        </p:txBody>
      </p:sp>
      <p:sp>
        <p:nvSpPr>
          <p:cNvPr id="3" name="Content Placeholder 2">
            <a:extLst>
              <a:ext uri="{FF2B5EF4-FFF2-40B4-BE49-F238E27FC236}">
                <a16:creationId xmlns:a16="http://schemas.microsoft.com/office/drawing/2014/main" xmlns="" id="{8568074E-3606-0F1F-E25A-D60E750B3C41}"/>
              </a:ext>
            </a:extLst>
          </p:cNvPr>
          <p:cNvSpPr>
            <a:spLocks noGrp="1"/>
          </p:cNvSpPr>
          <p:nvPr>
            <p:ph idx="1"/>
          </p:nvPr>
        </p:nvSpPr>
        <p:spPr/>
        <p:txBody>
          <a:bodyPr>
            <a:normAutofit lnSpcReduction="10000"/>
          </a:bodyPr>
          <a:lstStyle/>
          <a:p>
            <a:r>
              <a:rPr lang="en-IN" b="1" dirty="0"/>
              <a:t>Data Augmentation</a:t>
            </a:r>
            <a:r>
              <a:rPr lang="en-IN" dirty="0"/>
              <a:t>: GANs can be used to generate synthetic data to augment existing datasets for training object detection and recognition models. This can help in scenarios where real data is scarce or expensive to collect.</a:t>
            </a:r>
          </a:p>
          <a:p>
            <a:r>
              <a:rPr lang="en-IN" b="1" dirty="0"/>
              <a:t>Domain Adaptation:</a:t>
            </a:r>
            <a:r>
              <a:rPr lang="en-IN" dirty="0"/>
              <a:t> GANs can be employed for domain adaptation, where they generate synthetic data to bridge the gap between different domains, such as day and night images or images from different sensors. This can improve the robustness of object detection and recognition models in varied environments.</a:t>
            </a:r>
          </a:p>
          <a:p>
            <a:r>
              <a:rPr lang="en-IN" b="1" dirty="0"/>
              <a:t>Adversarial Training</a:t>
            </a:r>
            <a:r>
              <a:rPr lang="en-IN" dirty="0"/>
              <a:t>: By incorporating adversarial training techniques, GANs can help in training more robust object detection and recognition models that are resistant to adversarial attacks.</a:t>
            </a:r>
            <a:endParaRPr lang="en-US" dirty="0"/>
          </a:p>
        </p:txBody>
      </p:sp>
    </p:spTree>
    <p:extLst>
      <p:ext uri="{BB962C8B-B14F-4D97-AF65-F5344CB8AC3E}">
        <p14:creationId xmlns:p14="http://schemas.microsoft.com/office/powerpoint/2010/main" xmlns="" val="4121397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0</TotalTime>
  <Words>645</Words>
  <Application>Microsoft Office PowerPoint</Application>
  <PresentationFormat>Custom</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V. MOHANA PRIYA</vt:lpstr>
      <vt:lpstr>PROJECT TITLE</vt:lpstr>
      <vt:lpstr>AGENDA</vt:lpstr>
      <vt:lpstr>PROBLEM STATEMENT</vt:lpstr>
      <vt:lpstr>PROJECT OVERVIEW</vt:lpstr>
      <vt:lpstr>END USERS</vt:lpstr>
      <vt:lpstr>SOLUTION AND IT’S VALUES PROPORTION</vt:lpstr>
      <vt:lpstr>VALUE PROPORTION AND CONTINUATION</vt:lpstr>
      <vt:lpstr>UNIQUENESS IN SOLUTION</vt:lpstr>
      <vt:lpstr>MODELING</vt:lpstr>
      <vt:lpstr>RESULTS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 MOHANA PRIYA</dc:title>
  <dc:creator>priyavenkat4810@gmail.com</dc:creator>
  <cp:lastModifiedBy>CSELAB1PC15</cp:lastModifiedBy>
  <cp:revision>9</cp:revision>
  <dcterms:created xsi:type="dcterms:W3CDTF">2024-04-15T04:23:42Z</dcterms:created>
  <dcterms:modified xsi:type="dcterms:W3CDTF">2024-04-16T06:12:36Z</dcterms:modified>
</cp:coreProperties>
</file>