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FF000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001F5F"/>
                </a:solidFill>
                <a:latin typeface="Verdana"/>
                <a:cs typeface="Verdana"/>
              </a:defRPr>
            </a:lvl1pPr>
          </a:lstStyle>
          <a:p>
            <a:pPr marL="1464945" marR="5080" indent="-1452880">
              <a:lnSpc>
                <a:spcPts val="1430"/>
              </a:lnSpc>
              <a:spcBef>
                <a:spcPts val="165"/>
              </a:spcBef>
            </a:pPr>
            <a:r>
              <a:rPr dirty="0">
                <a:solidFill>
                  <a:srgbClr val="000000"/>
                </a:solidFill>
              </a:rPr>
              <a:t>Department</a:t>
            </a:r>
            <a:r>
              <a:rPr spc="-2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of</a:t>
            </a:r>
            <a:r>
              <a:rPr spc="-40" dirty="0">
                <a:solidFill>
                  <a:srgbClr val="000000"/>
                </a:solidFill>
              </a:rPr>
              <a:t> </a:t>
            </a:r>
            <a:r>
              <a:rPr dirty="0"/>
              <a:t>Artificial</a:t>
            </a:r>
            <a:r>
              <a:rPr spc="-25" dirty="0"/>
              <a:t> </a:t>
            </a:r>
            <a:r>
              <a:rPr dirty="0"/>
              <a:t>Intelligence</a:t>
            </a:r>
            <a:r>
              <a:rPr spc="-30" dirty="0"/>
              <a:t> </a:t>
            </a:r>
            <a:r>
              <a:rPr dirty="0"/>
              <a:t>and</a:t>
            </a:r>
            <a:r>
              <a:rPr spc="-65" dirty="0"/>
              <a:t> </a:t>
            </a:r>
            <a:r>
              <a:rPr spc="-20" dirty="0"/>
              <a:t>Data </a:t>
            </a:r>
            <a:r>
              <a:rPr spc="-10" dirty="0"/>
              <a:t>Science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Zeroth</a:t>
            </a:r>
            <a:r>
              <a:rPr spc="-45" dirty="0"/>
              <a:t> </a:t>
            </a:r>
            <a:r>
              <a:rPr spc="-10" dirty="0"/>
              <a:t>Review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FF000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001F5F"/>
                </a:solidFill>
                <a:latin typeface="Verdana"/>
                <a:cs typeface="Verdana"/>
              </a:defRPr>
            </a:lvl1pPr>
          </a:lstStyle>
          <a:p>
            <a:pPr marL="1464945" marR="5080" indent="-1452880">
              <a:lnSpc>
                <a:spcPts val="1430"/>
              </a:lnSpc>
              <a:spcBef>
                <a:spcPts val="165"/>
              </a:spcBef>
            </a:pPr>
            <a:r>
              <a:rPr dirty="0">
                <a:solidFill>
                  <a:srgbClr val="000000"/>
                </a:solidFill>
              </a:rPr>
              <a:t>Department</a:t>
            </a:r>
            <a:r>
              <a:rPr spc="-2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of</a:t>
            </a:r>
            <a:r>
              <a:rPr spc="-40" dirty="0">
                <a:solidFill>
                  <a:srgbClr val="000000"/>
                </a:solidFill>
              </a:rPr>
              <a:t> </a:t>
            </a:r>
            <a:r>
              <a:rPr dirty="0"/>
              <a:t>Artificial</a:t>
            </a:r>
            <a:r>
              <a:rPr spc="-25" dirty="0"/>
              <a:t> </a:t>
            </a:r>
            <a:r>
              <a:rPr dirty="0"/>
              <a:t>Intelligence</a:t>
            </a:r>
            <a:r>
              <a:rPr spc="-30" dirty="0"/>
              <a:t> </a:t>
            </a:r>
            <a:r>
              <a:rPr dirty="0"/>
              <a:t>and</a:t>
            </a:r>
            <a:r>
              <a:rPr spc="-65" dirty="0"/>
              <a:t> </a:t>
            </a:r>
            <a:r>
              <a:rPr spc="-20" dirty="0"/>
              <a:t>Data </a:t>
            </a:r>
            <a:r>
              <a:rPr spc="-10" dirty="0"/>
              <a:t>Science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Zeroth</a:t>
            </a:r>
            <a:r>
              <a:rPr spc="-45" dirty="0"/>
              <a:t> </a:t>
            </a:r>
            <a:r>
              <a:rPr spc="-10" dirty="0"/>
              <a:t>Review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FF000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001F5F"/>
                </a:solidFill>
                <a:latin typeface="Verdana"/>
                <a:cs typeface="Verdana"/>
              </a:defRPr>
            </a:lvl1pPr>
          </a:lstStyle>
          <a:p>
            <a:pPr marL="1464945" marR="5080" indent="-1452880">
              <a:lnSpc>
                <a:spcPts val="1430"/>
              </a:lnSpc>
              <a:spcBef>
                <a:spcPts val="165"/>
              </a:spcBef>
            </a:pPr>
            <a:r>
              <a:rPr dirty="0">
                <a:solidFill>
                  <a:srgbClr val="000000"/>
                </a:solidFill>
              </a:rPr>
              <a:t>Department</a:t>
            </a:r>
            <a:r>
              <a:rPr spc="-2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of</a:t>
            </a:r>
            <a:r>
              <a:rPr spc="-40" dirty="0">
                <a:solidFill>
                  <a:srgbClr val="000000"/>
                </a:solidFill>
              </a:rPr>
              <a:t> </a:t>
            </a:r>
            <a:r>
              <a:rPr dirty="0"/>
              <a:t>Artificial</a:t>
            </a:r>
            <a:r>
              <a:rPr spc="-25" dirty="0"/>
              <a:t> </a:t>
            </a:r>
            <a:r>
              <a:rPr dirty="0"/>
              <a:t>Intelligence</a:t>
            </a:r>
            <a:r>
              <a:rPr spc="-30" dirty="0"/>
              <a:t> </a:t>
            </a:r>
            <a:r>
              <a:rPr dirty="0"/>
              <a:t>and</a:t>
            </a:r>
            <a:r>
              <a:rPr spc="-65" dirty="0"/>
              <a:t> </a:t>
            </a:r>
            <a:r>
              <a:rPr spc="-20" dirty="0"/>
              <a:t>Data </a:t>
            </a:r>
            <a:r>
              <a:rPr spc="-10" dirty="0"/>
              <a:t>Science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Zeroth</a:t>
            </a:r>
            <a:r>
              <a:rPr spc="-45" dirty="0"/>
              <a:t> </a:t>
            </a:r>
            <a:r>
              <a:rPr spc="-10" dirty="0"/>
              <a:t>Review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FF000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001F5F"/>
                </a:solidFill>
                <a:latin typeface="Verdana"/>
                <a:cs typeface="Verdana"/>
              </a:defRPr>
            </a:lvl1pPr>
          </a:lstStyle>
          <a:p>
            <a:pPr marL="1464945" marR="5080" indent="-1452880">
              <a:lnSpc>
                <a:spcPts val="1430"/>
              </a:lnSpc>
              <a:spcBef>
                <a:spcPts val="165"/>
              </a:spcBef>
            </a:pPr>
            <a:r>
              <a:rPr dirty="0">
                <a:solidFill>
                  <a:srgbClr val="000000"/>
                </a:solidFill>
              </a:rPr>
              <a:t>Department</a:t>
            </a:r>
            <a:r>
              <a:rPr spc="-2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of</a:t>
            </a:r>
            <a:r>
              <a:rPr spc="-40" dirty="0">
                <a:solidFill>
                  <a:srgbClr val="000000"/>
                </a:solidFill>
              </a:rPr>
              <a:t> </a:t>
            </a:r>
            <a:r>
              <a:rPr dirty="0"/>
              <a:t>Artificial</a:t>
            </a:r>
            <a:r>
              <a:rPr spc="-25" dirty="0"/>
              <a:t> </a:t>
            </a:r>
            <a:r>
              <a:rPr dirty="0"/>
              <a:t>Intelligence</a:t>
            </a:r>
            <a:r>
              <a:rPr spc="-30" dirty="0"/>
              <a:t> </a:t>
            </a:r>
            <a:r>
              <a:rPr dirty="0"/>
              <a:t>and</a:t>
            </a:r>
            <a:r>
              <a:rPr spc="-65" dirty="0"/>
              <a:t> </a:t>
            </a:r>
            <a:r>
              <a:rPr spc="-20" dirty="0"/>
              <a:t>Data </a:t>
            </a:r>
            <a:r>
              <a:rPr spc="-10" dirty="0"/>
              <a:t>Science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Zeroth</a:t>
            </a:r>
            <a:r>
              <a:rPr spc="-45" dirty="0"/>
              <a:t> </a:t>
            </a:r>
            <a:r>
              <a:rPr spc="-10" dirty="0"/>
              <a:t>Review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001F5F"/>
                </a:solidFill>
                <a:latin typeface="Verdana"/>
                <a:cs typeface="Verdana"/>
              </a:defRPr>
            </a:lvl1pPr>
          </a:lstStyle>
          <a:p>
            <a:pPr marL="1464945" marR="5080" indent="-1452880">
              <a:lnSpc>
                <a:spcPts val="1430"/>
              </a:lnSpc>
              <a:spcBef>
                <a:spcPts val="165"/>
              </a:spcBef>
            </a:pPr>
            <a:r>
              <a:rPr dirty="0">
                <a:solidFill>
                  <a:srgbClr val="000000"/>
                </a:solidFill>
              </a:rPr>
              <a:t>Department</a:t>
            </a:r>
            <a:r>
              <a:rPr spc="-2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of</a:t>
            </a:r>
            <a:r>
              <a:rPr spc="-40" dirty="0">
                <a:solidFill>
                  <a:srgbClr val="000000"/>
                </a:solidFill>
              </a:rPr>
              <a:t> </a:t>
            </a:r>
            <a:r>
              <a:rPr dirty="0"/>
              <a:t>Artificial</a:t>
            </a:r>
            <a:r>
              <a:rPr spc="-25" dirty="0"/>
              <a:t> </a:t>
            </a:r>
            <a:r>
              <a:rPr dirty="0"/>
              <a:t>Intelligence</a:t>
            </a:r>
            <a:r>
              <a:rPr spc="-30" dirty="0"/>
              <a:t> </a:t>
            </a:r>
            <a:r>
              <a:rPr dirty="0"/>
              <a:t>and</a:t>
            </a:r>
            <a:r>
              <a:rPr spc="-65" dirty="0"/>
              <a:t> </a:t>
            </a:r>
            <a:r>
              <a:rPr spc="-20" dirty="0"/>
              <a:t>Data </a:t>
            </a:r>
            <a:r>
              <a:rPr spc="-10" dirty="0"/>
              <a:t>Science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Zeroth</a:t>
            </a:r>
            <a:r>
              <a:rPr spc="-45" dirty="0"/>
              <a:t> </a:t>
            </a:r>
            <a:r>
              <a:rPr spc="-10" dirty="0"/>
              <a:t>Review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814387" y="1576450"/>
            <a:ext cx="6207760" cy="104775"/>
          </a:xfrm>
          <a:custGeom>
            <a:avLst/>
            <a:gdLst/>
            <a:ahLst/>
            <a:cxnLst/>
            <a:rect l="l" t="t" r="r" b="b"/>
            <a:pathLst>
              <a:path w="6207759" h="104775">
                <a:moveTo>
                  <a:pt x="6207379" y="0"/>
                </a:moveTo>
                <a:lnTo>
                  <a:pt x="0" y="0"/>
                </a:lnTo>
                <a:lnTo>
                  <a:pt x="0" y="104775"/>
                </a:lnTo>
                <a:lnTo>
                  <a:pt x="6207379" y="104775"/>
                </a:lnTo>
                <a:lnTo>
                  <a:pt x="6207379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814387" y="1576450"/>
            <a:ext cx="10611485" cy="0"/>
          </a:xfrm>
          <a:custGeom>
            <a:avLst/>
            <a:gdLst/>
            <a:ahLst/>
            <a:cxnLst/>
            <a:rect l="l" t="t" r="r" b="b"/>
            <a:pathLst>
              <a:path w="10611485">
                <a:moveTo>
                  <a:pt x="0" y="0"/>
                </a:moveTo>
                <a:lnTo>
                  <a:pt x="10610913" y="0"/>
                </a:lnTo>
              </a:path>
            </a:pathLst>
          </a:custGeom>
          <a:ln w="9525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14387" y="6176962"/>
            <a:ext cx="10573385" cy="0"/>
          </a:xfrm>
          <a:custGeom>
            <a:avLst/>
            <a:gdLst/>
            <a:ahLst/>
            <a:cxnLst/>
            <a:rect l="l" t="t" r="r" b="b"/>
            <a:pathLst>
              <a:path w="10573385">
                <a:moveTo>
                  <a:pt x="0" y="0"/>
                </a:moveTo>
                <a:lnTo>
                  <a:pt x="10572813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45502" y="966469"/>
            <a:ext cx="8000365" cy="518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FF000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343653" y="6285997"/>
            <a:ext cx="3522979" cy="3924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001F5F"/>
                </a:solidFill>
                <a:latin typeface="Verdana"/>
                <a:cs typeface="Verdana"/>
              </a:defRPr>
            </a:lvl1pPr>
          </a:lstStyle>
          <a:p>
            <a:pPr marL="1464945" marR="5080" indent="-1452880">
              <a:lnSpc>
                <a:spcPts val="1430"/>
              </a:lnSpc>
              <a:spcBef>
                <a:spcPts val="165"/>
              </a:spcBef>
            </a:pPr>
            <a:r>
              <a:rPr dirty="0">
                <a:solidFill>
                  <a:srgbClr val="000000"/>
                </a:solidFill>
              </a:rPr>
              <a:t>Department</a:t>
            </a:r>
            <a:r>
              <a:rPr spc="-2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of</a:t>
            </a:r>
            <a:r>
              <a:rPr spc="-40" dirty="0">
                <a:solidFill>
                  <a:srgbClr val="000000"/>
                </a:solidFill>
              </a:rPr>
              <a:t> </a:t>
            </a:r>
            <a:r>
              <a:rPr dirty="0"/>
              <a:t>Artificial</a:t>
            </a:r>
            <a:r>
              <a:rPr spc="-25" dirty="0"/>
              <a:t> </a:t>
            </a:r>
            <a:r>
              <a:rPr dirty="0"/>
              <a:t>Intelligence</a:t>
            </a:r>
            <a:r>
              <a:rPr spc="-30" dirty="0"/>
              <a:t> </a:t>
            </a:r>
            <a:r>
              <a:rPr dirty="0"/>
              <a:t>and</a:t>
            </a:r>
            <a:r>
              <a:rPr spc="-65" dirty="0"/>
              <a:t> </a:t>
            </a:r>
            <a:r>
              <a:rPr spc="-20" dirty="0"/>
              <a:t>Data </a:t>
            </a:r>
            <a:r>
              <a:rPr spc="-10" dirty="0"/>
              <a:t>Science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892175" y="6285997"/>
            <a:ext cx="1121410" cy="2114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Zeroth</a:t>
            </a:r>
            <a:r>
              <a:rPr spc="-45" dirty="0"/>
              <a:t> </a:t>
            </a:r>
            <a:r>
              <a:rPr spc="-10" dirty="0"/>
              <a:t>Review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160125" y="6285997"/>
            <a:ext cx="186054" cy="2114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919162" y="2390838"/>
            <a:ext cx="10363835" cy="119380"/>
            <a:chOff x="919162" y="2390838"/>
            <a:chExt cx="10363835" cy="119380"/>
          </a:xfrm>
        </p:grpSpPr>
        <p:sp>
          <p:nvSpPr>
            <p:cNvPr id="4" name="object 4"/>
            <p:cNvSpPr/>
            <p:nvPr/>
          </p:nvSpPr>
          <p:spPr>
            <a:xfrm>
              <a:off x="919162" y="2395601"/>
              <a:ext cx="6404610" cy="114300"/>
            </a:xfrm>
            <a:custGeom>
              <a:avLst/>
              <a:gdLst/>
              <a:ahLst/>
              <a:cxnLst/>
              <a:rect l="l" t="t" r="r" b="b"/>
              <a:pathLst>
                <a:path w="6404609" h="114300">
                  <a:moveTo>
                    <a:pt x="6404483" y="0"/>
                  </a:moveTo>
                  <a:lnTo>
                    <a:pt x="0" y="0"/>
                  </a:lnTo>
                  <a:lnTo>
                    <a:pt x="0" y="114300"/>
                  </a:lnTo>
                  <a:lnTo>
                    <a:pt x="6404483" y="114300"/>
                  </a:lnTo>
                  <a:lnTo>
                    <a:pt x="6404483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19162" y="2395601"/>
              <a:ext cx="10363835" cy="0"/>
            </a:xfrm>
            <a:custGeom>
              <a:avLst/>
              <a:gdLst/>
              <a:ahLst/>
              <a:cxnLst/>
              <a:rect l="l" t="t" r="r" b="b"/>
              <a:pathLst>
                <a:path w="10363835">
                  <a:moveTo>
                    <a:pt x="0" y="0"/>
                  </a:moveTo>
                  <a:lnTo>
                    <a:pt x="10363263" y="0"/>
                  </a:lnTo>
                </a:path>
              </a:pathLst>
            </a:custGeom>
            <a:ln w="9525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919163" y="2853436"/>
            <a:ext cx="10230486" cy="123238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0"/>
              </a:spcBef>
            </a:pPr>
            <a:r>
              <a:rPr lang="en-US" sz="3950" b="1" dirty="0">
                <a:solidFill>
                  <a:srgbClr val="6F2F9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SOCIAL MEDIA - INFLUENCER NETWORK ANALYSIS USING HADOOP</a:t>
            </a:r>
            <a:endParaRPr sz="39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42352" y="5223890"/>
            <a:ext cx="3231515" cy="7543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865"/>
              </a:lnSpc>
              <a:spcBef>
                <a:spcPts val="105"/>
              </a:spcBef>
            </a:pPr>
            <a:r>
              <a:rPr sz="2400" b="1" dirty="0">
                <a:solidFill>
                  <a:srgbClr val="FF0000"/>
                </a:solidFill>
                <a:latin typeface="Verdana"/>
                <a:cs typeface="Verdana"/>
              </a:rPr>
              <a:t>&lt;Supervisor</a:t>
            </a:r>
            <a:r>
              <a:rPr sz="2400" b="1" spc="-5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400" b="1" spc="-20" dirty="0">
                <a:solidFill>
                  <a:srgbClr val="FF0000"/>
                </a:solidFill>
                <a:latin typeface="Verdana"/>
                <a:cs typeface="Verdana"/>
              </a:rPr>
              <a:t>Name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ts val="2865"/>
              </a:lnSpc>
            </a:pPr>
            <a:r>
              <a:rPr sz="2400" b="1" dirty="0">
                <a:solidFill>
                  <a:srgbClr val="FF0000"/>
                </a:solidFill>
                <a:latin typeface="Verdana"/>
                <a:cs typeface="Verdana"/>
              </a:rPr>
              <a:t>with</a:t>
            </a:r>
            <a:r>
              <a:rPr sz="2400" b="1" spc="-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400" b="1" spc="-10" dirty="0">
                <a:solidFill>
                  <a:srgbClr val="FF0000"/>
                </a:solidFill>
                <a:latin typeface="Verdana"/>
                <a:cs typeface="Verdana"/>
              </a:rPr>
              <a:t>Designation&gt;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010400" y="5223890"/>
            <a:ext cx="5029200" cy="1510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865"/>
              </a:lnSpc>
              <a:spcBef>
                <a:spcPts val="105"/>
              </a:spcBef>
            </a:pPr>
            <a:r>
              <a:rPr lang="en-I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MANISHA P 231801096</a:t>
            </a:r>
          </a:p>
          <a:p>
            <a:pPr marL="12700">
              <a:lnSpc>
                <a:spcPts val="2865"/>
              </a:lnSpc>
              <a:spcBef>
                <a:spcPts val="105"/>
              </a:spcBef>
            </a:pPr>
            <a:r>
              <a:rPr lang="en-I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MOHANA S 231801108</a:t>
            </a:r>
          </a:p>
          <a:p>
            <a:pPr marL="12700">
              <a:lnSpc>
                <a:spcPts val="2865"/>
              </a:lnSpc>
              <a:spcBef>
                <a:spcPts val="105"/>
              </a:spcBef>
            </a:pPr>
            <a:r>
              <a:rPr lang="en-I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KABITHVAJAN R V 231801077</a:t>
            </a:r>
          </a:p>
          <a:p>
            <a:pPr marL="12700">
              <a:lnSpc>
                <a:spcPts val="2865"/>
              </a:lnSpc>
              <a:spcBef>
                <a:spcPts val="105"/>
              </a:spcBef>
            </a:pP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371346" y="1141412"/>
            <a:ext cx="9187180" cy="830356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3838575" marR="5080" indent="-3826510">
              <a:lnSpc>
                <a:spcPts val="3000"/>
              </a:lnSpc>
              <a:spcBef>
                <a:spcPts val="475"/>
              </a:spcBef>
            </a:pPr>
            <a:r>
              <a:rPr sz="2750" dirty="0">
                <a:solidFill>
                  <a:srgbClr val="001F5F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Department</a:t>
            </a:r>
            <a:r>
              <a:rPr sz="2750" spc="110" dirty="0">
                <a:solidFill>
                  <a:srgbClr val="001F5F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sz="2750" dirty="0">
                <a:solidFill>
                  <a:srgbClr val="001F5F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of</a:t>
            </a:r>
            <a:r>
              <a:rPr sz="2750" spc="245" dirty="0">
                <a:solidFill>
                  <a:srgbClr val="001F5F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sz="2750" dirty="0">
                <a:solidFill>
                  <a:srgbClr val="001F5F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Artificial</a:t>
            </a:r>
            <a:r>
              <a:rPr sz="2750" spc="215" dirty="0">
                <a:solidFill>
                  <a:srgbClr val="001F5F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sz="2750" dirty="0">
                <a:solidFill>
                  <a:srgbClr val="001F5F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Intelligence</a:t>
            </a:r>
            <a:r>
              <a:rPr sz="2750" spc="135" dirty="0">
                <a:solidFill>
                  <a:srgbClr val="001F5F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sz="2750" dirty="0">
                <a:solidFill>
                  <a:srgbClr val="001F5F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and</a:t>
            </a:r>
            <a:r>
              <a:rPr sz="2750" spc="190" dirty="0">
                <a:solidFill>
                  <a:srgbClr val="001F5F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sz="2750" spc="-20" dirty="0">
                <a:solidFill>
                  <a:srgbClr val="001F5F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Data </a:t>
            </a:r>
            <a:r>
              <a:rPr sz="2750" spc="-10" dirty="0">
                <a:solidFill>
                  <a:srgbClr val="001F5F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Science</a:t>
            </a:r>
            <a:endParaRPr sz="2750" dirty="0"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2400" y="152400"/>
            <a:ext cx="2771775" cy="10477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Problem</a:t>
            </a:r>
            <a:r>
              <a:rPr spc="-85" dirty="0"/>
              <a:t> </a:t>
            </a:r>
            <a:r>
              <a:rPr dirty="0"/>
              <a:t>Statement</a:t>
            </a:r>
            <a:r>
              <a:rPr spc="-85" dirty="0"/>
              <a:t> </a:t>
            </a:r>
            <a:r>
              <a:rPr dirty="0"/>
              <a:t>and</a:t>
            </a:r>
            <a:r>
              <a:rPr spc="-120" dirty="0"/>
              <a:t> </a:t>
            </a:r>
            <a:r>
              <a:rPr spc="-10" dirty="0"/>
              <a:t>Motivation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Zeroth</a:t>
            </a:r>
            <a:r>
              <a:rPr spc="-45" dirty="0"/>
              <a:t> </a:t>
            </a:r>
            <a:r>
              <a:rPr spc="-10" dirty="0"/>
              <a:t>Review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464945" marR="5080" indent="-1452880">
              <a:lnSpc>
                <a:spcPts val="1430"/>
              </a:lnSpc>
              <a:spcBef>
                <a:spcPts val="165"/>
              </a:spcBef>
            </a:pPr>
            <a:r>
              <a:rPr dirty="0">
                <a:solidFill>
                  <a:srgbClr val="000000"/>
                </a:solidFill>
              </a:rPr>
              <a:t>Department</a:t>
            </a:r>
            <a:r>
              <a:rPr spc="-2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of</a:t>
            </a:r>
            <a:r>
              <a:rPr spc="-40" dirty="0">
                <a:solidFill>
                  <a:srgbClr val="000000"/>
                </a:solidFill>
              </a:rPr>
              <a:t> </a:t>
            </a:r>
            <a:r>
              <a:rPr dirty="0"/>
              <a:t>Artificial</a:t>
            </a:r>
            <a:r>
              <a:rPr spc="-25" dirty="0"/>
              <a:t> </a:t>
            </a:r>
            <a:r>
              <a:rPr dirty="0"/>
              <a:t>Intelligence</a:t>
            </a:r>
            <a:r>
              <a:rPr spc="-30" dirty="0"/>
              <a:t> </a:t>
            </a:r>
            <a:r>
              <a:rPr dirty="0"/>
              <a:t>and</a:t>
            </a:r>
            <a:r>
              <a:rPr spc="-65" dirty="0"/>
              <a:t> </a:t>
            </a:r>
            <a:r>
              <a:rPr spc="-20" dirty="0"/>
              <a:t>Data </a:t>
            </a:r>
            <a:r>
              <a:rPr spc="-10" dirty="0"/>
              <a:t>Science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50" dirty="0"/>
              <a:t>2</a:t>
            </a:fld>
            <a:endParaRPr spc="-50" dirty="0"/>
          </a:p>
        </p:txBody>
      </p:sp>
      <p:sp>
        <p:nvSpPr>
          <p:cNvPr id="3" name="object 3"/>
          <p:cNvSpPr txBox="1"/>
          <p:nvPr/>
        </p:nvSpPr>
        <p:spPr>
          <a:xfrm>
            <a:off x="835025" y="1769427"/>
            <a:ext cx="10325100" cy="4078681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Challenge: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Quantifying genuine influencer impact is difficult; follower count is misleading, and engagement varies greatly across platforms.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Manual analysis is unscalable, time-consuming, and leads to inefficient marketing spend without a systematic approach.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Motivation: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build a scalable, data-driven solution on Databricks/Spark for accurate influencer performance and actionable insights.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develop a predictive model for content engagement, enabling strategic decisions and optimizing marketing ROI.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Existing</a:t>
            </a:r>
            <a:r>
              <a:rPr spc="-60" dirty="0"/>
              <a:t> </a:t>
            </a:r>
            <a:r>
              <a:rPr spc="-10" dirty="0"/>
              <a:t>System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Zeroth</a:t>
            </a:r>
            <a:r>
              <a:rPr spc="-45" dirty="0"/>
              <a:t> </a:t>
            </a:r>
            <a:r>
              <a:rPr spc="-10" dirty="0"/>
              <a:t>Review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464945" marR="5080" indent="-1452880">
              <a:lnSpc>
                <a:spcPts val="1430"/>
              </a:lnSpc>
              <a:spcBef>
                <a:spcPts val="165"/>
              </a:spcBef>
            </a:pPr>
            <a:r>
              <a:rPr dirty="0">
                <a:solidFill>
                  <a:srgbClr val="000000"/>
                </a:solidFill>
              </a:rPr>
              <a:t>Department</a:t>
            </a:r>
            <a:r>
              <a:rPr spc="-2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of</a:t>
            </a:r>
            <a:r>
              <a:rPr spc="-40" dirty="0">
                <a:solidFill>
                  <a:srgbClr val="000000"/>
                </a:solidFill>
              </a:rPr>
              <a:t> </a:t>
            </a:r>
            <a:r>
              <a:rPr dirty="0"/>
              <a:t>Artificial</a:t>
            </a:r>
            <a:r>
              <a:rPr spc="-25" dirty="0"/>
              <a:t> </a:t>
            </a:r>
            <a:r>
              <a:rPr dirty="0"/>
              <a:t>Intelligence</a:t>
            </a:r>
            <a:r>
              <a:rPr spc="-30" dirty="0"/>
              <a:t> </a:t>
            </a:r>
            <a:r>
              <a:rPr dirty="0"/>
              <a:t>and</a:t>
            </a:r>
            <a:r>
              <a:rPr spc="-65" dirty="0"/>
              <a:t> </a:t>
            </a:r>
            <a:r>
              <a:rPr spc="-20" dirty="0"/>
              <a:t>Data </a:t>
            </a:r>
            <a:r>
              <a:rPr spc="-10" dirty="0"/>
              <a:t>Science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50" dirty="0"/>
              <a:t>3</a:t>
            </a:fld>
            <a:endParaRPr spc="-50" dirty="0"/>
          </a:p>
        </p:txBody>
      </p:sp>
      <p:sp>
        <p:nvSpPr>
          <p:cNvPr id="3" name="object 3"/>
          <p:cNvSpPr txBox="1"/>
          <p:nvPr/>
        </p:nvSpPr>
        <p:spPr>
          <a:xfrm>
            <a:off x="835024" y="1769428"/>
            <a:ext cx="10594975" cy="334001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Manual &amp; Inefficient Analysis: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Reliance on basic metrics or manual review, missing nuanced engagement and cross-platform comparisons.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Lack of Predictive Capability: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Traditional methods are reactive, offering no foresight into future content success or optimal strategies.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Scale &amp; Variety Issues: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Struggling with the volume, velocity, and variety of social media data (inconsistent formats, diverse content).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Scalability Concerns: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Non-distributed approaches are unsustainable for the growing influencer market, causing bottlenecks.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10" dirty="0"/>
              <a:t>Objectives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Zeroth</a:t>
            </a:r>
            <a:r>
              <a:rPr spc="-45" dirty="0"/>
              <a:t> </a:t>
            </a:r>
            <a:r>
              <a:rPr spc="-10" dirty="0"/>
              <a:t>Review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464945" marR="5080" indent="-1452880">
              <a:lnSpc>
                <a:spcPts val="1430"/>
              </a:lnSpc>
              <a:spcBef>
                <a:spcPts val="165"/>
              </a:spcBef>
            </a:pPr>
            <a:r>
              <a:rPr dirty="0">
                <a:solidFill>
                  <a:srgbClr val="000000"/>
                </a:solidFill>
              </a:rPr>
              <a:t>Department</a:t>
            </a:r>
            <a:r>
              <a:rPr spc="-2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of</a:t>
            </a:r>
            <a:r>
              <a:rPr spc="-40" dirty="0">
                <a:solidFill>
                  <a:srgbClr val="000000"/>
                </a:solidFill>
              </a:rPr>
              <a:t> </a:t>
            </a:r>
            <a:r>
              <a:rPr dirty="0"/>
              <a:t>Artificial</a:t>
            </a:r>
            <a:r>
              <a:rPr spc="-25" dirty="0"/>
              <a:t> </a:t>
            </a:r>
            <a:r>
              <a:rPr dirty="0"/>
              <a:t>Intelligence</a:t>
            </a:r>
            <a:r>
              <a:rPr spc="-30" dirty="0"/>
              <a:t> </a:t>
            </a:r>
            <a:r>
              <a:rPr dirty="0"/>
              <a:t>and</a:t>
            </a:r>
            <a:r>
              <a:rPr spc="-65" dirty="0"/>
              <a:t> </a:t>
            </a:r>
            <a:r>
              <a:rPr spc="-20" dirty="0"/>
              <a:t>Data </a:t>
            </a:r>
            <a:r>
              <a:rPr spc="-10" dirty="0"/>
              <a:t>Science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50" dirty="0"/>
              <a:t>4</a:t>
            </a:fld>
            <a:endParaRPr spc="-5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1D152B-677B-7900-6E1C-BEADEE0F9D26}"/>
              </a:ext>
            </a:extLst>
          </p:cNvPr>
          <p:cNvSpPr txBox="1"/>
          <p:nvPr/>
        </p:nvSpPr>
        <p:spPr>
          <a:xfrm>
            <a:off x="685800" y="1752600"/>
            <a:ext cx="112014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Data Preparation: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Efficiently load, clean, and integrate diverse social media data using Databricks.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Engineer critical features: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total_engagement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engagement_rate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hashtag_count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Influencer Network Analysis: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 top influencers, content categories, and platform-specific engagement patterns.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Analyze content trends and the impact of sponsorship.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Engagement Rate Prediction: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 and evaluate a Linear Regression model in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PySpark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predict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engagement_rate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Extract model insights to understand key engagement drivers.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Actionable Insights: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Derive practical strategies for influencer marketing.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Visualize complex findings clearly, demonstrating Databricks/Spark's efficiency for big data analytics.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10" dirty="0"/>
              <a:t>Abstract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Zeroth</a:t>
            </a:r>
            <a:r>
              <a:rPr spc="-45" dirty="0"/>
              <a:t> </a:t>
            </a:r>
            <a:r>
              <a:rPr spc="-10" dirty="0"/>
              <a:t>Review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464945" marR="5080" indent="-1452880">
              <a:lnSpc>
                <a:spcPts val="1430"/>
              </a:lnSpc>
              <a:spcBef>
                <a:spcPts val="165"/>
              </a:spcBef>
            </a:pPr>
            <a:r>
              <a:rPr dirty="0">
                <a:solidFill>
                  <a:srgbClr val="000000"/>
                </a:solidFill>
              </a:rPr>
              <a:t>Department</a:t>
            </a:r>
            <a:r>
              <a:rPr spc="-2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of</a:t>
            </a:r>
            <a:r>
              <a:rPr spc="-40" dirty="0">
                <a:solidFill>
                  <a:srgbClr val="000000"/>
                </a:solidFill>
              </a:rPr>
              <a:t> </a:t>
            </a:r>
            <a:r>
              <a:rPr dirty="0"/>
              <a:t>Artificial</a:t>
            </a:r>
            <a:r>
              <a:rPr spc="-25" dirty="0"/>
              <a:t> </a:t>
            </a:r>
            <a:r>
              <a:rPr dirty="0"/>
              <a:t>Intelligence</a:t>
            </a:r>
            <a:r>
              <a:rPr spc="-30" dirty="0"/>
              <a:t> </a:t>
            </a:r>
            <a:r>
              <a:rPr dirty="0"/>
              <a:t>and</a:t>
            </a:r>
            <a:r>
              <a:rPr spc="-65" dirty="0"/>
              <a:t> </a:t>
            </a:r>
            <a:r>
              <a:rPr spc="-20" dirty="0"/>
              <a:t>Data </a:t>
            </a:r>
            <a:r>
              <a:rPr spc="-10" dirty="0"/>
              <a:t>Science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50" dirty="0"/>
              <a:t>5</a:t>
            </a:fld>
            <a:endParaRPr spc="-50" dirty="0"/>
          </a:p>
        </p:txBody>
      </p:sp>
      <p:sp>
        <p:nvSpPr>
          <p:cNvPr id="3" name="object 3"/>
          <p:cNvSpPr txBox="1"/>
          <p:nvPr/>
        </p:nvSpPr>
        <p:spPr>
          <a:xfrm>
            <a:off x="835025" y="1769427"/>
            <a:ext cx="10594975" cy="4448013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presents a scalable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Social Media Influencer Network Analysis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solution using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Databricks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Apache Spark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leveraging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Hadoop concepts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address the challenge of accurately quantifying influencer impact by focusing on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engagement metrics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rather than just follower counts.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methodology involved robust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preprocessing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(cleaning, feature engineering like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engagement_rate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and in-depth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exploratory data analysis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identify top influencers, platform trends, and content performance.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 Regression model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was developed to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 engagement rates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offering crucial foresight for content strategies.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successfully demonstrates how big data tools transform raw social media data into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actionable intelligence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empowering brands to optimize their influencer marketing and maximize ROI.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30978" y="3463671"/>
            <a:ext cx="3034665" cy="57066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0"/>
              </a:spcBef>
            </a:pPr>
            <a:r>
              <a:rPr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</a:t>
            </a:r>
            <a:r>
              <a:rPr sz="3600" spc="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endParaRPr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Zeroth</a:t>
            </a:r>
            <a:r>
              <a:rPr spc="-45" dirty="0"/>
              <a:t> </a:t>
            </a:r>
            <a:r>
              <a:rPr spc="-10" dirty="0"/>
              <a:t>Review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464945" marR="5080" indent="-1452880">
              <a:lnSpc>
                <a:spcPts val="1430"/>
              </a:lnSpc>
              <a:spcBef>
                <a:spcPts val="165"/>
              </a:spcBef>
            </a:pPr>
            <a:r>
              <a:rPr dirty="0">
                <a:solidFill>
                  <a:srgbClr val="000000"/>
                </a:solidFill>
              </a:rPr>
              <a:t>Department</a:t>
            </a:r>
            <a:r>
              <a:rPr spc="-2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of</a:t>
            </a:r>
            <a:r>
              <a:rPr spc="-40" dirty="0">
                <a:solidFill>
                  <a:srgbClr val="000000"/>
                </a:solidFill>
              </a:rPr>
              <a:t> </a:t>
            </a:r>
            <a:r>
              <a:rPr dirty="0"/>
              <a:t>Artificial</a:t>
            </a:r>
            <a:r>
              <a:rPr spc="-25" dirty="0"/>
              <a:t> </a:t>
            </a:r>
            <a:r>
              <a:rPr dirty="0"/>
              <a:t>Intelligence</a:t>
            </a:r>
            <a:r>
              <a:rPr spc="-30" dirty="0"/>
              <a:t> </a:t>
            </a:r>
            <a:r>
              <a:rPr dirty="0"/>
              <a:t>and</a:t>
            </a:r>
            <a:r>
              <a:rPr spc="-65" dirty="0"/>
              <a:t> </a:t>
            </a:r>
            <a:r>
              <a:rPr spc="-20" dirty="0"/>
              <a:t>Data </a:t>
            </a:r>
            <a:r>
              <a:rPr spc="-10" dirty="0"/>
              <a:t>Science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50" dirty="0"/>
              <a:t>6</a:t>
            </a:fld>
            <a:endParaRPr spc="-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</TotalTime>
  <Words>492</Words>
  <Application>Microsoft Office PowerPoint</Application>
  <PresentationFormat>Widescreen</PresentationFormat>
  <Paragraphs>56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Times New Roman</vt:lpstr>
      <vt:lpstr>Verdana</vt:lpstr>
      <vt:lpstr>Office Theme</vt:lpstr>
      <vt:lpstr>Department of Artificial Intelligence and Data Science</vt:lpstr>
      <vt:lpstr>Problem Statement and Motivation</vt:lpstr>
      <vt:lpstr>Existing System</vt:lpstr>
      <vt:lpstr>Objectives</vt:lpstr>
      <vt:lpstr>Abstract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Manisha P</dc:creator>
  <cp:lastModifiedBy>Manisha P</cp:lastModifiedBy>
  <cp:revision>3</cp:revision>
  <dcterms:created xsi:type="dcterms:W3CDTF">2025-10-16T03:20:12Z</dcterms:created>
  <dcterms:modified xsi:type="dcterms:W3CDTF">2025-10-28T15:47:25Z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2025-10-09T00:00:00Z</vt:filetime>
  </property>
  <property fmtid="{D5CDD505-2E9C-101B-9397-08002B2CF9AE}" pid="3" name="LastSaved">
    <vt:filetime>2025-10-16T00:00:00Z</vt:filetime>
  </property>
</Properties>
</file>