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7" r:id="rId9"/>
    <p:sldId id="264" r:id="rId10"/>
    <p:sldId id="265" r:id="rId11"/>
    <p:sldId id="266" r:id="rId12"/>
    <p:sldId id="268" r:id="rId13"/>
    <p:sldId id="272" r:id="rId14"/>
    <p:sldId id="269" r:id="rId15"/>
    <p:sldId id="270" r:id="rId16"/>
    <p:sldId id="271" r:id="rId17"/>
    <p:sldId id="273" r:id="rId18"/>
    <p:sldId id="274" r:id="rId19"/>
    <p:sldId id="275" r:id="rId20"/>
    <p:sldId id="276" r:id="rId21"/>
    <p:sldId id="277"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1" autoAdjust="0"/>
  </p:normalViewPr>
  <p:slideViewPr>
    <p:cSldViewPr snapToGrid="0">
      <p:cViewPr varScale="1">
        <p:scale>
          <a:sx n="78" d="100"/>
          <a:sy n="78" d="100"/>
        </p:scale>
        <p:origin x="878"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810A68-1CBB-46B7-A03D-7CE39E00768C}" type="datetimeFigureOut">
              <a:rPr lang="en-IN" smtClean="0"/>
              <a:t>22-02-2025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6E8D52-4401-42C7-BC9A-38E6DB269745}" type="slidenum">
              <a:rPr lang="en-IN" smtClean="0"/>
              <a:t>‹#›</a:t>
            </a:fld>
            <a:endParaRPr lang="en-IN"/>
          </a:p>
        </p:txBody>
      </p:sp>
    </p:spTree>
    <p:extLst>
      <p:ext uri="{BB962C8B-B14F-4D97-AF65-F5344CB8AC3E}">
        <p14:creationId xmlns:p14="http://schemas.microsoft.com/office/powerpoint/2010/main" val="1949105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77C45-9A93-F8C8-732F-D9857031EC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89618D6-7087-7D7B-1B5B-D6578D4337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0BCFC7-DCE9-FBDC-254E-96148D11DAB5}"/>
              </a:ext>
            </a:extLst>
          </p:cNvPr>
          <p:cNvSpPr>
            <a:spLocks noGrp="1"/>
          </p:cNvSpPr>
          <p:nvPr>
            <p:ph type="dt" sz="half" idx="10"/>
          </p:nvPr>
        </p:nvSpPr>
        <p:spPr/>
        <p:txBody>
          <a:bodyPr/>
          <a:lstStyle/>
          <a:p>
            <a:fld id="{C301CEE4-3E86-48B2-B4C0-7D922A672B77}" type="datetime1">
              <a:rPr lang="en-IN" smtClean="0"/>
              <a:t>22-02-2025</a:t>
            </a:fld>
            <a:endParaRPr lang="en-IN"/>
          </a:p>
        </p:txBody>
      </p:sp>
      <p:sp>
        <p:nvSpPr>
          <p:cNvPr id="5" name="Footer Placeholder 4">
            <a:extLst>
              <a:ext uri="{FF2B5EF4-FFF2-40B4-BE49-F238E27FC236}">
                <a16:creationId xmlns:a16="http://schemas.microsoft.com/office/drawing/2014/main" id="{5DE2DBCE-C17C-1715-F8A9-3E29664D1FF3}"/>
              </a:ext>
            </a:extLst>
          </p:cNvPr>
          <p:cNvSpPr>
            <a:spLocks noGrp="1"/>
          </p:cNvSpPr>
          <p:nvPr>
            <p:ph type="ftr" sz="quarter" idx="11"/>
          </p:nvPr>
        </p:nvSpPr>
        <p:spPr/>
        <p:txBody>
          <a:bodyPr/>
          <a:lstStyle/>
          <a:p>
            <a:r>
              <a:rPr lang="en-IN"/>
              <a:t>Mohana Segaran B</a:t>
            </a:r>
          </a:p>
        </p:txBody>
      </p:sp>
      <p:sp>
        <p:nvSpPr>
          <p:cNvPr id="6" name="Slide Number Placeholder 5">
            <a:extLst>
              <a:ext uri="{FF2B5EF4-FFF2-40B4-BE49-F238E27FC236}">
                <a16:creationId xmlns:a16="http://schemas.microsoft.com/office/drawing/2014/main" id="{E8C1BC6B-2C9D-F4D6-EAA6-8978B4207358}"/>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1618374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C4F2D-E07C-E1BC-6AC1-D90FB6EF89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B00BC0-465C-A3C0-C022-91526E39AA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9A4E0A-9869-A980-4832-4D139C6AB48B}"/>
              </a:ext>
            </a:extLst>
          </p:cNvPr>
          <p:cNvSpPr>
            <a:spLocks noGrp="1"/>
          </p:cNvSpPr>
          <p:nvPr>
            <p:ph type="dt" sz="half" idx="10"/>
          </p:nvPr>
        </p:nvSpPr>
        <p:spPr/>
        <p:txBody>
          <a:bodyPr/>
          <a:lstStyle/>
          <a:p>
            <a:fld id="{5FEF00E7-63E0-4183-8CF7-74890C2F20BF}" type="datetime1">
              <a:rPr lang="en-IN" smtClean="0"/>
              <a:t>22-02-2025</a:t>
            </a:fld>
            <a:endParaRPr lang="en-IN"/>
          </a:p>
        </p:txBody>
      </p:sp>
      <p:sp>
        <p:nvSpPr>
          <p:cNvPr id="5" name="Footer Placeholder 4">
            <a:extLst>
              <a:ext uri="{FF2B5EF4-FFF2-40B4-BE49-F238E27FC236}">
                <a16:creationId xmlns:a16="http://schemas.microsoft.com/office/drawing/2014/main" id="{92AB0D1A-81F5-37A0-4C0C-F221DF115206}"/>
              </a:ext>
            </a:extLst>
          </p:cNvPr>
          <p:cNvSpPr>
            <a:spLocks noGrp="1"/>
          </p:cNvSpPr>
          <p:nvPr>
            <p:ph type="ftr" sz="quarter" idx="11"/>
          </p:nvPr>
        </p:nvSpPr>
        <p:spPr/>
        <p:txBody>
          <a:bodyPr/>
          <a:lstStyle/>
          <a:p>
            <a:r>
              <a:rPr lang="en-IN"/>
              <a:t>Mohana Segaran B</a:t>
            </a:r>
          </a:p>
        </p:txBody>
      </p:sp>
      <p:sp>
        <p:nvSpPr>
          <p:cNvPr id="6" name="Slide Number Placeholder 5">
            <a:extLst>
              <a:ext uri="{FF2B5EF4-FFF2-40B4-BE49-F238E27FC236}">
                <a16:creationId xmlns:a16="http://schemas.microsoft.com/office/drawing/2014/main" id="{27B34083-6F9E-D8F5-3A77-EFE061B8B0B9}"/>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311472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8333E-CE90-C502-6C3E-D6DFA4B4F2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1F2471-6ACF-2988-2471-6395726B6D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6A14B2-95B8-58CF-C67F-EE36CC33605B}"/>
              </a:ext>
            </a:extLst>
          </p:cNvPr>
          <p:cNvSpPr>
            <a:spLocks noGrp="1"/>
          </p:cNvSpPr>
          <p:nvPr>
            <p:ph type="dt" sz="half" idx="10"/>
          </p:nvPr>
        </p:nvSpPr>
        <p:spPr/>
        <p:txBody>
          <a:bodyPr/>
          <a:lstStyle/>
          <a:p>
            <a:fld id="{83D83F23-CC60-4A99-9B09-0BB00EE51D7C}" type="datetime1">
              <a:rPr lang="en-IN" smtClean="0"/>
              <a:t>22-02-2025</a:t>
            </a:fld>
            <a:endParaRPr lang="en-IN"/>
          </a:p>
        </p:txBody>
      </p:sp>
      <p:sp>
        <p:nvSpPr>
          <p:cNvPr id="5" name="Footer Placeholder 4">
            <a:extLst>
              <a:ext uri="{FF2B5EF4-FFF2-40B4-BE49-F238E27FC236}">
                <a16:creationId xmlns:a16="http://schemas.microsoft.com/office/drawing/2014/main" id="{E605525C-2690-D092-C850-1EC8FA86C471}"/>
              </a:ext>
            </a:extLst>
          </p:cNvPr>
          <p:cNvSpPr>
            <a:spLocks noGrp="1"/>
          </p:cNvSpPr>
          <p:nvPr>
            <p:ph type="ftr" sz="quarter" idx="11"/>
          </p:nvPr>
        </p:nvSpPr>
        <p:spPr/>
        <p:txBody>
          <a:bodyPr/>
          <a:lstStyle/>
          <a:p>
            <a:r>
              <a:rPr lang="en-IN"/>
              <a:t>Mohana Segaran B</a:t>
            </a:r>
          </a:p>
        </p:txBody>
      </p:sp>
      <p:sp>
        <p:nvSpPr>
          <p:cNvPr id="6" name="Slide Number Placeholder 5">
            <a:extLst>
              <a:ext uri="{FF2B5EF4-FFF2-40B4-BE49-F238E27FC236}">
                <a16:creationId xmlns:a16="http://schemas.microsoft.com/office/drawing/2014/main" id="{3856ED27-B911-5B8C-E36A-6DE7E508B62B}"/>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3173936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8D3DF-7330-C401-079B-A5A870857BB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44795E-01B1-875F-BFF2-933AD9D9E4A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E226FF-4603-6A8B-CD84-21BC73D79652}"/>
              </a:ext>
            </a:extLst>
          </p:cNvPr>
          <p:cNvSpPr>
            <a:spLocks noGrp="1"/>
          </p:cNvSpPr>
          <p:nvPr>
            <p:ph type="dt" sz="half" idx="10"/>
          </p:nvPr>
        </p:nvSpPr>
        <p:spPr/>
        <p:txBody>
          <a:bodyPr/>
          <a:lstStyle/>
          <a:p>
            <a:fld id="{9C9191A7-7362-4BF6-B36E-589FDC5214CE}" type="datetime1">
              <a:rPr lang="en-IN" smtClean="0"/>
              <a:t>22-02-2025</a:t>
            </a:fld>
            <a:endParaRPr lang="en-IN"/>
          </a:p>
        </p:txBody>
      </p:sp>
      <p:sp>
        <p:nvSpPr>
          <p:cNvPr id="5" name="Footer Placeholder 4">
            <a:extLst>
              <a:ext uri="{FF2B5EF4-FFF2-40B4-BE49-F238E27FC236}">
                <a16:creationId xmlns:a16="http://schemas.microsoft.com/office/drawing/2014/main" id="{0F027B7D-B0D4-8B31-06D9-828879D69641}"/>
              </a:ext>
            </a:extLst>
          </p:cNvPr>
          <p:cNvSpPr>
            <a:spLocks noGrp="1"/>
          </p:cNvSpPr>
          <p:nvPr>
            <p:ph type="ftr" sz="quarter" idx="11"/>
          </p:nvPr>
        </p:nvSpPr>
        <p:spPr/>
        <p:txBody>
          <a:bodyPr/>
          <a:lstStyle/>
          <a:p>
            <a:r>
              <a:rPr lang="en-IN"/>
              <a:t>Mohana Segaran B</a:t>
            </a:r>
          </a:p>
        </p:txBody>
      </p:sp>
      <p:sp>
        <p:nvSpPr>
          <p:cNvPr id="6" name="Slide Number Placeholder 5">
            <a:extLst>
              <a:ext uri="{FF2B5EF4-FFF2-40B4-BE49-F238E27FC236}">
                <a16:creationId xmlns:a16="http://schemas.microsoft.com/office/drawing/2014/main" id="{5510A005-D479-EFCD-C11E-203EB7A6C5CC}"/>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2215422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6604-90BD-2B91-2741-5693756B5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D10A2F-35E4-D5AE-9FEB-2835443ECAC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83BA8-C4E7-6A21-3C91-2B107C662D26}"/>
              </a:ext>
            </a:extLst>
          </p:cNvPr>
          <p:cNvSpPr>
            <a:spLocks noGrp="1"/>
          </p:cNvSpPr>
          <p:nvPr>
            <p:ph type="dt" sz="half" idx="10"/>
          </p:nvPr>
        </p:nvSpPr>
        <p:spPr/>
        <p:txBody>
          <a:bodyPr/>
          <a:lstStyle/>
          <a:p>
            <a:fld id="{9CBFD7A7-B338-4C29-8255-033530C27A46}" type="datetime1">
              <a:rPr lang="en-IN" smtClean="0"/>
              <a:t>22-02-2025</a:t>
            </a:fld>
            <a:endParaRPr lang="en-IN"/>
          </a:p>
        </p:txBody>
      </p:sp>
      <p:sp>
        <p:nvSpPr>
          <p:cNvPr id="5" name="Footer Placeholder 4">
            <a:extLst>
              <a:ext uri="{FF2B5EF4-FFF2-40B4-BE49-F238E27FC236}">
                <a16:creationId xmlns:a16="http://schemas.microsoft.com/office/drawing/2014/main" id="{4332E66F-8659-96A0-C064-5DE7FC355CCE}"/>
              </a:ext>
            </a:extLst>
          </p:cNvPr>
          <p:cNvSpPr>
            <a:spLocks noGrp="1"/>
          </p:cNvSpPr>
          <p:nvPr>
            <p:ph type="ftr" sz="quarter" idx="11"/>
          </p:nvPr>
        </p:nvSpPr>
        <p:spPr/>
        <p:txBody>
          <a:bodyPr/>
          <a:lstStyle/>
          <a:p>
            <a:r>
              <a:rPr lang="en-IN"/>
              <a:t>Mohana Segaran B</a:t>
            </a:r>
          </a:p>
        </p:txBody>
      </p:sp>
      <p:sp>
        <p:nvSpPr>
          <p:cNvPr id="6" name="Slide Number Placeholder 5">
            <a:extLst>
              <a:ext uri="{FF2B5EF4-FFF2-40B4-BE49-F238E27FC236}">
                <a16:creationId xmlns:a16="http://schemas.microsoft.com/office/drawing/2014/main" id="{14F97E7B-1869-79F9-60D1-EB21A7EFA4FF}"/>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2284893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96300-CF43-E495-7D9B-2FA0881E84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A28571-2A89-F8AB-1981-F8CC4ACB85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EE8FEC8-9A37-A507-8A7F-7F7AB4F9EF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BA8AA7C-6C43-4159-CCD6-017523A35FD2}"/>
              </a:ext>
            </a:extLst>
          </p:cNvPr>
          <p:cNvSpPr>
            <a:spLocks noGrp="1"/>
          </p:cNvSpPr>
          <p:nvPr>
            <p:ph type="dt" sz="half" idx="10"/>
          </p:nvPr>
        </p:nvSpPr>
        <p:spPr/>
        <p:txBody>
          <a:bodyPr/>
          <a:lstStyle/>
          <a:p>
            <a:fld id="{A5070FF2-8688-4CF7-9E13-A24677F1BF8A}" type="datetime1">
              <a:rPr lang="en-IN" smtClean="0"/>
              <a:t>22-02-2025</a:t>
            </a:fld>
            <a:endParaRPr lang="en-IN"/>
          </a:p>
        </p:txBody>
      </p:sp>
      <p:sp>
        <p:nvSpPr>
          <p:cNvPr id="6" name="Footer Placeholder 5">
            <a:extLst>
              <a:ext uri="{FF2B5EF4-FFF2-40B4-BE49-F238E27FC236}">
                <a16:creationId xmlns:a16="http://schemas.microsoft.com/office/drawing/2014/main" id="{A0888D51-2F9F-24CF-8AF7-BA2E9E41B4A9}"/>
              </a:ext>
            </a:extLst>
          </p:cNvPr>
          <p:cNvSpPr>
            <a:spLocks noGrp="1"/>
          </p:cNvSpPr>
          <p:nvPr>
            <p:ph type="ftr" sz="quarter" idx="11"/>
          </p:nvPr>
        </p:nvSpPr>
        <p:spPr/>
        <p:txBody>
          <a:bodyPr/>
          <a:lstStyle/>
          <a:p>
            <a:r>
              <a:rPr lang="en-IN"/>
              <a:t>Mohana Segaran B</a:t>
            </a:r>
          </a:p>
        </p:txBody>
      </p:sp>
      <p:sp>
        <p:nvSpPr>
          <p:cNvPr id="7" name="Slide Number Placeholder 6">
            <a:extLst>
              <a:ext uri="{FF2B5EF4-FFF2-40B4-BE49-F238E27FC236}">
                <a16:creationId xmlns:a16="http://schemas.microsoft.com/office/drawing/2014/main" id="{6F428055-1A71-C868-7550-82CC77E1D664}"/>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5028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B9308-0045-296E-641C-8E733646672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68BB21-6F5D-5E50-7AE7-D60D9DBD23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8451BF-2555-FED5-C24E-E244E35007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75C6329-4F32-1901-C35A-D1433916FE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2C69D-A279-983E-2248-DFE5084949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EACD2E-FCC9-A4C2-320D-66E2F2CE7725}"/>
              </a:ext>
            </a:extLst>
          </p:cNvPr>
          <p:cNvSpPr>
            <a:spLocks noGrp="1"/>
          </p:cNvSpPr>
          <p:nvPr>
            <p:ph type="dt" sz="half" idx="10"/>
          </p:nvPr>
        </p:nvSpPr>
        <p:spPr/>
        <p:txBody>
          <a:bodyPr/>
          <a:lstStyle/>
          <a:p>
            <a:fld id="{9427D1E5-F9C4-46F0-95D8-357F3967736E}" type="datetime1">
              <a:rPr lang="en-IN" smtClean="0"/>
              <a:t>22-02-2025</a:t>
            </a:fld>
            <a:endParaRPr lang="en-IN"/>
          </a:p>
        </p:txBody>
      </p:sp>
      <p:sp>
        <p:nvSpPr>
          <p:cNvPr id="8" name="Footer Placeholder 7">
            <a:extLst>
              <a:ext uri="{FF2B5EF4-FFF2-40B4-BE49-F238E27FC236}">
                <a16:creationId xmlns:a16="http://schemas.microsoft.com/office/drawing/2014/main" id="{927AAB73-000E-1F32-554B-DE393EDB249E}"/>
              </a:ext>
            </a:extLst>
          </p:cNvPr>
          <p:cNvSpPr>
            <a:spLocks noGrp="1"/>
          </p:cNvSpPr>
          <p:nvPr>
            <p:ph type="ftr" sz="quarter" idx="11"/>
          </p:nvPr>
        </p:nvSpPr>
        <p:spPr/>
        <p:txBody>
          <a:bodyPr/>
          <a:lstStyle/>
          <a:p>
            <a:r>
              <a:rPr lang="en-IN"/>
              <a:t>Mohana Segaran B</a:t>
            </a:r>
          </a:p>
        </p:txBody>
      </p:sp>
      <p:sp>
        <p:nvSpPr>
          <p:cNvPr id="9" name="Slide Number Placeholder 8">
            <a:extLst>
              <a:ext uri="{FF2B5EF4-FFF2-40B4-BE49-F238E27FC236}">
                <a16:creationId xmlns:a16="http://schemas.microsoft.com/office/drawing/2014/main" id="{C7A2DA6C-F486-18C8-6F9D-EFB0153236D6}"/>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1717460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27951-8D6C-5DAA-4375-9A670892B9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472E189-9D40-4B60-11EB-3486A734C68A}"/>
              </a:ext>
            </a:extLst>
          </p:cNvPr>
          <p:cNvSpPr>
            <a:spLocks noGrp="1"/>
          </p:cNvSpPr>
          <p:nvPr>
            <p:ph type="dt" sz="half" idx="10"/>
          </p:nvPr>
        </p:nvSpPr>
        <p:spPr/>
        <p:txBody>
          <a:bodyPr/>
          <a:lstStyle/>
          <a:p>
            <a:fld id="{30D0683E-5DAF-48F5-8A1C-7822EBF47167}" type="datetime1">
              <a:rPr lang="en-IN" smtClean="0"/>
              <a:t>22-02-2025</a:t>
            </a:fld>
            <a:endParaRPr lang="en-IN"/>
          </a:p>
        </p:txBody>
      </p:sp>
      <p:sp>
        <p:nvSpPr>
          <p:cNvPr id="4" name="Footer Placeholder 3">
            <a:extLst>
              <a:ext uri="{FF2B5EF4-FFF2-40B4-BE49-F238E27FC236}">
                <a16:creationId xmlns:a16="http://schemas.microsoft.com/office/drawing/2014/main" id="{FF09A06B-2759-7212-A2DB-4239F293DCAB}"/>
              </a:ext>
            </a:extLst>
          </p:cNvPr>
          <p:cNvSpPr>
            <a:spLocks noGrp="1"/>
          </p:cNvSpPr>
          <p:nvPr>
            <p:ph type="ftr" sz="quarter" idx="11"/>
          </p:nvPr>
        </p:nvSpPr>
        <p:spPr/>
        <p:txBody>
          <a:bodyPr/>
          <a:lstStyle/>
          <a:p>
            <a:r>
              <a:rPr lang="en-IN"/>
              <a:t>Mohana Segaran B</a:t>
            </a:r>
          </a:p>
        </p:txBody>
      </p:sp>
      <p:sp>
        <p:nvSpPr>
          <p:cNvPr id="5" name="Slide Number Placeholder 4">
            <a:extLst>
              <a:ext uri="{FF2B5EF4-FFF2-40B4-BE49-F238E27FC236}">
                <a16:creationId xmlns:a16="http://schemas.microsoft.com/office/drawing/2014/main" id="{5F21A0D7-B3E0-A555-F90E-F0CBB07AEE1D}"/>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250559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DC93F1-D1B0-2219-DD7B-F6195C8224EE}"/>
              </a:ext>
            </a:extLst>
          </p:cNvPr>
          <p:cNvSpPr>
            <a:spLocks noGrp="1"/>
          </p:cNvSpPr>
          <p:nvPr>
            <p:ph type="dt" sz="half" idx="10"/>
          </p:nvPr>
        </p:nvSpPr>
        <p:spPr/>
        <p:txBody>
          <a:bodyPr/>
          <a:lstStyle/>
          <a:p>
            <a:fld id="{098AE978-422F-46AA-9FDE-017D3149CD29}" type="datetime1">
              <a:rPr lang="en-IN" smtClean="0"/>
              <a:t>22-02-2025</a:t>
            </a:fld>
            <a:endParaRPr lang="en-IN"/>
          </a:p>
        </p:txBody>
      </p:sp>
      <p:sp>
        <p:nvSpPr>
          <p:cNvPr id="3" name="Footer Placeholder 2">
            <a:extLst>
              <a:ext uri="{FF2B5EF4-FFF2-40B4-BE49-F238E27FC236}">
                <a16:creationId xmlns:a16="http://schemas.microsoft.com/office/drawing/2014/main" id="{A8420443-E9A3-8D83-B0B1-063ABE058E15}"/>
              </a:ext>
            </a:extLst>
          </p:cNvPr>
          <p:cNvSpPr>
            <a:spLocks noGrp="1"/>
          </p:cNvSpPr>
          <p:nvPr>
            <p:ph type="ftr" sz="quarter" idx="11"/>
          </p:nvPr>
        </p:nvSpPr>
        <p:spPr/>
        <p:txBody>
          <a:bodyPr/>
          <a:lstStyle/>
          <a:p>
            <a:r>
              <a:rPr lang="en-IN"/>
              <a:t>Mohana Segaran B</a:t>
            </a:r>
          </a:p>
        </p:txBody>
      </p:sp>
      <p:sp>
        <p:nvSpPr>
          <p:cNvPr id="4" name="Slide Number Placeholder 3">
            <a:extLst>
              <a:ext uri="{FF2B5EF4-FFF2-40B4-BE49-F238E27FC236}">
                <a16:creationId xmlns:a16="http://schemas.microsoft.com/office/drawing/2014/main" id="{BF474A09-A056-51AB-5A51-51147D68A4E8}"/>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1691327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5114-01E8-751B-2741-7EE64F35B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C028074-E055-CC52-FE1D-767189928E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D3DD156-D17E-6EFE-1678-AB22F9C014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A43A56-9984-137C-48F6-B306DE9F4085}"/>
              </a:ext>
            </a:extLst>
          </p:cNvPr>
          <p:cNvSpPr>
            <a:spLocks noGrp="1"/>
          </p:cNvSpPr>
          <p:nvPr>
            <p:ph type="dt" sz="half" idx="10"/>
          </p:nvPr>
        </p:nvSpPr>
        <p:spPr/>
        <p:txBody>
          <a:bodyPr/>
          <a:lstStyle/>
          <a:p>
            <a:fld id="{FC067D2F-5913-40DB-835F-0C45439F2058}" type="datetime1">
              <a:rPr lang="en-IN" smtClean="0"/>
              <a:t>22-02-2025</a:t>
            </a:fld>
            <a:endParaRPr lang="en-IN"/>
          </a:p>
        </p:txBody>
      </p:sp>
      <p:sp>
        <p:nvSpPr>
          <p:cNvPr id="6" name="Footer Placeholder 5">
            <a:extLst>
              <a:ext uri="{FF2B5EF4-FFF2-40B4-BE49-F238E27FC236}">
                <a16:creationId xmlns:a16="http://schemas.microsoft.com/office/drawing/2014/main" id="{A493C5CD-9371-0B41-782F-E0222EE489ED}"/>
              </a:ext>
            </a:extLst>
          </p:cNvPr>
          <p:cNvSpPr>
            <a:spLocks noGrp="1"/>
          </p:cNvSpPr>
          <p:nvPr>
            <p:ph type="ftr" sz="quarter" idx="11"/>
          </p:nvPr>
        </p:nvSpPr>
        <p:spPr/>
        <p:txBody>
          <a:bodyPr/>
          <a:lstStyle/>
          <a:p>
            <a:r>
              <a:rPr lang="en-IN"/>
              <a:t>Mohana Segaran B</a:t>
            </a:r>
          </a:p>
        </p:txBody>
      </p:sp>
      <p:sp>
        <p:nvSpPr>
          <p:cNvPr id="7" name="Slide Number Placeholder 6">
            <a:extLst>
              <a:ext uri="{FF2B5EF4-FFF2-40B4-BE49-F238E27FC236}">
                <a16:creationId xmlns:a16="http://schemas.microsoft.com/office/drawing/2014/main" id="{7F818CB4-55DF-3752-7F78-D9224DE7BA93}"/>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1875313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8D3DE-84C3-DE42-6212-5365B353DD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B29417-3FB6-AD42-33FA-4409620EE7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D4D9DE2-62A9-61FE-A38F-68ACC6DD2D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F5025-6D15-EC73-22A7-3A83BF4CCE16}"/>
              </a:ext>
            </a:extLst>
          </p:cNvPr>
          <p:cNvSpPr>
            <a:spLocks noGrp="1"/>
          </p:cNvSpPr>
          <p:nvPr>
            <p:ph type="dt" sz="half" idx="10"/>
          </p:nvPr>
        </p:nvSpPr>
        <p:spPr/>
        <p:txBody>
          <a:bodyPr/>
          <a:lstStyle/>
          <a:p>
            <a:fld id="{4F9736ED-35EF-4BB5-A786-32226876B3A4}" type="datetime1">
              <a:rPr lang="en-IN" smtClean="0"/>
              <a:t>22-02-2025</a:t>
            </a:fld>
            <a:endParaRPr lang="en-IN"/>
          </a:p>
        </p:txBody>
      </p:sp>
      <p:sp>
        <p:nvSpPr>
          <p:cNvPr id="6" name="Footer Placeholder 5">
            <a:extLst>
              <a:ext uri="{FF2B5EF4-FFF2-40B4-BE49-F238E27FC236}">
                <a16:creationId xmlns:a16="http://schemas.microsoft.com/office/drawing/2014/main" id="{295B5148-46F7-C360-81E0-EBE02CA55D47}"/>
              </a:ext>
            </a:extLst>
          </p:cNvPr>
          <p:cNvSpPr>
            <a:spLocks noGrp="1"/>
          </p:cNvSpPr>
          <p:nvPr>
            <p:ph type="ftr" sz="quarter" idx="11"/>
          </p:nvPr>
        </p:nvSpPr>
        <p:spPr/>
        <p:txBody>
          <a:bodyPr/>
          <a:lstStyle/>
          <a:p>
            <a:r>
              <a:rPr lang="en-IN"/>
              <a:t>Mohana Segaran B</a:t>
            </a:r>
          </a:p>
        </p:txBody>
      </p:sp>
      <p:sp>
        <p:nvSpPr>
          <p:cNvPr id="7" name="Slide Number Placeholder 6">
            <a:extLst>
              <a:ext uri="{FF2B5EF4-FFF2-40B4-BE49-F238E27FC236}">
                <a16:creationId xmlns:a16="http://schemas.microsoft.com/office/drawing/2014/main" id="{FB8C7EFE-60E2-4341-8523-D734AF207E73}"/>
              </a:ext>
            </a:extLst>
          </p:cNvPr>
          <p:cNvSpPr>
            <a:spLocks noGrp="1"/>
          </p:cNvSpPr>
          <p:nvPr>
            <p:ph type="sldNum" sz="quarter" idx="12"/>
          </p:nvPr>
        </p:nvSpPr>
        <p:spPr/>
        <p:txBody>
          <a:bodyPr/>
          <a:lstStyle/>
          <a:p>
            <a:fld id="{6927AB32-ADA6-4505-92F9-5F69C1467F27}" type="slidenum">
              <a:rPr lang="en-IN" smtClean="0"/>
              <a:t>‹#›</a:t>
            </a:fld>
            <a:endParaRPr lang="en-IN"/>
          </a:p>
        </p:txBody>
      </p:sp>
    </p:spTree>
    <p:extLst>
      <p:ext uri="{BB962C8B-B14F-4D97-AF65-F5344CB8AC3E}">
        <p14:creationId xmlns:p14="http://schemas.microsoft.com/office/powerpoint/2010/main" val="309329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184CDC-2FD1-B383-74FE-D1432B497F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700771-FDA9-3BA4-5523-2348919591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7F476A-2B7A-C56A-0AD6-50D4A934E3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5107A7-26ED-440A-BE75-EA669F6F75A9}" type="datetime1">
              <a:rPr lang="en-IN" smtClean="0"/>
              <a:t>22-02-2025</a:t>
            </a:fld>
            <a:endParaRPr lang="en-IN"/>
          </a:p>
        </p:txBody>
      </p:sp>
      <p:sp>
        <p:nvSpPr>
          <p:cNvPr id="5" name="Footer Placeholder 4">
            <a:extLst>
              <a:ext uri="{FF2B5EF4-FFF2-40B4-BE49-F238E27FC236}">
                <a16:creationId xmlns:a16="http://schemas.microsoft.com/office/drawing/2014/main" id="{62CDA267-9933-B461-FB2D-2CAF9939C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Mohana Segaran B</a:t>
            </a:r>
          </a:p>
        </p:txBody>
      </p:sp>
      <p:sp>
        <p:nvSpPr>
          <p:cNvPr id="6" name="Slide Number Placeholder 5">
            <a:extLst>
              <a:ext uri="{FF2B5EF4-FFF2-40B4-BE49-F238E27FC236}">
                <a16:creationId xmlns:a16="http://schemas.microsoft.com/office/drawing/2014/main" id="{8B697019-D693-FBDD-B001-0EC31C6EBF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27AB32-ADA6-4505-92F9-5F69C1467F27}" type="slidenum">
              <a:rPr lang="en-IN" smtClean="0"/>
              <a:t>‹#›</a:t>
            </a:fld>
            <a:endParaRPr lang="en-IN"/>
          </a:p>
        </p:txBody>
      </p:sp>
    </p:spTree>
    <p:extLst>
      <p:ext uri="{BB962C8B-B14F-4D97-AF65-F5344CB8AC3E}">
        <p14:creationId xmlns:p14="http://schemas.microsoft.com/office/powerpoint/2010/main" val="77666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mmohanasegaran30@gmail.com"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C1BFD35-EFE0-406A-3675-185E85E46161}"/>
              </a:ext>
            </a:extLst>
          </p:cNvPr>
          <p:cNvSpPr>
            <a:spLocks noGrp="1"/>
          </p:cNvSpPr>
          <p:nvPr>
            <p:ph type="subTitle" idx="1"/>
          </p:nvPr>
        </p:nvSpPr>
        <p:spPr>
          <a:xfrm>
            <a:off x="6096000" y="2367117"/>
            <a:ext cx="4837470" cy="1061883"/>
          </a:xfrm>
        </p:spPr>
        <p:txBody>
          <a:bodyPr>
            <a:noAutofit/>
          </a:bodyPr>
          <a:lstStyle/>
          <a:p>
            <a:pPr marL="342900" indent="-342900" algn="r">
              <a:buFontTx/>
              <a:buChar char="-"/>
            </a:pPr>
            <a:r>
              <a:rPr lang="en-US" dirty="0">
                <a:solidFill>
                  <a:schemeClr val="bg1"/>
                </a:solidFill>
                <a:highlight>
                  <a:srgbClr val="000000"/>
                </a:highlight>
              </a:rPr>
              <a:t>Mohana Segaran B</a:t>
            </a:r>
          </a:p>
          <a:p>
            <a:pPr algn="r"/>
            <a:r>
              <a:rPr lang="en-IN" dirty="0">
                <a:solidFill>
                  <a:schemeClr val="bg1"/>
                </a:solidFill>
                <a:highlight>
                  <a:srgbClr val="000000"/>
                </a:highlight>
              </a:rPr>
              <a:t>[</a:t>
            </a:r>
            <a:r>
              <a:rPr lang="en-IN" dirty="0">
                <a:solidFill>
                  <a:schemeClr val="bg1"/>
                </a:solidFill>
                <a:highlight>
                  <a:srgbClr val="000000"/>
                </a:highlight>
                <a:hlinkClick r:id="rId3"/>
              </a:rPr>
              <a:t>immohanasegaran30@gmail.com</a:t>
            </a:r>
            <a:r>
              <a:rPr lang="en-IN" dirty="0">
                <a:solidFill>
                  <a:schemeClr val="bg1"/>
                </a:solidFill>
                <a:highlight>
                  <a:srgbClr val="000000"/>
                </a:highlight>
              </a:rPr>
              <a:t>]</a:t>
            </a:r>
          </a:p>
        </p:txBody>
      </p:sp>
      <p:sp>
        <p:nvSpPr>
          <p:cNvPr id="10" name="Title 1">
            <a:extLst>
              <a:ext uri="{FF2B5EF4-FFF2-40B4-BE49-F238E27FC236}">
                <a16:creationId xmlns:a16="http://schemas.microsoft.com/office/drawing/2014/main" id="{FED90817-1E3C-1053-1263-F8BD89C17896}"/>
              </a:ext>
            </a:extLst>
          </p:cNvPr>
          <p:cNvSpPr txBox="1">
            <a:spLocks/>
          </p:cNvSpPr>
          <p:nvPr/>
        </p:nvSpPr>
        <p:spPr>
          <a:xfrm>
            <a:off x="879987" y="845574"/>
            <a:ext cx="10200968" cy="1258529"/>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b="1" dirty="0">
                <a:solidFill>
                  <a:schemeClr val="bg1"/>
                </a:solidFill>
                <a:highlight>
                  <a:srgbClr val="000000"/>
                </a:highlight>
              </a:rPr>
              <a:t>Design &amp; Analysis of Interior Permanent Magnet Synchronous Motor using Finite Element Method</a:t>
            </a:r>
            <a:endParaRPr lang="en-IN" sz="4000" b="1" dirty="0">
              <a:solidFill>
                <a:schemeClr val="bg1"/>
              </a:solidFill>
              <a:highlight>
                <a:srgbClr val="000000"/>
              </a:highlight>
            </a:endParaRPr>
          </a:p>
        </p:txBody>
      </p:sp>
      <p:sp>
        <p:nvSpPr>
          <p:cNvPr id="2" name="Footer Placeholder 1">
            <a:extLst>
              <a:ext uri="{FF2B5EF4-FFF2-40B4-BE49-F238E27FC236}">
                <a16:creationId xmlns:a16="http://schemas.microsoft.com/office/drawing/2014/main" id="{7779271E-3E4F-F8A3-C9D6-DFC0A9FEB6D4}"/>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2226146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5C1B4-C57E-81DB-BFBA-EC17834AF2B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627E8D-1998-0824-6B19-3C8AE1E74F09}"/>
              </a:ext>
            </a:extLst>
          </p:cNvPr>
          <p:cNvSpPr>
            <a:spLocks noGrp="1"/>
          </p:cNvSpPr>
          <p:nvPr>
            <p:ph idx="1"/>
          </p:nvPr>
        </p:nvSpPr>
        <p:spPr>
          <a:xfrm>
            <a:off x="838200"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22F39B7D-E9CD-0A8F-BDE5-240CA2D19CD1}"/>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D85E894-40C1-E210-267D-99851E447F4E}"/>
                  </a:ext>
                </a:extLst>
              </p:cNvPr>
              <p:cNvSpPr txBox="1"/>
              <p:nvPr/>
            </p:nvSpPr>
            <p:spPr>
              <a:xfrm>
                <a:off x="1246238" y="1327355"/>
                <a:ext cx="10107562" cy="2704395"/>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800" dirty="0">
                    <a:effectLst/>
                    <a:latin typeface="Calibri" panose="020F0502020204030204" pitchFamily="34" charset="0"/>
                    <a:ea typeface="PMingLiU" panose="02020500000000000000" pitchFamily="18" charset="-120"/>
                    <a:cs typeface="Times New Roman" panose="02020603050405020304" pitchFamily="18" charset="0"/>
                  </a:rPr>
                  <a:t>The total copper loss of stator winding can be calculated by</a:t>
                </a: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𝑐𝑢</m:t>
                          </m:r>
                        </m:sub>
                      </m:sSub>
                      <m:r>
                        <a:rPr lang="en-IN" i="1">
                          <a:latin typeface="Cambria Math" panose="02040503050406030204" pitchFamily="18" charset="0"/>
                        </a:rPr>
                        <m:t>=</m:t>
                      </m:r>
                      <m:r>
                        <a:rPr lang="en-IN" i="1">
                          <a:latin typeface="Cambria Math" panose="02040503050406030204" pitchFamily="18" charset="0"/>
                        </a:rPr>
                        <m:t>𝑚</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𝑅</m:t>
                          </m:r>
                        </m:e>
                        <m:sub>
                          <m:r>
                            <a:rPr lang="en-IN" i="1">
                              <a:latin typeface="Cambria Math" panose="02040503050406030204" pitchFamily="18" charset="0"/>
                            </a:rPr>
                            <m:t>𝑝h</m:t>
                          </m:r>
                          <m:r>
                            <a:rPr lang="en-US" b="0" i="1" smtClean="0">
                              <a:latin typeface="Cambria Math" panose="02040503050406030204" pitchFamily="18" charset="0"/>
                            </a:rPr>
                            <m:t>,</m:t>
                          </m:r>
                          <m:r>
                            <a:rPr lang="en-US" b="0" i="1" smtClean="0">
                              <a:latin typeface="Cambria Math" panose="02040503050406030204" pitchFamily="18" charset="0"/>
                            </a:rPr>
                            <m:t>𝑎𝑐</m:t>
                          </m:r>
                        </m:sub>
                      </m:sSub>
                      <m:r>
                        <a:rPr lang="en-IN" i="1">
                          <a:latin typeface="Cambria Math" panose="02040503050406030204" pitchFamily="18" charset="0"/>
                        </a:rPr>
                        <m:t>×</m:t>
                      </m:r>
                      <m:sSup>
                        <m:sSupPr>
                          <m:ctrlPr>
                            <a:rPr lang="en-IN" i="1">
                              <a:latin typeface="Cambria Math" panose="02040503050406030204" pitchFamily="18" charset="0"/>
                            </a:rPr>
                          </m:ctrlPr>
                        </m:sSupPr>
                        <m:e>
                          <m:sSub>
                            <m:sSubPr>
                              <m:ctrlPr>
                                <a:rPr lang="en-IN" i="1">
                                  <a:latin typeface="Cambria Math" panose="02040503050406030204" pitchFamily="18" charset="0"/>
                                </a:rPr>
                              </m:ctrlPr>
                            </m:sSubPr>
                            <m:e>
                              <m:r>
                                <a:rPr lang="en-IN" i="1">
                                  <a:latin typeface="Cambria Math" panose="02040503050406030204" pitchFamily="18" charset="0"/>
                                </a:rPr>
                                <m:t>𝐼</m:t>
                              </m:r>
                            </m:e>
                            <m:sub>
                              <m:r>
                                <a:rPr lang="en-IN" i="1">
                                  <a:latin typeface="Cambria Math" panose="02040503050406030204" pitchFamily="18" charset="0"/>
                                </a:rPr>
                                <m:t>𝑝h</m:t>
                              </m:r>
                            </m:sub>
                          </m:sSub>
                        </m:e>
                        <m:sup>
                          <m:r>
                            <a:rPr lang="en-IN" i="1">
                              <a:latin typeface="Cambria Math" panose="02040503050406030204" pitchFamily="18" charset="0"/>
                            </a:rPr>
                            <m:t>2</m:t>
                          </m:r>
                        </m:sup>
                      </m:sSup>
                    </m:oMath>
                  </m:oMathPara>
                </a14:m>
                <a:endParaRPr lang="en-IN" dirty="0"/>
              </a:p>
              <a:p>
                <a:endParaRPr lang="en-IN" dirty="0"/>
              </a:p>
              <a:p>
                <a:pPr algn="just">
                  <a:lnSpc>
                    <a:spcPct val="150000"/>
                  </a:lnSpc>
                </a:pPr>
                <a:r>
                  <a:rPr lang="en-IN" dirty="0"/>
                  <a:t>        </a:t>
                </a:r>
                <a14:m>
                  <m:oMath xmlns:m="http://schemas.openxmlformats.org/officeDocument/2006/math">
                    <m:r>
                      <a:rPr lang="en-US" b="0" i="0" smtClean="0">
                        <a:latin typeface="Cambria Math" panose="02040503050406030204" pitchFamily="18" charset="0"/>
                      </a:rPr>
                      <m:t>    </m:t>
                    </m:r>
                    <m:r>
                      <a:rPr lang="en-IN" i="1" smtClean="0">
                        <a:latin typeface="Cambria Math" panose="02040503050406030204" pitchFamily="18" charset="0"/>
                      </a:rPr>
                      <m:t>𝑚</m:t>
                    </m:r>
                  </m:oMath>
                </a14:m>
                <a:r>
                  <a:rPr lang="en-IN" dirty="0"/>
                  <a:t> – number of phases</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𝑅</m:t>
                        </m:r>
                      </m:e>
                      <m:sub>
                        <m:r>
                          <a:rPr lang="en-IN" i="1">
                            <a:latin typeface="Cambria Math" panose="02040503050406030204" pitchFamily="18" charset="0"/>
                          </a:rPr>
                          <m:t>𝑝h</m:t>
                        </m:r>
                        <m:r>
                          <a:rPr lang="en-US" b="0" i="1" smtClean="0">
                            <a:latin typeface="Cambria Math" panose="02040503050406030204" pitchFamily="18" charset="0"/>
                          </a:rPr>
                          <m:t>,</m:t>
                        </m:r>
                        <m:r>
                          <a:rPr lang="en-US" b="0" i="1" smtClean="0">
                            <a:latin typeface="Cambria Math" panose="02040503050406030204" pitchFamily="18" charset="0"/>
                          </a:rPr>
                          <m:t>𝑎𝑐</m:t>
                        </m:r>
                      </m:sub>
                    </m:sSub>
                  </m:oMath>
                </a14:m>
                <a:r>
                  <a:rPr lang="en-IN" dirty="0"/>
                  <a:t> - ac phase resistance</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𝐼</m:t>
                        </m:r>
                      </m:e>
                      <m:sub>
                        <m:r>
                          <a:rPr lang="en-IN" i="1">
                            <a:latin typeface="Cambria Math" panose="02040503050406030204" pitchFamily="18" charset="0"/>
                          </a:rPr>
                          <m:t>𝑝h</m:t>
                        </m:r>
                      </m:sub>
                    </m:sSub>
                  </m:oMath>
                </a14:m>
                <a:r>
                  <a:rPr lang="en-IN" dirty="0"/>
                  <a:t> - phase current</a:t>
                </a:r>
              </a:p>
            </p:txBody>
          </p:sp>
        </mc:Choice>
        <mc:Fallback xmlns="">
          <p:sp>
            <p:nvSpPr>
              <p:cNvPr id="5" name="TextBox 4">
                <a:extLst>
                  <a:ext uri="{FF2B5EF4-FFF2-40B4-BE49-F238E27FC236}">
                    <a16:creationId xmlns:a16="http://schemas.microsoft.com/office/drawing/2014/main" id="{8D85E894-40C1-E210-267D-99851E447F4E}"/>
                  </a:ext>
                </a:extLst>
              </p:cNvPr>
              <p:cNvSpPr txBox="1">
                <a:spLocks noRot="1" noChangeAspect="1" noMove="1" noResize="1" noEditPoints="1" noAdjustHandles="1" noChangeArrowheads="1" noChangeShapeType="1" noTextEdit="1"/>
              </p:cNvSpPr>
              <p:nvPr/>
            </p:nvSpPr>
            <p:spPr>
              <a:xfrm>
                <a:off x="1246238" y="1327355"/>
                <a:ext cx="10107562" cy="2704395"/>
              </a:xfrm>
              <a:prstGeom prst="rect">
                <a:avLst/>
              </a:prstGeom>
              <a:blipFill>
                <a:blip r:embed="rId2"/>
                <a:stretch>
                  <a:fillRect l="-362" b="-677"/>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7743E6B8-E54C-22B9-A79D-3C38ACE254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6388" y="2679552"/>
            <a:ext cx="4660320" cy="3428466"/>
          </a:xfrm>
          <a:prstGeom prst="rect">
            <a:avLst/>
          </a:prstGeom>
        </p:spPr>
      </p:pic>
      <p:sp>
        <p:nvSpPr>
          <p:cNvPr id="2" name="Footer Placeholder 1">
            <a:extLst>
              <a:ext uri="{FF2B5EF4-FFF2-40B4-BE49-F238E27FC236}">
                <a16:creationId xmlns:a16="http://schemas.microsoft.com/office/drawing/2014/main" id="{D48B14BE-60F6-0E07-37A0-0BD4A30020D4}"/>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92427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44B4F-5A3D-7247-FBDC-9EF7FC2C2BD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EF8FD7-6DE8-EA66-1ED5-56C4D66F95ED}"/>
              </a:ext>
            </a:extLst>
          </p:cNvPr>
          <p:cNvSpPr>
            <a:spLocks noGrp="1"/>
          </p:cNvSpPr>
          <p:nvPr>
            <p:ph idx="1"/>
          </p:nvPr>
        </p:nvSpPr>
        <p:spPr>
          <a:xfrm>
            <a:off x="838200"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9C86CD55-4266-52F0-2697-D66464D0A974}"/>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86B1C1-5FDF-C4AA-196F-7AF07A6B0D83}"/>
                  </a:ext>
                </a:extLst>
              </p:cNvPr>
              <p:cNvSpPr txBox="1"/>
              <p:nvPr/>
            </p:nvSpPr>
            <p:spPr>
              <a:xfrm>
                <a:off x="1246238" y="1327355"/>
                <a:ext cx="10267336" cy="425680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latin typeface="Calibri" panose="020F0502020204030204" pitchFamily="34" charset="0"/>
                    <a:ea typeface="PMingLiU" panose="02020500000000000000" pitchFamily="18" charset="-120"/>
                    <a:cs typeface="Times New Roman" panose="02020603050405020304" pitchFamily="18" charset="0"/>
                  </a:rPr>
                  <a:t>Torque density</a:t>
                </a:r>
                <a:r>
                  <a:rPr lang="en-IN" sz="1800" dirty="0">
                    <a:effectLst/>
                    <a:latin typeface="Calibri" panose="020F0502020204030204" pitchFamily="34" charset="0"/>
                    <a:ea typeface="PMingLiU" panose="02020500000000000000" pitchFamily="18" charset="-120"/>
                    <a:cs typeface="Times New Roman" panose="02020603050405020304" pitchFamily="18" charset="0"/>
                  </a:rPr>
                  <a:t> is the output rated torque per mass of active parts of the motor and it can be calculated by</a:t>
                </a: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𝜌</m:t>
                          </m:r>
                        </m:e>
                        <m:sub>
                          <m:r>
                            <a:rPr lang="en-IN" i="1">
                              <a:latin typeface="Cambria Math" panose="02040503050406030204" pitchFamily="18" charset="0"/>
                            </a:rPr>
                            <m:t>𝑡𝑜𝑟𝑞𝑢𝑒</m:t>
                          </m:r>
                        </m:sub>
                      </m:sSub>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𝜏</m:t>
                              </m:r>
                            </m:e>
                            <m:sub>
                              <m:r>
                                <a:rPr lang="en-IN" i="1">
                                  <a:latin typeface="Cambria Math" panose="02040503050406030204" pitchFamily="18" charset="0"/>
                                </a:rPr>
                                <m:t>𝑟𝑎𝑡𝑒𝑑</m:t>
                              </m:r>
                            </m:sub>
                          </m:sSub>
                        </m:num>
                        <m:den>
                          <m:sSub>
                            <m:sSubPr>
                              <m:ctrlPr>
                                <a:rPr lang="en-IN" i="1">
                                  <a:latin typeface="Cambria Math" panose="02040503050406030204" pitchFamily="18" charset="0"/>
                                </a:rPr>
                              </m:ctrlPr>
                            </m:sSubPr>
                            <m:e>
                              <m:r>
                                <a:rPr lang="en-IN" i="1">
                                  <a:latin typeface="Cambria Math" panose="02040503050406030204" pitchFamily="18" charset="0"/>
                                </a:rPr>
                                <m:t>𝐾𝑔</m:t>
                              </m:r>
                            </m:e>
                            <m:sub>
                              <m:r>
                                <a:rPr lang="en-IN" i="1">
                                  <a:latin typeface="Cambria Math" panose="02040503050406030204" pitchFamily="18" charset="0"/>
                                </a:rPr>
                                <m:t>𝑎𝑝</m:t>
                              </m:r>
                            </m:sub>
                          </m:sSub>
                        </m:den>
                      </m:f>
                    </m:oMath>
                  </m:oMathPara>
                </a14:m>
                <a:endParaRPr lang="en-IN" dirty="0"/>
              </a:p>
              <a:p>
                <a:pPr marL="285750" indent="-285750" algn="just">
                  <a:lnSpc>
                    <a:spcPct val="150000"/>
                  </a:lnSpc>
                  <a:buFont typeface="Wingdings" panose="05000000000000000000" pitchFamily="2" charset="2"/>
                  <a:buChar char="Ø"/>
                </a:pPr>
                <a:r>
                  <a:rPr lang="en-IN" dirty="0">
                    <a:latin typeface="Calibri" panose="020F0502020204030204" pitchFamily="34" charset="0"/>
                    <a:ea typeface="PMingLiU" panose="02020500000000000000" pitchFamily="18" charset="-120"/>
                    <a:cs typeface="Times New Roman" panose="02020603050405020304" pitchFamily="18" charset="0"/>
                  </a:rPr>
                  <a:t>Power density </a:t>
                </a:r>
                <a:r>
                  <a:rPr lang="en-IN" sz="1800" dirty="0">
                    <a:effectLst/>
                    <a:latin typeface="Calibri" panose="020F0502020204030204" pitchFamily="34" charset="0"/>
                    <a:ea typeface="PMingLiU" panose="02020500000000000000" pitchFamily="18" charset="-120"/>
                    <a:cs typeface="Times New Roman" panose="02020603050405020304" pitchFamily="18" charset="0"/>
                  </a:rPr>
                  <a:t>is the rated power output per mass of active parts of the motor and it can be calculated by:</a:t>
                </a: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𝜌</m:t>
                          </m:r>
                        </m:e>
                        <m:sub>
                          <m:r>
                            <a:rPr lang="en-IN" i="1">
                              <a:latin typeface="Cambria Math" panose="02040503050406030204" pitchFamily="18" charset="0"/>
                            </a:rPr>
                            <m:t>𝑝𝑜𝑤𝑒𝑟</m:t>
                          </m:r>
                        </m:sub>
                      </m:sSub>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m:t>
                              </m:r>
                              <m:r>
                                <a:rPr lang="en-IN" i="1">
                                  <a:latin typeface="Cambria Math" panose="02040503050406030204" pitchFamily="18" charset="0"/>
                                </a:rPr>
                                <m:t>,</m:t>
                              </m:r>
                              <m:r>
                                <a:rPr lang="en-IN" i="1">
                                  <a:latin typeface="Cambria Math" panose="02040503050406030204" pitchFamily="18" charset="0"/>
                                </a:rPr>
                                <m:t>𝑟𝑎𝑡𝑒𝑑</m:t>
                              </m:r>
                            </m:sub>
                          </m:sSub>
                        </m:num>
                        <m:den>
                          <m:sSub>
                            <m:sSubPr>
                              <m:ctrlPr>
                                <a:rPr lang="en-IN" i="1">
                                  <a:latin typeface="Cambria Math" panose="02040503050406030204" pitchFamily="18" charset="0"/>
                                </a:rPr>
                              </m:ctrlPr>
                            </m:sSubPr>
                            <m:e>
                              <m:r>
                                <a:rPr lang="en-IN" i="1">
                                  <a:latin typeface="Cambria Math" panose="02040503050406030204" pitchFamily="18" charset="0"/>
                                </a:rPr>
                                <m:t>𝐾𝑔</m:t>
                              </m:r>
                            </m:e>
                            <m:sub>
                              <m:r>
                                <a:rPr lang="en-IN" i="1">
                                  <a:latin typeface="Cambria Math" panose="02040503050406030204" pitchFamily="18" charset="0"/>
                                </a:rPr>
                                <m:t>𝑎𝑝</m:t>
                              </m:r>
                            </m:sub>
                          </m:sSub>
                        </m:den>
                      </m:f>
                    </m:oMath>
                  </m:oMathPara>
                </a14:m>
                <a:endParaRPr lang="en-IN" dirty="0"/>
              </a:p>
              <a:p>
                <a:pPr marL="285750" indent="-285750" algn="just">
                  <a:lnSpc>
                    <a:spcPct val="150000"/>
                  </a:lnSpc>
                  <a:buFont typeface="Wingdings" panose="05000000000000000000" pitchFamily="2" charset="2"/>
                  <a:buChar char="Ø"/>
                </a:pPr>
                <a:r>
                  <a:rPr lang="en-IN" sz="1800" dirty="0">
                    <a:effectLst/>
                    <a:latin typeface="Calibri" panose="020F0502020204030204" pitchFamily="34" charset="0"/>
                    <a:ea typeface="PMingLiU" panose="02020500000000000000" pitchFamily="18" charset="-120"/>
                    <a:cs typeface="Times New Roman" panose="02020603050405020304" pitchFamily="18" charset="0"/>
                  </a:rPr>
                  <a:t>Motor constant is the main parameter which defines the efficiency of motor in converting the input electrical power to output mechanical power:</a:t>
                </a: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𝑚</m:t>
                          </m:r>
                        </m:sub>
                      </m:sSub>
                      <m:r>
                        <a:rPr lang="en-IN" i="1">
                          <a:latin typeface="Cambria Math" panose="02040503050406030204" pitchFamily="18" charset="0"/>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𝜏</m:t>
                              </m:r>
                            </m:e>
                            <m:sub>
                              <m:r>
                                <a:rPr lang="en-IN" i="1">
                                  <a:latin typeface="Cambria Math" panose="02040503050406030204" pitchFamily="18" charset="0"/>
                                </a:rPr>
                                <m:t>𝑟𝑎𝑡𝑒𝑑</m:t>
                              </m:r>
                            </m:sub>
                          </m:sSub>
                        </m:num>
                        <m:den>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𝑐𝑢</m:t>
                              </m:r>
                            </m:sub>
                          </m:sSub>
                        </m:den>
                      </m:f>
                    </m:oMath>
                  </m:oMathPara>
                </a14:m>
                <a:endParaRPr lang="en-IN" dirty="0"/>
              </a:p>
            </p:txBody>
          </p:sp>
        </mc:Choice>
        <mc:Fallback xmlns="">
          <p:sp>
            <p:nvSpPr>
              <p:cNvPr id="5" name="TextBox 4">
                <a:extLst>
                  <a:ext uri="{FF2B5EF4-FFF2-40B4-BE49-F238E27FC236}">
                    <a16:creationId xmlns:a16="http://schemas.microsoft.com/office/drawing/2014/main" id="{0C86B1C1-5FDF-C4AA-196F-7AF07A6B0D83}"/>
                  </a:ext>
                </a:extLst>
              </p:cNvPr>
              <p:cNvSpPr txBox="1">
                <a:spLocks noRot="1" noChangeAspect="1" noMove="1" noResize="1" noEditPoints="1" noAdjustHandles="1" noChangeArrowheads="1" noChangeShapeType="1" noTextEdit="1"/>
              </p:cNvSpPr>
              <p:nvPr/>
            </p:nvSpPr>
            <p:spPr>
              <a:xfrm>
                <a:off x="1246238" y="1327355"/>
                <a:ext cx="10267336" cy="4256806"/>
              </a:xfrm>
              <a:prstGeom prst="rect">
                <a:avLst/>
              </a:prstGeom>
              <a:blipFill>
                <a:blip r:embed="rId2"/>
                <a:stretch>
                  <a:fillRect l="-356" r="-4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B97135C-3342-6C24-BA19-DD1941405BE3}"/>
                  </a:ext>
                </a:extLst>
              </p:cNvPr>
              <p:cNvSpPr txBox="1"/>
              <p:nvPr/>
            </p:nvSpPr>
            <p:spPr>
              <a:xfrm>
                <a:off x="1868128" y="5530645"/>
                <a:ext cx="6233651" cy="936475"/>
              </a:xfrm>
              <a:prstGeom prst="rect">
                <a:avLst/>
              </a:prstGeom>
              <a:noFill/>
            </p:spPr>
            <p:txBody>
              <a:bodyPr wrap="square" rtlCol="0">
                <a:spAutoFit/>
              </a:bodyPr>
              <a:lstStyle/>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𝜏</m:t>
                        </m:r>
                      </m:e>
                      <m:sub>
                        <m:r>
                          <a:rPr lang="en-IN" i="1">
                            <a:latin typeface="Cambria Math" panose="02040503050406030204" pitchFamily="18" charset="0"/>
                          </a:rPr>
                          <m:t>𝑟𝑎𝑡𝑒𝑑</m:t>
                        </m:r>
                      </m:sub>
                    </m:sSub>
                  </m:oMath>
                </a14:m>
                <a:r>
                  <a:rPr lang="en-IN" dirty="0"/>
                  <a:t> – rated torque;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m:t>
                        </m:r>
                        <m:r>
                          <a:rPr lang="en-IN" i="1">
                            <a:latin typeface="Cambria Math" panose="02040503050406030204" pitchFamily="18" charset="0"/>
                          </a:rPr>
                          <m:t>,</m:t>
                        </m:r>
                        <m:r>
                          <a:rPr lang="en-IN" i="1">
                            <a:latin typeface="Cambria Math" panose="02040503050406030204" pitchFamily="18" charset="0"/>
                          </a:rPr>
                          <m:t>𝑟𝑎𝑡𝑒𝑑</m:t>
                        </m:r>
                      </m:sub>
                    </m:sSub>
                  </m:oMath>
                </a14:m>
                <a:r>
                  <a:rPr lang="en-IN" dirty="0"/>
                  <a:t> - rated output power</a:t>
                </a:r>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𝐾𝑔</m:t>
                        </m:r>
                      </m:e>
                      <m:sub>
                        <m:r>
                          <a:rPr lang="en-IN" i="1">
                            <a:latin typeface="Cambria Math" panose="02040503050406030204" pitchFamily="18" charset="0"/>
                          </a:rPr>
                          <m:t>𝑎𝑝</m:t>
                        </m:r>
                      </m:sub>
                    </m:sSub>
                    <m:r>
                      <a:rPr lang="en-IN" i="1">
                        <a:latin typeface="Cambria Math" panose="02040503050406030204" pitchFamily="18" charset="0"/>
                      </a:rPr>
                      <m:t> </m:t>
                    </m:r>
                  </m:oMath>
                </a14:m>
                <a:r>
                  <a:rPr lang="en-IN" dirty="0"/>
                  <a:t>- mass of active parts of motor;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𝑐𝑢</m:t>
                        </m:r>
                      </m:sub>
                    </m:sSub>
                    <m:r>
                      <a:rPr lang="en-IN" i="1">
                        <a:latin typeface="Cambria Math" panose="02040503050406030204" pitchFamily="18" charset="0"/>
                      </a:rPr>
                      <m:t> </m:t>
                    </m:r>
                  </m:oMath>
                </a14:m>
                <a:r>
                  <a:rPr lang="en-IN" dirty="0"/>
                  <a:t>- copper losses</a:t>
                </a:r>
              </a:p>
            </p:txBody>
          </p:sp>
        </mc:Choice>
        <mc:Fallback xmlns="">
          <p:sp>
            <p:nvSpPr>
              <p:cNvPr id="2" name="TextBox 1">
                <a:extLst>
                  <a:ext uri="{FF2B5EF4-FFF2-40B4-BE49-F238E27FC236}">
                    <a16:creationId xmlns:a16="http://schemas.microsoft.com/office/drawing/2014/main" id="{1B97135C-3342-6C24-BA19-DD1941405BE3}"/>
                  </a:ext>
                </a:extLst>
              </p:cNvPr>
              <p:cNvSpPr txBox="1">
                <a:spLocks noRot="1" noChangeAspect="1" noMove="1" noResize="1" noEditPoints="1" noAdjustHandles="1" noChangeArrowheads="1" noChangeShapeType="1" noTextEdit="1"/>
              </p:cNvSpPr>
              <p:nvPr/>
            </p:nvSpPr>
            <p:spPr>
              <a:xfrm>
                <a:off x="1868128" y="5530645"/>
                <a:ext cx="6233651" cy="936475"/>
              </a:xfrm>
              <a:prstGeom prst="rect">
                <a:avLst/>
              </a:prstGeom>
              <a:blipFill>
                <a:blip r:embed="rId3"/>
                <a:stretch>
                  <a:fillRect l="-196" b="-7143"/>
                </a:stretch>
              </a:blipFill>
            </p:spPr>
            <p:txBody>
              <a:bodyPr/>
              <a:lstStyle/>
              <a:p>
                <a:r>
                  <a:rPr lang="en-IN">
                    <a:noFill/>
                  </a:rPr>
                  <a:t> </a:t>
                </a:r>
              </a:p>
            </p:txBody>
          </p:sp>
        </mc:Fallback>
      </mc:AlternateContent>
      <p:sp>
        <p:nvSpPr>
          <p:cNvPr id="6" name="Footer Placeholder 5">
            <a:extLst>
              <a:ext uri="{FF2B5EF4-FFF2-40B4-BE49-F238E27FC236}">
                <a16:creationId xmlns:a16="http://schemas.microsoft.com/office/drawing/2014/main" id="{3D10EE37-40AC-6AEC-8BBF-04480BBA7183}"/>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2719965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C4DA88-6912-948C-14AB-8B56950FD629}"/>
              </a:ext>
            </a:extLst>
          </p:cNvPr>
          <p:cNvSpPr>
            <a:spLocks noGrp="1"/>
          </p:cNvSpPr>
          <p:nvPr>
            <p:ph idx="1"/>
          </p:nvPr>
        </p:nvSpPr>
        <p:spPr>
          <a:xfrm>
            <a:off x="572729" y="812795"/>
            <a:ext cx="7283246" cy="5499515"/>
          </a:xfrm>
        </p:spPr>
        <p:txBody>
          <a:bodyPr>
            <a:normAutofit lnSpcReduction="10000"/>
          </a:bodyPr>
          <a:lstStyle/>
          <a:p>
            <a:pPr algn="just">
              <a:lnSpc>
                <a:spcPct val="150000"/>
              </a:lnSpc>
            </a:pPr>
            <a:r>
              <a:rPr lang="en-US" sz="1800" b="1" i="1" dirty="0"/>
              <a:t>FEA software used: </a:t>
            </a:r>
            <a:r>
              <a:rPr lang="en-US" sz="1800" dirty="0"/>
              <a:t>Ansys Maxwell software uses a technique called Finite Element Analysis (FEA). This means it breaks down complex designs into smaller, simpler parts to calculate how electromagnetic fields behave within them. </a:t>
            </a:r>
          </a:p>
          <a:p>
            <a:pPr algn="just">
              <a:lnSpc>
                <a:spcPct val="150000"/>
              </a:lnSpc>
            </a:pPr>
            <a:r>
              <a:rPr lang="en-US" sz="1800" b="1" i="1" dirty="0"/>
              <a:t>Mesh details: </a:t>
            </a:r>
            <a:r>
              <a:rPr lang="en-US" sz="1800" dirty="0"/>
              <a:t>The FEA used adaptive meshing technique which automatically refines the mesh in regions of high field gradients, ensuring accurate results. The final mesh consisted of approximately 24,794 elements, with a maximum element length of 0.7 mm in the air gap and 10 mm in the other regions of the electric motor.</a:t>
            </a:r>
            <a:r>
              <a:rPr lang="en-US" sz="1200" dirty="0"/>
              <a:t> </a:t>
            </a:r>
          </a:p>
          <a:p>
            <a:pPr algn="just">
              <a:lnSpc>
                <a:spcPct val="150000"/>
              </a:lnSpc>
            </a:pPr>
            <a:r>
              <a:rPr lang="en-US" sz="1800" b="1" i="1" dirty="0"/>
              <a:t>Boundary conditions: </a:t>
            </a:r>
            <a:r>
              <a:rPr lang="en-US" sz="1800" dirty="0"/>
              <a:t>A magnetic vector potential boundary condition was applied to the outer boundary of the model, effectively simulating an open boundary.</a:t>
            </a:r>
            <a:r>
              <a:rPr lang="en-US" sz="1200" dirty="0"/>
              <a:t> </a:t>
            </a:r>
            <a:r>
              <a:rPr lang="en-US" sz="1800" dirty="0"/>
              <a:t>The stator windings were excited with a sinusoidal current waveform corresponding to the rated current and frequency.</a:t>
            </a:r>
            <a:endParaRPr lang="en-IN" sz="1800" b="1" i="1" dirty="0"/>
          </a:p>
        </p:txBody>
      </p:sp>
      <p:sp>
        <p:nvSpPr>
          <p:cNvPr id="4" name="TextBox 3">
            <a:extLst>
              <a:ext uri="{FF2B5EF4-FFF2-40B4-BE49-F238E27FC236}">
                <a16:creationId xmlns:a16="http://schemas.microsoft.com/office/drawing/2014/main" id="{EB5CAA03-2F37-9F77-CA9C-41855E923249}"/>
              </a:ext>
            </a:extLst>
          </p:cNvPr>
          <p:cNvSpPr txBox="1"/>
          <p:nvPr/>
        </p:nvSpPr>
        <p:spPr>
          <a:xfrm>
            <a:off x="363794" y="228020"/>
            <a:ext cx="6164825" cy="584775"/>
          </a:xfrm>
          <a:prstGeom prst="rect">
            <a:avLst/>
          </a:prstGeom>
          <a:noFill/>
        </p:spPr>
        <p:txBody>
          <a:bodyPr wrap="square" rtlCol="0">
            <a:spAutoFit/>
          </a:bodyPr>
          <a:lstStyle/>
          <a:p>
            <a:r>
              <a:rPr lang="en-IN" sz="3200" b="1" dirty="0"/>
              <a:t>Finite Element Analysis</a:t>
            </a:r>
            <a:r>
              <a:rPr lang="en-IN" sz="3200" b="1" dirty="0">
                <a:latin typeface="+mn-lt"/>
              </a:rPr>
              <a:t>:</a:t>
            </a:r>
            <a:endParaRPr lang="en-IN" sz="3200" dirty="0"/>
          </a:p>
        </p:txBody>
      </p:sp>
      <p:pic>
        <p:nvPicPr>
          <p:cNvPr id="8" name="Picture 7">
            <a:extLst>
              <a:ext uri="{FF2B5EF4-FFF2-40B4-BE49-F238E27FC236}">
                <a16:creationId xmlns:a16="http://schemas.microsoft.com/office/drawing/2014/main" id="{65359865-C844-8F91-E520-CEE802F63DF3}"/>
              </a:ext>
            </a:extLst>
          </p:cNvPr>
          <p:cNvPicPr>
            <a:picLocks noChangeAspect="1"/>
          </p:cNvPicPr>
          <p:nvPr/>
        </p:nvPicPr>
        <p:blipFill>
          <a:blip r:embed="rId2"/>
          <a:srcRect l="15075" t="4218" r="14424" b="4027"/>
          <a:stretch/>
        </p:blipFill>
        <p:spPr>
          <a:xfrm>
            <a:off x="7855975" y="1340584"/>
            <a:ext cx="4242095" cy="4176832"/>
          </a:xfrm>
          <a:prstGeom prst="rect">
            <a:avLst/>
          </a:prstGeom>
        </p:spPr>
      </p:pic>
      <p:sp>
        <p:nvSpPr>
          <p:cNvPr id="2" name="Footer Placeholder 1">
            <a:extLst>
              <a:ext uri="{FF2B5EF4-FFF2-40B4-BE49-F238E27FC236}">
                <a16:creationId xmlns:a16="http://schemas.microsoft.com/office/drawing/2014/main" id="{D5D49EFF-09D9-78C1-F091-73018C586E42}"/>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9565885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95D89-2FBC-04E8-9500-6C700FBA18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3C134EAB-925D-9095-53B7-68B43D0B134A}"/>
              </a:ext>
            </a:extLst>
          </p:cNvPr>
          <p:cNvSpPr txBox="1"/>
          <p:nvPr/>
        </p:nvSpPr>
        <p:spPr>
          <a:xfrm>
            <a:off x="363794" y="228020"/>
            <a:ext cx="6164825" cy="584775"/>
          </a:xfrm>
          <a:prstGeom prst="rect">
            <a:avLst/>
          </a:prstGeom>
          <a:noFill/>
        </p:spPr>
        <p:txBody>
          <a:bodyPr wrap="square" rtlCol="0">
            <a:spAutoFit/>
          </a:bodyPr>
          <a:lstStyle/>
          <a:p>
            <a:r>
              <a:rPr lang="en-IN" sz="3200" b="1" dirty="0"/>
              <a:t>Analysis process</a:t>
            </a:r>
            <a:r>
              <a:rPr lang="en-IN" sz="3200" b="1" dirty="0">
                <a:latin typeface="+mn-lt"/>
              </a:rPr>
              <a:t>:</a:t>
            </a:r>
            <a:endParaRPr lang="en-IN" sz="3200" dirty="0"/>
          </a:p>
        </p:txBody>
      </p:sp>
      <p:sp>
        <p:nvSpPr>
          <p:cNvPr id="2" name="Rectangle 1">
            <a:extLst>
              <a:ext uri="{FF2B5EF4-FFF2-40B4-BE49-F238E27FC236}">
                <a16:creationId xmlns:a16="http://schemas.microsoft.com/office/drawing/2014/main" id="{2B2A5B48-5585-DA71-EE19-F5A987AB44C5}"/>
              </a:ext>
            </a:extLst>
          </p:cNvPr>
          <p:cNvSpPr/>
          <p:nvPr/>
        </p:nvSpPr>
        <p:spPr>
          <a:xfrm>
            <a:off x="1206911" y="1017630"/>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C8936E57-D93A-45D1-3BDE-95108C35D1A4}"/>
              </a:ext>
            </a:extLst>
          </p:cNvPr>
          <p:cNvSpPr txBox="1"/>
          <p:nvPr/>
        </p:nvSpPr>
        <p:spPr>
          <a:xfrm>
            <a:off x="1442885" y="1229248"/>
            <a:ext cx="3569110" cy="461665"/>
          </a:xfrm>
          <a:prstGeom prst="rect">
            <a:avLst/>
          </a:prstGeom>
          <a:noFill/>
        </p:spPr>
        <p:txBody>
          <a:bodyPr wrap="square" rtlCol="0">
            <a:spAutoFit/>
          </a:bodyPr>
          <a:lstStyle/>
          <a:p>
            <a:r>
              <a:rPr lang="en-US" sz="2400" i="1" dirty="0"/>
              <a:t>Parametric Model Creation</a:t>
            </a:r>
            <a:endParaRPr lang="en-IN" sz="2400" i="1" dirty="0"/>
          </a:p>
        </p:txBody>
      </p:sp>
      <p:sp>
        <p:nvSpPr>
          <p:cNvPr id="6" name="Rectangle 5">
            <a:extLst>
              <a:ext uri="{FF2B5EF4-FFF2-40B4-BE49-F238E27FC236}">
                <a16:creationId xmlns:a16="http://schemas.microsoft.com/office/drawing/2014/main" id="{15D6BA5B-8265-254E-840B-755939726433}"/>
              </a:ext>
            </a:extLst>
          </p:cNvPr>
          <p:cNvSpPr/>
          <p:nvPr/>
        </p:nvSpPr>
        <p:spPr>
          <a:xfrm>
            <a:off x="1206911" y="2127266"/>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ADA7979-0534-889C-7D83-E912EC519C11}"/>
              </a:ext>
            </a:extLst>
          </p:cNvPr>
          <p:cNvSpPr txBox="1"/>
          <p:nvPr/>
        </p:nvSpPr>
        <p:spPr>
          <a:xfrm>
            <a:off x="1324898" y="2338884"/>
            <a:ext cx="3923071" cy="461665"/>
          </a:xfrm>
          <a:prstGeom prst="rect">
            <a:avLst/>
          </a:prstGeom>
          <a:noFill/>
        </p:spPr>
        <p:txBody>
          <a:bodyPr wrap="square" rtlCol="0">
            <a:spAutoFit/>
          </a:bodyPr>
          <a:lstStyle/>
          <a:p>
            <a:r>
              <a:rPr lang="en-US" sz="2400" i="1" dirty="0"/>
              <a:t>FEA software implementation</a:t>
            </a:r>
            <a:endParaRPr lang="en-IN" sz="2400" i="1" dirty="0"/>
          </a:p>
        </p:txBody>
      </p:sp>
      <p:sp>
        <p:nvSpPr>
          <p:cNvPr id="9" name="Rectangle 8">
            <a:extLst>
              <a:ext uri="{FF2B5EF4-FFF2-40B4-BE49-F238E27FC236}">
                <a16:creationId xmlns:a16="http://schemas.microsoft.com/office/drawing/2014/main" id="{E4AF465B-6BDB-77E2-190C-0979D5C28233}"/>
              </a:ext>
            </a:extLst>
          </p:cNvPr>
          <p:cNvSpPr/>
          <p:nvPr/>
        </p:nvSpPr>
        <p:spPr>
          <a:xfrm>
            <a:off x="1206911" y="3251651"/>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7C908A2-0778-CDE8-341E-A82D48D63C07}"/>
              </a:ext>
            </a:extLst>
          </p:cNvPr>
          <p:cNvSpPr txBox="1"/>
          <p:nvPr/>
        </p:nvSpPr>
        <p:spPr>
          <a:xfrm>
            <a:off x="1324898" y="3463269"/>
            <a:ext cx="3923070" cy="461665"/>
          </a:xfrm>
          <a:prstGeom prst="rect">
            <a:avLst/>
          </a:prstGeom>
          <a:noFill/>
        </p:spPr>
        <p:txBody>
          <a:bodyPr wrap="square" rtlCol="0">
            <a:spAutoFit/>
          </a:bodyPr>
          <a:lstStyle/>
          <a:p>
            <a:r>
              <a:rPr lang="en-US" sz="2400" i="1" dirty="0"/>
              <a:t>Magnetic Loading Calculation</a:t>
            </a:r>
            <a:endParaRPr lang="en-IN" sz="2400" i="1" dirty="0"/>
          </a:p>
        </p:txBody>
      </p:sp>
      <p:sp>
        <p:nvSpPr>
          <p:cNvPr id="11" name="Rectangle 10">
            <a:extLst>
              <a:ext uri="{FF2B5EF4-FFF2-40B4-BE49-F238E27FC236}">
                <a16:creationId xmlns:a16="http://schemas.microsoft.com/office/drawing/2014/main" id="{494B865B-18A3-A890-A1C7-43EF2AA1D094}"/>
              </a:ext>
            </a:extLst>
          </p:cNvPr>
          <p:cNvSpPr/>
          <p:nvPr/>
        </p:nvSpPr>
        <p:spPr>
          <a:xfrm>
            <a:off x="1206911" y="4348172"/>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6F0745DC-7C69-EEB8-0739-248CD3A60CAC}"/>
              </a:ext>
            </a:extLst>
          </p:cNvPr>
          <p:cNvSpPr txBox="1"/>
          <p:nvPr/>
        </p:nvSpPr>
        <p:spPr>
          <a:xfrm>
            <a:off x="1442884" y="4559790"/>
            <a:ext cx="3706761" cy="461665"/>
          </a:xfrm>
          <a:prstGeom prst="rect">
            <a:avLst/>
          </a:prstGeom>
          <a:noFill/>
        </p:spPr>
        <p:txBody>
          <a:bodyPr wrap="square" rtlCol="0">
            <a:spAutoFit/>
          </a:bodyPr>
          <a:lstStyle/>
          <a:p>
            <a:r>
              <a:rPr lang="en-US" sz="2400" i="1" dirty="0"/>
              <a:t>Armature Field Calculation</a:t>
            </a:r>
            <a:endParaRPr lang="en-IN" sz="2400" i="1" dirty="0"/>
          </a:p>
        </p:txBody>
      </p:sp>
      <p:sp>
        <p:nvSpPr>
          <p:cNvPr id="13" name="Rectangle 12">
            <a:extLst>
              <a:ext uri="{FF2B5EF4-FFF2-40B4-BE49-F238E27FC236}">
                <a16:creationId xmlns:a16="http://schemas.microsoft.com/office/drawing/2014/main" id="{C1FF0ACF-4AFA-69CA-9D80-3EF951861E92}"/>
              </a:ext>
            </a:extLst>
          </p:cNvPr>
          <p:cNvSpPr/>
          <p:nvPr/>
        </p:nvSpPr>
        <p:spPr>
          <a:xfrm>
            <a:off x="1206910" y="5447240"/>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533C570-6B5C-37A6-FD5B-4C17DA27D32C}"/>
              </a:ext>
            </a:extLst>
          </p:cNvPr>
          <p:cNvSpPr txBox="1"/>
          <p:nvPr/>
        </p:nvSpPr>
        <p:spPr>
          <a:xfrm>
            <a:off x="1664109" y="5619350"/>
            <a:ext cx="3126659" cy="461665"/>
          </a:xfrm>
          <a:prstGeom prst="rect">
            <a:avLst/>
          </a:prstGeom>
          <a:noFill/>
        </p:spPr>
        <p:txBody>
          <a:bodyPr wrap="square" rtlCol="0">
            <a:spAutoFit/>
          </a:bodyPr>
          <a:lstStyle/>
          <a:p>
            <a:r>
              <a:rPr lang="en-US" sz="2400" i="1" dirty="0"/>
              <a:t>Demagnetization Study</a:t>
            </a:r>
            <a:endParaRPr lang="en-IN" sz="2400" i="1" dirty="0"/>
          </a:p>
        </p:txBody>
      </p:sp>
      <p:sp>
        <p:nvSpPr>
          <p:cNvPr id="15" name="Rectangle 14">
            <a:extLst>
              <a:ext uri="{FF2B5EF4-FFF2-40B4-BE49-F238E27FC236}">
                <a16:creationId xmlns:a16="http://schemas.microsoft.com/office/drawing/2014/main" id="{0205F4A3-1DC6-EB3E-DDD5-D9ED9BF1E584}"/>
              </a:ext>
            </a:extLst>
          </p:cNvPr>
          <p:cNvSpPr/>
          <p:nvPr/>
        </p:nvSpPr>
        <p:spPr>
          <a:xfrm>
            <a:off x="6327060" y="132727"/>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04C24916-F190-5393-4BB0-C43D3301F45F}"/>
              </a:ext>
            </a:extLst>
          </p:cNvPr>
          <p:cNvSpPr/>
          <p:nvPr/>
        </p:nvSpPr>
        <p:spPr>
          <a:xfrm>
            <a:off x="6327060" y="1303725"/>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D3C84AEC-F254-0C5C-9294-444162F6BC34}"/>
              </a:ext>
            </a:extLst>
          </p:cNvPr>
          <p:cNvSpPr/>
          <p:nvPr/>
        </p:nvSpPr>
        <p:spPr>
          <a:xfrm>
            <a:off x="6327060" y="2445619"/>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Rectangle 20">
            <a:extLst>
              <a:ext uri="{FF2B5EF4-FFF2-40B4-BE49-F238E27FC236}">
                <a16:creationId xmlns:a16="http://schemas.microsoft.com/office/drawing/2014/main" id="{F4878FB0-1389-8F09-A74D-4FC21CD2BD8A}"/>
              </a:ext>
            </a:extLst>
          </p:cNvPr>
          <p:cNvSpPr/>
          <p:nvPr/>
        </p:nvSpPr>
        <p:spPr>
          <a:xfrm>
            <a:off x="6327060" y="3548097"/>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3A6AD10E-D0BB-7195-14F0-0AEC86DE15DB}"/>
              </a:ext>
            </a:extLst>
          </p:cNvPr>
          <p:cNvSpPr txBox="1"/>
          <p:nvPr/>
        </p:nvSpPr>
        <p:spPr>
          <a:xfrm>
            <a:off x="7600786" y="2585884"/>
            <a:ext cx="1607572" cy="461665"/>
          </a:xfrm>
          <a:prstGeom prst="rect">
            <a:avLst/>
          </a:prstGeom>
          <a:noFill/>
        </p:spPr>
        <p:txBody>
          <a:bodyPr wrap="square" rtlCol="0">
            <a:spAutoFit/>
          </a:bodyPr>
          <a:lstStyle/>
          <a:p>
            <a:r>
              <a:rPr lang="en-US" sz="2400" i="1" dirty="0"/>
              <a:t>Skew Study</a:t>
            </a:r>
            <a:endParaRPr lang="en-IN" sz="2400" i="1" dirty="0"/>
          </a:p>
        </p:txBody>
      </p:sp>
      <p:sp>
        <p:nvSpPr>
          <p:cNvPr id="23" name="Rectangle 22">
            <a:extLst>
              <a:ext uri="{FF2B5EF4-FFF2-40B4-BE49-F238E27FC236}">
                <a16:creationId xmlns:a16="http://schemas.microsoft.com/office/drawing/2014/main" id="{31A93439-2CA6-589F-25C0-D3EC72D5C2FF}"/>
              </a:ext>
            </a:extLst>
          </p:cNvPr>
          <p:cNvSpPr/>
          <p:nvPr/>
        </p:nvSpPr>
        <p:spPr>
          <a:xfrm>
            <a:off x="6327060" y="4647693"/>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DB2439DE-27FE-D759-BA64-B25A0A053328}"/>
              </a:ext>
            </a:extLst>
          </p:cNvPr>
          <p:cNvSpPr txBox="1"/>
          <p:nvPr/>
        </p:nvSpPr>
        <p:spPr>
          <a:xfrm>
            <a:off x="6884258" y="1460080"/>
            <a:ext cx="3072580" cy="461665"/>
          </a:xfrm>
          <a:prstGeom prst="rect">
            <a:avLst/>
          </a:prstGeom>
          <a:noFill/>
        </p:spPr>
        <p:txBody>
          <a:bodyPr wrap="square" rtlCol="0">
            <a:spAutoFit/>
          </a:bodyPr>
          <a:lstStyle/>
          <a:p>
            <a:r>
              <a:rPr lang="en-US" sz="2400" i="1" dirty="0"/>
              <a:t>Performance Mapping</a:t>
            </a:r>
            <a:endParaRPr lang="en-IN" sz="2400" i="1" dirty="0"/>
          </a:p>
        </p:txBody>
      </p:sp>
      <p:sp>
        <p:nvSpPr>
          <p:cNvPr id="25" name="Rectangle 24">
            <a:extLst>
              <a:ext uri="{FF2B5EF4-FFF2-40B4-BE49-F238E27FC236}">
                <a16:creationId xmlns:a16="http://schemas.microsoft.com/office/drawing/2014/main" id="{40580F02-BD76-A372-DF36-46E16F61150E}"/>
              </a:ext>
            </a:extLst>
          </p:cNvPr>
          <p:cNvSpPr/>
          <p:nvPr/>
        </p:nvSpPr>
        <p:spPr>
          <a:xfrm>
            <a:off x="6327060" y="5750171"/>
            <a:ext cx="4041058" cy="88490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BF2826D-885E-2882-09BA-3CC1BFEFCFC0}"/>
              </a:ext>
            </a:extLst>
          </p:cNvPr>
          <p:cNvSpPr txBox="1"/>
          <p:nvPr/>
        </p:nvSpPr>
        <p:spPr>
          <a:xfrm>
            <a:off x="6995794" y="220571"/>
            <a:ext cx="2694651" cy="830997"/>
          </a:xfrm>
          <a:prstGeom prst="rect">
            <a:avLst/>
          </a:prstGeom>
          <a:noFill/>
        </p:spPr>
        <p:txBody>
          <a:bodyPr wrap="square" rtlCol="0">
            <a:spAutoFit/>
          </a:bodyPr>
          <a:lstStyle/>
          <a:p>
            <a:pPr algn="ctr"/>
            <a:r>
              <a:rPr lang="en-US" sz="2400" i="1" dirty="0"/>
              <a:t>Torque-Speed Curve Generation</a:t>
            </a:r>
            <a:endParaRPr lang="en-IN" sz="2400" i="1" dirty="0"/>
          </a:p>
        </p:txBody>
      </p:sp>
      <p:sp>
        <p:nvSpPr>
          <p:cNvPr id="27" name="Arrow: Curved Right 26">
            <a:extLst>
              <a:ext uri="{FF2B5EF4-FFF2-40B4-BE49-F238E27FC236}">
                <a16:creationId xmlns:a16="http://schemas.microsoft.com/office/drawing/2014/main" id="{EDE2BB84-306A-5A7B-6EA2-D2EA254970AA}"/>
              </a:ext>
            </a:extLst>
          </p:cNvPr>
          <p:cNvSpPr/>
          <p:nvPr/>
        </p:nvSpPr>
        <p:spPr>
          <a:xfrm>
            <a:off x="816077" y="2677595"/>
            <a:ext cx="390833"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8" name="Arrow: Curved Right 27">
            <a:extLst>
              <a:ext uri="{FF2B5EF4-FFF2-40B4-BE49-F238E27FC236}">
                <a16:creationId xmlns:a16="http://schemas.microsoft.com/office/drawing/2014/main" id="{A21DE152-9D51-8946-7BEE-EB70ADBE1C1A}"/>
              </a:ext>
            </a:extLst>
          </p:cNvPr>
          <p:cNvSpPr/>
          <p:nvPr/>
        </p:nvSpPr>
        <p:spPr>
          <a:xfrm>
            <a:off x="808478" y="4842387"/>
            <a:ext cx="390833"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9" name="Arrow: Curved Right 28">
            <a:extLst>
              <a:ext uri="{FF2B5EF4-FFF2-40B4-BE49-F238E27FC236}">
                <a16:creationId xmlns:a16="http://schemas.microsoft.com/office/drawing/2014/main" id="{48F930C6-817A-A56F-E59E-752D24EFBF65}"/>
              </a:ext>
            </a:extLst>
          </p:cNvPr>
          <p:cNvSpPr/>
          <p:nvPr/>
        </p:nvSpPr>
        <p:spPr>
          <a:xfrm flipH="1">
            <a:off x="5255569" y="3602261"/>
            <a:ext cx="386365"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Arrow: Curved Right 29">
            <a:extLst>
              <a:ext uri="{FF2B5EF4-FFF2-40B4-BE49-F238E27FC236}">
                <a16:creationId xmlns:a16="http://schemas.microsoft.com/office/drawing/2014/main" id="{D5771011-84C6-AEF1-8E4D-13318AD91451}"/>
              </a:ext>
            </a:extLst>
          </p:cNvPr>
          <p:cNvSpPr/>
          <p:nvPr/>
        </p:nvSpPr>
        <p:spPr>
          <a:xfrm flipH="1">
            <a:off x="5247967" y="1417647"/>
            <a:ext cx="386365"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1" name="TextBox 30">
            <a:extLst>
              <a:ext uri="{FF2B5EF4-FFF2-40B4-BE49-F238E27FC236}">
                <a16:creationId xmlns:a16="http://schemas.microsoft.com/office/drawing/2014/main" id="{F188E8F0-7FC2-4D56-F823-7583A0ABB837}"/>
              </a:ext>
            </a:extLst>
          </p:cNvPr>
          <p:cNvSpPr txBox="1"/>
          <p:nvPr/>
        </p:nvSpPr>
        <p:spPr>
          <a:xfrm>
            <a:off x="6713424" y="5889691"/>
            <a:ext cx="3259392" cy="461665"/>
          </a:xfrm>
          <a:prstGeom prst="rect">
            <a:avLst/>
          </a:prstGeom>
          <a:noFill/>
        </p:spPr>
        <p:txBody>
          <a:bodyPr wrap="square" rtlCol="0">
            <a:spAutoFit/>
          </a:bodyPr>
          <a:lstStyle/>
          <a:p>
            <a:r>
              <a:rPr lang="en-US" sz="2400" i="1" dirty="0"/>
              <a:t>Static Torque Calculation</a:t>
            </a:r>
            <a:endParaRPr lang="en-IN" sz="2400" i="1" dirty="0"/>
          </a:p>
        </p:txBody>
      </p:sp>
      <p:sp>
        <p:nvSpPr>
          <p:cNvPr id="32" name="TextBox 31">
            <a:extLst>
              <a:ext uri="{FF2B5EF4-FFF2-40B4-BE49-F238E27FC236}">
                <a16:creationId xmlns:a16="http://schemas.microsoft.com/office/drawing/2014/main" id="{16E0B207-B598-FC03-F2EF-6D726358BAD4}"/>
              </a:ext>
            </a:extLst>
          </p:cNvPr>
          <p:cNvSpPr txBox="1"/>
          <p:nvPr/>
        </p:nvSpPr>
        <p:spPr>
          <a:xfrm>
            <a:off x="6713423" y="4674645"/>
            <a:ext cx="3414251" cy="830997"/>
          </a:xfrm>
          <a:prstGeom prst="rect">
            <a:avLst/>
          </a:prstGeom>
          <a:noFill/>
        </p:spPr>
        <p:txBody>
          <a:bodyPr wrap="square" rtlCol="0">
            <a:spAutoFit/>
          </a:bodyPr>
          <a:lstStyle/>
          <a:p>
            <a:pPr algn="ctr"/>
            <a:r>
              <a:rPr lang="en-US" sz="2400" i="1" dirty="0"/>
              <a:t>Back-EMF &amp; Flux-Linkage Calculation</a:t>
            </a:r>
            <a:endParaRPr lang="en-IN" sz="2400" i="1" dirty="0"/>
          </a:p>
        </p:txBody>
      </p:sp>
      <p:sp>
        <p:nvSpPr>
          <p:cNvPr id="33" name="TextBox 32">
            <a:extLst>
              <a:ext uri="{FF2B5EF4-FFF2-40B4-BE49-F238E27FC236}">
                <a16:creationId xmlns:a16="http://schemas.microsoft.com/office/drawing/2014/main" id="{3ADAA933-07EE-4E81-33CD-C95B2FA6FA22}"/>
              </a:ext>
            </a:extLst>
          </p:cNvPr>
          <p:cNvSpPr txBox="1"/>
          <p:nvPr/>
        </p:nvSpPr>
        <p:spPr>
          <a:xfrm>
            <a:off x="6635993" y="3587513"/>
            <a:ext cx="3569110" cy="830997"/>
          </a:xfrm>
          <a:prstGeom prst="rect">
            <a:avLst/>
          </a:prstGeom>
          <a:noFill/>
        </p:spPr>
        <p:txBody>
          <a:bodyPr wrap="square" rtlCol="0">
            <a:spAutoFit/>
          </a:bodyPr>
          <a:lstStyle/>
          <a:p>
            <a:pPr algn="ctr"/>
            <a:r>
              <a:rPr lang="en-US" sz="2400" i="1" dirty="0"/>
              <a:t>Losses &amp; Efficiency Calculation</a:t>
            </a:r>
            <a:endParaRPr lang="en-IN" sz="2400" i="1" dirty="0"/>
          </a:p>
        </p:txBody>
      </p:sp>
      <p:sp>
        <p:nvSpPr>
          <p:cNvPr id="34" name="Arrow: Right 33">
            <a:extLst>
              <a:ext uri="{FF2B5EF4-FFF2-40B4-BE49-F238E27FC236}">
                <a16:creationId xmlns:a16="http://schemas.microsoft.com/office/drawing/2014/main" id="{ECD297D6-63BA-4066-2E35-963701BD509B}"/>
              </a:ext>
            </a:extLst>
          </p:cNvPr>
          <p:cNvSpPr/>
          <p:nvPr/>
        </p:nvSpPr>
        <p:spPr>
          <a:xfrm>
            <a:off x="5255567" y="6005106"/>
            <a:ext cx="1071493" cy="23837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Arrow: Curved Right 34">
            <a:extLst>
              <a:ext uri="{FF2B5EF4-FFF2-40B4-BE49-F238E27FC236}">
                <a16:creationId xmlns:a16="http://schemas.microsoft.com/office/drawing/2014/main" id="{E3D7E006-B874-B0F7-4E70-F24B05F44FAB}"/>
              </a:ext>
            </a:extLst>
          </p:cNvPr>
          <p:cNvSpPr/>
          <p:nvPr/>
        </p:nvSpPr>
        <p:spPr>
          <a:xfrm rot="10800000" flipH="1">
            <a:off x="5933094" y="3923673"/>
            <a:ext cx="386365"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6" name="Arrow: Curved Right 35">
            <a:extLst>
              <a:ext uri="{FF2B5EF4-FFF2-40B4-BE49-F238E27FC236}">
                <a16:creationId xmlns:a16="http://schemas.microsoft.com/office/drawing/2014/main" id="{AFABEDE5-3349-2F47-8BFF-1D76A8D41D77}"/>
              </a:ext>
            </a:extLst>
          </p:cNvPr>
          <p:cNvSpPr/>
          <p:nvPr/>
        </p:nvSpPr>
        <p:spPr>
          <a:xfrm rot="10800000" flipH="1">
            <a:off x="5947738" y="1698137"/>
            <a:ext cx="386365"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7" name="Arrow: Curved Right 36">
            <a:extLst>
              <a:ext uri="{FF2B5EF4-FFF2-40B4-BE49-F238E27FC236}">
                <a16:creationId xmlns:a16="http://schemas.microsoft.com/office/drawing/2014/main" id="{A99C538C-E145-8351-8466-9384FE38D143}"/>
              </a:ext>
            </a:extLst>
          </p:cNvPr>
          <p:cNvSpPr/>
          <p:nvPr/>
        </p:nvSpPr>
        <p:spPr>
          <a:xfrm rot="10800000">
            <a:off x="10375719" y="2858729"/>
            <a:ext cx="390833"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8" name="Arrow: Curved Right 37">
            <a:extLst>
              <a:ext uri="{FF2B5EF4-FFF2-40B4-BE49-F238E27FC236}">
                <a16:creationId xmlns:a16="http://schemas.microsoft.com/office/drawing/2014/main" id="{54DF5971-7477-5F7A-D212-93448E3F9498}"/>
              </a:ext>
            </a:extLst>
          </p:cNvPr>
          <p:cNvSpPr/>
          <p:nvPr/>
        </p:nvSpPr>
        <p:spPr>
          <a:xfrm rot="10800000">
            <a:off x="10370573" y="4979981"/>
            <a:ext cx="390833"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9" name="Arrow: Curved Right 38">
            <a:extLst>
              <a:ext uri="{FF2B5EF4-FFF2-40B4-BE49-F238E27FC236}">
                <a16:creationId xmlns:a16="http://schemas.microsoft.com/office/drawing/2014/main" id="{6753E824-DB0E-BA64-4B76-E06C77C0ADDA}"/>
              </a:ext>
            </a:extLst>
          </p:cNvPr>
          <p:cNvSpPr/>
          <p:nvPr/>
        </p:nvSpPr>
        <p:spPr>
          <a:xfrm rot="10800000">
            <a:off x="10375719" y="520407"/>
            <a:ext cx="390833" cy="1140542"/>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1" name="Arrow: Pentagon 40">
            <a:extLst>
              <a:ext uri="{FF2B5EF4-FFF2-40B4-BE49-F238E27FC236}">
                <a16:creationId xmlns:a16="http://schemas.microsoft.com/office/drawing/2014/main" id="{A90132A4-560F-5A27-7A4E-38AC48332742}"/>
              </a:ext>
            </a:extLst>
          </p:cNvPr>
          <p:cNvSpPr/>
          <p:nvPr/>
        </p:nvSpPr>
        <p:spPr>
          <a:xfrm>
            <a:off x="855406" y="1295996"/>
            <a:ext cx="356867" cy="243302"/>
          </a:xfrm>
          <a:prstGeom prst="homePlat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Footer Placeholder 2">
            <a:extLst>
              <a:ext uri="{FF2B5EF4-FFF2-40B4-BE49-F238E27FC236}">
                <a16:creationId xmlns:a16="http://schemas.microsoft.com/office/drawing/2014/main" id="{6058E15F-B796-0589-6B30-08EA619D7843}"/>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927550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0BD7F8-883B-89DB-F2EF-4053F5E5C247}"/>
              </a:ext>
            </a:extLst>
          </p:cNvPr>
          <p:cNvSpPr>
            <a:spLocks noGrp="1"/>
          </p:cNvSpPr>
          <p:nvPr>
            <p:ph idx="1"/>
          </p:nvPr>
        </p:nvSpPr>
        <p:spPr>
          <a:xfrm>
            <a:off x="572729" y="812795"/>
            <a:ext cx="6388510" cy="5470018"/>
          </a:xfrm>
        </p:spPr>
        <p:txBody>
          <a:bodyPr>
            <a:normAutofit lnSpcReduction="10000"/>
          </a:bodyPr>
          <a:lstStyle/>
          <a:p>
            <a:pPr algn="just">
              <a:lnSpc>
                <a:spcPct val="150000"/>
              </a:lnSpc>
            </a:pPr>
            <a:r>
              <a:rPr lang="en-US" sz="1800" dirty="0"/>
              <a:t>The curve shows a region of relatively constant torque at lower speeds. In this design, the motor maintains a consistent </a:t>
            </a:r>
            <a:r>
              <a:rPr lang="en-US" sz="1800" b="1" dirty="0"/>
              <a:t>average peak torque of 296 Nm </a:t>
            </a:r>
            <a:r>
              <a:rPr lang="en-US" sz="1800" dirty="0"/>
              <a:t>up to a speed of approximately 4900 rpm. This is slightly above the target rated speed of 4800 rpm, indicating that the motor meets its performance goals.</a:t>
            </a:r>
          </a:p>
          <a:p>
            <a:pPr algn="just">
              <a:lnSpc>
                <a:spcPct val="160000"/>
              </a:lnSpc>
            </a:pPr>
            <a:r>
              <a:rPr lang="en-US" sz="1800" dirty="0"/>
              <a:t>Beyond the constant torque region (approximately 4900 rpm), the curve enters the </a:t>
            </a:r>
            <a:r>
              <a:rPr lang="en-US" sz="1800" b="1" dirty="0"/>
              <a:t>field weakening region</a:t>
            </a:r>
            <a:r>
              <a:rPr lang="en-US" sz="1800" dirty="0"/>
              <a:t>. Here, the torque begins to decrease as the speed increases. This is a typical characteristic of IPMSMs, allowing them to operate at higher speeds beyond their base speed.</a:t>
            </a:r>
          </a:p>
          <a:p>
            <a:pPr algn="just">
              <a:lnSpc>
                <a:spcPct val="150000"/>
              </a:lnSpc>
            </a:pPr>
            <a:r>
              <a:rPr lang="en-US" sz="1800" dirty="0"/>
              <a:t>The motor can reach a </a:t>
            </a:r>
            <a:r>
              <a:rPr lang="en-US" sz="1800" b="1" dirty="0"/>
              <a:t>maximum speed of 13,900 rpm</a:t>
            </a:r>
            <a:r>
              <a:rPr lang="en-US" sz="1800" dirty="0"/>
              <a:t>. This extended speed range is achieved thanks to the field weakening capability of the IPMSM design.</a:t>
            </a:r>
            <a:endParaRPr lang="en-IN" sz="1800" dirty="0"/>
          </a:p>
        </p:txBody>
      </p:sp>
      <p:sp>
        <p:nvSpPr>
          <p:cNvPr id="6" name="TextBox 5">
            <a:extLst>
              <a:ext uri="{FF2B5EF4-FFF2-40B4-BE49-F238E27FC236}">
                <a16:creationId xmlns:a16="http://schemas.microsoft.com/office/drawing/2014/main" id="{838853C0-3AF0-E675-9EFE-710558320D65}"/>
              </a:ext>
            </a:extLst>
          </p:cNvPr>
          <p:cNvSpPr txBox="1"/>
          <p:nvPr/>
        </p:nvSpPr>
        <p:spPr>
          <a:xfrm>
            <a:off x="363794" y="228020"/>
            <a:ext cx="6164825" cy="584775"/>
          </a:xfrm>
          <a:prstGeom prst="rect">
            <a:avLst/>
          </a:prstGeom>
          <a:noFill/>
        </p:spPr>
        <p:txBody>
          <a:bodyPr wrap="square" rtlCol="0">
            <a:spAutoFit/>
          </a:bodyPr>
          <a:lstStyle/>
          <a:p>
            <a:r>
              <a:rPr lang="en-IN" sz="3200" b="1" dirty="0"/>
              <a:t>Torque-Speed Performance</a:t>
            </a:r>
            <a:r>
              <a:rPr lang="en-IN" sz="3200" b="1" dirty="0">
                <a:latin typeface="+mn-lt"/>
              </a:rPr>
              <a:t>:</a:t>
            </a:r>
            <a:endParaRPr lang="en-IN" sz="3200" dirty="0"/>
          </a:p>
        </p:txBody>
      </p:sp>
      <p:pic>
        <p:nvPicPr>
          <p:cNvPr id="7" name="Picture 6">
            <a:extLst>
              <a:ext uri="{FF2B5EF4-FFF2-40B4-BE49-F238E27FC236}">
                <a16:creationId xmlns:a16="http://schemas.microsoft.com/office/drawing/2014/main" id="{5D514339-5107-E825-BBFF-AE97107729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1239" y="1467464"/>
            <a:ext cx="5230761" cy="3923071"/>
          </a:xfrm>
          <a:prstGeom prst="rect">
            <a:avLst/>
          </a:prstGeom>
        </p:spPr>
      </p:pic>
      <p:sp>
        <p:nvSpPr>
          <p:cNvPr id="2" name="Footer Placeholder 1">
            <a:extLst>
              <a:ext uri="{FF2B5EF4-FFF2-40B4-BE49-F238E27FC236}">
                <a16:creationId xmlns:a16="http://schemas.microsoft.com/office/drawing/2014/main" id="{0D8E9BEA-9D4B-4AB4-2594-15CDC4F08818}"/>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0598369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EA03D8-040F-16F8-9D4F-FD32EE6C55CD}"/>
              </a:ext>
            </a:extLst>
          </p:cNvPr>
          <p:cNvSpPr>
            <a:spLocks noGrp="1"/>
          </p:cNvSpPr>
          <p:nvPr>
            <p:ph idx="1"/>
          </p:nvPr>
        </p:nvSpPr>
        <p:spPr>
          <a:xfrm>
            <a:off x="592392" y="812795"/>
            <a:ext cx="6319685" cy="3395411"/>
          </a:xfrm>
        </p:spPr>
        <p:txBody>
          <a:bodyPr>
            <a:normAutofit/>
          </a:bodyPr>
          <a:lstStyle/>
          <a:p>
            <a:pPr algn="just">
              <a:lnSpc>
                <a:spcPct val="150000"/>
              </a:lnSpc>
            </a:pPr>
            <a:r>
              <a:rPr lang="en-US" sz="1800" dirty="0"/>
              <a:t>The power output increases steadily as the motor's speed rises. </a:t>
            </a:r>
          </a:p>
          <a:p>
            <a:pPr algn="just">
              <a:lnSpc>
                <a:spcPct val="150000"/>
              </a:lnSpc>
            </a:pPr>
            <a:r>
              <a:rPr lang="en-US" sz="1800" dirty="0"/>
              <a:t>The motor reaches its </a:t>
            </a:r>
            <a:r>
              <a:rPr lang="en-US" sz="1800" b="1" dirty="0"/>
              <a:t>maximum power output of 166 kW </a:t>
            </a:r>
            <a:r>
              <a:rPr lang="en-US" sz="1800" dirty="0"/>
              <a:t>at a speed of </a:t>
            </a:r>
            <a:r>
              <a:rPr lang="en-US" sz="1800" b="1" dirty="0"/>
              <a:t>6380 rpm</a:t>
            </a:r>
            <a:r>
              <a:rPr lang="en-US" sz="1800" dirty="0"/>
              <a:t>.</a:t>
            </a:r>
          </a:p>
          <a:p>
            <a:pPr algn="just">
              <a:lnSpc>
                <a:spcPct val="150000"/>
              </a:lnSpc>
            </a:pPr>
            <a:r>
              <a:rPr lang="en-US" sz="1800" dirty="0"/>
              <a:t>Beyond 6380 rpm, the motor enters the field-weakening region. In this region, the output power gradually decreases. This decrease is a direct result of the reduction in torque that occurs in the field-weakening zone.</a:t>
            </a:r>
            <a:endParaRPr lang="en-IN" sz="1800" dirty="0"/>
          </a:p>
        </p:txBody>
      </p:sp>
      <p:sp>
        <p:nvSpPr>
          <p:cNvPr id="4" name="TextBox 3">
            <a:extLst>
              <a:ext uri="{FF2B5EF4-FFF2-40B4-BE49-F238E27FC236}">
                <a16:creationId xmlns:a16="http://schemas.microsoft.com/office/drawing/2014/main" id="{3346ED80-837B-B3EE-F396-3D834C7DDB4A}"/>
              </a:ext>
            </a:extLst>
          </p:cNvPr>
          <p:cNvSpPr txBox="1"/>
          <p:nvPr/>
        </p:nvSpPr>
        <p:spPr>
          <a:xfrm>
            <a:off x="363794" y="228020"/>
            <a:ext cx="6164825" cy="584775"/>
          </a:xfrm>
          <a:prstGeom prst="rect">
            <a:avLst/>
          </a:prstGeom>
          <a:noFill/>
        </p:spPr>
        <p:txBody>
          <a:bodyPr wrap="square" rtlCol="0">
            <a:spAutoFit/>
          </a:bodyPr>
          <a:lstStyle/>
          <a:p>
            <a:r>
              <a:rPr lang="en-IN" sz="3200" b="1" dirty="0"/>
              <a:t>Power-Speed Performance</a:t>
            </a:r>
            <a:r>
              <a:rPr lang="en-IN" sz="3200" b="1" dirty="0">
                <a:latin typeface="+mn-lt"/>
              </a:rPr>
              <a:t>:</a:t>
            </a:r>
            <a:endParaRPr lang="en-IN" sz="3200" dirty="0"/>
          </a:p>
        </p:txBody>
      </p:sp>
      <p:pic>
        <p:nvPicPr>
          <p:cNvPr id="5" name="Picture 4">
            <a:extLst>
              <a:ext uri="{FF2B5EF4-FFF2-40B4-BE49-F238E27FC236}">
                <a16:creationId xmlns:a16="http://schemas.microsoft.com/office/drawing/2014/main" id="{CF6AA8A1-7B1F-D8F6-B0BC-E9DA982005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12077" y="1449029"/>
            <a:ext cx="5279923" cy="3959942"/>
          </a:xfrm>
          <a:prstGeom prst="rect">
            <a:avLst/>
          </a:prstGeom>
        </p:spPr>
      </p:pic>
      <p:sp>
        <p:nvSpPr>
          <p:cNvPr id="2" name="Footer Placeholder 1">
            <a:extLst>
              <a:ext uri="{FF2B5EF4-FFF2-40B4-BE49-F238E27FC236}">
                <a16:creationId xmlns:a16="http://schemas.microsoft.com/office/drawing/2014/main" id="{8F9C9CDE-FE76-A2C8-3F4F-AAFCE754912A}"/>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798917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A5476C-8931-4857-73C0-30096549D999}"/>
              </a:ext>
            </a:extLst>
          </p:cNvPr>
          <p:cNvSpPr>
            <a:spLocks noGrp="1"/>
          </p:cNvSpPr>
          <p:nvPr>
            <p:ph idx="1"/>
          </p:nvPr>
        </p:nvSpPr>
        <p:spPr>
          <a:xfrm>
            <a:off x="661219" y="829284"/>
            <a:ext cx="6083710" cy="5424031"/>
          </a:xfrm>
        </p:spPr>
        <p:txBody>
          <a:bodyPr>
            <a:normAutofit/>
          </a:bodyPr>
          <a:lstStyle/>
          <a:p>
            <a:pPr algn="just">
              <a:lnSpc>
                <a:spcPct val="150000"/>
              </a:lnSpc>
            </a:pPr>
            <a:r>
              <a:rPr lang="en-US" sz="1800" dirty="0"/>
              <a:t>The motor operates at a constant, rated current (</a:t>
            </a:r>
            <a:r>
              <a:rPr lang="en-US" sz="1800" b="1" dirty="0"/>
              <a:t>Is, max = 572.5 A</a:t>
            </a:r>
            <a:r>
              <a:rPr lang="en-US" sz="1800" dirty="0"/>
              <a:t>) across its entire speed range. This is done to achieve the maximum possible torque output.</a:t>
            </a:r>
          </a:p>
          <a:p>
            <a:pPr algn="just">
              <a:lnSpc>
                <a:spcPct val="150000"/>
              </a:lnSpc>
            </a:pPr>
            <a:r>
              <a:rPr lang="en-US" sz="1800" dirty="0"/>
              <a:t>As the motor's speed increases, the stator voltage also increases proportionally. This is due to the increasing </a:t>
            </a:r>
            <a:r>
              <a:rPr lang="en-US" sz="1800" b="1" dirty="0"/>
              <a:t>back-EMF</a:t>
            </a:r>
            <a:r>
              <a:rPr lang="en-US" sz="1800" dirty="0"/>
              <a:t> generated by the motor.</a:t>
            </a:r>
          </a:p>
          <a:p>
            <a:pPr algn="just">
              <a:lnSpc>
                <a:spcPct val="150000"/>
              </a:lnSpc>
            </a:pPr>
            <a:r>
              <a:rPr lang="en-US" sz="1800" dirty="0"/>
              <a:t>The supply voltage is held constant in the field-weakening region, which begins when the motor reaches its rated voltage (</a:t>
            </a:r>
            <a:r>
              <a:rPr lang="en-US" sz="1800" b="1" dirty="0"/>
              <a:t>Vs, max = 277.7 V</a:t>
            </a:r>
            <a:r>
              <a:rPr lang="en-US" sz="1800" dirty="0"/>
              <a:t>) at a speed of </a:t>
            </a:r>
            <a:r>
              <a:rPr lang="en-US" sz="1800" b="1" dirty="0"/>
              <a:t>4950 rpm</a:t>
            </a:r>
            <a:r>
              <a:rPr lang="en-US" sz="1800" dirty="0"/>
              <a:t>. This strategy allows the motor to operate at higher speeds while maintaining a wide operating range.</a:t>
            </a:r>
            <a:endParaRPr lang="en-IN" sz="1800" dirty="0"/>
          </a:p>
        </p:txBody>
      </p:sp>
      <p:sp>
        <p:nvSpPr>
          <p:cNvPr id="4" name="TextBox 3">
            <a:extLst>
              <a:ext uri="{FF2B5EF4-FFF2-40B4-BE49-F238E27FC236}">
                <a16:creationId xmlns:a16="http://schemas.microsoft.com/office/drawing/2014/main" id="{323EA9A9-EE2D-EAA5-7C82-B0818B0A5360}"/>
              </a:ext>
            </a:extLst>
          </p:cNvPr>
          <p:cNvSpPr txBox="1"/>
          <p:nvPr/>
        </p:nvSpPr>
        <p:spPr>
          <a:xfrm>
            <a:off x="363794" y="228020"/>
            <a:ext cx="6164825" cy="584775"/>
          </a:xfrm>
          <a:prstGeom prst="rect">
            <a:avLst/>
          </a:prstGeom>
          <a:noFill/>
        </p:spPr>
        <p:txBody>
          <a:bodyPr wrap="square" rtlCol="0">
            <a:spAutoFit/>
          </a:bodyPr>
          <a:lstStyle/>
          <a:p>
            <a:r>
              <a:rPr lang="en-IN" sz="3200" b="1" dirty="0"/>
              <a:t>Current and Voltage Profiles</a:t>
            </a:r>
            <a:r>
              <a:rPr lang="en-IN" sz="3200" b="1" dirty="0">
                <a:latin typeface="+mn-lt"/>
              </a:rPr>
              <a:t>:</a:t>
            </a:r>
            <a:endParaRPr lang="en-IN" sz="3200" dirty="0"/>
          </a:p>
        </p:txBody>
      </p:sp>
      <p:pic>
        <p:nvPicPr>
          <p:cNvPr id="5" name="Picture 4">
            <a:extLst>
              <a:ext uri="{FF2B5EF4-FFF2-40B4-BE49-F238E27FC236}">
                <a16:creationId xmlns:a16="http://schemas.microsoft.com/office/drawing/2014/main" id="{9A6741EF-3CBB-338E-A1B3-5AA6063C9E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4764" y="138848"/>
            <a:ext cx="4386018" cy="3290152"/>
          </a:xfrm>
          <a:prstGeom prst="rect">
            <a:avLst/>
          </a:prstGeom>
        </p:spPr>
      </p:pic>
      <p:pic>
        <p:nvPicPr>
          <p:cNvPr id="6" name="Picture 5">
            <a:extLst>
              <a:ext uri="{FF2B5EF4-FFF2-40B4-BE49-F238E27FC236}">
                <a16:creationId xmlns:a16="http://schemas.microsoft.com/office/drawing/2014/main" id="{B82A8BEF-2ED6-8240-BE21-CD147D0480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44764" y="3402458"/>
            <a:ext cx="4386017" cy="3290159"/>
          </a:xfrm>
          <a:prstGeom prst="rect">
            <a:avLst/>
          </a:prstGeom>
        </p:spPr>
      </p:pic>
      <p:sp>
        <p:nvSpPr>
          <p:cNvPr id="2" name="Footer Placeholder 1">
            <a:extLst>
              <a:ext uri="{FF2B5EF4-FFF2-40B4-BE49-F238E27FC236}">
                <a16:creationId xmlns:a16="http://schemas.microsoft.com/office/drawing/2014/main" id="{8B2459D5-20A8-779D-7076-172020E90669}"/>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234551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56D691-DD19-C11A-6AD2-3B0D110B091D}"/>
              </a:ext>
            </a:extLst>
          </p:cNvPr>
          <p:cNvSpPr>
            <a:spLocks noGrp="1"/>
          </p:cNvSpPr>
          <p:nvPr>
            <p:ph idx="1"/>
          </p:nvPr>
        </p:nvSpPr>
        <p:spPr>
          <a:xfrm>
            <a:off x="562895" y="812794"/>
            <a:ext cx="5965724" cy="5519179"/>
          </a:xfrm>
        </p:spPr>
        <p:txBody>
          <a:bodyPr>
            <a:normAutofit/>
          </a:bodyPr>
          <a:lstStyle/>
          <a:p>
            <a:pPr algn="just">
              <a:lnSpc>
                <a:spcPct val="150000"/>
              </a:lnSpc>
            </a:pPr>
            <a:r>
              <a:rPr lang="en-US" sz="1800" dirty="0"/>
              <a:t>Up to the rated speed, the flux linkages along the rotor's d- and q-axes are maintained at their maximum values. In this project those values are </a:t>
            </a:r>
            <a:r>
              <a:rPr lang="en-US" sz="1800" b="1" dirty="0"/>
              <a:t>0.098 Wb </a:t>
            </a:r>
            <a:r>
              <a:rPr lang="en-US" sz="1800" dirty="0"/>
              <a:t>and </a:t>
            </a:r>
            <a:r>
              <a:rPr lang="en-US" sz="1800" b="1" dirty="0"/>
              <a:t>0.148 Wb</a:t>
            </a:r>
            <a:r>
              <a:rPr lang="en-US" sz="1800" dirty="0"/>
              <a:t>, respectively.</a:t>
            </a:r>
          </a:p>
          <a:p>
            <a:pPr algn="just">
              <a:lnSpc>
                <a:spcPct val="150000"/>
              </a:lnSpc>
            </a:pPr>
            <a:r>
              <a:rPr lang="en-US" sz="1800" dirty="0"/>
              <a:t>Beyond the rated speed, as the motor enters the torque-reduction zone (field-weakening region), both d-axis and q-axis flux linkages begin to decrease</a:t>
            </a:r>
            <a:r>
              <a:rPr lang="en-US" sz="1200" dirty="0"/>
              <a:t>.</a:t>
            </a:r>
            <a:endParaRPr lang="en-IN" sz="1800" dirty="0"/>
          </a:p>
        </p:txBody>
      </p:sp>
      <p:sp>
        <p:nvSpPr>
          <p:cNvPr id="4" name="TextBox 3">
            <a:extLst>
              <a:ext uri="{FF2B5EF4-FFF2-40B4-BE49-F238E27FC236}">
                <a16:creationId xmlns:a16="http://schemas.microsoft.com/office/drawing/2014/main" id="{6605C13C-6F1E-2511-15DC-B237B318E707}"/>
              </a:ext>
            </a:extLst>
          </p:cNvPr>
          <p:cNvSpPr txBox="1"/>
          <p:nvPr/>
        </p:nvSpPr>
        <p:spPr>
          <a:xfrm>
            <a:off x="363794" y="228020"/>
            <a:ext cx="6164825" cy="584775"/>
          </a:xfrm>
          <a:prstGeom prst="rect">
            <a:avLst/>
          </a:prstGeom>
          <a:noFill/>
        </p:spPr>
        <p:txBody>
          <a:bodyPr wrap="square" rtlCol="0">
            <a:spAutoFit/>
          </a:bodyPr>
          <a:lstStyle/>
          <a:p>
            <a:r>
              <a:rPr lang="en-IN" sz="3200" b="1" dirty="0"/>
              <a:t>Flux Linkage Analysis</a:t>
            </a:r>
            <a:r>
              <a:rPr lang="en-IN" sz="3200" b="1" dirty="0">
                <a:latin typeface="+mn-lt"/>
              </a:rPr>
              <a:t>:</a:t>
            </a:r>
            <a:endParaRPr lang="en-IN" sz="3200" dirty="0"/>
          </a:p>
        </p:txBody>
      </p:sp>
      <p:pic>
        <p:nvPicPr>
          <p:cNvPr id="5" name="Picture 4">
            <a:extLst>
              <a:ext uri="{FF2B5EF4-FFF2-40B4-BE49-F238E27FC236}">
                <a16:creationId xmlns:a16="http://schemas.microsoft.com/office/drawing/2014/main" id="{2520489D-54D5-866F-1D83-8FDDB5D44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7775" y="0"/>
            <a:ext cx="4450520" cy="3338542"/>
          </a:xfrm>
          <a:prstGeom prst="rect">
            <a:avLst/>
          </a:prstGeom>
        </p:spPr>
      </p:pic>
      <p:pic>
        <p:nvPicPr>
          <p:cNvPr id="6" name="Picture 5">
            <a:extLst>
              <a:ext uri="{FF2B5EF4-FFF2-40B4-BE49-F238E27FC236}">
                <a16:creationId xmlns:a16="http://schemas.microsoft.com/office/drawing/2014/main" id="{2C6CF54F-B7A4-13A8-18A6-AD2FE0FD4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7775" y="3338542"/>
            <a:ext cx="4451389" cy="3338542"/>
          </a:xfrm>
          <a:prstGeom prst="rect">
            <a:avLst/>
          </a:prstGeom>
        </p:spPr>
      </p:pic>
      <p:sp>
        <p:nvSpPr>
          <p:cNvPr id="2" name="Footer Placeholder 1">
            <a:extLst>
              <a:ext uri="{FF2B5EF4-FFF2-40B4-BE49-F238E27FC236}">
                <a16:creationId xmlns:a16="http://schemas.microsoft.com/office/drawing/2014/main" id="{AA605867-8097-B2CB-D10C-003B51149C7D}"/>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104836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0B496C-9829-E38B-8331-A44D5FF70B81}"/>
              </a:ext>
            </a:extLst>
          </p:cNvPr>
          <p:cNvSpPr>
            <a:spLocks noGrp="1"/>
          </p:cNvSpPr>
          <p:nvPr>
            <p:ph idx="1"/>
          </p:nvPr>
        </p:nvSpPr>
        <p:spPr>
          <a:xfrm>
            <a:off x="533400" y="724304"/>
            <a:ext cx="6909619" cy="5597837"/>
          </a:xfrm>
        </p:spPr>
        <p:txBody>
          <a:bodyPr>
            <a:noAutofit/>
          </a:bodyPr>
          <a:lstStyle/>
          <a:p>
            <a:pPr algn="just">
              <a:lnSpc>
                <a:spcPct val="150000"/>
              </a:lnSpc>
            </a:pPr>
            <a:r>
              <a:rPr lang="en-US" sz="1800" dirty="0"/>
              <a:t>The motor achieves a </a:t>
            </a:r>
            <a:r>
              <a:rPr lang="en-US" sz="1800" b="1" dirty="0"/>
              <a:t>maximum efficiency of 96%. </a:t>
            </a:r>
            <a:r>
              <a:rPr lang="en-US" sz="1800" dirty="0"/>
              <a:t>This is considered a very high efficiency rating.</a:t>
            </a:r>
          </a:p>
          <a:p>
            <a:pPr algn="just">
              <a:lnSpc>
                <a:spcPct val="150000"/>
              </a:lnSpc>
            </a:pPr>
            <a:r>
              <a:rPr lang="en-US" sz="1800" dirty="0"/>
              <a:t>A large region of high efficiency (90-96%) is observed. This region spans up to approximately 9000 rpm and torque levels from roughly 30 Nm to 290 Nm. This indicates that the motor can maintain high efficiency across a wide range of operating conditions.</a:t>
            </a:r>
          </a:p>
          <a:p>
            <a:pPr algn="just">
              <a:lnSpc>
                <a:spcPct val="150000"/>
              </a:lnSpc>
            </a:pPr>
            <a:r>
              <a:rPr lang="en-US" sz="1800" dirty="0"/>
              <a:t>At low torque levels and high speeds (above 10,000 rpm), efficiency decreases. This is primarily due to increased iron losses. At very high torque levels (above 250 Nm), efficiency also decreases. This is mainly attributed to increased copper losses due to the higher current draw.</a:t>
            </a:r>
          </a:p>
          <a:p>
            <a:pPr algn="just">
              <a:lnSpc>
                <a:spcPct val="150000"/>
              </a:lnSpc>
            </a:pPr>
            <a:r>
              <a:rPr lang="en-US" sz="1800" dirty="0"/>
              <a:t>The motor operates most efficiently when there is a balance between speed and torque demand. This balance prevents overloading and minimizes heat generation and energy dissipation.</a:t>
            </a:r>
            <a:endParaRPr lang="en-IN" sz="1800" dirty="0"/>
          </a:p>
        </p:txBody>
      </p:sp>
      <p:sp>
        <p:nvSpPr>
          <p:cNvPr id="4" name="TextBox 3">
            <a:extLst>
              <a:ext uri="{FF2B5EF4-FFF2-40B4-BE49-F238E27FC236}">
                <a16:creationId xmlns:a16="http://schemas.microsoft.com/office/drawing/2014/main" id="{673BC036-920C-7747-334C-5C9D6927D505}"/>
              </a:ext>
            </a:extLst>
          </p:cNvPr>
          <p:cNvSpPr txBox="1"/>
          <p:nvPr/>
        </p:nvSpPr>
        <p:spPr>
          <a:xfrm>
            <a:off x="363794" y="228020"/>
            <a:ext cx="6164825" cy="584775"/>
          </a:xfrm>
          <a:prstGeom prst="rect">
            <a:avLst/>
          </a:prstGeom>
          <a:noFill/>
        </p:spPr>
        <p:txBody>
          <a:bodyPr wrap="square" rtlCol="0">
            <a:spAutoFit/>
          </a:bodyPr>
          <a:lstStyle/>
          <a:p>
            <a:r>
              <a:rPr lang="en-IN" sz="3200" b="1" dirty="0"/>
              <a:t>Efficiency Performance</a:t>
            </a:r>
            <a:r>
              <a:rPr lang="en-IN" sz="3200" b="1" dirty="0">
                <a:latin typeface="+mn-lt"/>
              </a:rPr>
              <a:t>:</a:t>
            </a:r>
            <a:endParaRPr lang="en-IN" sz="3200" dirty="0"/>
          </a:p>
        </p:txBody>
      </p:sp>
      <p:pic>
        <p:nvPicPr>
          <p:cNvPr id="5" name="Picture 4">
            <a:extLst>
              <a:ext uri="{FF2B5EF4-FFF2-40B4-BE49-F238E27FC236}">
                <a16:creationId xmlns:a16="http://schemas.microsoft.com/office/drawing/2014/main" id="{3C16C586-C109-4F71-DFF2-112531CD91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019" y="1648668"/>
            <a:ext cx="4747018" cy="3560664"/>
          </a:xfrm>
          <a:prstGeom prst="rect">
            <a:avLst/>
          </a:prstGeom>
        </p:spPr>
      </p:pic>
      <p:sp>
        <p:nvSpPr>
          <p:cNvPr id="2" name="Footer Placeholder 1">
            <a:extLst>
              <a:ext uri="{FF2B5EF4-FFF2-40B4-BE49-F238E27FC236}">
                <a16:creationId xmlns:a16="http://schemas.microsoft.com/office/drawing/2014/main" id="{819F5D67-CE78-1832-99FE-F05227B4681A}"/>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2754888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BE4F8B-8611-F726-3482-47D8762207E6}"/>
              </a:ext>
            </a:extLst>
          </p:cNvPr>
          <p:cNvSpPr>
            <a:spLocks noGrp="1"/>
          </p:cNvSpPr>
          <p:nvPr>
            <p:ph idx="1"/>
          </p:nvPr>
        </p:nvSpPr>
        <p:spPr>
          <a:xfrm>
            <a:off x="828367" y="812795"/>
            <a:ext cx="6506497" cy="4351338"/>
          </a:xfrm>
        </p:spPr>
        <p:txBody>
          <a:bodyPr>
            <a:noAutofit/>
          </a:bodyPr>
          <a:lstStyle/>
          <a:p>
            <a:pPr algn="just">
              <a:lnSpc>
                <a:spcPct val="150000"/>
              </a:lnSpc>
            </a:pPr>
            <a:r>
              <a:rPr lang="en-US" sz="1800" dirty="0"/>
              <a:t>In the low-speed (below 4,000 rpm) and high-torque (above 200 Nm) region, copper losses are high. This is primarily due to the increased current required to produce high torque, leading to significant resistance losses in the windings.</a:t>
            </a:r>
          </a:p>
          <a:p>
            <a:pPr algn="just">
              <a:lnSpc>
                <a:spcPct val="150000"/>
              </a:lnSpc>
            </a:pPr>
            <a:r>
              <a:rPr lang="en-US" sz="1800" dirty="0"/>
              <a:t>Copper losses are also notable in the high-speed (above 10,000 rpm) and moderate-torque (50-100 Nm) region.</a:t>
            </a:r>
          </a:p>
          <a:p>
            <a:pPr algn="just">
              <a:lnSpc>
                <a:spcPct val="150000"/>
              </a:lnSpc>
            </a:pPr>
            <a:r>
              <a:rPr lang="en-US" sz="1800" dirty="0"/>
              <a:t>Copper losses remain minimal up to speeds of 7,000 rpm and torques of 150 Nm. This region corresponds to the motor's peak efficiency zone.</a:t>
            </a:r>
          </a:p>
          <a:p>
            <a:pPr algn="just">
              <a:lnSpc>
                <a:spcPct val="150000"/>
              </a:lnSpc>
            </a:pPr>
            <a:r>
              <a:rPr lang="en-US" sz="1800" dirty="0"/>
              <a:t>Copper losses are dominant in regions with high current demand (high torque or moderate torque at high speeds).</a:t>
            </a:r>
            <a:endParaRPr lang="en-IN" sz="1800" dirty="0"/>
          </a:p>
        </p:txBody>
      </p:sp>
      <p:sp>
        <p:nvSpPr>
          <p:cNvPr id="4" name="TextBox 3">
            <a:extLst>
              <a:ext uri="{FF2B5EF4-FFF2-40B4-BE49-F238E27FC236}">
                <a16:creationId xmlns:a16="http://schemas.microsoft.com/office/drawing/2014/main" id="{BC408065-42DD-C65F-9F9F-3D1546E868F1}"/>
              </a:ext>
            </a:extLst>
          </p:cNvPr>
          <p:cNvSpPr txBox="1"/>
          <p:nvPr/>
        </p:nvSpPr>
        <p:spPr>
          <a:xfrm>
            <a:off x="363794" y="228020"/>
            <a:ext cx="6164825" cy="584775"/>
          </a:xfrm>
          <a:prstGeom prst="rect">
            <a:avLst/>
          </a:prstGeom>
          <a:noFill/>
        </p:spPr>
        <p:txBody>
          <a:bodyPr wrap="square" rtlCol="0">
            <a:spAutoFit/>
          </a:bodyPr>
          <a:lstStyle/>
          <a:p>
            <a:r>
              <a:rPr lang="en-IN" sz="3200" b="1" dirty="0"/>
              <a:t>Loss Analysis (Copper)</a:t>
            </a:r>
            <a:r>
              <a:rPr lang="en-IN" sz="3200" b="1" dirty="0">
                <a:latin typeface="+mn-lt"/>
              </a:rPr>
              <a:t>:</a:t>
            </a:r>
            <a:endParaRPr lang="en-IN" sz="3200" b="1" dirty="0"/>
          </a:p>
        </p:txBody>
      </p:sp>
      <p:pic>
        <p:nvPicPr>
          <p:cNvPr id="5" name="Picture 4">
            <a:extLst>
              <a:ext uri="{FF2B5EF4-FFF2-40B4-BE49-F238E27FC236}">
                <a16:creationId xmlns:a16="http://schemas.microsoft.com/office/drawing/2014/main" id="{0664CE57-1104-D9CA-6BF8-E88CEE5F67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31833" y="1272007"/>
            <a:ext cx="4860167" cy="3645394"/>
          </a:xfrm>
          <a:prstGeom prst="rect">
            <a:avLst/>
          </a:prstGeom>
        </p:spPr>
      </p:pic>
      <p:sp>
        <p:nvSpPr>
          <p:cNvPr id="2" name="Footer Placeholder 1">
            <a:extLst>
              <a:ext uri="{FF2B5EF4-FFF2-40B4-BE49-F238E27FC236}">
                <a16:creationId xmlns:a16="http://schemas.microsoft.com/office/drawing/2014/main" id="{2ED24FE6-6E27-2E91-E166-5FF2D965D7DF}"/>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2325811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296647-239F-8CA7-D1A4-1B8DF7B48B7C}"/>
              </a:ext>
            </a:extLst>
          </p:cNvPr>
          <p:cNvSpPr txBox="1"/>
          <p:nvPr/>
        </p:nvSpPr>
        <p:spPr>
          <a:xfrm>
            <a:off x="363794" y="228020"/>
            <a:ext cx="5456903" cy="553998"/>
          </a:xfrm>
          <a:prstGeom prst="rect">
            <a:avLst/>
          </a:prstGeom>
          <a:noFill/>
        </p:spPr>
        <p:txBody>
          <a:bodyPr wrap="square" rtlCol="0">
            <a:spAutoFit/>
          </a:bodyPr>
          <a:lstStyle/>
          <a:p>
            <a:r>
              <a:rPr lang="en-US" sz="3000" b="1" dirty="0"/>
              <a:t>Introduction &amp; Project goals:</a:t>
            </a:r>
            <a:endParaRPr lang="en-IN" sz="3000" b="1" dirty="0"/>
          </a:p>
        </p:txBody>
      </p:sp>
      <p:sp>
        <p:nvSpPr>
          <p:cNvPr id="5" name="TextBox 4">
            <a:extLst>
              <a:ext uri="{FF2B5EF4-FFF2-40B4-BE49-F238E27FC236}">
                <a16:creationId xmlns:a16="http://schemas.microsoft.com/office/drawing/2014/main" id="{8A79C43B-442E-A21E-8527-187E49252CE1}"/>
              </a:ext>
            </a:extLst>
          </p:cNvPr>
          <p:cNvSpPr txBox="1"/>
          <p:nvPr/>
        </p:nvSpPr>
        <p:spPr>
          <a:xfrm>
            <a:off x="855406" y="776748"/>
            <a:ext cx="10697497" cy="1711366"/>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Growing demand for efficient electric vehicle motors.</a:t>
            </a:r>
          </a:p>
          <a:p>
            <a:pPr marL="285750" indent="-285750" algn="just">
              <a:lnSpc>
                <a:spcPct val="150000"/>
              </a:lnSpc>
              <a:buFont typeface="Arial" panose="020B0604020202020204" pitchFamily="34" charset="0"/>
              <a:buChar char="•"/>
            </a:pPr>
            <a:r>
              <a:rPr lang="en-US" dirty="0"/>
              <a:t>Focus on Interior Permanent Magnet Synchronous Motors (IPMSMs) due to their high efficiency and power density.</a:t>
            </a:r>
          </a:p>
          <a:p>
            <a:pPr marL="285750" indent="-285750" algn="just">
              <a:lnSpc>
                <a:spcPct val="150000"/>
              </a:lnSpc>
              <a:buFont typeface="Arial" panose="020B0604020202020204" pitchFamily="34" charset="0"/>
              <a:buChar char="•"/>
            </a:pPr>
            <a:r>
              <a:rPr lang="en-US" b="1" i="1" dirty="0"/>
              <a:t>Project Objectives:</a:t>
            </a:r>
            <a:endParaRPr lang="en-IN" dirty="0"/>
          </a:p>
        </p:txBody>
      </p:sp>
      <p:sp>
        <p:nvSpPr>
          <p:cNvPr id="6" name="TextBox 5">
            <a:extLst>
              <a:ext uri="{FF2B5EF4-FFF2-40B4-BE49-F238E27FC236}">
                <a16:creationId xmlns:a16="http://schemas.microsoft.com/office/drawing/2014/main" id="{482C5B99-C15A-78C2-410A-E73DAC5C862E}"/>
              </a:ext>
            </a:extLst>
          </p:cNvPr>
          <p:cNvSpPr txBox="1"/>
          <p:nvPr/>
        </p:nvSpPr>
        <p:spPr>
          <a:xfrm>
            <a:off x="1376515" y="2488114"/>
            <a:ext cx="10087897" cy="327782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t>Rated output power: 110 kW</a:t>
            </a:r>
          </a:p>
          <a:p>
            <a:pPr marL="285750" indent="-285750" algn="just">
              <a:lnSpc>
                <a:spcPct val="150000"/>
              </a:lnSpc>
              <a:buFont typeface="Wingdings" panose="05000000000000000000" pitchFamily="2" charset="2"/>
              <a:buChar char="Ø"/>
            </a:pPr>
            <a:r>
              <a:rPr lang="en-IN" dirty="0"/>
              <a:t>Rated torque output: 215 Nm</a:t>
            </a:r>
          </a:p>
          <a:p>
            <a:pPr marL="285750" indent="-285750" algn="just">
              <a:lnSpc>
                <a:spcPct val="150000"/>
              </a:lnSpc>
              <a:buFont typeface="Wingdings" panose="05000000000000000000" pitchFamily="2" charset="2"/>
              <a:buChar char="Ø"/>
            </a:pPr>
            <a:r>
              <a:rPr lang="en-IN" dirty="0"/>
              <a:t>Rated speed: 4800 rpm</a:t>
            </a:r>
          </a:p>
          <a:p>
            <a:pPr marL="285750" indent="-285750" algn="just">
              <a:lnSpc>
                <a:spcPct val="150000"/>
              </a:lnSpc>
              <a:buFont typeface="Wingdings" panose="05000000000000000000" pitchFamily="2" charset="2"/>
              <a:buChar char="Ø"/>
            </a:pPr>
            <a:r>
              <a:rPr lang="en-IN" dirty="0"/>
              <a:t>Target efficiency: 95%</a:t>
            </a:r>
          </a:p>
          <a:p>
            <a:pPr marL="285750" indent="-285750" algn="just">
              <a:lnSpc>
                <a:spcPct val="150000"/>
              </a:lnSpc>
              <a:buFont typeface="Wingdings" panose="05000000000000000000" pitchFamily="2" charset="2"/>
              <a:buChar char="Ø"/>
            </a:pPr>
            <a:r>
              <a:rPr lang="en-IN" dirty="0"/>
              <a:t>Target power factor: 0.9</a:t>
            </a:r>
          </a:p>
          <a:p>
            <a:pPr marL="285750" indent="-285750" algn="just">
              <a:lnSpc>
                <a:spcPct val="150000"/>
              </a:lnSpc>
              <a:buFont typeface="Wingdings" panose="05000000000000000000" pitchFamily="2" charset="2"/>
              <a:buChar char="Ø"/>
            </a:pPr>
            <a:r>
              <a:rPr lang="en-IN" dirty="0"/>
              <a:t>Size constraints (Diameter – 330 mm; </a:t>
            </a:r>
          </a:p>
          <a:p>
            <a:pPr algn="just">
              <a:lnSpc>
                <a:spcPct val="150000"/>
              </a:lnSpc>
            </a:pPr>
            <a:r>
              <a:rPr lang="en-IN" dirty="0"/>
              <a:t>Length – 365 mm)</a:t>
            </a:r>
          </a:p>
          <a:p>
            <a:pPr marL="285750" indent="-285750">
              <a:buFont typeface="Wingdings" panose="05000000000000000000" pitchFamily="2" charset="2"/>
              <a:buChar char="Ø"/>
            </a:pPr>
            <a:endParaRPr lang="en-IN" dirty="0"/>
          </a:p>
        </p:txBody>
      </p:sp>
      <p:pic>
        <p:nvPicPr>
          <p:cNvPr id="8" name="Picture 7">
            <a:extLst>
              <a:ext uri="{FF2B5EF4-FFF2-40B4-BE49-F238E27FC236}">
                <a16:creationId xmlns:a16="http://schemas.microsoft.com/office/drawing/2014/main" id="{91B35BF8-B273-F1F1-3CC6-FB9AB23E32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4223" y="1969985"/>
            <a:ext cx="6477000" cy="3724275"/>
          </a:xfrm>
          <a:prstGeom prst="rect">
            <a:avLst/>
          </a:prstGeom>
        </p:spPr>
      </p:pic>
      <p:sp>
        <p:nvSpPr>
          <p:cNvPr id="2" name="Footer Placeholder 1">
            <a:extLst>
              <a:ext uri="{FF2B5EF4-FFF2-40B4-BE49-F238E27FC236}">
                <a16:creationId xmlns:a16="http://schemas.microsoft.com/office/drawing/2014/main" id="{E92CDD2B-D5F1-E7DB-64A6-77BA03235BC5}"/>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2798459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E5510F-DA8E-6BBB-C6DD-59FD7EB461A4}"/>
              </a:ext>
            </a:extLst>
          </p:cNvPr>
          <p:cNvSpPr>
            <a:spLocks noGrp="1"/>
          </p:cNvSpPr>
          <p:nvPr>
            <p:ph idx="1"/>
          </p:nvPr>
        </p:nvSpPr>
        <p:spPr>
          <a:xfrm>
            <a:off x="641554" y="848949"/>
            <a:ext cx="6781801" cy="4351338"/>
          </a:xfrm>
        </p:spPr>
        <p:txBody>
          <a:bodyPr>
            <a:normAutofit/>
          </a:bodyPr>
          <a:lstStyle/>
          <a:p>
            <a:pPr algn="just">
              <a:lnSpc>
                <a:spcPct val="150000"/>
              </a:lnSpc>
            </a:pPr>
            <a:r>
              <a:rPr lang="en-US" sz="1800" dirty="0"/>
              <a:t>Iron losses are significantly high at elevated speeds (above 11,000 rpm), even at lower torque levels. This is due to the frequency-dependent nature of iron losses, which include hysteresis and eddy current losses.</a:t>
            </a:r>
          </a:p>
          <a:p>
            <a:pPr algn="just">
              <a:lnSpc>
                <a:spcPct val="150000"/>
              </a:lnSpc>
            </a:pPr>
            <a:r>
              <a:rPr lang="en-US" sz="1800" dirty="0"/>
              <a:t>Iron losses are minimal at speeds up to 8,000 rpm, even at high torque levels. In this region, copper losses are the dominant factor.</a:t>
            </a:r>
          </a:p>
          <a:p>
            <a:pPr algn="just">
              <a:lnSpc>
                <a:spcPct val="150000"/>
              </a:lnSpc>
            </a:pPr>
            <a:r>
              <a:rPr lang="en-US" sz="1800" dirty="0"/>
              <a:t>Iron losses become significant at high speeds due to increased magnetic frequency.</a:t>
            </a:r>
            <a:endParaRPr lang="en-IN" sz="1800" dirty="0"/>
          </a:p>
        </p:txBody>
      </p:sp>
      <p:sp>
        <p:nvSpPr>
          <p:cNvPr id="4" name="TextBox 3">
            <a:extLst>
              <a:ext uri="{FF2B5EF4-FFF2-40B4-BE49-F238E27FC236}">
                <a16:creationId xmlns:a16="http://schemas.microsoft.com/office/drawing/2014/main" id="{C81BB6AA-2526-5491-D593-61A948F51C3B}"/>
              </a:ext>
            </a:extLst>
          </p:cNvPr>
          <p:cNvSpPr txBox="1"/>
          <p:nvPr/>
        </p:nvSpPr>
        <p:spPr>
          <a:xfrm>
            <a:off x="363794" y="228020"/>
            <a:ext cx="6164825" cy="584775"/>
          </a:xfrm>
          <a:prstGeom prst="rect">
            <a:avLst/>
          </a:prstGeom>
          <a:noFill/>
        </p:spPr>
        <p:txBody>
          <a:bodyPr wrap="square" rtlCol="0">
            <a:spAutoFit/>
          </a:bodyPr>
          <a:lstStyle/>
          <a:p>
            <a:r>
              <a:rPr lang="en-IN" sz="3200" b="1" dirty="0"/>
              <a:t>Loss Analysis (Iron)</a:t>
            </a:r>
            <a:r>
              <a:rPr lang="en-IN" sz="3200" b="1" dirty="0">
                <a:latin typeface="+mn-lt"/>
              </a:rPr>
              <a:t>:</a:t>
            </a:r>
            <a:endParaRPr lang="en-IN" sz="3200" b="1" dirty="0"/>
          </a:p>
        </p:txBody>
      </p:sp>
      <p:pic>
        <p:nvPicPr>
          <p:cNvPr id="5" name="Picture 4">
            <a:extLst>
              <a:ext uri="{FF2B5EF4-FFF2-40B4-BE49-F238E27FC236}">
                <a16:creationId xmlns:a16="http://schemas.microsoft.com/office/drawing/2014/main" id="{B8C5B766-D37C-2B39-60C5-EDC80A7B4D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3355" y="812795"/>
            <a:ext cx="4768645" cy="3576748"/>
          </a:xfrm>
          <a:prstGeom prst="rect">
            <a:avLst/>
          </a:prstGeom>
        </p:spPr>
      </p:pic>
      <p:sp>
        <p:nvSpPr>
          <p:cNvPr id="2" name="Footer Placeholder 1">
            <a:extLst>
              <a:ext uri="{FF2B5EF4-FFF2-40B4-BE49-F238E27FC236}">
                <a16:creationId xmlns:a16="http://schemas.microsoft.com/office/drawing/2014/main" id="{9EE5B249-07C7-4ED9-701F-10B1863B99E3}"/>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612499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564861-459A-6EC9-EE08-496D3BD7D372}"/>
              </a:ext>
            </a:extLst>
          </p:cNvPr>
          <p:cNvSpPr>
            <a:spLocks noGrp="1"/>
          </p:cNvSpPr>
          <p:nvPr>
            <p:ph idx="1"/>
          </p:nvPr>
        </p:nvSpPr>
        <p:spPr>
          <a:xfrm>
            <a:off x="897193" y="950447"/>
            <a:ext cx="10518059" cy="5558508"/>
          </a:xfrm>
        </p:spPr>
        <p:txBody>
          <a:bodyPr>
            <a:normAutofit/>
          </a:bodyPr>
          <a:lstStyle/>
          <a:p>
            <a:pPr algn="just">
              <a:lnSpc>
                <a:spcPct val="150000"/>
              </a:lnSpc>
            </a:pPr>
            <a:r>
              <a:rPr lang="en-US" sz="1800" dirty="0"/>
              <a:t>This study successfully designed and analyzed an IPMSM for electric vehicle applications, targeting performance comparable to motors used in commercially available EVs. The design, validated through finite element analysis (FEA), achieved a maximum efficiency of 96% and a peak torque of 296 Nm. Loss analysis highlighted the interplay between copper and iron losses across the motor's operating range, providing crucial information for optimizing motor control strategies. The performance characteristics demonstrated in this study suggest the designed IPMSM's potential for integration into a real-world EV powertrain. Future work may include prototype development and testing to validate these findings and assess the motor's performance in a complete vehicle system.</a:t>
            </a:r>
          </a:p>
          <a:p>
            <a:pPr algn="just">
              <a:lnSpc>
                <a:spcPct val="150000"/>
              </a:lnSpc>
            </a:pPr>
            <a:endParaRPr lang="en-US" sz="1800" dirty="0"/>
          </a:p>
          <a:p>
            <a:pPr algn="just">
              <a:lnSpc>
                <a:spcPct val="150000"/>
              </a:lnSpc>
            </a:pPr>
            <a:endParaRPr lang="en-US" sz="1800" dirty="0"/>
          </a:p>
          <a:p>
            <a:pPr marL="0" indent="0" algn="just">
              <a:lnSpc>
                <a:spcPct val="150000"/>
              </a:lnSpc>
              <a:buNone/>
            </a:pPr>
            <a:r>
              <a:rPr lang="en-US" sz="1800" dirty="0"/>
              <a:t>This work is licensed under the Creative Commons Attribution 4.0 International License. To view a copy of this license, visit </a:t>
            </a:r>
            <a:r>
              <a:rPr lang="en-US" sz="1800" dirty="0">
                <a:hlinkClick r:id="rId2"/>
              </a:rPr>
              <a:t>https://creativecommons.org/licenses/by/4.0/</a:t>
            </a:r>
            <a:r>
              <a:rPr lang="en-US" sz="1800" dirty="0"/>
              <a:t>. </a:t>
            </a:r>
            <a:r>
              <a:rPr lang="en-IN" sz="1800" dirty="0"/>
              <a:t>Copyright © 2025 Mohana Segaran B.</a:t>
            </a:r>
            <a:r>
              <a:rPr lang="en-US" sz="1800" dirty="0"/>
              <a:t> </a:t>
            </a:r>
          </a:p>
        </p:txBody>
      </p:sp>
      <p:sp>
        <p:nvSpPr>
          <p:cNvPr id="4" name="TextBox 3">
            <a:extLst>
              <a:ext uri="{FF2B5EF4-FFF2-40B4-BE49-F238E27FC236}">
                <a16:creationId xmlns:a16="http://schemas.microsoft.com/office/drawing/2014/main" id="{56ED3C98-A44B-DC58-9506-76962C5B7490}"/>
              </a:ext>
            </a:extLst>
          </p:cNvPr>
          <p:cNvSpPr txBox="1"/>
          <p:nvPr/>
        </p:nvSpPr>
        <p:spPr>
          <a:xfrm>
            <a:off x="363794" y="228020"/>
            <a:ext cx="6164825" cy="584775"/>
          </a:xfrm>
          <a:prstGeom prst="rect">
            <a:avLst/>
          </a:prstGeom>
          <a:noFill/>
        </p:spPr>
        <p:txBody>
          <a:bodyPr wrap="square" rtlCol="0">
            <a:spAutoFit/>
          </a:bodyPr>
          <a:lstStyle/>
          <a:p>
            <a:r>
              <a:rPr lang="en-IN" sz="3200" b="1" dirty="0"/>
              <a:t>Conclusion:</a:t>
            </a:r>
          </a:p>
        </p:txBody>
      </p:sp>
      <p:sp>
        <p:nvSpPr>
          <p:cNvPr id="2" name="Footer Placeholder 1">
            <a:extLst>
              <a:ext uri="{FF2B5EF4-FFF2-40B4-BE49-F238E27FC236}">
                <a16:creationId xmlns:a16="http://schemas.microsoft.com/office/drawing/2014/main" id="{2B34D25F-B1E9-A755-9C7B-6B58534E59FA}"/>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2528162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8E47-CB90-1AC0-DE7E-89FBEAC93735}"/>
              </a:ext>
            </a:extLst>
          </p:cNvPr>
          <p:cNvSpPr>
            <a:spLocks noGrp="1"/>
          </p:cNvSpPr>
          <p:nvPr>
            <p:ph type="title"/>
          </p:nvPr>
        </p:nvSpPr>
        <p:spPr>
          <a:xfrm>
            <a:off x="1372829" y="1936289"/>
            <a:ext cx="3159842" cy="1325563"/>
          </a:xfrm>
        </p:spPr>
        <p:txBody>
          <a:bodyPr>
            <a:noAutofit/>
          </a:bodyPr>
          <a:lstStyle/>
          <a:p>
            <a:r>
              <a:rPr lang="en-US" sz="5000" dirty="0">
                <a:solidFill>
                  <a:schemeClr val="bg1"/>
                </a:solidFill>
              </a:rPr>
              <a:t>Thank you!</a:t>
            </a:r>
            <a:endParaRPr lang="en-IN" sz="5000" dirty="0">
              <a:solidFill>
                <a:schemeClr val="bg1"/>
              </a:solidFill>
            </a:endParaRPr>
          </a:p>
        </p:txBody>
      </p:sp>
      <p:sp>
        <p:nvSpPr>
          <p:cNvPr id="3" name="Footer Placeholder 2">
            <a:extLst>
              <a:ext uri="{FF2B5EF4-FFF2-40B4-BE49-F238E27FC236}">
                <a16:creationId xmlns:a16="http://schemas.microsoft.com/office/drawing/2014/main" id="{77748E86-8C72-C24C-DE02-EBA9DB46CDB0}"/>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9255701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735315-F71C-B4D9-455B-70D8FB65BCF1}"/>
              </a:ext>
            </a:extLst>
          </p:cNvPr>
          <p:cNvSpPr>
            <a:spLocks noGrp="1"/>
          </p:cNvSpPr>
          <p:nvPr>
            <p:ph idx="1"/>
          </p:nvPr>
        </p:nvSpPr>
        <p:spPr>
          <a:xfrm>
            <a:off x="867697" y="812795"/>
            <a:ext cx="10626213" cy="3297089"/>
          </a:xfrm>
        </p:spPr>
        <p:txBody>
          <a:bodyPr>
            <a:normAutofit/>
          </a:bodyPr>
          <a:lstStyle/>
          <a:p>
            <a:pPr algn="just">
              <a:lnSpc>
                <a:spcPct val="150000"/>
              </a:lnSpc>
            </a:pPr>
            <a:r>
              <a:rPr lang="en-US" sz="1800" dirty="0"/>
              <a:t>Performance specifications derived from the TATA Nexon EV 2024 (LR) and comparable machines.</a:t>
            </a:r>
          </a:p>
          <a:p>
            <a:pPr algn="just">
              <a:lnSpc>
                <a:spcPct val="150000"/>
              </a:lnSpc>
            </a:pPr>
            <a:r>
              <a:rPr lang="en-IN" sz="1800" dirty="0"/>
              <a:t>Justification for chosen specifications: The performance specifications are derived from the manufacturer’s specification sheet of the commercial vehicle - </a:t>
            </a:r>
            <a:r>
              <a:rPr lang="en-US" sz="1800" dirty="0"/>
              <a:t>TATA Nexon EV 2024 (LR), while others are selected based on comparable machines. </a:t>
            </a:r>
          </a:p>
          <a:p>
            <a:pPr algn="just">
              <a:lnSpc>
                <a:spcPct val="150000"/>
              </a:lnSpc>
            </a:pPr>
            <a:r>
              <a:rPr lang="en-US" sz="1800" dirty="0"/>
              <a:t>To ensure optimal efficiency across a wider range of driving conditions, including highway speeds, the base speed was selected to be higher than the approximately 4670 rpm required for the vehicle's top speed of 150 kmph. This allowed the motor to operate within its constant-torque region.</a:t>
            </a:r>
            <a:endParaRPr lang="en-IN" sz="1800" dirty="0"/>
          </a:p>
        </p:txBody>
      </p:sp>
      <p:sp>
        <p:nvSpPr>
          <p:cNvPr id="6" name="TextBox 5">
            <a:extLst>
              <a:ext uri="{FF2B5EF4-FFF2-40B4-BE49-F238E27FC236}">
                <a16:creationId xmlns:a16="http://schemas.microsoft.com/office/drawing/2014/main" id="{1B252027-4D6D-0EFE-BAC1-7442016CB5E3}"/>
              </a:ext>
            </a:extLst>
          </p:cNvPr>
          <p:cNvSpPr txBox="1"/>
          <p:nvPr/>
        </p:nvSpPr>
        <p:spPr>
          <a:xfrm>
            <a:off x="363794" y="228020"/>
            <a:ext cx="6164825" cy="584775"/>
          </a:xfrm>
          <a:prstGeom prst="rect">
            <a:avLst/>
          </a:prstGeom>
          <a:noFill/>
        </p:spPr>
        <p:txBody>
          <a:bodyPr wrap="square" rtlCol="0">
            <a:spAutoFit/>
          </a:bodyPr>
          <a:lstStyle/>
          <a:p>
            <a:r>
              <a:rPr lang="en-IN" sz="3200" b="1" dirty="0">
                <a:latin typeface="+mn-lt"/>
              </a:rPr>
              <a:t>Design Specifications &amp; Inspiration:</a:t>
            </a:r>
            <a:endParaRPr lang="en-IN" sz="3200" dirty="0"/>
          </a:p>
        </p:txBody>
      </p:sp>
      <p:pic>
        <p:nvPicPr>
          <p:cNvPr id="8" name="Picture 7">
            <a:extLst>
              <a:ext uri="{FF2B5EF4-FFF2-40B4-BE49-F238E27FC236}">
                <a16:creationId xmlns:a16="http://schemas.microsoft.com/office/drawing/2014/main" id="{B739C26C-795B-0F03-0BB6-8B140F04BE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8606" y="3950110"/>
            <a:ext cx="4994787" cy="2809568"/>
          </a:xfrm>
          <a:prstGeom prst="rect">
            <a:avLst/>
          </a:prstGeom>
        </p:spPr>
      </p:pic>
      <p:sp>
        <p:nvSpPr>
          <p:cNvPr id="2" name="Footer Placeholder 1">
            <a:extLst>
              <a:ext uri="{FF2B5EF4-FFF2-40B4-BE49-F238E27FC236}">
                <a16:creationId xmlns:a16="http://schemas.microsoft.com/office/drawing/2014/main" id="{20D8F12D-25B0-B0CF-AFFE-C55B7CC98493}"/>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1171195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61E17F-7FA1-12D7-4389-506C77E42D09}"/>
              </a:ext>
            </a:extLst>
          </p:cNvPr>
          <p:cNvSpPr>
            <a:spLocks noGrp="1"/>
          </p:cNvSpPr>
          <p:nvPr>
            <p:ph idx="1"/>
          </p:nvPr>
        </p:nvSpPr>
        <p:spPr>
          <a:xfrm>
            <a:off x="592393" y="812795"/>
            <a:ext cx="10515600" cy="1222482"/>
          </a:xfrm>
        </p:spPr>
        <p:txBody>
          <a:bodyPr>
            <a:normAutofit/>
          </a:bodyPr>
          <a:lstStyle/>
          <a:p>
            <a:pPr algn="just">
              <a:lnSpc>
                <a:spcPct val="150000"/>
              </a:lnSpc>
            </a:pPr>
            <a:r>
              <a:rPr lang="en-US" sz="1800" dirty="0"/>
              <a:t>Overview of the analytical design process.</a:t>
            </a:r>
          </a:p>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32A258EA-643B-F5FF-0BB8-DF691101757E}"/>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4EEDA56-847F-B9DE-C790-7895F9B7EC2A}"/>
                  </a:ext>
                </a:extLst>
              </p:cNvPr>
              <p:cNvSpPr txBox="1"/>
              <p:nvPr/>
            </p:nvSpPr>
            <p:spPr>
              <a:xfrm>
                <a:off x="1000432" y="1887794"/>
                <a:ext cx="10434484" cy="3161891"/>
              </a:xfrm>
              <a:prstGeom prst="rect">
                <a:avLst/>
              </a:prstGeom>
              <a:noFill/>
            </p:spPr>
            <p:txBody>
              <a:bodyPr wrap="square" rtlCol="0">
                <a:spAutoFit/>
              </a:bodyPr>
              <a:lstStyle/>
              <a:p>
                <a:pPr marL="285750" indent="-285750">
                  <a:buFont typeface="Wingdings" panose="05000000000000000000" pitchFamily="2" charset="2"/>
                  <a:buChar char="Ø"/>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motor's main dimensions, which define its size, are calculated using the motor's output equation.</a:t>
                </a: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𝑃</m:t>
                          </m:r>
                        </m:e>
                        <m:sub>
                          <m:r>
                            <a:rPr lang="en-IN" i="1">
                              <a:latin typeface="Cambria Math" panose="02040503050406030204" pitchFamily="18" charset="0"/>
                            </a:rPr>
                            <m:t>𝑜𝑢𝑡</m:t>
                          </m:r>
                        </m:sub>
                      </m:sSub>
                      <m:d>
                        <m:dPr>
                          <m:begChr m:val="["/>
                          <m:endChr m:val="]"/>
                          <m:ctrlPr>
                            <a:rPr lang="en-IN" i="1">
                              <a:latin typeface="Cambria Math" panose="02040503050406030204" pitchFamily="18" charset="0"/>
                            </a:rPr>
                          </m:ctrlPr>
                        </m:dPr>
                        <m:e>
                          <m:r>
                            <a:rPr lang="en-IN" i="1">
                              <a:latin typeface="Cambria Math" panose="02040503050406030204" pitchFamily="18" charset="0"/>
                            </a:rPr>
                            <m:t>𝐾𝑊</m:t>
                          </m:r>
                        </m:e>
                      </m:d>
                      <m:r>
                        <a:rPr lang="en-IN" i="1">
                          <a:latin typeface="Cambria Math" panose="02040503050406030204" pitchFamily="18" charset="0"/>
                        </a:rPr>
                        <m:t>= </m:t>
                      </m:r>
                      <m:r>
                        <a:rPr lang="en-IN" i="1">
                          <a:latin typeface="Cambria Math" panose="02040503050406030204" pitchFamily="18" charset="0"/>
                        </a:rPr>
                        <m:t>𝐺</m:t>
                      </m:r>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𝐷</m:t>
                          </m:r>
                        </m:e>
                        <m:sup>
                          <m:r>
                            <a:rPr lang="en-IN" i="1">
                              <a:latin typeface="Cambria Math" panose="02040503050406030204" pitchFamily="18" charset="0"/>
                            </a:rPr>
                            <m:t>2</m:t>
                          </m:r>
                        </m:sup>
                      </m:sSup>
                      <m:r>
                        <a:rPr lang="en-IN" i="1">
                          <a:latin typeface="Cambria Math" panose="02040503050406030204" pitchFamily="18" charset="0"/>
                        </a:rPr>
                        <m:t>𝐿</m:t>
                      </m:r>
                      <m:r>
                        <a:rPr lang="en-IN" i="1">
                          <a:latin typeface="Cambria Math" panose="02040503050406030204" pitchFamily="18" charset="0"/>
                        </a:rPr>
                        <m:t> ×</m:t>
                      </m:r>
                      <m:r>
                        <a:rPr lang="en-IN" i="1">
                          <a:latin typeface="Cambria Math" panose="02040503050406030204" pitchFamily="18" charset="0"/>
                        </a:rPr>
                        <m:t>𝑟𝑝𝑠</m:t>
                      </m:r>
                    </m:oMath>
                  </m:oMathPara>
                </a14:m>
                <a:endParaRPr lang="en-IN" dirty="0"/>
              </a:p>
              <a:p>
                <a:pPr marL="285750" indent="-285750">
                  <a:buFont typeface="Wingdings" panose="05000000000000000000" pitchFamily="2" charset="2"/>
                  <a:buChar char="Ø"/>
                </a:pPr>
                <a:endParaRPr lang="en-IN" dirty="0"/>
              </a:p>
              <a:p>
                <a:pPr marL="647700" algn="just">
                  <a:lnSpc>
                    <a:spcPct val="115000"/>
                  </a:lnSpc>
                  <a:spcAft>
                    <a:spcPts val="800"/>
                  </a:spcAft>
                </a:pPr>
                <a14:m>
                  <m:oMath xmlns:m="http://schemas.openxmlformats.org/officeDocument/2006/math">
                    <m:sSub>
                      <m:sSubPr>
                        <m:ctrlPr>
                          <a:rPr lang="en-IN" sz="18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𝑃</m:t>
                        </m:r>
                      </m:e>
                      <m:sub>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𝑜𝑢𝑡</m:t>
                        </m:r>
                      </m:sub>
                    </m:sSub>
                    <m:d>
                      <m:dPr>
                        <m:begChr m:val="["/>
                        <m:endChr m:val="]"/>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d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𝐾𝑊</m:t>
                        </m:r>
                      </m:e>
                    </m:d>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 Rated Power output (over-design) </a:t>
                </a:r>
              </a:p>
              <a:p>
                <a:pPr marL="647700" algn="just">
                  <a:lnSpc>
                    <a:spcPct val="115000"/>
                  </a:lnSpc>
                  <a:spcAft>
                    <a:spcPts val="800"/>
                  </a:spcAft>
                </a:pPr>
                <a14:m>
                  <m:oMath xmlns:m="http://schemas.openxmlformats.org/officeDocument/2006/math">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𝐺</m:t>
                    </m:r>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 Output constant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47700" algn="just">
                  <a:lnSpc>
                    <a:spcPct val="115000"/>
                  </a:lnSpc>
                  <a:spcAft>
                    <a:spcPts val="800"/>
                  </a:spcAft>
                </a:pPr>
                <a14:m>
                  <m:oMath xmlns:m="http://schemas.openxmlformats.org/officeDocument/2006/math">
                    <m:sSup>
                      <m:sSupPr>
                        <m:ctrlPr>
                          <a:rPr lang="en-IN" sz="1800" i="1" kern="100">
                            <a:effectLst/>
                            <a:latin typeface="Cambria Math" panose="02040503050406030204" pitchFamily="18" charset="0"/>
                            <a:ea typeface="Calibri" panose="020F0502020204030204" pitchFamily="34" charset="0"/>
                            <a:cs typeface="Times New Roman" panose="02020603050405020304" pitchFamily="18" charset="0"/>
                          </a:rPr>
                        </m:ctrlPr>
                      </m:sSupPr>
                      <m:e>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𝐷</m:t>
                        </m:r>
                      </m:e>
                      <m:sup>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2</m:t>
                        </m:r>
                      </m:sup>
                    </m:sSup>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𝐿</m:t>
                    </m:r>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 Rotor or active volume includes main dimensions such as stator inner diameter &amp; its stack length</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647700" algn="just">
                  <a:lnSpc>
                    <a:spcPct val="115000"/>
                  </a:lnSpc>
                  <a:spcAft>
                    <a:spcPts val="800"/>
                  </a:spcAft>
                </a:pPr>
                <a14:m>
                  <m:oMath xmlns:m="http://schemas.openxmlformats.org/officeDocument/2006/math">
                    <m:r>
                      <a:rPr lang="en-IN" sz="1800" i="1" kern="100">
                        <a:effectLst/>
                        <a:latin typeface="Cambria Math" panose="02040503050406030204" pitchFamily="18" charset="0"/>
                        <a:ea typeface="Calibri" panose="020F0502020204030204" pitchFamily="34" charset="0"/>
                        <a:cs typeface="Times New Roman" panose="02020603050405020304" pitchFamily="18" charset="0"/>
                      </a:rPr>
                      <m:t>𝑟𝑝𝑠</m:t>
                    </m:r>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 revolution/second = 88 rps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mc:Choice>
        <mc:Fallback xmlns="">
          <p:sp>
            <p:nvSpPr>
              <p:cNvPr id="5" name="TextBox 4">
                <a:extLst>
                  <a:ext uri="{FF2B5EF4-FFF2-40B4-BE49-F238E27FC236}">
                    <a16:creationId xmlns:a16="http://schemas.microsoft.com/office/drawing/2014/main" id="{D4EEDA56-847F-B9DE-C790-7895F9B7EC2A}"/>
                  </a:ext>
                </a:extLst>
              </p:cNvPr>
              <p:cNvSpPr txBox="1">
                <a:spLocks noRot="1" noChangeAspect="1" noMove="1" noResize="1" noEditPoints="1" noAdjustHandles="1" noChangeArrowheads="1" noChangeShapeType="1" noTextEdit="1"/>
              </p:cNvSpPr>
              <p:nvPr/>
            </p:nvSpPr>
            <p:spPr>
              <a:xfrm>
                <a:off x="1000432" y="1887794"/>
                <a:ext cx="10434484" cy="3161891"/>
              </a:xfrm>
              <a:prstGeom prst="rect">
                <a:avLst/>
              </a:prstGeom>
              <a:blipFill>
                <a:blip r:embed="rId2"/>
                <a:stretch>
                  <a:fillRect l="-350" t="-1158" r="-350"/>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24ED3A1A-B4B5-1745-A4B5-D78CF5DDDFA5}"/>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2654765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BBADD-07F1-4CE6-122E-AA47EE60051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4394F-9EAA-BE00-047F-D5CCAD08FC3B}"/>
              </a:ext>
            </a:extLst>
          </p:cNvPr>
          <p:cNvSpPr>
            <a:spLocks noGrp="1"/>
          </p:cNvSpPr>
          <p:nvPr>
            <p:ph idx="1"/>
          </p:nvPr>
        </p:nvSpPr>
        <p:spPr>
          <a:xfrm>
            <a:off x="838200"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1578FABF-5B3D-B325-3AE7-99A492D923ED}"/>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D88E976-B3C3-E0A3-E278-549F71557083}"/>
                  </a:ext>
                </a:extLst>
              </p:cNvPr>
              <p:cNvSpPr txBox="1"/>
              <p:nvPr/>
            </p:nvSpPr>
            <p:spPr>
              <a:xfrm>
                <a:off x="1246238" y="1327355"/>
                <a:ext cx="5901814" cy="369331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The output constant (</a:t>
                </a:r>
                <a14:m>
                  <m:oMath xmlns:m="http://schemas.openxmlformats.org/officeDocument/2006/math">
                    <m: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t>𝐺</m:t>
                    </m:r>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required for calculating the main dimensions, is determined using the following equation: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𝐺</m:t>
                      </m:r>
                      <m:r>
                        <a:rPr lang="en-IN" i="1">
                          <a:latin typeface="Cambria Math" panose="02040503050406030204" pitchFamily="18" charset="0"/>
                        </a:rPr>
                        <m:t>=1.11 × </m:t>
                      </m:r>
                      <m:sSup>
                        <m:sSupPr>
                          <m:ctrlPr>
                            <a:rPr lang="en-IN" i="1">
                              <a:latin typeface="Cambria Math" panose="02040503050406030204" pitchFamily="18" charset="0"/>
                            </a:rPr>
                          </m:ctrlPr>
                        </m:sSupPr>
                        <m:e>
                          <m:r>
                            <a:rPr lang="en-IN" i="1">
                              <a:latin typeface="Cambria Math" panose="02040503050406030204" pitchFamily="18" charset="0"/>
                            </a:rPr>
                            <m:t>𝜋</m:t>
                          </m:r>
                        </m:e>
                        <m:sup>
                          <m:r>
                            <a:rPr lang="en-IN" i="1">
                              <a:latin typeface="Cambria Math" panose="02040503050406030204" pitchFamily="18" charset="0"/>
                            </a:rPr>
                            <m:t>2</m:t>
                          </m:r>
                        </m:sup>
                      </m:sSup>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𝑤</m:t>
                          </m:r>
                        </m:sub>
                      </m:sSub>
                      <m:r>
                        <a:rPr lang="en-IN" i="1">
                          <a:latin typeface="Cambria Math" panose="02040503050406030204" pitchFamily="18" charset="0"/>
                        </a:rPr>
                        <m:t> × </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𝑎𝑣</m:t>
                          </m:r>
                        </m:sub>
                      </m:sSub>
                      <m:r>
                        <a:rPr lang="en-IN" i="1">
                          <a:latin typeface="Cambria Math" panose="02040503050406030204" pitchFamily="18" charset="0"/>
                        </a:rPr>
                        <m:t> ×</m:t>
                      </m:r>
                      <m:r>
                        <a:rPr lang="en-IN" i="1">
                          <a:latin typeface="Cambria Math" panose="02040503050406030204" pitchFamily="18" charset="0"/>
                        </a:rPr>
                        <m:t>𝑎𝑐</m:t>
                      </m:r>
                    </m:oMath>
                  </m:oMathPara>
                </a14:m>
                <a:endParaRPr lang="en-IN" dirty="0"/>
              </a:p>
              <a:p>
                <a:endParaRPr lang="en-IN" dirty="0"/>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𝐾</m:t>
                        </m:r>
                      </m:e>
                      <m:sub>
                        <m:r>
                          <a:rPr lang="en-IN" i="1">
                            <a:latin typeface="Cambria Math" panose="02040503050406030204" pitchFamily="18" charset="0"/>
                          </a:rPr>
                          <m:t>𝑤</m:t>
                        </m:r>
                      </m:sub>
                    </m:sSub>
                  </m:oMath>
                </a14:m>
                <a:r>
                  <a:rPr lang="en-IN" dirty="0"/>
                  <a:t> – Winding factor</a:t>
                </a:r>
              </a:p>
              <a:p>
                <a:pPr algn="just">
                  <a:lnSpc>
                    <a:spcPct val="150000"/>
                  </a:lnSpc>
                </a:pPr>
                <a:r>
                  <a:rPr lang="en-IN" dirty="0"/>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𝑎𝑣</m:t>
                        </m:r>
                      </m:sub>
                    </m:sSub>
                  </m:oMath>
                </a14:m>
                <a:r>
                  <a:rPr lang="en-IN" dirty="0"/>
                  <a:t> – Magnetic loading</a:t>
                </a:r>
              </a:p>
              <a:p>
                <a:pPr algn="just">
                  <a:lnSpc>
                    <a:spcPct val="150000"/>
                  </a:lnSpc>
                </a:pPr>
                <a14:m>
                  <m:oMath xmlns:m="http://schemas.openxmlformats.org/officeDocument/2006/math">
                    <m:r>
                      <a:rPr lang="en-US" b="0" i="1" smtClean="0">
                        <a:latin typeface="Cambria Math" panose="02040503050406030204" pitchFamily="18" charset="0"/>
                      </a:rPr>
                      <m:t>             </m:t>
                    </m:r>
                    <m:r>
                      <a:rPr lang="en-IN" i="1">
                        <a:latin typeface="Cambria Math" panose="02040503050406030204" pitchFamily="18" charset="0"/>
                      </a:rPr>
                      <m:t>𝑎𝑐</m:t>
                    </m:r>
                  </m:oMath>
                </a14:m>
                <a:r>
                  <a:rPr lang="en-IN" dirty="0"/>
                  <a:t> – Electrical or Ampere loading (ampere-conductors)</a:t>
                </a:r>
              </a:p>
              <a:p>
                <a:endParaRPr lang="en-IN" dirty="0"/>
              </a:p>
            </p:txBody>
          </p:sp>
        </mc:Choice>
        <mc:Fallback xmlns="">
          <p:sp>
            <p:nvSpPr>
              <p:cNvPr id="5" name="TextBox 4">
                <a:extLst>
                  <a:ext uri="{FF2B5EF4-FFF2-40B4-BE49-F238E27FC236}">
                    <a16:creationId xmlns:a16="http://schemas.microsoft.com/office/drawing/2014/main" id="{2D88E976-B3C3-E0A3-E278-549F71557083}"/>
                  </a:ext>
                </a:extLst>
              </p:cNvPr>
              <p:cNvSpPr txBox="1">
                <a:spLocks noRot="1" noChangeAspect="1" noMove="1" noResize="1" noEditPoints="1" noAdjustHandles="1" noChangeArrowheads="1" noChangeShapeType="1" noTextEdit="1"/>
              </p:cNvSpPr>
              <p:nvPr/>
            </p:nvSpPr>
            <p:spPr>
              <a:xfrm>
                <a:off x="1246238" y="1327355"/>
                <a:ext cx="5901814" cy="3693319"/>
              </a:xfrm>
              <a:prstGeom prst="rect">
                <a:avLst/>
              </a:prstGeom>
              <a:blipFill>
                <a:blip r:embed="rId2"/>
                <a:stretch>
                  <a:fillRect l="-826" r="-826"/>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6D90058C-BD1B-30E8-3E17-9E1ADD7B27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94029" y="1819725"/>
            <a:ext cx="3910256" cy="3893575"/>
          </a:xfrm>
          <a:prstGeom prst="rect">
            <a:avLst/>
          </a:prstGeom>
        </p:spPr>
      </p:pic>
      <p:sp>
        <p:nvSpPr>
          <p:cNvPr id="6" name="Footer Placeholder 5">
            <a:extLst>
              <a:ext uri="{FF2B5EF4-FFF2-40B4-BE49-F238E27FC236}">
                <a16:creationId xmlns:a16="http://schemas.microsoft.com/office/drawing/2014/main" id="{1E73C815-09D9-512A-EE46-6FE524081AF8}"/>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32474798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42568-657B-DFCC-9947-B23B89D181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B74DE-2948-73E0-BD3E-9068D88D4273}"/>
              </a:ext>
            </a:extLst>
          </p:cNvPr>
          <p:cNvSpPr>
            <a:spLocks noGrp="1"/>
          </p:cNvSpPr>
          <p:nvPr>
            <p:ph idx="1"/>
          </p:nvPr>
        </p:nvSpPr>
        <p:spPr>
          <a:xfrm>
            <a:off x="641555"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065E100E-9B0A-39D7-535B-8F305D59CC1C}"/>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D0E87E2-AEB3-0364-4906-7E3E2B786890}"/>
                  </a:ext>
                </a:extLst>
              </p:cNvPr>
              <p:cNvSpPr txBox="1"/>
              <p:nvPr/>
            </p:nvSpPr>
            <p:spPr>
              <a:xfrm>
                <a:off x="1034845" y="1328441"/>
                <a:ext cx="8300885" cy="1766509"/>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t>Stator tooth width can be calculated using this dependency of maximum flux in the stator tooth</a:t>
                </a: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𝜑</m:t>
                          </m:r>
                        </m:e>
                        <m:sub>
                          <m:r>
                            <a:rPr lang="en-IN" i="1">
                              <a:latin typeface="Cambria Math" panose="02040503050406030204" pitchFamily="18" charset="0"/>
                            </a:rPr>
                            <m:t>𝑠𝑡</m:t>
                          </m:r>
                          <m:r>
                            <a:rPr lang="en-IN" i="1">
                              <a:latin typeface="Cambria Math" panose="02040503050406030204" pitchFamily="18" charset="0"/>
                            </a:rPr>
                            <m:t>,</m:t>
                          </m:r>
                          <m:r>
                            <a:rPr lang="en-IN" i="1">
                              <a:latin typeface="Cambria Math" panose="02040503050406030204" pitchFamily="18" charset="0"/>
                            </a:rPr>
                            <m:t>𝑚𝑎𝑥</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𝑠𝑡</m:t>
                          </m:r>
                          <m:r>
                            <a:rPr lang="en-IN" i="1">
                              <a:latin typeface="Cambria Math" panose="02040503050406030204" pitchFamily="18" charset="0"/>
                            </a:rPr>
                            <m:t>,</m:t>
                          </m:r>
                          <m:r>
                            <a:rPr lang="en-IN" i="1">
                              <a:latin typeface="Cambria Math" panose="02040503050406030204" pitchFamily="18" charset="0"/>
                            </a:rPr>
                            <m:t>𝑚𝑎𝑥</m:t>
                          </m:r>
                        </m:sub>
                      </m:sSub>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𝑠𝑡</m:t>
                          </m:r>
                        </m:sub>
                      </m:sSub>
                      <m:r>
                        <a:rPr lang="en-IN" i="1">
                          <a:latin typeface="Cambria Math" panose="02040503050406030204" pitchFamily="18" charset="0"/>
                        </a:rPr>
                        <m:t> ×</m:t>
                      </m:r>
                      <m:r>
                        <a:rPr lang="en-IN" i="1">
                          <a:latin typeface="Cambria Math" panose="02040503050406030204" pitchFamily="18" charset="0"/>
                        </a:rPr>
                        <m:t>𝐿</m:t>
                      </m:r>
                      <m:r>
                        <a:rPr lang="en-IN" i="1">
                          <a:latin typeface="Cambria Math" panose="02040503050406030204" pitchFamily="18" charset="0"/>
                        </a:rPr>
                        <m:t> ×</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𝑖</m:t>
                          </m:r>
                        </m:sub>
                      </m:sSub>
                    </m:oMath>
                  </m:oMathPara>
                </a14:m>
                <a:endParaRPr lang="en-IN" dirty="0"/>
              </a:p>
              <a:p>
                <a:endParaRPr lang="en-IN" dirty="0"/>
              </a:p>
            </p:txBody>
          </p:sp>
        </mc:Choice>
        <mc:Fallback xmlns="">
          <p:sp>
            <p:nvSpPr>
              <p:cNvPr id="5" name="TextBox 4">
                <a:extLst>
                  <a:ext uri="{FF2B5EF4-FFF2-40B4-BE49-F238E27FC236}">
                    <a16:creationId xmlns:a16="http://schemas.microsoft.com/office/drawing/2014/main" id="{9D0E87E2-AEB3-0364-4906-7E3E2B786890}"/>
                  </a:ext>
                </a:extLst>
              </p:cNvPr>
              <p:cNvSpPr txBox="1">
                <a:spLocks noRot="1" noChangeAspect="1" noMove="1" noResize="1" noEditPoints="1" noAdjustHandles="1" noChangeArrowheads="1" noChangeShapeType="1" noTextEdit="1"/>
              </p:cNvSpPr>
              <p:nvPr/>
            </p:nvSpPr>
            <p:spPr>
              <a:xfrm>
                <a:off x="1034845" y="1328441"/>
                <a:ext cx="8300885" cy="1766509"/>
              </a:xfrm>
              <a:prstGeom prst="rect">
                <a:avLst/>
              </a:prstGeom>
              <a:blipFill>
                <a:blip r:embed="rId2"/>
                <a:stretch>
                  <a:fillRect l="-514" r="-661"/>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73DFAE99-2A4B-1683-D4BC-4DBF564359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38219" y="1999192"/>
            <a:ext cx="4819015" cy="323850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37C3940-1C20-DB20-F225-24E5319C53A7}"/>
                  </a:ext>
                </a:extLst>
              </p:cNvPr>
              <p:cNvSpPr txBox="1"/>
              <p:nvPr/>
            </p:nvSpPr>
            <p:spPr>
              <a:xfrm>
                <a:off x="1700981" y="2939845"/>
                <a:ext cx="5299587" cy="3296095"/>
              </a:xfrm>
              <a:prstGeom prst="rect">
                <a:avLst/>
              </a:prstGeom>
              <a:noFill/>
            </p:spPr>
            <p:txBody>
              <a:bodyPr wrap="square" rtlCol="0">
                <a:spAutoFit/>
              </a:bodyPr>
              <a:lstStyle/>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𝑠𝑡</m:t>
                        </m:r>
                        <m:r>
                          <a:rPr lang="en-IN" i="1">
                            <a:latin typeface="Cambria Math" panose="02040503050406030204" pitchFamily="18" charset="0"/>
                          </a:rPr>
                          <m:t>,</m:t>
                        </m:r>
                        <m:r>
                          <a:rPr lang="en-IN" i="1">
                            <a:latin typeface="Cambria Math" panose="02040503050406030204" pitchFamily="18" charset="0"/>
                          </a:rPr>
                          <m:t>𝑚𝑎𝑥</m:t>
                        </m:r>
                      </m:sub>
                    </m:sSub>
                  </m:oMath>
                </a14:m>
                <a:r>
                  <a:rPr lang="en-IN" dirty="0"/>
                  <a:t> – maximum permitted flux density in the stator   tooth part = 1.6 tesla </a:t>
                </a:r>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𝑠𝑡</m:t>
                        </m:r>
                      </m:sub>
                    </m:sSub>
                  </m:oMath>
                </a14:m>
                <a:r>
                  <a:rPr lang="en-IN" dirty="0"/>
                  <a:t> – stator tooth width</a:t>
                </a:r>
              </a:p>
              <a:p>
                <a:pPr algn="just">
                  <a:lnSpc>
                    <a:spcPct val="150000"/>
                  </a:lnSpc>
                </a:pPr>
                <a14:m>
                  <m:oMath xmlns:m="http://schemas.openxmlformats.org/officeDocument/2006/math">
                    <m:r>
                      <a:rPr lang="en-IN" i="1">
                        <a:latin typeface="Cambria Math" panose="02040503050406030204" pitchFamily="18" charset="0"/>
                      </a:rPr>
                      <m:t>𝐿</m:t>
                    </m:r>
                  </m:oMath>
                </a14:m>
                <a:r>
                  <a:rPr lang="en-IN" dirty="0"/>
                  <a:t> – stack length of stator </a:t>
                </a:r>
                <a:endParaRPr lang="en-US" i="1" dirty="0"/>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𝑖</m:t>
                        </m:r>
                      </m:sub>
                    </m:sSub>
                  </m:oMath>
                </a14:m>
                <a:r>
                  <a:rPr lang="en-IN" dirty="0"/>
                  <a:t> – stacking or iron factor = 0.95.</a:t>
                </a:r>
              </a:p>
              <a:p>
                <a:pPr algn="just">
                  <a:lnSpc>
                    <a:spcPct val="150000"/>
                  </a:lnSpc>
                </a:pPr>
                <a14:m>
                  <m:oMath xmlns:m="http://schemas.openxmlformats.org/officeDocument/2006/math">
                    <m:r>
                      <a:rPr lang="en-IN" i="1">
                        <a:latin typeface="Cambria Math" panose="02040503050406030204" pitchFamily="18" charset="0"/>
                      </a:rPr>
                      <m:t>𝐿</m:t>
                    </m:r>
                  </m:oMath>
                </a14:m>
                <a:r>
                  <a:rPr lang="en-IN"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𝑖</m:t>
                        </m:r>
                      </m:sub>
                    </m:sSub>
                  </m:oMath>
                </a14:m>
                <a:r>
                  <a:rPr lang="en-IN" dirty="0"/>
                  <a:t> – this term defines the net cross-sectional area of iron</a:t>
                </a:r>
              </a:p>
              <a:p>
                <a:endParaRPr lang="en-IN" dirty="0"/>
              </a:p>
            </p:txBody>
          </p:sp>
        </mc:Choice>
        <mc:Fallback xmlns="">
          <p:sp>
            <p:nvSpPr>
              <p:cNvPr id="6" name="TextBox 5">
                <a:extLst>
                  <a:ext uri="{FF2B5EF4-FFF2-40B4-BE49-F238E27FC236}">
                    <a16:creationId xmlns:a16="http://schemas.microsoft.com/office/drawing/2014/main" id="{637C3940-1C20-DB20-F225-24E5319C53A7}"/>
                  </a:ext>
                </a:extLst>
              </p:cNvPr>
              <p:cNvSpPr txBox="1">
                <a:spLocks noRot="1" noChangeAspect="1" noMove="1" noResize="1" noEditPoints="1" noAdjustHandles="1" noChangeArrowheads="1" noChangeShapeType="1" noTextEdit="1"/>
              </p:cNvSpPr>
              <p:nvPr/>
            </p:nvSpPr>
            <p:spPr>
              <a:xfrm>
                <a:off x="1700981" y="2939845"/>
                <a:ext cx="5299587" cy="3296095"/>
              </a:xfrm>
              <a:prstGeom prst="rect">
                <a:avLst/>
              </a:prstGeom>
              <a:blipFill>
                <a:blip r:embed="rId4"/>
                <a:stretch>
                  <a:fillRect l="-921" r="-1036"/>
                </a:stretch>
              </a:blipFill>
            </p:spPr>
            <p:txBody>
              <a:bodyPr/>
              <a:lstStyle/>
              <a:p>
                <a:r>
                  <a:rPr lang="en-IN">
                    <a:noFill/>
                  </a:rPr>
                  <a:t> </a:t>
                </a:r>
              </a:p>
            </p:txBody>
          </p:sp>
        </mc:Fallback>
      </mc:AlternateContent>
      <p:sp>
        <p:nvSpPr>
          <p:cNvPr id="7" name="Footer Placeholder 6">
            <a:extLst>
              <a:ext uri="{FF2B5EF4-FFF2-40B4-BE49-F238E27FC236}">
                <a16:creationId xmlns:a16="http://schemas.microsoft.com/office/drawing/2014/main" id="{0CE21F97-BC98-ADD0-1E3B-66B67DE6853D}"/>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916558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C987C-94DC-54D8-9479-F9A6D01DD9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0C2C5-3498-E2F8-7BD8-9191FD6FFAD0}"/>
              </a:ext>
            </a:extLst>
          </p:cNvPr>
          <p:cNvSpPr>
            <a:spLocks noGrp="1"/>
          </p:cNvSpPr>
          <p:nvPr>
            <p:ph idx="1"/>
          </p:nvPr>
        </p:nvSpPr>
        <p:spPr>
          <a:xfrm>
            <a:off x="838200"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6199EE29-8F76-E7DC-A3A9-530A5AF5C1FD}"/>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F30CA1D-24AC-1AF4-66F5-2BF24B2E3753}"/>
                  </a:ext>
                </a:extLst>
              </p:cNvPr>
              <p:cNvSpPr txBox="1"/>
              <p:nvPr/>
            </p:nvSpPr>
            <p:spPr>
              <a:xfrm>
                <a:off x="1246238" y="1327355"/>
                <a:ext cx="10107562" cy="4546566"/>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The initial design value of  number of turns per phase </a:t>
                </a:r>
                <a14:m>
                  <m:oMath xmlns:m="http://schemas.openxmlformats.org/officeDocument/2006/math">
                    <m:r>
                      <a:rPr lang="en-US" sz="1800" b="0" i="0" kern="100" smtClean="0">
                        <a:effectLst/>
                        <a:latin typeface="Cambria Math" panose="02040503050406030204" pitchFamily="18" charset="0"/>
                        <a:ea typeface="PMingLiU" panose="02020500000000000000" pitchFamily="18" charset="-120"/>
                        <a:cs typeface="Times New Roman" panose="02020603050405020304" pitchFamily="18" charset="0"/>
                      </a:rPr>
                      <m:t>(</m:t>
                    </m:r>
                    <m:sSub>
                      <m:sSubPr>
                        <m:ctrlP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ctrlPr>
                      </m:sSubPr>
                      <m:e>
                        <m: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t>𝑁</m:t>
                        </m:r>
                      </m:e>
                      <m:sub>
                        <m: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t>𝑡𝑝h</m:t>
                        </m:r>
                      </m:sub>
                    </m:sSub>
                    <m:r>
                      <a:rPr lang="en-US" sz="1800" b="0" i="1" kern="100" smtClean="0">
                        <a:effectLst/>
                        <a:latin typeface="Cambria Math" panose="02040503050406030204" pitchFamily="18" charset="0"/>
                        <a:ea typeface="PMingLiU" panose="02020500000000000000" pitchFamily="18" charset="-120"/>
                        <a:cs typeface="Times New Roman" panose="02020603050405020304" pitchFamily="18" charset="0"/>
                      </a:rPr>
                      <m:t>)</m:t>
                    </m:r>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can be calculated by: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𝐸</m:t>
                          </m:r>
                        </m:e>
                        <m:sub>
                          <m:r>
                            <a:rPr lang="en-IN" i="1">
                              <a:latin typeface="Cambria Math" panose="02040503050406030204" pitchFamily="18" charset="0"/>
                            </a:rPr>
                            <m:t>𝑝h</m:t>
                          </m:r>
                        </m:sub>
                      </m:sSub>
                      <m:r>
                        <a:rPr lang="en-IN" i="1">
                          <a:latin typeface="Cambria Math" panose="02040503050406030204" pitchFamily="18" charset="0"/>
                        </a:rPr>
                        <m:t>=4.44×</m:t>
                      </m:r>
                      <m:r>
                        <a:rPr lang="en-IN" i="1">
                          <a:latin typeface="Cambria Math" panose="02040503050406030204" pitchFamily="18" charset="0"/>
                        </a:rPr>
                        <m:t>𝑓</m:t>
                      </m:r>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𝑡𝑝h</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𝑘</m:t>
                          </m:r>
                        </m:e>
                        <m:sub>
                          <m:r>
                            <a:rPr lang="en-IN" i="1">
                              <a:latin typeface="Cambria Math" panose="02040503050406030204" pitchFamily="18" charset="0"/>
                            </a:rPr>
                            <m:t>𝑤</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𝜑</m:t>
                          </m:r>
                        </m:e>
                        <m:sub>
                          <m:r>
                            <a:rPr lang="en-IN" i="1">
                              <a:latin typeface="Cambria Math" panose="02040503050406030204" pitchFamily="18" charset="0"/>
                            </a:rPr>
                            <m:t>𝑝</m:t>
                          </m:r>
                        </m:sub>
                      </m:sSub>
                    </m:oMath>
                  </m:oMathPara>
                </a14:m>
                <a:endParaRPr lang="en-IN" dirty="0"/>
              </a:p>
              <a:p>
                <a:endParaRPr lang="en-IN" dirty="0"/>
              </a:p>
              <a:p>
                <a:pPr marL="285750" indent="-285750">
                  <a:buFont typeface="Wingdings" panose="05000000000000000000" pitchFamily="2" charset="2"/>
                  <a:buChar char="Ø"/>
                </a:pP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The initial design value of  number of turns per coil </a:t>
                </a:r>
                <a14:m>
                  <m:oMath xmlns:m="http://schemas.openxmlformats.org/officeDocument/2006/math">
                    <m:sSub>
                      <m:sSubPr>
                        <m:ctrlP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800" b="0" i="1" kern="100" smtClean="0">
                            <a:effectLst/>
                            <a:latin typeface="Cambria Math" panose="02040503050406030204" pitchFamily="18" charset="0"/>
                            <a:ea typeface="PMingLiU" panose="02020500000000000000" pitchFamily="18" charset="-120"/>
                            <a:cs typeface="Times New Roman" panose="02020603050405020304" pitchFamily="18" charset="0"/>
                          </a:rPr>
                          <m:t>(</m:t>
                        </m:r>
                        <m: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t>𝑁</m:t>
                        </m:r>
                      </m:e>
                      <m:sub>
                        <m:r>
                          <a:rPr lang="en-IN" sz="1800" i="1" kern="100">
                            <a:effectLst/>
                            <a:latin typeface="Cambria Math" panose="02040503050406030204" pitchFamily="18" charset="0"/>
                            <a:ea typeface="PMingLiU" panose="02020500000000000000" pitchFamily="18" charset="-120"/>
                            <a:cs typeface="Times New Roman" panose="02020603050405020304" pitchFamily="18" charset="0"/>
                          </a:rPr>
                          <m:t>𝑡𝑐</m:t>
                        </m:r>
                      </m:sub>
                    </m:sSub>
                    <m:r>
                      <a:rPr lang="en-US" sz="1800" b="0" i="1" kern="100" smtClean="0">
                        <a:effectLst/>
                        <a:latin typeface="Cambria Math" panose="02040503050406030204" pitchFamily="18" charset="0"/>
                        <a:ea typeface="PMingLiU" panose="02020500000000000000" pitchFamily="18" charset="-120"/>
                        <a:cs typeface="Times New Roman" panose="02020603050405020304" pitchFamily="18" charset="0"/>
                      </a:rPr>
                      <m:t>)</m:t>
                    </m:r>
                  </m:oMath>
                </a14:m>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 can be calculated by</a:t>
                </a:r>
                <a:r>
                  <a:rPr lang="en-IN" kern="100" dirty="0">
                    <a:latin typeface="Calibri" panose="020F0502020204030204" pitchFamily="34" charset="0"/>
                    <a:ea typeface="PMingLiU" panose="02020500000000000000" pitchFamily="18" charset="-120"/>
                    <a:cs typeface="Times New Roman" panose="02020603050405020304" pitchFamily="18" charset="0"/>
                  </a:rPr>
                  <a:t>:</a:t>
                </a:r>
              </a:p>
              <a:p>
                <a:endParaRPr lang="en-IN" kern="100" dirty="0">
                  <a:latin typeface="Calibri" panose="020F0502020204030204" pitchFamily="34" charset="0"/>
                  <a:ea typeface="PMingLiU"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𝑡𝑝h</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𝑡𝑐</m:t>
                          </m:r>
                        </m:sub>
                      </m:sSub>
                      <m:r>
                        <a:rPr lang="en-IN"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𝑠</m:t>
                                  </m:r>
                                </m:sub>
                              </m:sSub>
                            </m:num>
                            <m:den>
                              <m:r>
                                <a:rPr lang="en-IN" i="1">
                                  <a:latin typeface="Cambria Math" panose="02040503050406030204" pitchFamily="18" charset="0"/>
                                </a:rPr>
                                <m:t>𝑚</m:t>
                              </m:r>
                            </m:den>
                          </m:f>
                        </m:e>
                      </m:d>
                      <m:r>
                        <a:rPr lang="en-IN" i="1">
                          <a:latin typeface="Cambria Math" panose="02040503050406030204" pitchFamily="18" charset="0"/>
                        </a:rPr>
                        <m:t>×</m:t>
                      </m:r>
                      <m:d>
                        <m:dPr>
                          <m:ctrlPr>
                            <a:rPr lang="en-IN" i="1">
                              <a:latin typeface="Cambria Math" panose="02040503050406030204" pitchFamily="18" charset="0"/>
                            </a:rPr>
                          </m:ctrlPr>
                        </m:dPr>
                        <m:e>
                          <m:f>
                            <m:fPr>
                              <m:ctrlPr>
                                <a:rPr lang="en-IN" i="1">
                                  <a:latin typeface="Cambria Math" panose="02040503050406030204" pitchFamily="18" charset="0"/>
                                </a:rPr>
                              </m:ctrlPr>
                            </m:fPr>
                            <m:num>
                              <m:r>
                                <a:rPr lang="en-IN" i="1">
                                  <a:latin typeface="Cambria Math" panose="02040503050406030204" pitchFamily="18" charset="0"/>
                                </a:rPr>
                                <m:t>1</m:t>
                              </m:r>
                            </m:num>
                            <m:den>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i="1">
                                      <a:latin typeface="Cambria Math" panose="02040503050406030204" pitchFamily="18" charset="0"/>
                                    </a:rPr>
                                    <m:t>𝑝</m:t>
                                  </m:r>
                                </m:sub>
                              </m:sSub>
                            </m:den>
                          </m:f>
                        </m:e>
                      </m:d>
                    </m:oMath>
                  </m:oMathPara>
                </a14:m>
                <a:endParaRPr lang="en-IN" dirty="0"/>
              </a:p>
              <a:p>
                <a:endParaRPr lang="en-IN" dirty="0"/>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𝐸</m:t>
                        </m:r>
                      </m:e>
                      <m:sub>
                        <m:r>
                          <a:rPr lang="en-IN" i="1">
                            <a:latin typeface="Cambria Math" panose="02040503050406030204" pitchFamily="18" charset="0"/>
                          </a:rPr>
                          <m:t>𝑝h</m:t>
                        </m:r>
                      </m:sub>
                    </m:sSub>
                  </m:oMath>
                </a14:m>
                <a:r>
                  <a:rPr lang="en-IN" dirty="0"/>
                  <a:t> –phase back-emf</a:t>
                </a:r>
              </a:p>
              <a:p>
                <a:pPr algn="just">
                  <a:lnSpc>
                    <a:spcPct val="150000"/>
                  </a:lnSpc>
                </a:pPr>
                <a:r>
                  <a:rPr lang="en-IN" dirty="0"/>
                  <a:t>            </a:t>
                </a:r>
                <a14:m>
                  <m:oMath xmlns:m="http://schemas.openxmlformats.org/officeDocument/2006/math">
                    <m:r>
                      <a:rPr lang="en-US" b="0" i="1" smtClean="0">
                        <a:latin typeface="Cambria Math" panose="02040503050406030204" pitchFamily="18" charset="0"/>
                      </a:rPr>
                      <m:t>𝑓</m:t>
                    </m:r>
                  </m:oMath>
                </a14:m>
                <a:r>
                  <a:rPr lang="en-IN" dirty="0"/>
                  <a:t>– rated ac supply frequency</a:t>
                </a:r>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𝑘</m:t>
                        </m:r>
                      </m:e>
                      <m:sub>
                        <m:r>
                          <a:rPr lang="en-IN" i="1">
                            <a:latin typeface="Cambria Math" panose="02040503050406030204" pitchFamily="18" charset="0"/>
                          </a:rPr>
                          <m:t>𝑤</m:t>
                        </m:r>
                      </m:sub>
                    </m:sSub>
                  </m:oMath>
                </a14:m>
                <a:r>
                  <a:rPr lang="en-IN" dirty="0"/>
                  <a:t>– winding factor</a:t>
                </a:r>
                <a:endParaRPr lang="en-US" i="1" dirty="0"/>
              </a:p>
              <a:p>
                <a:pPr algn="just">
                  <a:lnSpc>
                    <a:spcPct val="150000"/>
                  </a:lnSpc>
                </a:pPr>
                <a14:m>
                  <m:oMath xmlns:m="http://schemas.openxmlformats.org/officeDocument/2006/math">
                    <m:sSub>
                      <m:sSubPr>
                        <m:ctrlPr>
                          <a:rPr lang="en-IN" i="1">
                            <a:latin typeface="Cambria Math" panose="02040503050406030204" pitchFamily="18" charset="0"/>
                          </a:rPr>
                        </m:ctrlPr>
                      </m:sSubPr>
                      <m:e>
                        <m:r>
                          <a:rPr lang="en-US" b="0" i="1" smtClean="0">
                            <a:latin typeface="Cambria Math" panose="02040503050406030204" pitchFamily="18" charset="0"/>
                          </a:rPr>
                          <m:t>            </m:t>
                        </m:r>
                        <m:r>
                          <a:rPr lang="en-IN" i="1">
                            <a:latin typeface="Cambria Math" panose="02040503050406030204" pitchFamily="18" charset="0"/>
                          </a:rPr>
                          <m:t>𝜑</m:t>
                        </m:r>
                      </m:e>
                      <m:sub>
                        <m:r>
                          <a:rPr lang="en-IN" i="1">
                            <a:latin typeface="Cambria Math" panose="02040503050406030204" pitchFamily="18" charset="0"/>
                          </a:rPr>
                          <m:t>𝑝</m:t>
                        </m:r>
                      </m:sub>
                    </m:sSub>
                  </m:oMath>
                </a14:m>
                <a:r>
                  <a:rPr lang="en-IN" dirty="0"/>
                  <a:t>– pole flux</a:t>
                </a:r>
              </a:p>
            </p:txBody>
          </p:sp>
        </mc:Choice>
        <mc:Fallback xmlns="">
          <p:sp>
            <p:nvSpPr>
              <p:cNvPr id="5" name="TextBox 4">
                <a:extLst>
                  <a:ext uri="{FF2B5EF4-FFF2-40B4-BE49-F238E27FC236}">
                    <a16:creationId xmlns:a16="http://schemas.microsoft.com/office/drawing/2014/main" id="{0F30CA1D-24AC-1AF4-66F5-2BF24B2E3753}"/>
                  </a:ext>
                </a:extLst>
              </p:cNvPr>
              <p:cNvSpPr txBox="1">
                <a:spLocks noRot="1" noChangeAspect="1" noMove="1" noResize="1" noEditPoints="1" noAdjustHandles="1" noChangeArrowheads="1" noChangeShapeType="1" noTextEdit="1"/>
              </p:cNvSpPr>
              <p:nvPr/>
            </p:nvSpPr>
            <p:spPr>
              <a:xfrm>
                <a:off x="1246238" y="1327355"/>
                <a:ext cx="10107562" cy="4546566"/>
              </a:xfrm>
              <a:prstGeom prst="rect">
                <a:avLst/>
              </a:prstGeom>
              <a:blipFill>
                <a:blip r:embed="rId2"/>
                <a:stretch>
                  <a:fillRect l="-362" b="-804"/>
                </a:stretch>
              </a:blipFill>
            </p:spPr>
            <p:txBody>
              <a:bodyPr/>
              <a:lstStyle/>
              <a:p>
                <a:r>
                  <a:rPr lang="en-IN">
                    <a:noFill/>
                  </a:rPr>
                  <a:t> </a:t>
                </a:r>
              </a:p>
            </p:txBody>
          </p:sp>
        </mc:Fallback>
      </mc:AlternateContent>
      <p:sp>
        <p:nvSpPr>
          <p:cNvPr id="2" name="Footer Placeholder 1">
            <a:extLst>
              <a:ext uri="{FF2B5EF4-FFF2-40B4-BE49-F238E27FC236}">
                <a16:creationId xmlns:a16="http://schemas.microsoft.com/office/drawing/2014/main" id="{2AC00431-CFF2-568D-DB1D-F3D6233552D5}"/>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4239483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992B5-64AB-F87F-664D-C13804C6EB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81EBEA-9BD0-D3B4-2316-11F9E318108E}"/>
              </a:ext>
            </a:extLst>
          </p:cNvPr>
          <p:cNvSpPr>
            <a:spLocks noGrp="1"/>
          </p:cNvSpPr>
          <p:nvPr>
            <p:ph idx="1"/>
          </p:nvPr>
        </p:nvSpPr>
        <p:spPr>
          <a:xfrm>
            <a:off x="690716"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ABF180B1-7F28-5D89-74FA-9794FAB0280C}"/>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7C4FF-A379-86AE-1F99-97FB55AEC6B6}"/>
                  </a:ext>
                </a:extLst>
              </p:cNvPr>
              <p:cNvSpPr txBox="1"/>
              <p:nvPr/>
            </p:nvSpPr>
            <p:spPr>
              <a:xfrm>
                <a:off x="1098754" y="1327355"/>
                <a:ext cx="6452420" cy="2499274"/>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dirty="0"/>
                  <a:t>The magnet depth can be calculated as follows</a:t>
                </a: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𝑚</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𝑚</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𝑔</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𝑒</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𝑟</m:t>
                          </m:r>
                        </m:sub>
                      </m:sSub>
                    </m:oMath>
                  </m:oMathPara>
                </a14:m>
                <a:endParaRPr lang="en-IN" dirty="0"/>
              </a:p>
              <a:p>
                <a:endParaRPr lang="en-IN" dirty="0"/>
              </a:p>
              <a:p>
                <a:pPr marL="285750" indent="-285750">
                  <a:buFont typeface="Wingdings" panose="05000000000000000000" pitchFamily="2" charset="2"/>
                  <a:buChar char="Ø"/>
                </a:pPr>
                <a:r>
                  <a:rPr lang="en-IN" dirty="0"/>
                  <a:t>The width of the magnet can be calculated by</a:t>
                </a:r>
                <a:r>
                  <a:rPr lang="en-IN" kern="100" dirty="0">
                    <a:latin typeface="Calibri" panose="020F0502020204030204" pitchFamily="34" charset="0"/>
                    <a:ea typeface="PMingLiU" panose="02020500000000000000" pitchFamily="18" charset="-120"/>
                    <a:cs typeface="Times New Roman" panose="02020603050405020304" pitchFamily="18" charset="0"/>
                  </a:rPr>
                  <a:t>:</a:t>
                </a:r>
              </a:p>
              <a:p>
                <a:endParaRPr lang="en-IN" kern="100" dirty="0">
                  <a:latin typeface="Calibri" panose="020F0502020204030204" pitchFamily="34" charset="0"/>
                  <a:ea typeface="PMingLiU" panose="02020500000000000000" pitchFamily="18" charset="-12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𝑚</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𝑚</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𝑙</m:t>
                          </m:r>
                        </m:sub>
                      </m:sSub>
                      <m:r>
                        <a:rPr lang="en-IN" i="1">
                          <a:latin typeface="Cambria Math" panose="02040503050406030204" pitchFamily="18" charset="0"/>
                        </a:rPr>
                        <m:t>=</m:t>
                      </m:r>
                      <m:sSub>
                        <m:sSubPr>
                          <m:ctrlPr>
                            <a:rPr lang="en-IN" i="1" smtClean="0">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𝑎𝑣</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𝑔</m:t>
                          </m:r>
                        </m:sub>
                      </m:sSub>
                    </m:oMath>
                  </m:oMathPara>
                </a14:m>
                <a:endParaRPr lang="en-IN" dirty="0"/>
              </a:p>
              <a:p>
                <a:endParaRPr lang="en-IN" dirty="0"/>
              </a:p>
            </p:txBody>
          </p:sp>
        </mc:Choice>
        <mc:Fallback xmlns="">
          <p:sp>
            <p:nvSpPr>
              <p:cNvPr id="5" name="TextBox 4">
                <a:extLst>
                  <a:ext uri="{FF2B5EF4-FFF2-40B4-BE49-F238E27FC236}">
                    <a16:creationId xmlns:a16="http://schemas.microsoft.com/office/drawing/2014/main" id="{0847C4FF-A379-86AE-1F99-97FB55AEC6B6}"/>
                  </a:ext>
                </a:extLst>
              </p:cNvPr>
              <p:cNvSpPr txBox="1">
                <a:spLocks noRot="1" noChangeAspect="1" noMove="1" noResize="1" noEditPoints="1" noAdjustHandles="1" noChangeArrowheads="1" noChangeShapeType="1" noTextEdit="1"/>
              </p:cNvSpPr>
              <p:nvPr/>
            </p:nvSpPr>
            <p:spPr>
              <a:xfrm>
                <a:off x="1098754" y="1327355"/>
                <a:ext cx="6452420" cy="2499274"/>
              </a:xfrm>
              <a:prstGeom prst="rect">
                <a:avLst/>
              </a:prstGeom>
              <a:blipFill>
                <a:blip r:embed="rId2"/>
                <a:stretch>
                  <a:fillRect l="-5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54D8216-59C5-B06E-3418-1657FADA2951}"/>
                  </a:ext>
                </a:extLst>
              </p:cNvPr>
              <p:cNvSpPr txBox="1"/>
              <p:nvPr/>
            </p:nvSpPr>
            <p:spPr>
              <a:xfrm>
                <a:off x="1581764" y="3510116"/>
                <a:ext cx="5123836" cy="3031086"/>
              </a:xfrm>
              <a:prstGeom prst="rect">
                <a:avLst/>
              </a:prstGeom>
              <a:noFill/>
            </p:spPr>
            <p:txBody>
              <a:bodyPr wrap="square" rtlCol="0">
                <a:spAutoFit/>
              </a:bodyPr>
              <a:lstStyle/>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𝑚</m:t>
                        </m:r>
                      </m:sub>
                    </m:sSub>
                  </m:oMath>
                </a14:m>
                <a:r>
                  <a:rPr lang="en-IN" dirty="0"/>
                  <a:t> - working MMF;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𝑑</m:t>
                        </m:r>
                      </m:e>
                      <m:sub>
                        <m:r>
                          <a:rPr lang="en-IN" i="1">
                            <a:latin typeface="Cambria Math" panose="02040503050406030204" pitchFamily="18" charset="0"/>
                          </a:rPr>
                          <m:t>𝑚</m:t>
                        </m:r>
                      </m:sub>
                    </m:sSub>
                  </m:oMath>
                </a14:m>
                <a:r>
                  <a:rPr lang="en-IN" dirty="0"/>
                  <a:t> - depth of the magnet</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𝑚</m:t>
                        </m:r>
                      </m:sub>
                    </m:sSub>
                  </m:oMath>
                </a14:m>
                <a:r>
                  <a:rPr lang="en-IN" dirty="0"/>
                  <a:t> - working flux density;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𝑚</m:t>
                        </m:r>
                      </m:sub>
                    </m:sSub>
                  </m:oMath>
                </a14:m>
                <a:r>
                  <a:rPr lang="en-IN" dirty="0"/>
                  <a:t> - width of the magnet</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𝑙</m:t>
                        </m:r>
                      </m:sub>
                    </m:sSub>
                  </m:oMath>
                </a14:m>
                <a:r>
                  <a:rPr lang="en-IN" dirty="0"/>
                  <a:t> - leakage factor;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𝐻</m:t>
                        </m:r>
                      </m:e>
                      <m:sub>
                        <m:r>
                          <a:rPr lang="en-IN" i="1">
                            <a:latin typeface="Cambria Math" panose="02040503050406030204" pitchFamily="18" charset="0"/>
                          </a:rPr>
                          <m:t>𝑔</m:t>
                        </m:r>
                      </m:sub>
                    </m:sSub>
                  </m:oMath>
                </a14:m>
                <a:r>
                  <a:rPr lang="en-IN" dirty="0"/>
                  <a:t> - air gap magnetic field intensity</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𝑔</m:t>
                        </m:r>
                      </m:e>
                      <m:sub>
                        <m:r>
                          <a:rPr lang="en-IN" i="1">
                            <a:latin typeface="Cambria Math" panose="02040503050406030204" pitchFamily="18" charset="0"/>
                          </a:rPr>
                          <m:t>𝑒</m:t>
                        </m:r>
                      </m:sub>
                    </m:sSub>
                  </m:oMath>
                </a14:m>
                <a:r>
                  <a:rPr lang="en-IN" dirty="0"/>
                  <a:t> - effective air gap length; </a:t>
                </a: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𝐾</m:t>
                        </m:r>
                      </m:e>
                      <m:sub>
                        <m:r>
                          <a:rPr lang="en-IN" i="1">
                            <a:latin typeface="Cambria Math" panose="02040503050406030204" pitchFamily="18" charset="0"/>
                          </a:rPr>
                          <m:t>𝑟</m:t>
                        </m:r>
                      </m:sub>
                    </m:sSub>
                  </m:oMath>
                </a14:m>
                <a:r>
                  <a:rPr lang="en-IN" dirty="0"/>
                  <a:t> - reluctance factor</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𝐵</m:t>
                        </m:r>
                      </m:e>
                      <m:sub>
                        <m:r>
                          <a:rPr lang="en-IN" i="1">
                            <a:latin typeface="Cambria Math" panose="02040503050406030204" pitchFamily="18" charset="0"/>
                          </a:rPr>
                          <m:t>𝑎𝑣</m:t>
                        </m:r>
                      </m:sub>
                    </m:sSub>
                  </m:oMath>
                </a14:m>
                <a:r>
                  <a:rPr lang="en-IN" dirty="0"/>
                  <a:t> - average flux density in the air gap</a:t>
                </a:r>
              </a:p>
              <a:p>
                <a:pPr algn="just">
                  <a:lnSpc>
                    <a:spcPct val="150000"/>
                  </a:lnSpc>
                </a:pPr>
                <a14:m>
                  <m:oMath xmlns:m="http://schemas.openxmlformats.org/officeDocument/2006/math">
                    <m:sSub>
                      <m:sSubPr>
                        <m:ctrlPr>
                          <a:rPr lang="en-IN" i="1" smtClean="0">
                            <a:latin typeface="Cambria Math" panose="02040503050406030204" pitchFamily="18" charset="0"/>
                          </a:rPr>
                        </m:ctrlPr>
                      </m:sSubPr>
                      <m:e>
                        <m:r>
                          <a:rPr lang="en-IN" i="1">
                            <a:latin typeface="Cambria Math" panose="02040503050406030204" pitchFamily="18" charset="0"/>
                          </a:rPr>
                          <m:t>𝑤</m:t>
                        </m:r>
                      </m:e>
                      <m:sub>
                        <m:r>
                          <a:rPr lang="en-IN" i="1">
                            <a:latin typeface="Cambria Math" panose="02040503050406030204" pitchFamily="18" charset="0"/>
                          </a:rPr>
                          <m:t>𝑔</m:t>
                        </m:r>
                      </m:sub>
                    </m:sSub>
                  </m:oMath>
                </a14:m>
                <a:r>
                  <a:rPr lang="en-IN" dirty="0"/>
                  <a:t> - width of air gap</a:t>
                </a:r>
              </a:p>
            </p:txBody>
          </p:sp>
        </mc:Choice>
        <mc:Fallback xmlns="">
          <p:sp>
            <p:nvSpPr>
              <p:cNvPr id="2" name="TextBox 1">
                <a:extLst>
                  <a:ext uri="{FF2B5EF4-FFF2-40B4-BE49-F238E27FC236}">
                    <a16:creationId xmlns:a16="http://schemas.microsoft.com/office/drawing/2014/main" id="{154D8216-59C5-B06E-3418-1657FADA2951}"/>
                  </a:ext>
                </a:extLst>
              </p:cNvPr>
              <p:cNvSpPr txBox="1">
                <a:spLocks noRot="1" noChangeAspect="1" noMove="1" noResize="1" noEditPoints="1" noAdjustHandles="1" noChangeArrowheads="1" noChangeShapeType="1" noTextEdit="1"/>
              </p:cNvSpPr>
              <p:nvPr/>
            </p:nvSpPr>
            <p:spPr>
              <a:xfrm>
                <a:off x="1581764" y="3510116"/>
                <a:ext cx="5123836" cy="3031086"/>
              </a:xfrm>
              <a:prstGeom prst="rect">
                <a:avLst/>
              </a:prstGeom>
              <a:blipFill>
                <a:blip r:embed="rId3"/>
                <a:stretch>
                  <a:fillRect l="-951" r="-951" b="-1610"/>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2E2E6A6B-EDAE-8CF0-7E45-96F1A5D3CC8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18900" y="1776730"/>
            <a:ext cx="5119690" cy="3466771"/>
          </a:xfrm>
          <a:prstGeom prst="rect">
            <a:avLst/>
          </a:prstGeom>
        </p:spPr>
      </p:pic>
      <p:sp>
        <p:nvSpPr>
          <p:cNvPr id="7" name="Footer Placeholder 6">
            <a:extLst>
              <a:ext uri="{FF2B5EF4-FFF2-40B4-BE49-F238E27FC236}">
                <a16:creationId xmlns:a16="http://schemas.microsoft.com/office/drawing/2014/main" id="{23EDF9E7-E417-D3FF-DF1B-A1CF48937900}"/>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40996914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D4A1F-6FB6-2323-209A-C7FE1ABFD98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FCE211-5016-BF06-0E66-C22982D453F2}"/>
              </a:ext>
            </a:extLst>
          </p:cNvPr>
          <p:cNvSpPr>
            <a:spLocks noGrp="1"/>
          </p:cNvSpPr>
          <p:nvPr>
            <p:ph idx="1"/>
          </p:nvPr>
        </p:nvSpPr>
        <p:spPr>
          <a:xfrm>
            <a:off x="838200" y="812795"/>
            <a:ext cx="10515600" cy="670751"/>
          </a:xfrm>
        </p:spPr>
        <p:txBody>
          <a:bodyPr>
            <a:normAutofit/>
          </a:bodyPr>
          <a:lstStyle/>
          <a:p>
            <a:pPr algn="just">
              <a:lnSpc>
                <a:spcPct val="150000"/>
              </a:lnSpc>
            </a:pPr>
            <a:r>
              <a:rPr lang="en-US" sz="1800" i="1" dirty="0"/>
              <a:t>Key equations and parameters used</a:t>
            </a:r>
            <a:r>
              <a:rPr lang="en-US" sz="1800" dirty="0"/>
              <a:t>:</a:t>
            </a:r>
          </a:p>
          <a:p>
            <a:pPr algn="just">
              <a:lnSpc>
                <a:spcPct val="150000"/>
              </a:lnSpc>
            </a:pPr>
            <a:endParaRPr lang="en-IN" sz="1800" dirty="0"/>
          </a:p>
        </p:txBody>
      </p:sp>
      <p:sp>
        <p:nvSpPr>
          <p:cNvPr id="4" name="TextBox 3">
            <a:extLst>
              <a:ext uri="{FF2B5EF4-FFF2-40B4-BE49-F238E27FC236}">
                <a16:creationId xmlns:a16="http://schemas.microsoft.com/office/drawing/2014/main" id="{64FF5B2C-9F85-5DC5-7222-CEBFBA6BECEC}"/>
              </a:ext>
            </a:extLst>
          </p:cNvPr>
          <p:cNvSpPr txBox="1"/>
          <p:nvPr/>
        </p:nvSpPr>
        <p:spPr>
          <a:xfrm>
            <a:off x="363794" y="228020"/>
            <a:ext cx="6164825" cy="584775"/>
          </a:xfrm>
          <a:prstGeom prst="rect">
            <a:avLst/>
          </a:prstGeom>
          <a:noFill/>
        </p:spPr>
        <p:txBody>
          <a:bodyPr wrap="square" rtlCol="0">
            <a:spAutoFit/>
          </a:bodyPr>
          <a:lstStyle/>
          <a:p>
            <a:r>
              <a:rPr lang="en-IN" sz="3200" b="1" dirty="0"/>
              <a:t>Analytical Design</a:t>
            </a:r>
            <a:r>
              <a:rPr lang="en-IN" sz="3200" b="1" dirty="0">
                <a:latin typeface="+mn-lt"/>
              </a:rPr>
              <a:t>:</a:t>
            </a:r>
            <a:endParaRPr lang="en-IN" sz="32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1BDC05B-32B5-23D0-6680-C0D91D75F9BA}"/>
                  </a:ext>
                </a:extLst>
              </p:cNvPr>
              <p:cNvSpPr txBox="1"/>
              <p:nvPr/>
            </p:nvSpPr>
            <p:spPr>
              <a:xfrm>
                <a:off x="1246238" y="1327355"/>
                <a:ext cx="10107562" cy="136364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The </a:t>
                </a:r>
                <a:r>
                  <a:rPr lang="en-IN" dirty="0"/>
                  <a:t>mean turn length of a single coil is calculated as follows</a:t>
                </a:r>
                <a:r>
                  <a:rPr lang="en-IN" sz="1800" kern="100" dirty="0">
                    <a:effectLst/>
                    <a:latin typeface="Calibri" panose="020F0502020204030204" pitchFamily="34" charset="0"/>
                    <a:ea typeface="PMingLiU" panose="02020500000000000000" pitchFamily="18" charset="-12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𝑚𝑡</m:t>
                          </m:r>
                        </m:sub>
                      </m:sSub>
                      <m:r>
                        <a:rPr lang="en-IN" i="1">
                          <a:latin typeface="Cambria Math" panose="02040503050406030204" pitchFamily="18" charset="0"/>
                        </a:rPr>
                        <m:t>=2×</m:t>
                      </m:r>
                      <m:r>
                        <a:rPr lang="en-IN" i="1">
                          <a:latin typeface="Cambria Math" panose="02040503050406030204" pitchFamily="18" charset="0"/>
                        </a:rPr>
                        <m:t>𝐿</m:t>
                      </m:r>
                      <m:r>
                        <a:rPr lang="en-IN" i="1">
                          <a:latin typeface="Cambria Math" panose="02040503050406030204" pitchFamily="18" charset="0"/>
                        </a:rPr>
                        <m:t>+4×</m:t>
                      </m:r>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𝑒𝑛𝑑</m:t>
                          </m:r>
                        </m:sub>
                      </m:sSub>
                      <m:r>
                        <a:rPr lang="en-IN" i="1">
                          <a:latin typeface="Cambria Math" panose="02040503050406030204" pitchFamily="18" charset="0"/>
                        </a:rPr>
                        <m:t>+2×</m:t>
                      </m:r>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i="1">
                              <a:latin typeface="Cambria Math" panose="02040503050406030204" pitchFamily="18" charset="0"/>
                            </a:rPr>
                            <m:t>𝑠𝑝𝑎𝑛</m:t>
                          </m:r>
                        </m:sub>
                      </m:sSub>
                    </m:oMath>
                  </m:oMathPara>
                </a14:m>
                <a:endParaRPr lang="en-IN" dirty="0"/>
              </a:p>
              <a:p>
                <a:endParaRPr lang="en-IN" dirty="0"/>
              </a:p>
            </p:txBody>
          </p:sp>
        </mc:Choice>
        <mc:Fallback xmlns="">
          <p:sp>
            <p:nvSpPr>
              <p:cNvPr id="5" name="TextBox 4">
                <a:extLst>
                  <a:ext uri="{FF2B5EF4-FFF2-40B4-BE49-F238E27FC236}">
                    <a16:creationId xmlns:a16="http://schemas.microsoft.com/office/drawing/2014/main" id="{81BDC05B-32B5-23D0-6680-C0D91D75F9BA}"/>
                  </a:ext>
                </a:extLst>
              </p:cNvPr>
              <p:cNvSpPr txBox="1">
                <a:spLocks noRot="1" noChangeAspect="1" noMove="1" noResize="1" noEditPoints="1" noAdjustHandles="1" noChangeArrowheads="1" noChangeShapeType="1" noTextEdit="1"/>
              </p:cNvSpPr>
              <p:nvPr/>
            </p:nvSpPr>
            <p:spPr>
              <a:xfrm>
                <a:off x="1246238" y="1327355"/>
                <a:ext cx="10107562" cy="1363643"/>
              </a:xfrm>
              <a:prstGeom prst="rect">
                <a:avLst/>
              </a:prstGeom>
              <a:blipFill>
                <a:blip r:embed="rId2"/>
                <a:stretch>
                  <a:fillRect l="-362"/>
                </a:stretch>
              </a:blipFill>
            </p:spPr>
            <p:txBody>
              <a:bodyPr/>
              <a:lstStyle/>
              <a:p>
                <a:r>
                  <a:rPr lang="en-IN">
                    <a:noFill/>
                  </a:rPr>
                  <a:t> </a:t>
                </a:r>
              </a:p>
            </p:txBody>
          </p:sp>
        </mc:Fallback>
      </mc:AlternateContent>
      <p:pic>
        <p:nvPicPr>
          <p:cNvPr id="2" name="Picture 1">
            <a:extLst>
              <a:ext uri="{FF2B5EF4-FFF2-40B4-BE49-F238E27FC236}">
                <a16:creationId xmlns:a16="http://schemas.microsoft.com/office/drawing/2014/main" id="{74E103C1-27F0-73F7-55A0-C34497AF49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4064" y="2690998"/>
            <a:ext cx="8334716" cy="2835798"/>
          </a:xfrm>
          <a:prstGeom prst="rect">
            <a:avLst/>
          </a:prstGeom>
        </p:spPr>
      </p:pic>
      <p:sp>
        <p:nvSpPr>
          <p:cNvPr id="6" name="Footer Placeholder 5">
            <a:extLst>
              <a:ext uri="{FF2B5EF4-FFF2-40B4-BE49-F238E27FC236}">
                <a16:creationId xmlns:a16="http://schemas.microsoft.com/office/drawing/2014/main" id="{ADB8739F-35D5-A4B4-0F9D-CBE88184F9AB}"/>
              </a:ext>
            </a:extLst>
          </p:cNvPr>
          <p:cNvSpPr>
            <a:spLocks noGrp="1"/>
          </p:cNvSpPr>
          <p:nvPr>
            <p:ph type="ftr" sz="quarter" idx="11"/>
          </p:nvPr>
        </p:nvSpPr>
        <p:spPr/>
        <p:txBody>
          <a:bodyPr/>
          <a:lstStyle/>
          <a:p>
            <a:r>
              <a:rPr lang="en-IN"/>
              <a:t>Mohana Segaran B</a:t>
            </a:r>
          </a:p>
        </p:txBody>
      </p:sp>
    </p:spTree>
    <p:extLst>
      <p:ext uri="{BB962C8B-B14F-4D97-AF65-F5344CB8AC3E}">
        <p14:creationId xmlns:p14="http://schemas.microsoft.com/office/powerpoint/2010/main" val="13041844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TM10001115[[fn=Parcel]]</Template>
  <TotalTime>536</TotalTime>
  <Words>1955</Words>
  <Application>Microsoft Office PowerPoint</Application>
  <PresentationFormat>Widescreen</PresentationFormat>
  <Paragraphs>174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Mohana Segaran</dc:creator>
  <cp:lastModifiedBy>Mohana Segaran</cp:lastModifiedBy>
  <cp:revision>20</cp:revision>
  <dcterms:created xsi:type="dcterms:W3CDTF">2025-02-19T12:56:44Z</dcterms:created>
  <dcterms:modified xsi:type="dcterms:W3CDTF">2025-02-22T18:05:53Z</dcterms:modified>
  <cp:contentStatus/>
</cp:coreProperties>
</file>