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49159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16280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418698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8B36C-398C-4399-9602-4924799F8214}"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80990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8B36C-398C-4399-9602-4924799F8214}" type="datetimeFigureOut">
              <a:rPr lang="en-IN" smtClean="0"/>
              <a:t>19-06-2021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212091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8B36C-398C-4399-9602-4924799F8214}" type="datetimeFigureOut">
              <a:rPr lang="en-IN" smtClean="0"/>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67328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28B36C-398C-4399-9602-4924799F8214}" type="datetimeFigureOut">
              <a:rPr lang="en-IN" smtClean="0"/>
              <a:t>19-06-2021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64218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8B36C-398C-4399-9602-4924799F8214}" type="datetimeFigureOut">
              <a:rPr lang="en-IN" smtClean="0"/>
              <a:t>19-06-2021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98437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8B36C-398C-4399-9602-4924799F8214}" type="datetimeFigureOut">
              <a:rPr lang="en-IN" smtClean="0"/>
              <a:t>19-06-2021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191276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28B36C-398C-4399-9602-4924799F8214}" type="datetimeFigureOut">
              <a:rPr lang="en-IN" smtClean="0"/>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19841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28B36C-398C-4399-9602-4924799F8214}" type="datetimeFigureOut">
              <a:rPr lang="en-IN" smtClean="0"/>
              <a:t>19-06-2021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7A5005-20A7-4076-A02C-082CE39A86AA}" type="slidenum">
              <a:rPr lang="en-IN" smtClean="0"/>
              <a:t>‹#›</a:t>
            </a:fld>
            <a:endParaRPr lang="en-IN"/>
          </a:p>
        </p:txBody>
      </p:sp>
    </p:spTree>
    <p:extLst>
      <p:ext uri="{BB962C8B-B14F-4D97-AF65-F5344CB8AC3E}">
        <p14:creationId xmlns:p14="http://schemas.microsoft.com/office/powerpoint/2010/main" val="3859449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8B36C-398C-4399-9602-4924799F8214}" type="datetimeFigureOut">
              <a:rPr lang="en-IN" smtClean="0"/>
              <a:t>19-06-2021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A5005-20A7-4076-A02C-082CE39A86AA}" type="slidenum">
              <a:rPr lang="en-IN" smtClean="0"/>
              <a:t>‹#›</a:t>
            </a:fld>
            <a:endParaRPr lang="en-IN"/>
          </a:p>
        </p:txBody>
      </p:sp>
    </p:spTree>
    <p:extLst>
      <p:ext uri="{BB962C8B-B14F-4D97-AF65-F5344CB8AC3E}">
        <p14:creationId xmlns:p14="http://schemas.microsoft.com/office/powerpoint/2010/main" val="296012369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xpl/RecentIssue.jsp?punumber=6046" TargetMode="External"/><Relationship Id="rId2" Type="http://schemas.openxmlformats.org/officeDocument/2006/relationships/hyperlink" Target="https://ieeexplore.ieee.org/xpl/RecentIssue.jsp?punumber=427502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C9BD78-167E-4879-9486-CEC3A1AA6EC1}"/>
              </a:ext>
            </a:extLst>
          </p:cNvPr>
          <p:cNvSpPr>
            <a:spLocks noGrp="1"/>
          </p:cNvSpPr>
          <p:nvPr>
            <p:ph type="subTitle" idx="1"/>
          </p:nvPr>
        </p:nvSpPr>
        <p:spPr>
          <a:xfrm>
            <a:off x="1524000" y="543701"/>
            <a:ext cx="9144000" cy="1655762"/>
          </a:xfrm>
        </p:spPr>
        <p:txBody>
          <a:bodyPr/>
          <a:lstStyle/>
          <a:p>
            <a:r>
              <a:rPr lang="en-IN" sz="2800" b="0" dirty="0">
                <a:effectLst/>
                <a:latin typeface="Arial Black" panose="020B0A04020102020204" pitchFamily="34" charset="0"/>
              </a:rPr>
              <a:t> </a:t>
            </a:r>
            <a:r>
              <a:rPr lang="en-IN" sz="2800" b="1" dirty="0">
                <a:solidFill>
                  <a:srgbClr val="000000"/>
                </a:solidFill>
                <a:effectLst/>
                <a:latin typeface="Arial Black" panose="020B0A04020102020204" pitchFamily="34" charset="0"/>
                <a:ea typeface="Times New Roman" panose="02020603050405020304" pitchFamily="18" charset="0"/>
              </a:rPr>
              <a:t>Faces in the Clouds: Time-Domain Attribute based access control for cloud-based video content sharing</a:t>
            </a:r>
            <a:endParaRPr lang="en-IN" sz="2800" dirty="0">
              <a:effectLst/>
              <a:latin typeface="Arial Black" panose="020B0A04020102020204" pitchFamily="34"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BF312043-3128-40CD-AB0B-A0E1B49FBBB4}"/>
              </a:ext>
            </a:extLst>
          </p:cNvPr>
          <p:cNvSpPr txBox="1"/>
          <p:nvPr/>
        </p:nvSpPr>
        <p:spPr>
          <a:xfrm>
            <a:off x="3048000" y="2787134"/>
            <a:ext cx="6096000" cy="369332"/>
          </a:xfrm>
          <a:prstGeom prst="rect">
            <a:avLst/>
          </a:prstGeom>
          <a:noFill/>
        </p:spPr>
        <p:txBody>
          <a:bodyPr wrap="square">
            <a:spAutoFit/>
          </a:bodyPr>
          <a:lstStyle/>
          <a:p>
            <a:r>
              <a:rPr lang="en-IN" b="0" dirty="0">
                <a:effectLst/>
              </a:rPr>
              <a:t> </a:t>
            </a:r>
            <a:endParaRPr lang="en-IN" dirty="0"/>
          </a:p>
        </p:txBody>
      </p:sp>
      <p:sp>
        <p:nvSpPr>
          <p:cNvPr id="8" name="TextBox 7">
            <a:extLst>
              <a:ext uri="{FF2B5EF4-FFF2-40B4-BE49-F238E27FC236}">
                <a16:creationId xmlns:a16="http://schemas.microsoft.com/office/drawing/2014/main" id="{57EF6C36-5108-41C8-97FB-D9164382E18C}"/>
              </a:ext>
            </a:extLst>
          </p:cNvPr>
          <p:cNvSpPr txBox="1"/>
          <p:nvPr/>
        </p:nvSpPr>
        <p:spPr>
          <a:xfrm>
            <a:off x="8282866" y="4793941"/>
            <a:ext cx="4136994"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MOHANASREE.P </a:t>
            </a:r>
            <a:r>
              <a:rPr lang="en-US"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[211417104148]</a:t>
            </a:r>
          </a:p>
          <a:p>
            <a:r>
              <a:rPr lang="en-US" b="1" dirty="0">
                <a:effectLst/>
                <a:latin typeface="Arial" panose="020B0604020202020204" pitchFamily="34" charset="0"/>
                <a:ea typeface="Times New Roman" panose="02020603050405020304" pitchFamily="18" charset="0"/>
                <a:cs typeface="Arial" panose="020B0604020202020204" pitchFamily="34" charset="0"/>
              </a:rPr>
              <a:t>MAHALAKSHMI.D</a:t>
            </a:r>
            <a:r>
              <a:rPr lang="en-US"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b="1" dirty="0">
                <a:effectLst/>
                <a:latin typeface="Arial" panose="020B0604020202020204" pitchFamily="34" charset="0"/>
                <a:ea typeface="Times New Roman" panose="02020603050405020304" pitchFamily="18" charset="0"/>
                <a:cs typeface="Arial" panose="020B0604020202020204" pitchFamily="34" charset="0"/>
              </a:rPr>
              <a:t>[211417104139]</a:t>
            </a:r>
            <a:endParaRPr lang="en-IN"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EF164CF-B8DD-457F-9F30-297A1851B40F}"/>
              </a:ext>
            </a:extLst>
          </p:cNvPr>
          <p:cNvSpPr txBox="1"/>
          <p:nvPr/>
        </p:nvSpPr>
        <p:spPr>
          <a:xfrm>
            <a:off x="8282866" y="3498150"/>
            <a:ext cx="4048218" cy="954107"/>
          </a:xfrm>
          <a:prstGeom prst="rect">
            <a:avLst/>
          </a:prstGeom>
          <a:noFill/>
        </p:spPr>
        <p:txBody>
          <a:bodyPr wrap="square" rtlCol="0">
            <a:spAutoFit/>
          </a:bodyPr>
          <a:lstStyle/>
          <a:p>
            <a:r>
              <a:rPr lang="en-US" sz="2800" b="1" dirty="0"/>
              <a:t>BATCH-18</a:t>
            </a:r>
          </a:p>
          <a:p>
            <a:r>
              <a:rPr lang="en-US" sz="2800" b="1" dirty="0"/>
              <a:t>GUIDE: Ms. Maheshwari</a:t>
            </a:r>
            <a:endParaRPr lang="en-IN" sz="2800" b="1" dirty="0"/>
          </a:p>
        </p:txBody>
      </p:sp>
    </p:spTree>
    <p:extLst>
      <p:ext uri="{BB962C8B-B14F-4D97-AF65-F5344CB8AC3E}">
        <p14:creationId xmlns:p14="http://schemas.microsoft.com/office/powerpoint/2010/main" val="242855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FDCF-1514-4271-BB00-5C80EB708DA2}"/>
              </a:ext>
            </a:extLst>
          </p:cNvPr>
          <p:cNvSpPr>
            <a:spLocks noGrp="1"/>
          </p:cNvSpPr>
          <p:nvPr>
            <p:ph type="title"/>
          </p:nvPr>
        </p:nvSpPr>
        <p:spPr/>
        <p:txBody>
          <a:bodyPr/>
          <a:lstStyle/>
          <a:p>
            <a:r>
              <a:rPr lang="en-US" b="1" dirty="0"/>
              <a:t>Use Case Diagram:</a:t>
            </a:r>
            <a:endParaRPr lang="en-IN" b="1" dirty="0"/>
          </a:p>
        </p:txBody>
      </p:sp>
      <p:pic>
        <p:nvPicPr>
          <p:cNvPr id="4" name="Google Shape;223;p26">
            <a:extLst>
              <a:ext uri="{FF2B5EF4-FFF2-40B4-BE49-F238E27FC236}">
                <a16:creationId xmlns:a16="http://schemas.microsoft.com/office/drawing/2014/main" id="{9294EAA0-21FA-4C12-9985-025ED30CB74A}"/>
              </a:ext>
            </a:extLst>
          </p:cNvPr>
          <p:cNvPicPr preferRelativeResize="0">
            <a:picLocks noGrp="1"/>
          </p:cNvPicPr>
          <p:nvPr>
            <p:ph idx="1"/>
          </p:nvPr>
        </p:nvPicPr>
        <p:blipFill rotWithShape="1">
          <a:blip r:embed="rId2">
            <a:alphaModFix/>
          </a:blip>
          <a:srcRect/>
          <a:stretch/>
        </p:blipFill>
        <p:spPr>
          <a:xfrm>
            <a:off x="1429306" y="1038687"/>
            <a:ext cx="7878648" cy="5138276"/>
          </a:xfrm>
          <a:prstGeom prst="rect">
            <a:avLst/>
          </a:prstGeom>
          <a:noFill/>
          <a:ln>
            <a:noFill/>
          </a:ln>
        </p:spPr>
      </p:pic>
    </p:spTree>
    <p:extLst>
      <p:ext uri="{BB962C8B-B14F-4D97-AF65-F5344CB8AC3E}">
        <p14:creationId xmlns:p14="http://schemas.microsoft.com/office/powerpoint/2010/main" val="94159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C510-27CB-40CC-B080-BFF6C51F3AD6}"/>
              </a:ext>
            </a:extLst>
          </p:cNvPr>
          <p:cNvSpPr>
            <a:spLocks noGrp="1"/>
          </p:cNvSpPr>
          <p:nvPr>
            <p:ph type="title"/>
          </p:nvPr>
        </p:nvSpPr>
        <p:spPr/>
        <p:txBody>
          <a:bodyPr/>
          <a:lstStyle/>
          <a:p>
            <a:r>
              <a:rPr lang="en-US" b="1" dirty="0"/>
              <a:t>Sequence Diagram:</a:t>
            </a:r>
            <a:endParaRPr lang="en-IN" b="1" dirty="0"/>
          </a:p>
        </p:txBody>
      </p:sp>
      <p:pic>
        <p:nvPicPr>
          <p:cNvPr id="4" name="Google Shape;211;p24">
            <a:extLst>
              <a:ext uri="{FF2B5EF4-FFF2-40B4-BE49-F238E27FC236}">
                <a16:creationId xmlns:a16="http://schemas.microsoft.com/office/drawing/2014/main" id="{6C40563B-3B52-4355-87C4-9E082736E2D1}"/>
              </a:ext>
            </a:extLst>
          </p:cNvPr>
          <p:cNvPicPr preferRelativeResize="0">
            <a:picLocks noGrp="1"/>
          </p:cNvPicPr>
          <p:nvPr>
            <p:ph idx="1"/>
          </p:nvPr>
        </p:nvPicPr>
        <p:blipFill rotWithShape="1">
          <a:blip r:embed="rId2">
            <a:alphaModFix/>
          </a:blip>
          <a:srcRect/>
          <a:stretch/>
        </p:blipFill>
        <p:spPr>
          <a:xfrm>
            <a:off x="1038687" y="1216241"/>
            <a:ext cx="7942330" cy="4960722"/>
          </a:xfrm>
          <a:prstGeom prst="rect">
            <a:avLst/>
          </a:prstGeom>
          <a:noFill/>
          <a:ln>
            <a:noFill/>
          </a:ln>
        </p:spPr>
      </p:pic>
    </p:spTree>
    <p:extLst>
      <p:ext uri="{BB962C8B-B14F-4D97-AF65-F5344CB8AC3E}">
        <p14:creationId xmlns:p14="http://schemas.microsoft.com/office/powerpoint/2010/main" val="427256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644B-EBEB-478B-8926-46C77DA62772}"/>
              </a:ext>
            </a:extLst>
          </p:cNvPr>
          <p:cNvSpPr>
            <a:spLocks noGrp="1"/>
          </p:cNvSpPr>
          <p:nvPr>
            <p:ph type="title"/>
          </p:nvPr>
        </p:nvSpPr>
        <p:spPr/>
        <p:txBody>
          <a:bodyPr/>
          <a:lstStyle/>
          <a:p>
            <a:r>
              <a:rPr lang="en-US" b="1" dirty="0"/>
              <a:t>UML Diagram:</a:t>
            </a:r>
            <a:endParaRPr lang="en-IN" b="1" dirty="0"/>
          </a:p>
        </p:txBody>
      </p:sp>
      <p:pic>
        <p:nvPicPr>
          <p:cNvPr id="4" name="Google Shape;204;p23">
            <a:extLst>
              <a:ext uri="{FF2B5EF4-FFF2-40B4-BE49-F238E27FC236}">
                <a16:creationId xmlns:a16="http://schemas.microsoft.com/office/drawing/2014/main" id="{C6EA0B2F-6B34-45C2-8F34-C92DF429CE4A}"/>
              </a:ext>
            </a:extLst>
          </p:cNvPr>
          <p:cNvPicPr preferRelativeResize="0">
            <a:picLocks noGrp="1"/>
          </p:cNvPicPr>
          <p:nvPr>
            <p:ph idx="1"/>
          </p:nvPr>
        </p:nvPicPr>
        <p:blipFill rotWithShape="1">
          <a:blip r:embed="rId2">
            <a:alphaModFix/>
          </a:blip>
          <a:srcRect/>
          <a:stretch/>
        </p:blipFill>
        <p:spPr>
          <a:xfrm>
            <a:off x="2428444" y="1825625"/>
            <a:ext cx="7335112" cy="4351338"/>
          </a:xfrm>
          <a:prstGeom prst="rect">
            <a:avLst/>
          </a:prstGeom>
          <a:noFill/>
          <a:ln>
            <a:noFill/>
          </a:ln>
        </p:spPr>
      </p:pic>
    </p:spTree>
    <p:extLst>
      <p:ext uri="{BB962C8B-B14F-4D97-AF65-F5344CB8AC3E}">
        <p14:creationId xmlns:p14="http://schemas.microsoft.com/office/powerpoint/2010/main" val="3960753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FB11-81F3-49ED-8CF7-51D2E8456933}"/>
              </a:ext>
            </a:extLst>
          </p:cNvPr>
          <p:cNvSpPr>
            <a:spLocks noGrp="1"/>
          </p:cNvSpPr>
          <p:nvPr>
            <p:ph type="title"/>
          </p:nvPr>
        </p:nvSpPr>
        <p:spPr/>
        <p:txBody>
          <a:bodyPr/>
          <a:lstStyle/>
          <a:p>
            <a:r>
              <a:rPr lang="en-US" dirty="0">
                <a:latin typeface="Bahnschrift SemiBold SemiConden" panose="020B0502040204020203" pitchFamily="34" charset="0"/>
              </a:rPr>
              <a:t>MODULES: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16BD10DA-A10F-433A-9D47-2AC550795AC6}"/>
              </a:ext>
            </a:extLst>
          </p:cNvPr>
          <p:cNvSpPr>
            <a:spLocks noGrp="1"/>
          </p:cNvSpPr>
          <p:nvPr>
            <p:ph idx="1"/>
          </p:nvPr>
        </p:nvSpPr>
        <p:spPr/>
        <p:txBody>
          <a:bodyPr/>
          <a:lstStyle/>
          <a:p>
            <a:pPr marL="342900" lvl="0" indent="-342900" algn="just" rtl="0">
              <a:lnSpc>
                <a:spcPct val="200000"/>
              </a:lnSpc>
              <a:spcBef>
                <a:spcPts val="0"/>
              </a:spcBef>
              <a:spcAft>
                <a:spcPts val="0"/>
              </a:spcAft>
              <a:buClr>
                <a:schemeClr val="dk1"/>
              </a:buClr>
              <a:buSzPts val="1350"/>
              <a:buChar char="●"/>
            </a:pPr>
            <a:r>
              <a:rPr lang="en-US" sz="2800" dirty="0">
                <a:latin typeface="Times New Roman"/>
                <a:ea typeface="Times New Roman"/>
                <a:cs typeface="Times New Roman"/>
                <a:sym typeface="Times New Roman"/>
              </a:rPr>
              <a:t>Resource Provisioning (RP)</a:t>
            </a:r>
            <a:endParaRPr lang="en-US" dirty="0"/>
          </a:p>
          <a:p>
            <a:pPr marL="342900" lvl="0" indent="-342900" algn="just" rtl="0">
              <a:lnSpc>
                <a:spcPct val="200000"/>
              </a:lnSpc>
              <a:spcBef>
                <a:spcPts val="270"/>
              </a:spcBef>
              <a:spcAft>
                <a:spcPts val="0"/>
              </a:spcAft>
              <a:buClr>
                <a:schemeClr val="dk1"/>
              </a:buClr>
              <a:buSzPts val="1350"/>
              <a:buChar char="●"/>
            </a:pPr>
            <a:r>
              <a:rPr lang="en-US" sz="2800" dirty="0">
                <a:latin typeface="Times New Roman"/>
                <a:ea typeface="Times New Roman"/>
                <a:cs typeface="Times New Roman"/>
                <a:sym typeface="Times New Roman"/>
              </a:rPr>
              <a:t>Overload avoidance</a:t>
            </a:r>
            <a:endParaRPr lang="en-US" dirty="0"/>
          </a:p>
          <a:p>
            <a:pPr marL="342900" lvl="0" indent="-342900" algn="just" rtl="0">
              <a:lnSpc>
                <a:spcPct val="200000"/>
              </a:lnSpc>
              <a:spcBef>
                <a:spcPts val="270"/>
              </a:spcBef>
              <a:spcAft>
                <a:spcPts val="0"/>
              </a:spcAft>
              <a:buClr>
                <a:schemeClr val="dk1"/>
              </a:buClr>
              <a:buSzPts val="1350"/>
              <a:buChar char="●"/>
            </a:pPr>
            <a:r>
              <a:rPr lang="en-US" sz="2800" dirty="0">
                <a:latin typeface="Times New Roman"/>
                <a:ea typeface="Times New Roman"/>
                <a:cs typeface="Times New Roman"/>
                <a:sym typeface="Times New Roman"/>
              </a:rPr>
              <a:t>Minimizing skewness</a:t>
            </a:r>
          </a:p>
          <a:p>
            <a:pPr marL="342900" lvl="0" indent="-342900" algn="just" rtl="0">
              <a:lnSpc>
                <a:spcPct val="200000"/>
              </a:lnSpc>
              <a:spcBef>
                <a:spcPts val="270"/>
              </a:spcBef>
              <a:spcAft>
                <a:spcPts val="0"/>
              </a:spcAft>
              <a:buClr>
                <a:schemeClr val="dk1"/>
              </a:buClr>
              <a:buSzPts val="1350"/>
              <a:buChar char="●"/>
            </a:pPr>
            <a:r>
              <a:rPr lang="en-US" sz="2800" dirty="0">
                <a:latin typeface="Times New Roman"/>
                <a:ea typeface="Times New Roman"/>
                <a:cs typeface="Times New Roman"/>
                <a:sym typeface="Times New Roman"/>
              </a:rPr>
              <a:t>VM Migrations</a:t>
            </a:r>
            <a:endParaRPr lang="en-US" dirty="0"/>
          </a:p>
          <a:p>
            <a:pPr marL="0" indent="0">
              <a:buNone/>
            </a:pPr>
            <a:endParaRPr lang="en-IN" dirty="0"/>
          </a:p>
        </p:txBody>
      </p:sp>
    </p:spTree>
    <p:extLst>
      <p:ext uri="{BB962C8B-B14F-4D97-AF65-F5344CB8AC3E}">
        <p14:creationId xmlns:p14="http://schemas.microsoft.com/office/powerpoint/2010/main" val="80912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DDF3-BCF2-4970-B6CE-932743C73DC5}"/>
              </a:ext>
            </a:extLst>
          </p:cNvPr>
          <p:cNvSpPr>
            <a:spLocks noGrp="1"/>
          </p:cNvSpPr>
          <p:nvPr>
            <p:ph type="title"/>
          </p:nvPr>
        </p:nvSpPr>
        <p:spPr/>
        <p:txBody>
          <a:bodyPr/>
          <a:lstStyle/>
          <a:p>
            <a:r>
              <a:rPr lang="en-US" sz="4400" b="1" dirty="0">
                <a:latin typeface="Times New Roman"/>
                <a:ea typeface="Times New Roman"/>
                <a:cs typeface="Times New Roman"/>
                <a:sym typeface="Times New Roman"/>
              </a:rPr>
              <a:t>RESOURCE PROVISIONING(RP) </a:t>
            </a:r>
            <a:br>
              <a:rPr lang="en-US" sz="4400" dirty="0">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788F7962-1754-4889-9DB1-0B6A762B7D83}"/>
              </a:ext>
            </a:extLst>
          </p:cNvPr>
          <p:cNvSpPr>
            <a:spLocks noGrp="1"/>
          </p:cNvSpPr>
          <p:nvPr>
            <p:ph idx="1"/>
          </p:nvPr>
        </p:nvSpPr>
        <p:spPr/>
        <p:txBody>
          <a:bodyPr>
            <a:normAutofit/>
          </a:bodyPr>
          <a:lstStyle/>
          <a:p>
            <a:r>
              <a:rPr lang="en-US" sz="2000" dirty="0">
                <a:latin typeface="Times New Roman"/>
                <a:ea typeface="Times New Roman"/>
                <a:cs typeface="Times New Roman"/>
                <a:sym typeface="Times New Roman"/>
              </a:rPr>
              <a:t>An optimal cloud resource provisioning is proposed by formulating a stochastic programming model.</a:t>
            </a:r>
          </a:p>
          <a:p>
            <a:r>
              <a:rPr lang="en-US" sz="2000" dirty="0">
                <a:latin typeface="Times New Roman"/>
                <a:ea typeface="Times New Roman"/>
                <a:cs typeface="Times New Roman"/>
                <a:sym typeface="Times New Roman"/>
              </a:rPr>
              <a:t>RP algorithm can provision computing resources for being used in multiple provisioning stages as well as a long-term plan, e.g., four stages in a quarter plan and twelve stages in a yearly plan. The demand and price uncertainty is considered in RP. </a:t>
            </a:r>
          </a:p>
          <a:p>
            <a:r>
              <a:rPr lang="en-US" sz="2000" dirty="0">
                <a:latin typeface="Times New Roman"/>
                <a:ea typeface="Times New Roman"/>
                <a:cs typeface="Times New Roman"/>
                <a:sym typeface="Times New Roman"/>
              </a:rPr>
              <a:t>In particular, an optimal cloud resource provisioning is proposed to minimize the total cost for provisioning resources in a certain time period. </a:t>
            </a:r>
          </a:p>
          <a:p>
            <a:r>
              <a:rPr lang="en-US" sz="2000" dirty="0">
                <a:latin typeface="Times New Roman"/>
                <a:ea typeface="Times New Roman"/>
                <a:cs typeface="Times New Roman"/>
                <a:sym typeface="Times New Roman"/>
              </a:rPr>
              <a:t>To make an optimal decision, the demand uncertainty from cloud consumer side and price uncertainty from cloud providers are taken into account to adjust the tradeoff between on-demand and oversubscribed costs.</a:t>
            </a:r>
            <a:endParaRPr lang="en-IN" sz="2000" dirty="0"/>
          </a:p>
        </p:txBody>
      </p:sp>
    </p:spTree>
    <p:extLst>
      <p:ext uri="{BB962C8B-B14F-4D97-AF65-F5344CB8AC3E}">
        <p14:creationId xmlns:p14="http://schemas.microsoft.com/office/powerpoint/2010/main" val="1558033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BC78-7330-4973-A5C5-BF4FFF90A66C}"/>
              </a:ext>
            </a:extLst>
          </p:cNvPr>
          <p:cNvSpPr>
            <a:spLocks noGrp="1"/>
          </p:cNvSpPr>
          <p:nvPr>
            <p:ph type="title"/>
          </p:nvPr>
        </p:nvSpPr>
        <p:spPr/>
        <p:txBody>
          <a:bodyPr/>
          <a:lstStyle/>
          <a:p>
            <a:r>
              <a:rPr lang="en-US" sz="4400" b="1" dirty="0">
                <a:latin typeface="Times New Roman"/>
                <a:ea typeface="Times New Roman"/>
                <a:cs typeface="Times New Roman"/>
                <a:sym typeface="Times New Roman"/>
              </a:rPr>
              <a:t>OVERLOAD AVOIDANCE</a:t>
            </a:r>
            <a:endParaRPr lang="en-IN" dirty="0"/>
          </a:p>
        </p:txBody>
      </p:sp>
      <p:sp>
        <p:nvSpPr>
          <p:cNvPr id="3" name="Content Placeholder 2">
            <a:extLst>
              <a:ext uri="{FF2B5EF4-FFF2-40B4-BE49-F238E27FC236}">
                <a16:creationId xmlns:a16="http://schemas.microsoft.com/office/drawing/2014/main" id="{44DB8400-2B9F-4DF1-9074-D15D06F27C05}"/>
              </a:ext>
            </a:extLst>
          </p:cNvPr>
          <p:cNvSpPr>
            <a:spLocks noGrp="1"/>
          </p:cNvSpPr>
          <p:nvPr>
            <p:ph idx="1"/>
          </p:nvPr>
        </p:nvSpPr>
        <p:spPr/>
        <p:txBody>
          <a:bodyPr>
            <a:normAutofit/>
          </a:bodyPr>
          <a:lstStyle/>
          <a:p>
            <a:r>
              <a:rPr lang="en-US" sz="2000" dirty="0">
                <a:latin typeface="Times New Roman"/>
                <a:ea typeface="Times New Roman"/>
                <a:cs typeface="Times New Roman"/>
                <a:sym typeface="Times New Roman"/>
              </a:rPr>
              <a:t>An important issue when operating a load-balanced service is how to handle information that must be kept across the multiple requests in a user's session. If this information is stored locally on one backend server, then subsequent requests going to different backend servers would not be able to find it. </a:t>
            </a:r>
          </a:p>
          <a:p>
            <a:r>
              <a:rPr lang="en-US" sz="2000" dirty="0">
                <a:latin typeface="Times New Roman"/>
                <a:ea typeface="Times New Roman"/>
                <a:cs typeface="Times New Roman"/>
                <a:sym typeface="Times New Roman"/>
              </a:rPr>
              <a:t>This might be cached information that can be recomputed, in which case load-balancing a request to a different backend server just introduces a performance issue.</a:t>
            </a:r>
          </a:p>
          <a:p>
            <a:r>
              <a:rPr lang="en-US" sz="2000" dirty="0">
                <a:latin typeface="Times New Roman"/>
                <a:ea typeface="Times New Roman"/>
                <a:cs typeface="Times New Roman"/>
                <a:sym typeface="Times New Roman"/>
              </a:rPr>
              <a:t>A variety of scheduling algorithms are used by load balancers to determine which backend server to send a request to. </a:t>
            </a:r>
          </a:p>
          <a:p>
            <a:r>
              <a:rPr lang="en-US" sz="2000" dirty="0">
                <a:latin typeface="Times New Roman"/>
                <a:ea typeface="Times New Roman"/>
                <a:cs typeface="Times New Roman"/>
                <a:sym typeface="Times New Roman"/>
              </a:rPr>
              <a:t>Simple algorithms include random choice or round robin. More sophisticated load balancers may take into account additional factors, such as a server's reported load, recent response times, up/down status (determined by a monitoring poll of some kind), number of active connections, geographic location, capabilities, or how much traffic it has recently been assigned.</a:t>
            </a:r>
            <a:endParaRPr lang="en-IN" sz="2000" dirty="0"/>
          </a:p>
        </p:txBody>
      </p:sp>
    </p:spTree>
    <p:extLst>
      <p:ext uri="{BB962C8B-B14F-4D97-AF65-F5344CB8AC3E}">
        <p14:creationId xmlns:p14="http://schemas.microsoft.com/office/powerpoint/2010/main" val="115486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399E-33DB-4798-8E7F-8DB62FE3E3B8}"/>
              </a:ext>
            </a:extLst>
          </p:cNvPr>
          <p:cNvSpPr>
            <a:spLocks noGrp="1"/>
          </p:cNvSpPr>
          <p:nvPr>
            <p:ph type="title"/>
          </p:nvPr>
        </p:nvSpPr>
        <p:spPr/>
        <p:txBody>
          <a:bodyPr>
            <a:normAutofit fontScale="90000"/>
          </a:bodyPr>
          <a:lstStyle/>
          <a:p>
            <a:br>
              <a:rPr lang="en-US" sz="4400" b="1" dirty="0">
                <a:latin typeface="Times New Roman"/>
                <a:ea typeface="Times New Roman"/>
                <a:cs typeface="Times New Roman"/>
                <a:sym typeface="Times New Roman"/>
              </a:rPr>
            </a:br>
            <a:r>
              <a:rPr lang="en-US" sz="4400" b="1" dirty="0">
                <a:latin typeface="Times New Roman"/>
                <a:ea typeface="Times New Roman"/>
                <a:cs typeface="Times New Roman"/>
                <a:sym typeface="Times New Roman"/>
              </a:rPr>
              <a:t>MINIMIZING SKEWNESS</a:t>
            </a:r>
            <a:br>
              <a:rPr lang="en-US" sz="4400" dirty="0">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1CF5A4B7-E03E-4113-8F1C-F96E830175C0}"/>
              </a:ext>
            </a:extLst>
          </p:cNvPr>
          <p:cNvSpPr>
            <a:spLocks noGrp="1"/>
          </p:cNvSpPr>
          <p:nvPr>
            <p:ph idx="1"/>
          </p:nvPr>
        </p:nvSpPr>
        <p:spPr/>
        <p:txBody>
          <a:bodyPr>
            <a:normAutofit/>
          </a:bodyPr>
          <a:lstStyle/>
          <a:p>
            <a:r>
              <a:rPr lang="en-US" sz="2400" dirty="0">
                <a:latin typeface="Times New Roman"/>
                <a:ea typeface="Times New Roman"/>
                <a:cs typeface="Times New Roman"/>
                <a:sym typeface="Times New Roman"/>
              </a:rPr>
              <a:t>Application delivery controllers have evolved from basic server load balancing functional units to fully integrate with cloud workflows and provisioning systems. </a:t>
            </a:r>
          </a:p>
          <a:p>
            <a:r>
              <a:rPr lang="en-US" sz="2400" dirty="0">
                <a:latin typeface="Times New Roman"/>
                <a:ea typeface="Times New Roman"/>
                <a:cs typeface="Times New Roman"/>
                <a:sym typeface="Times New Roman"/>
              </a:rPr>
              <a:t>So that they help users enable fast roll-out of new applications to a mobilized work force, improve end-user satisfaction, and reduce the time and cost of application deployment.</a:t>
            </a:r>
          </a:p>
          <a:p>
            <a:r>
              <a:rPr lang="en-US" sz="2400" dirty="0">
                <a:latin typeface="Times New Roman"/>
                <a:ea typeface="Times New Roman"/>
                <a:cs typeface="Times New Roman"/>
                <a:sym typeface="Times New Roman"/>
              </a:rPr>
              <a:t> We introduce the concept of skewness to quantify the unevenness in the utilization of multiple resources on a server.</a:t>
            </a:r>
            <a:endParaRPr lang="en-IN" sz="2400" dirty="0"/>
          </a:p>
        </p:txBody>
      </p:sp>
    </p:spTree>
    <p:extLst>
      <p:ext uri="{BB962C8B-B14F-4D97-AF65-F5344CB8AC3E}">
        <p14:creationId xmlns:p14="http://schemas.microsoft.com/office/powerpoint/2010/main" val="3989145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C179-48B0-4153-A758-7EF5609FF8C7}"/>
              </a:ext>
            </a:extLst>
          </p:cNvPr>
          <p:cNvSpPr>
            <a:spLocks noGrp="1"/>
          </p:cNvSpPr>
          <p:nvPr>
            <p:ph type="title"/>
          </p:nvPr>
        </p:nvSpPr>
        <p:spPr/>
        <p:txBody>
          <a:bodyPr>
            <a:normAutofit fontScale="90000"/>
          </a:bodyPr>
          <a:lstStyle/>
          <a:p>
            <a:br>
              <a:rPr lang="en-US" sz="4400" b="1" dirty="0">
                <a:latin typeface="Times New Roman"/>
                <a:ea typeface="Times New Roman"/>
                <a:cs typeface="Times New Roman"/>
                <a:sym typeface="Times New Roman"/>
              </a:rPr>
            </a:br>
            <a:r>
              <a:rPr lang="en-US" sz="4400" b="1" dirty="0">
                <a:latin typeface="Times New Roman"/>
                <a:ea typeface="Times New Roman"/>
                <a:cs typeface="Times New Roman"/>
                <a:sym typeface="Times New Roman"/>
              </a:rPr>
              <a:t>VM MIGRATIONS</a:t>
            </a:r>
            <a:br>
              <a:rPr lang="en-US" sz="4400" dirty="0">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BC164548-7979-46F1-A53B-FE9E6D232C77}"/>
              </a:ext>
            </a:extLst>
          </p:cNvPr>
          <p:cNvSpPr>
            <a:spLocks noGrp="1"/>
          </p:cNvSpPr>
          <p:nvPr>
            <p:ph idx="1"/>
          </p:nvPr>
        </p:nvSpPr>
        <p:spPr/>
        <p:txBody>
          <a:bodyPr>
            <a:normAutofit fontScale="92500" lnSpcReduction="10000"/>
          </a:bodyPr>
          <a:lstStyle/>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We aim to migrate away the VM that can reduce the server’s Usage the most. In case of ties, we select the VM whose removal can reduce the skewness of the server the most. For each VM in the list, we see if we can find a destination server to accommodate it. The server must not become a hot spot after accepting this VM. </a:t>
            </a:r>
          </a:p>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Among all such servers, we select one whose skewness can be reduced the most by accepting this VM. Note that this reduction can be negative which means we select the server whose skewness increases the least. If a destination server is found, we record the migration of the VM to that server and update the predicted load of related servers. Otherwise, we move onto the next VM in the list and try to find a destination server for it. </a:t>
            </a:r>
          </a:p>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As long as we can find a destination server for any of its VMs, we consider this run of the algorithm a success and then move onto the next hot spot. Note that each run of the algorithm migrates away at most one VM from the overloaded server. This does not necessarily eliminate the hot spot, but at least reduces its temperature. </a:t>
            </a:r>
          </a:p>
          <a:p>
            <a:pPr algn="just">
              <a:lnSpc>
                <a:spcPct val="150000"/>
              </a:lnSpc>
              <a:spcBef>
                <a:spcPts val="0"/>
              </a:spcBef>
              <a:buClr>
                <a:schemeClr val="dk1"/>
              </a:buClr>
              <a:buSzPct val="100000"/>
            </a:pPr>
            <a:r>
              <a:rPr lang="en-US" sz="1600" dirty="0">
                <a:latin typeface="Times New Roman"/>
                <a:ea typeface="Times New Roman"/>
                <a:cs typeface="Times New Roman"/>
                <a:sym typeface="Times New Roman"/>
              </a:rPr>
              <a:t>If it remains a hot spot in the next decision run, the algorithm will repeat this process. It is possible to design the algorithm so that it can migrate away multiple VMs during each run. But this can add more load on the related servers during a period when they are already overloaded.</a:t>
            </a:r>
            <a:endParaRPr lang="en-US" sz="1600" dirty="0"/>
          </a:p>
          <a:p>
            <a:pPr algn="just">
              <a:lnSpc>
                <a:spcPct val="150000"/>
              </a:lnSpc>
              <a:spcBef>
                <a:spcPts val="270"/>
              </a:spcBef>
              <a:buClr>
                <a:schemeClr val="dk1"/>
              </a:buClr>
              <a:buSzPct val="100000"/>
            </a:pPr>
            <a:endParaRPr lang="en-US" sz="1600" dirty="0">
              <a:latin typeface="Times New Roman"/>
              <a:ea typeface="Times New Roman"/>
              <a:cs typeface="Times New Roman"/>
              <a:sym typeface="Times New Roman"/>
            </a:endParaRPr>
          </a:p>
          <a:p>
            <a:endParaRPr lang="en-IN" sz="1600" dirty="0"/>
          </a:p>
        </p:txBody>
      </p:sp>
    </p:spTree>
    <p:extLst>
      <p:ext uri="{BB962C8B-B14F-4D97-AF65-F5344CB8AC3E}">
        <p14:creationId xmlns:p14="http://schemas.microsoft.com/office/powerpoint/2010/main" val="2973147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9D0F-C763-4789-87C7-31D4F04E1D8B}"/>
              </a:ext>
            </a:extLst>
          </p:cNvPr>
          <p:cNvSpPr>
            <a:spLocks noGrp="1"/>
          </p:cNvSpPr>
          <p:nvPr>
            <p:ph type="title"/>
          </p:nvPr>
        </p:nvSpPr>
        <p:spPr/>
        <p:txBody>
          <a:bodyPr/>
          <a:lstStyle/>
          <a:p>
            <a:r>
              <a:rPr lang="en-US" b="1" dirty="0"/>
              <a:t>Testing:</a:t>
            </a:r>
            <a:endParaRPr lang="en-IN" b="1" dirty="0"/>
          </a:p>
        </p:txBody>
      </p:sp>
      <p:sp>
        <p:nvSpPr>
          <p:cNvPr id="3" name="Content Placeholder 2">
            <a:extLst>
              <a:ext uri="{FF2B5EF4-FFF2-40B4-BE49-F238E27FC236}">
                <a16:creationId xmlns:a16="http://schemas.microsoft.com/office/drawing/2014/main" id="{32057A40-16AE-4ACA-BEC2-029F25F92E1C}"/>
              </a:ext>
            </a:extLst>
          </p:cNvPr>
          <p:cNvSpPr>
            <a:spLocks noGrp="1"/>
          </p:cNvSpPr>
          <p:nvPr>
            <p:ph idx="1"/>
          </p:nvPr>
        </p:nvSpPr>
        <p:spPr/>
        <p:txBody>
          <a:bodyPr>
            <a:normAutofit fontScale="70000" lnSpcReduction="20000"/>
          </a:bodyPr>
          <a:lstStyle/>
          <a:p>
            <a:pPr marL="0" indent="0">
              <a:lnSpc>
                <a:spcPct val="150000"/>
              </a:lnSpc>
              <a:spcBef>
                <a:spcPts val="1200"/>
              </a:spcBef>
              <a:spcAft>
                <a:spcPts val="1200"/>
              </a:spcAft>
              <a:buNone/>
            </a:pPr>
            <a:r>
              <a:rPr lang="en-IN" sz="1800" b="1" dirty="0">
                <a:effectLst/>
                <a:latin typeface="Times New Roman" panose="02020603050405020304" pitchFamily="18" charset="0"/>
                <a:ea typeface="Times New Roman" panose="02020603050405020304" pitchFamily="18" charset="0"/>
              </a:rPr>
              <a:t>UNIT TESTING:</a:t>
            </a:r>
            <a:endParaRPr lang="en-IN" sz="1800" dirty="0">
              <a:effectLst/>
              <a:latin typeface="Times New Roman" panose="02020603050405020304" pitchFamily="18" charset="0"/>
              <a:ea typeface="Times New Roman" panose="02020603050405020304" pitchFamily="18" charset="0"/>
            </a:endParaRPr>
          </a:p>
          <a:p>
            <a:pPr>
              <a:lnSpc>
                <a:spcPct val="150000"/>
              </a:lnSpc>
              <a:spcBef>
                <a:spcPts val="1200"/>
              </a:spcBef>
              <a:spcAft>
                <a:spcPts val="1200"/>
              </a:spcAft>
            </a:pPr>
            <a:r>
              <a:rPr lang="en-IN" sz="1800" dirty="0">
                <a:solidFill>
                  <a:srgbClr val="000000"/>
                </a:solidFill>
                <a:effectLst/>
                <a:latin typeface="Times New Roman" panose="02020603050405020304" pitchFamily="18" charset="0"/>
                <a:ea typeface="Times New Roman" panose="02020603050405020304" pitchFamily="18" charset="0"/>
              </a:rPr>
              <a:t>Unit testing involves the design of test cases that validate that the internal program logic is functioning properly, and that program input produces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1200"/>
              </a:spcBef>
              <a:spcAft>
                <a:spcPts val="1200"/>
              </a:spcAft>
              <a:buNone/>
            </a:pPr>
            <a:r>
              <a:rPr lang="en-IN" sz="1800" b="1" dirty="0">
                <a:solidFill>
                  <a:srgbClr val="000000"/>
                </a:solidFill>
                <a:effectLst/>
                <a:latin typeface="Times New Roman" panose="02020603050405020304" pitchFamily="18" charset="0"/>
                <a:ea typeface="Times New Roman" panose="02020603050405020304" pitchFamily="18" charset="0"/>
              </a:rPr>
              <a:t> INTEGRATION TESTING:</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Software integration testing is the incremental integration testing of two or more integrated software components on a single platform to produce failures caused by interface defects.</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The task of the integration test is to check that components or software applications, e.g., components in a software system or – one step up – software applications at the company level – interact without error.</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7558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550D-E747-454B-9DFD-A0DF488A672D}"/>
              </a:ext>
            </a:extLst>
          </p:cNvPr>
          <p:cNvSpPr>
            <a:spLocks noGrp="1"/>
          </p:cNvSpPr>
          <p:nvPr>
            <p:ph type="title"/>
          </p:nvPr>
        </p:nvSpPr>
        <p:spPr>
          <a:xfrm>
            <a:off x="6481391" y="592769"/>
            <a:ext cx="6832890" cy="1232659"/>
          </a:xfrm>
        </p:spPr>
        <p:txBody>
          <a:bodyPr>
            <a:normAutofit/>
          </a:bodyPr>
          <a:lstStyle/>
          <a:p>
            <a:endParaRPr lang="en-IN" dirty="0"/>
          </a:p>
        </p:txBody>
      </p:sp>
      <p:pic>
        <p:nvPicPr>
          <p:cNvPr id="1026" name="Picture 2">
            <a:extLst>
              <a:ext uri="{FF2B5EF4-FFF2-40B4-BE49-F238E27FC236}">
                <a16:creationId xmlns:a16="http://schemas.microsoft.com/office/drawing/2014/main" id="{30A0B5A4-7C6A-494B-BF91-81953ACA53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493" y="240329"/>
            <a:ext cx="5790281" cy="63773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B266D9D-E05F-4B7A-B176-E7562A259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8965" y="240329"/>
            <a:ext cx="5548542" cy="637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13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CFD1-C66F-4C30-A00E-00A50E849E9E}"/>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AD903BA8-DE20-410F-A1E2-3550DAFC187C}"/>
              </a:ext>
            </a:extLst>
          </p:cNvPr>
          <p:cNvSpPr>
            <a:spLocks noGrp="1"/>
          </p:cNvSpPr>
          <p:nvPr>
            <p:ph idx="1"/>
          </p:nvPr>
        </p:nvSpPr>
        <p:spPr/>
        <p:txBody>
          <a:bodyPr>
            <a:normAutofit/>
          </a:bodyPr>
          <a:lstStyle/>
          <a:p>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Cloud computing is the delivery of on-demand computing services.</a:t>
            </a:r>
          </a:p>
          <a:p>
            <a:r>
              <a:rPr lang="en-IN" sz="2000" dirty="0">
                <a:latin typeface="Times New Roman" panose="02020603050405020304" pitchFamily="18" charset="0"/>
                <a:ea typeface="Times New Roman" panose="02020603050405020304" pitchFamily="18" charset="0"/>
                <a:cs typeface="Times New Roman" panose="02020603050405020304" pitchFamily="18" charset="0"/>
              </a:rPr>
              <a:t>B</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enefit of using cloud computing services:</a:t>
            </a: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i="0" dirty="0">
              <a:effectLst/>
              <a:latin typeface="Times New Roman" panose="02020603050405020304" pitchFamily="18" charset="0"/>
              <a:cs typeface="Times New Roman" panose="02020603050405020304" pitchFamily="18" charset="0"/>
            </a:endParaRPr>
          </a:p>
          <a:p>
            <a:endParaRPr lang="en-US" sz="2000" i="0" dirty="0">
              <a:effectLst/>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Cloud computing works by allowing client devices to access data over the internet, from remote servers, databases and computers.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Communications between the front and back ends are managed by a central server.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BB4FA66-A1DD-44DF-9F0B-07F42FBF09A6}"/>
              </a:ext>
            </a:extLst>
          </p:cNvPr>
          <p:cNvSpPr txBox="1"/>
          <p:nvPr/>
        </p:nvSpPr>
        <p:spPr>
          <a:xfrm>
            <a:off x="2192785" y="2613392"/>
            <a:ext cx="4074850"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firms can avoid the upfront cost </a:t>
            </a:r>
          </a:p>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complexity of owning</a:t>
            </a:r>
          </a:p>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maintaining their own IT infrastructure </a:t>
            </a:r>
            <a:endParaRPr lang="en-IN" sz="2000" dirty="0">
              <a:solidFill>
                <a:srgbClr val="080E14"/>
              </a:solidFill>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000" dirty="0">
                <a:solidFill>
                  <a:srgbClr val="080E14"/>
                </a:solidFill>
                <a:effectLst/>
                <a:latin typeface="Times New Roman" panose="02020603050405020304" pitchFamily="18" charset="0"/>
                <a:ea typeface="Times New Roman" panose="02020603050405020304" pitchFamily="18" charset="0"/>
              </a:rPr>
              <a:t>significant economies of scale </a:t>
            </a:r>
            <a:endParaRPr lang="en-IN" sz="2000" dirty="0"/>
          </a:p>
        </p:txBody>
      </p:sp>
    </p:spTree>
    <p:extLst>
      <p:ext uri="{BB962C8B-B14F-4D97-AF65-F5344CB8AC3E}">
        <p14:creationId xmlns:p14="http://schemas.microsoft.com/office/powerpoint/2010/main" val="152564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1D5C-9E70-49FC-953D-2AAC6E05D1B4}"/>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3B9EFEE5-625B-4529-A4B1-B1FD9A4149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412" y="165500"/>
            <a:ext cx="5840588" cy="65548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66C9C13-7AC9-4BF3-9E1F-81DCB0FB9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534" y="165500"/>
            <a:ext cx="5589054" cy="655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05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9BBDA1E-E0ED-4593-A04B-941CA7332C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290" y="174379"/>
            <a:ext cx="5754770" cy="65637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C631CC1-D59D-4F95-AA3E-3631BB7AA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74379"/>
            <a:ext cx="5959876" cy="6563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75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873C-D7C9-497B-B4E7-CA1FB50C3016}"/>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09B6E78E-7174-48F4-87C7-1BC3B94A2A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024" y="174379"/>
            <a:ext cx="5701503" cy="651050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0CD288B-F3D8-476B-807F-CC764E6EB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74378"/>
            <a:ext cx="5884976" cy="6510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447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60EB618-3834-4373-B89D-6B500F6E89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190" y="263154"/>
            <a:ext cx="5559460" cy="64128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9ED57B8-F5AE-4921-9F88-93E07CF10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352" y="263154"/>
            <a:ext cx="5559458" cy="641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688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9455-6B6E-4700-954B-DDAA7D98D293}"/>
              </a:ext>
            </a:extLst>
          </p:cNvPr>
          <p:cNvSpPr>
            <a:spLocks noGrp="1"/>
          </p:cNvSpPr>
          <p:nvPr>
            <p:ph type="title"/>
          </p:nvPr>
        </p:nvSpPr>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F84A71F-932B-4BE1-875C-CFDD0055922D}"/>
              </a:ext>
            </a:extLst>
          </p:cNvPr>
          <p:cNvSpPr>
            <a:spLocks noGrp="1"/>
          </p:cNvSpPr>
          <p:nvPr>
            <p:ph idx="1"/>
          </p:nvPr>
        </p:nvSpPr>
        <p:spPr/>
        <p:txBody>
          <a:bodyPr>
            <a:noAutofit/>
          </a:bodyPr>
          <a:lstStyle/>
          <a:p>
            <a:pPr algn="just">
              <a:spcBef>
                <a:spcPts val="0"/>
              </a:spcBef>
            </a:pPr>
            <a:r>
              <a:rPr lang="en-US" sz="2400" b="0" i="0" u="none" strike="noStrike" dirty="0">
                <a:solidFill>
                  <a:srgbClr val="666666"/>
                </a:solidFill>
                <a:effectLst/>
                <a:latin typeface="Segoe Print" panose="02000600000000000000" pitchFamily="2" charset="0"/>
              </a:rPr>
              <a:t>In this project considers recreations of a multi-client, cloud assisted worldwide video conferencing framework. </a:t>
            </a:r>
          </a:p>
          <a:p>
            <a:pPr algn="just">
              <a:spcBef>
                <a:spcPts val="0"/>
              </a:spcBef>
            </a:pPr>
            <a:r>
              <a:rPr lang="en-US" sz="2400" b="0" i="0" u="none" strike="noStrike" dirty="0">
                <a:solidFill>
                  <a:srgbClr val="666666"/>
                </a:solidFill>
                <a:effectLst/>
                <a:latin typeface="Segoe Print" panose="02000600000000000000" pitchFamily="2" charset="0"/>
              </a:rPr>
              <a:t>We accept a   video switch (for example as created by the </a:t>
            </a:r>
            <a:r>
              <a:rPr lang="en-US" sz="2400" b="0" i="0" u="none" strike="noStrike" dirty="0" err="1">
                <a:solidFill>
                  <a:srgbClr val="666666"/>
                </a:solidFill>
                <a:effectLst/>
                <a:latin typeface="Segoe Print" panose="02000600000000000000" pitchFamily="2" charset="0"/>
              </a:rPr>
              <a:t>Vconnect</a:t>
            </a:r>
            <a:r>
              <a:rPr lang="en-US" sz="2400" b="0" i="0" u="none" strike="noStrike" dirty="0">
                <a:solidFill>
                  <a:srgbClr val="666666"/>
                </a:solidFill>
                <a:effectLst/>
                <a:latin typeface="Segoe Print" panose="02000600000000000000" pitchFamily="2" charset="0"/>
              </a:rPr>
              <a:t> venture) that   can move between the cloud facilitated areas in a user transparent way. </a:t>
            </a:r>
          </a:p>
          <a:p>
            <a:pPr algn="just">
              <a:spcBef>
                <a:spcPts val="0"/>
              </a:spcBef>
            </a:pPr>
            <a:r>
              <a:rPr lang="en-US" sz="2400" b="0" i="0" u="none" strike="noStrike" dirty="0">
                <a:solidFill>
                  <a:srgbClr val="666666"/>
                </a:solidFill>
                <a:effectLst/>
                <a:latin typeface="Segoe Print" panose="02000600000000000000" pitchFamily="2" charset="0"/>
              </a:rPr>
              <a:t>Utilizing sensible interest from genuine world   information, we examined two diverse interest situations (one   in view of gaming the other dependent on instruction). </a:t>
            </a:r>
          </a:p>
          <a:p>
            <a:pPr algn="just">
              <a:spcBef>
                <a:spcPts val="0"/>
              </a:spcBef>
            </a:pPr>
            <a:r>
              <a:rPr lang="en-US" sz="2400" b="0" i="0" u="none" strike="noStrike" dirty="0">
                <a:solidFill>
                  <a:srgbClr val="666666"/>
                </a:solidFill>
                <a:effectLst/>
                <a:latin typeface="Segoe Print" panose="02000600000000000000" pitchFamily="2" charset="0"/>
              </a:rPr>
              <a:t>We thought about   situations where video switch areas were chosen statically   what's more, progressively. Our analyses were rushed to decide the postpone experienced by clients because of the decisions of cloud   have area and courses for their video session. </a:t>
            </a:r>
            <a:endParaRPr lang="en-US" sz="2400" b="0" dirty="0">
              <a:effectLst/>
              <a:latin typeface="Segoe Print" panose="02000600000000000000" pitchFamily="2" charset="0"/>
            </a:endParaRPr>
          </a:p>
        </p:txBody>
      </p:sp>
    </p:spTree>
    <p:extLst>
      <p:ext uri="{BB962C8B-B14F-4D97-AF65-F5344CB8AC3E}">
        <p14:creationId xmlns:p14="http://schemas.microsoft.com/office/powerpoint/2010/main" val="133488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3468-D7B8-44F9-81B5-8CE8766ECF9F}"/>
              </a:ext>
            </a:extLst>
          </p:cNvPr>
          <p:cNvSpPr>
            <a:spLocks noGrp="1"/>
          </p:cNvSpPr>
          <p:nvPr>
            <p:ph type="title"/>
          </p:nvPr>
        </p:nvSpPr>
        <p:spPr>
          <a:xfrm>
            <a:off x="367683" y="205328"/>
            <a:ext cx="2863788" cy="620296"/>
          </a:xfrm>
        </p:spPr>
        <p:txBody>
          <a:bodyPr>
            <a:normAutofit fontScale="90000"/>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E3B44471-E951-48C6-A40E-57BEC8185B63}"/>
              </a:ext>
            </a:extLst>
          </p:cNvPr>
          <p:cNvSpPr>
            <a:spLocks noGrp="1"/>
          </p:cNvSpPr>
          <p:nvPr>
            <p:ph idx="1"/>
          </p:nvPr>
        </p:nvSpPr>
        <p:spPr>
          <a:xfrm>
            <a:off x="465338" y="1253331"/>
            <a:ext cx="10515600" cy="4351338"/>
          </a:xfrm>
        </p:spPr>
        <p:txBody>
          <a:bodyPr>
            <a:noAutofit/>
          </a:bodyPr>
          <a:lstStyle/>
          <a:p>
            <a:pPr algn="just">
              <a:lnSpc>
                <a:spcPct val="115000"/>
              </a:lnSpc>
              <a:spcAft>
                <a:spcPts val="1000"/>
              </a:spcAft>
            </a:pPr>
            <a:r>
              <a:rPr lang="en-US" sz="1800" dirty="0">
                <a:effectLst/>
                <a:latin typeface="Arial Narrow" panose="020B0606020202030204" pitchFamily="34" charset="0"/>
                <a:ea typeface="Times New Roman" panose="02020603050405020304" pitchFamily="18" charset="0"/>
                <a:cs typeface="Times New Roman" panose="02020603050405020304" pitchFamily="18" charset="0"/>
              </a:rPr>
              <a:t>[1] Shan</a:t>
            </a:r>
            <a:r>
              <a:rPr lang="en-US" sz="1800" dirty="0">
                <a:effectLst/>
                <a:latin typeface="Arial Narrow" panose="020B0606020202030204" pitchFamily="34" charset="0"/>
                <a:ea typeface="Times New Roman" panose="02020603050405020304" pitchFamily="18" charset="0"/>
                <a:cs typeface="Arial" panose="020B0604020202020204" pitchFamily="34" charset="0"/>
              </a:rPr>
              <a:t>-Hsiang Shen, “Efficient SVC Multicast Streaming for Video Conferencing with SDN Control,” </a:t>
            </a:r>
            <a:r>
              <a:rPr lang="en-US" sz="1800" b="1"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a:t>
            </a:r>
            <a:r>
              <a:rPr lang="en-US" sz="1800" u="sng" dirty="0">
                <a:solidFill>
                  <a:srgbClr val="0000FF"/>
                </a:solidFill>
                <a:effectLst/>
                <a:latin typeface="Arial Narrow" panose="020B0606020202030204" pitchFamily="34" charset="0"/>
                <a:ea typeface="Calibri" panose="020F0502020204030204" pitchFamily="34" charset="0"/>
                <a:cs typeface="Arial" panose="020B0604020202020204" pitchFamily="34" charset="0"/>
                <a:hlinkClick r:id="rId2"/>
              </a:rPr>
              <a:t>IEEE Transactions on Network and Service Management</a:t>
            </a:r>
            <a:r>
              <a:rPr lang="en-US"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 vol. 16, pp. 403 - 416, June 2019.</a:t>
            </a:r>
            <a:endParaRPr lang="en-IN" sz="1800" dirty="0">
              <a:effectLst/>
              <a:latin typeface="Arial Narrow" panose="020B0606020202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solidFill>
                  <a:srgbClr val="000000"/>
                </a:solidFill>
                <a:effectLst/>
                <a:latin typeface="Arial Narrow" panose="020B0606020202030204" pitchFamily="34" charset="0"/>
                <a:ea typeface="Times New Roman" panose="02020603050405020304" pitchFamily="18" charset="0"/>
                <a:cs typeface="Arial" panose="020B0604020202020204" pitchFamily="34" charset="0"/>
              </a:rPr>
              <a:t>[2]</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E. Coronado, R. Riggio, J.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Villalón</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and A. Garrido, “Efficient real-time content distribution for multiple multicast groups in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SDNbased</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WLANs,” IEEE Trans.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Netw</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Service </a:t>
            </a:r>
            <a:r>
              <a:rPr lang="en-US" sz="1800" dirty="0" err="1">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Manag</a:t>
            </a:r>
            <a:r>
              <a:rPr lang="en-US" sz="1800" dirty="0">
                <a:solidFill>
                  <a:srgbClr val="000000"/>
                </a:solidFill>
                <a:effectLst/>
                <a:latin typeface="Arial Narrow" panose="020B0606020202030204" pitchFamily="34" charset="0"/>
                <a:ea typeface="Times New Roman" panose="02020603050405020304" pitchFamily="18" charset="0"/>
                <a:cs typeface="Times New Roman" panose="02020603050405020304" pitchFamily="18" charset="0"/>
              </a:rPr>
              <a:t>., vol. 15, no. 1, pp. 430–443, Mar. 2018.</a:t>
            </a:r>
            <a:endParaRPr lang="en-IN" sz="1800" dirty="0">
              <a:effectLst/>
              <a:latin typeface="Arial Narrow" panose="020B0606020202030204" pitchFamily="34" charset="0"/>
              <a:ea typeface="Times New Roman" panose="02020603050405020304" pitchFamily="18" charset="0"/>
              <a:cs typeface="Times New Roman" panose="02020603050405020304" pitchFamily="18" charset="0"/>
            </a:endParaRPr>
          </a:p>
          <a:p>
            <a:pPr>
              <a:lnSpc>
                <a:spcPct val="115000"/>
              </a:lnSpc>
              <a:spcBef>
                <a:spcPts val="1200"/>
              </a:spcBef>
              <a:spcAft>
                <a:spcPts val="300"/>
              </a:spcAft>
            </a:pPr>
            <a:r>
              <a:rPr lang="en-US" sz="1800" b="0" kern="1600" dirty="0">
                <a:solidFill>
                  <a:srgbClr val="000000"/>
                </a:solidFill>
                <a:effectLst/>
                <a:latin typeface="Arial Narrow" panose="020B0606020202030204" pitchFamily="34" charset="0"/>
              </a:rPr>
              <a:t>[3]</a:t>
            </a:r>
            <a:r>
              <a:rPr lang="en-US" sz="1800" b="1" kern="1600" dirty="0">
                <a:solidFill>
                  <a:srgbClr val="000000"/>
                </a:solidFill>
                <a:effectLst/>
                <a:latin typeface="Arial Narrow" panose="020B0606020202030204" pitchFamily="34" charset="0"/>
              </a:rPr>
              <a:t> </a:t>
            </a:r>
            <a:r>
              <a:rPr lang="en-US" sz="1800" b="0" kern="1600" dirty="0">
                <a:solidFill>
                  <a:srgbClr val="000000"/>
                </a:solidFill>
                <a:effectLst/>
                <a:latin typeface="Arial Narrow" panose="020B0606020202030204" pitchFamily="34" charset="0"/>
              </a:rPr>
              <a:t>Mohammad H. </a:t>
            </a:r>
            <a:r>
              <a:rPr lang="en-US" sz="1800" b="0" kern="1600" dirty="0" err="1">
                <a:solidFill>
                  <a:srgbClr val="000000"/>
                </a:solidFill>
                <a:effectLst/>
                <a:latin typeface="Arial Narrow" panose="020B0606020202030204" pitchFamily="34" charset="0"/>
              </a:rPr>
              <a:t>Hajiesmaili</a:t>
            </a:r>
            <a:r>
              <a:rPr lang="en-US" sz="1800" b="0" kern="1600" dirty="0">
                <a:solidFill>
                  <a:srgbClr val="000000"/>
                </a:solidFill>
                <a:effectLst/>
                <a:latin typeface="Arial Narrow" panose="020B0606020202030204" pitchFamily="34" charset="0"/>
              </a:rPr>
              <a:t>, Lok To </a:t>
            </a:r>
            <a:r>
              <a:rPr lang="en-US" sz="1800" b="0" kern="1600" dirty="0" err="1">
                <a:solidFill>
                  <a:srgbClr val="000000"/>
                </a:solidFill>
                <a:effectLst/>
                <a:latin typeface="Arial Narrow" panose="020B0606020202030204" pitchFamily="34" charset="0"/>
              </a:rPr>
              <a:t>Mak</a:t>
            </a:r>
            <a:r>
              <a:rPr lang="en-US" sz="1800" b="0" kern="1600" dirty="0">
                <a:solidFill>
                  <a:srgbClr val="000000"/>
                </a:solidFill>
                <a:effectLst/>
                <a:latin typeface="Arial Narrow" panose="020B0606020202030204" pitchFamily="34" charset="0"/>
              </a:rPr>
              <a:t>, </a:t>
            </a:r>
            <a:r>
              <a:rPr lang="en-US" sz="1800" b="0" kern="1600" dirty="0" err="1">
                <a:solidFill>
                  <a:srgbClr val="000000"/>
                </a:solidFill>
                <a:effectLst/>
                <a:latin typeface="Arial Narrow" panose="020B0606020202030204" pitchFamily="34" charset="0"/>
              </a:rPr>
              <a:t>Zhi</a:t>
            </a:r>
            <a:r>
              <a:rPr lang="en-US" sz="1800" b="0" kern="1600" dirty="0">
                <a:solidFill>
                  <a:srgbClr val="000000"/>
                </a:solidFill>
                <a:effectLst/>
                <a:latin typeface="Arial Narrow" panose="020B0606020202030204" pitchFamily="34" charset="0"/>
              </a:rPr>
              <a:t> Wang, </a:t>
            </a:r>
            <a:r>
              <a:rPr lang="en-US" sz="1800" b="0" kern="1600" dirty="0" err="1">
                <a:solidFill>
                  <a:srgbClr val="000000"/>
                </a:solidFill>
                <a:effectLst/>
                <a:latin typeface="Arial Narrow" panose="020B0606020202030204" pitchFamily="34" charset="0"/>
              </a:rPr>
              <a:t>Chuan</a:t>
            </a:r>
            <a:r>
              <a:rPr lang="en-US" sz="1800" b="0" kern="1600" dirty="0">
                <a:solidFill>
                  <a:srgbClr val="000000"/>
                </a:solidFill>
                <a:effectLst/>
                <a:latin typeface="Arial Narrow" panose="020B0606020202030204" pitchFamily="34" charset="0"/>
              </a:rPr>
              <a:t> Wu, </a:t>
            </a:r>
            <a:r>
              <a:rPr lang="en-US" sz="1800" b="0" kern="1600" dirty="0" err="1">
                <a:solidFill>
                  <a:srgbClr val="000000"/>
                </a:solidFill>
                <a:effectLst/>
                <a:latin typeface="Arial Narrow" panose="020B0606020202030204" pitchFamily="34" charset="0"/>
              </a:rPr>
              <a:t>Minghua</a:t>
            </a:r>
            <a:r>
              <a:rPr lang="en-US" sz="1800" b="0" kern="1600" dirty="0">
                <a:solidFill>
                  <a:srgbClr val="000000"/>
                </a:solidFill>
                <a:effectLst/>
                <a:latin typeface="Arial Narrow" panose="020B0606020202030204" pitchFamily="34" charset="0"/>
              </a:rPr>
              <a:t> Chen, and Ahmad </a:t>
            </a:r>
            <a:r>
              <a:rPr lang="en-US" sz="1800" b="0" kern="1600" dirty="0" err="1">
                <a:solidFill>
                  <a:srgbClr val="000000"/>
                </a:solidFill>
                <a:effectLst/>
                <a:latin typeface="Arial Narrow" panose="020B0606020202030204" pitchFamily="34" charset="0"/>
              </a:rPr>
              <a:t>Khonsari</a:t>
            </a:r>
            <a:r>
              <a:rPr lang="en-US" sz="1800" b="0" kern="1600" dirty="0">
                <a:solidFill>
                  <a:srgbClr val="000000"/>
                </a:solidFill>
                <a:effectLst/>
                <a:latin typeface="Arial Narrow" panose="020B0606020202030204" pitchFamily="34" charset="0"/>
              </a:rPr>
              <a:t>, “</a:t>
            </a:r>
            <a:r>
              <a:rPr lang="en-US" sz="1800" b="0" kern="1600" dirty="0">
                <a:solidFill>
                  <a:srgbClr val="000000"/>
                </a:solidFill>
                <a:effectLst/>
                <a:latin typeface="Arial Narrow" panose="020B0606020202030204" pitchFamily="34" charset="0"/>
                <a:cs typeface="Arial" panose="020B0604020202020204" pitchFamily="34" charset="0"/>
              </a:rPr>
              <a:t>Cost-Effective Low-Delay Design for Multiparty Cloud Video Conferencing,</a:t>
            </a:r>
            <a:r>
              <a:rPr lang="en-US" sz="1800" b="0" kern="1600" dirty="0">
                <a:solidFill>
                  <a:srgbClr val="000000"/>
                </a:solidFill>
                <a:effectLst/>
                <a:latin typeface="Arial Narrow" panose="020B0606020202030204" pitchFamily="34" charset="0"/>
              </a:rPr>
              <a:t> ” in </a:t>
            </a:r>
            <a:r>
              <a:rPr lang="en-US" sz="1800" b="0" kern="1600" dirty="0">
                <a:solidFill>
                  <a:srgbClr val="000000"/>
                </a:solidFill>
                <a:effectLst/>
                <a:latin typeface="Arial Narrow" panose="020B0606020202030204" pitchFamily="34" charset="0"/>
                <a:cs typeface="Arial" panose="020B0604020202020204" pitchFamily="34" charset="0"/>
              </a:rPr>
              <a:t> </a:t>
            </a:r>
            <a:r>
              <a:rPr lang="en-US" sz="1800" b="0" u="sng" kern="1600" dirty="0">
                <a:solidFill>
                  <a:srgbClr val="000000"/>
                </a:solidFill>
                <a:effectLst/>
                <a:latin typeface="Arial Narrow" panose="020B0606020202030204" pitchFamily="34" charset="0"/>
                <a:ea typeface="Calibri" panose="020F0502020204030204" pitchFamily="34" charset="0"/>
                <a:cs typeface="Arial" panose="020B0604020202020204" pitchFamily="34" charset="0"/>
                <a:hlinkClick r:id="rId3"/>
              </a:rPr>
              <a:t>IEEE Transactions on Multimedia</a:t>
            </a:r>
            <a:r>
              <a:rPr lang="en-US" sz="1800" b="0" kern="1600" dirty="0">
                <a:solidFill>
                  <a:srgbClr val="000000"/>
                </a:solidFill>
                <a:effectLst/>
                <a:latin typeface="Arial Narrow" panose="020B0606020202030204" pitchFamily="34" charset="0"/>
                <a:cs typeface="Arial" panose="020B0604020202020204" pitchFamily="34" charset="0"/>
              </a:rPr>
              <a:t>, vol: 19, pp. 2760 - 2774, Dec. 2017</a:t>
            </a:r>
            <a:endParaRPr lang="en-IN" sz="1800" b="1" kern="1600" dirty="0">
              <a:effectLst/>
              <a:latin typeface="Arial Narrow" panose="020B0606020202030204" pitchFamily="34" charset="0"/>
            </a:endParaRPr>
          </a:p>
          <a:p>
            <a:pPr algn="just">
              <a:spcAft>
                <a:spcPts val="1000"/>
              </a:spcAft>
            </a:pPr>
            <a:r>
              <a:rPr lang="en-US" sz="1800" dirty="0">
                <a:solidFill>
                  <a:srgbClr val="000000"/>
                </a:solidFill>
                <a:effectLst/>
                <a:latin typeface="Arial Narrow" panose="020B0606020202030204" pitchFamily="34" charset="0"/>
                <a:ea typeface="Times New Roman" panose="02020603050405020304" pitchFamily="18" charset="0"/>
              </a:rPr>
              <a:t> </a:t>
            </a:r>
            <a:endParaRPr lang="en-IN" sz="1800" dirty="0">
              <a:effectLst/>
              <a:latin typeface="Arial Narrow" panose="020B0606020202030204" pitchFamily="34" charset="0"/>
              <a:ea typeface="Times New Roman" panose="02020603050405020304" pitchFamily="18" charset="0"/>
            </a:endParaRPr>
          </a:p>
          <a:p>
            <a:pPr algn="just">
              <a:spcAft>
                <a:spcPts val="1000"/>
              </a:spcAft>
            </a:pPr>
            <a:r>
              <a:rPr lang="en-US" sz="1800" dirty="0">
                <a:solidFill>
                  <a:srgbClr val="000000"/>
                </a:solidFill>
                <a:effectLst/>
                <a:latin typeface="Arial Narrow" panose="020B0606020202030204" pitchFamily="34" charset="0"/>
                <a:ea typeface="Times New Roman" panose="02020603050405020304" pitchFamily="18" charset="0"/>
              </a:rPr>
              <a:t>[4] A. </a:t>
            </a:r>
            <a:r>
              <a:rPr lang="en-US" sz="1800" dirty="0" err="1">
                <a:solidFill>
                  <a:srgbClr val="000000"/>
                </a:solidFill>
                <a:effectLst/>
                <a:latin typeface="Arial Narrow" panose="020B0606020202030204" pitchFamily="34" charset="0"/>
                <a:ea typeface="Times New Roman" panose="02020603050405020304" pitchFamily="18" charset="0"/>
              </a:rPr>
              <a:t>Bentaleb</a:t>
            </a:r>
            <a:r>
              <a:rPr lang="en-US" sz="1800" dirty="0">
                <a:solidFill>
                  <a:srgbClr val="000000"/>
                </a:solidFill>
                <a:effectLst/>
                <a:latin typeface="Arial Narrow" panose="020B0606020202030204" pitchFamily="34" charset="0"/>
                <a:ea typeface="Times New Roman" panose="02020603050405020304" pitchFamily="18" charset="0"/>
              </a:rPr>
              <a:t>, A. C. </a:t>
            </a:r>
            <a:r>
              <a:rPr lang="en-US" sz="1800" dirty="0" err="1">
                <a:solidFill>
                  <a:srgbClr val="000000"/>
                </a:solidFill>
                <a:effectLst/>
                <a:latin typeface="Arial Narrow" panose="020B0606020202030204" pitchFamily="34" charset="0"/>
                <a:ea typeface="Times New Roman" panose="02020603050405020304" pitchFamily="18" charset="0"/>
              </a:rPr>
              <a:t>Begen</a:t>
            </a:r>
            <a:r>
              <a:rPr lang="en-US" sz="1800" dirty="0">
                <a:solidFill>
                  <a:srgbClr val="000000"/>
                </a:solidFill>
                <a:effectLst/>
                <a:latin typeface="Arial Narrow" panose="020B0606020202030204" pitchFamily="34" charset="0"/>
                <a:ea typeface="Times New Roman" panose="02020603050405020304" pitchFamily="18" charset="0"/>
              </a:rPr>
              <a:t>, R. Zimmermann, and S. </a:t>
            </a:r>
            <a:r>
              <a:rPr lang="en-US" sz="1800" dirty="0" err="1">
                <a:solidFill>
                  <a:srgbClr val="000000"/>
                </a:solidFill>
                <a:effectLst/>
                <a:latin typeface="Arial Narrow" panose="020B0606020202030204" pitchFamily="34" charset="0"/>
                <a:ea typeface="Times New Roman" panose="02020603050405020304" pitchFamily="18" charset="0"/>
              </a:rPr>
              <a:t>Harous</a:t>
            </a:r>
            <a:r>
              <a:rPr lang="en-US" sz="1800" dirty="0">
                <a:solidFill>
                  <a:srgbClr val="000000"/>
                </a:solidFill>
                <a:effectLst/>
                <a:latin typeface="Arial Narrow" panose="020B0606020202030204" pitchFamily="34" charset="0"/>
                <a:ea typeface="Times New Roman" panose="02020603050405020304" pitchFamily="18" charset="0"/>
              </a:rPr>
              <a:t>, “SDNHAS: An SDN-enabled architecture to optimize </a:t>
            </a:r>
            <a:r>
              <a:rPr lang="en-US" sz="1800" dirty="0" err="1">
                <a:solidFill>
                  <a:srgbClr val="000000"/>
                </a:solidFill>
                <a:effectLst/>
                <a:latin typeface="Arial Narrow" panose="020B0606020202030204" pitchFamily="34" charset="0"/>
                <a:ea typeface="Times New Roman" panose="02020603050405020304" pitchFamily="18" charset="0"/>
              </a:rPr>
              <a:t>QoE</a:t>
            </a:r>
            <a:r>
              <a:rPr lang="en-US" sz="1800" dirty="0">
                <a:solidFill>
                  <a:srgbClr val="000000"/>
                </a:solidFill>
                <a:effectLst/>
                <a:latin typeface="Arial Narrow" panose="020B0606020202030204" pitchFamily="34" charset="0"/>
                <a:ea typeface="Times New Roman" panose="02020603050405020304" pitchFamily="18" charset="0"/>
              </a:rPr>
              <a:t> in HTTP adaptive streaming,” IEEE Trans. Multimedia, vol. 19, no. 10, pp. 2136–2151, Oct. 2017.</a:t>
            </a:r>
            <a:endParaRPr lang="en-IN" sz="1800" dirty="0">
              <a:effectLst/>
              <a:latin typeface="Arial Narrow" panose="020B0606020202030204" pitchFamily="34" charset="0"/>
              <a:ea typeface="Times New Roman" panose="02020603050405020304" pitchFamily="18" charset="0"/>
            </a:endParaRPr>
          </a:p>
          <a:p>
            <a:pPr algn="just">
              <a:spcAft>
                <a:spcPts val="1000"/>
              </a:spcAft>
            </a:pPr>
            <a:r>
              <a:rPr lang="en-US" sz="1800" dirty="0">
                <a:solidFill>
                  <a:srgbClr val="000000"/>
                </a:solidFill>
                <a:effectLst/>
                <a:latin typeface="Arial Narrow" panose="020B0606020202030204" pitchFamily="34" charset="0"/>
                <a:ea typeface="Times New Roman" panose="02020603050405020304" pitchFamily="18" charset="0"/>
              </a:rPr>
              <a:t>[5] S. Y. Shah, B. Szymanski, P. </a:t>
            </a:r>
            <a:r>
              <a:rPr lang="en-US" sz="1800" dirty="0" err="1">
                <a:solidFill>
                  <a:srgbClr val="000000"/>
                </a:solidFill>
                <a:effectLst/>
                <a:latin typeface="Arial Narrow" panose="020B0606020202030204" pitchFamily="34" charset="0"/>
                <a:ea typeface="Times New Roman" panose="02020603050405020304" pitchFamily="18" charset="0"/>
              </a:rPr>
              <a:t>Zerfos</a:t>
            </a:r>
            <a:r>
              <a:rPr lang="en-US" sz="1800" dirty="0">
                <a:solidFill>
                  <a:srgbClr val="000000"/>
                </a:solidFill>
                <a:effectLst/>
                <a:latin typeface="Arial Narrow" panose="020B0606020202030204" pitchFamily="34" charset="0"/>
                <a:ea typeface="Times New Roman" panose="02020603050405020304" pitchFamily="18" charset="0"/>
              </a:rPr>
              <a:t>, and C. Gibson, “Towards relevancy aware service-oriented systems in </a:t>
            </a:r>
            <a:r>
              <a:rPr lang="en-US" sz="1800" dirty="0" err="1">
                <a:solidFill>
                  <a:srgbClr val="000000"/>
                </a:solidFill>
                <a:effectLst/>
                <a:latin typeface="Arial Narrow" panose="020B0606020202030204" pitchFamily="34" charset="0"/>
                <a:ea typeface="Times New Roman" panose="02020603050405020304" pitchFamily="18" charset="0"/>
              </a:rPr>
              <a:t>wsns</a:t>
            </a:r>
            <a:r>
              <a:rPr lang="en-US" sz="1800" dirty="0">
                <a:solidFill>
                  <a:srgbClr val="000000"/>
                </a:solidFill>
                <a:effectLst/>
                <a:latin typeface="Arial Narrow" panose="020B0606020202030204" pitchFamily="34" charset="0"/>
                <a:ea typeface="Times New Roman" panose="02020603050405020304" pitchFamily="18" charset="0"/>
              </a:rPr>
              <a:t>,” IEEE Transactions on Service Computing, vol. 8, 2015.</a:t>
            </a:r>
            <a:endParaRPr lang="en-IN" sz="1800" dirty="0">
              <a:effectLst/>
              <a:latin typeface="Arial Narrow" panose="020B0606020202030204" pitchFamily="34" charset="0"/>
              <a:ea typeface="Times New Roman" panose="02020603050405020304" pitchFamily="18" charset="0"/>
            </a:endParaRPr>
          </a:p>
        </p:txBody>
      </p:sp>
    </p:spTree>
    <p:extLst>
      <p:ext uri="{BB962C8B-B14F-4D97-AF65-F5344CB8AC3E}">
        <p14:creationId xmlns:p14="http://schemas.microsoft.com/office/powerpoint/2010/main" val="273147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7DE4-70CE-4448-BF9D-E486C5DAB0AF}"/>
              </a:ext>
            </a:extLst>
          </p:cNvPr>
          <p:cNvSpPr>
            <a:spLocks noGrp="1"/>
          </p:cNvSpPr>
          <p:nvPr>
            <p:ph type="title"/>
          </p:nvPr>
        </p:nvSpPr>
        <p:spPr/>
        <p:txBody>
          <a:bodyPr/>
          <a:lstStyle/>
          <a:p>
            <a:r>
              <a:rPr lang="en-US" b="1" dirty="0"/>
              <a:t>Literature Survey</a:t>
            </a:r>
            <a:endParaRPr lang="en-IN" b="1" dirty="0"/>
          </a:p>
        </p:txBody>
      </p:sp>
      <p:graphicFrame>
        <p:nvGraphicFramePr>
          <p:cNvPr id="4" name="Table 4">
            <a:extLst>
              <a:ext uri="{FF2B5EF4-FFF2-40B4-BE49-F238E27FC236}">
                <a16:creationId xmlns:a16="http://schemas.microsoft.com/office/drawing/2014/main" id="{1C084922-B0CA-4FBC-9193-1840B6E74695}"/>
              </a:ext>
            </a:extLst>
          </p:cNvPr>
          <p:cNvGraphicFramePr>
            <a:graphicFrameLocks noGrp="1"/>
          </p:cNvGraphicFramePr>
          <p:nvPr>
            <p:ph idx="1"/>
            <p:extLst>
              <p:ext uri="{D42A27DB-BD31-4B8C-83A1-F6EECF244321}">
                <p14:modId xmlns:p14="http://schemas.microsoft.com/office/powerpoint/2010/main" val="450484527"/>
              </p:ext>
            </p:extLst>
          </p:nvPr>
        </p:nvGraphicFramePr>
        <p:xfrm>
          <a:off x="577049" y="1331650"/>
          <a:ext cx="8913835" cy="5358366"/>
        </p:xfrm>
        <a:graphic>
          <a:graphicData uri="http://schemas.openxmlformats.org/drawingml/2006/table">
            <a:tbl>
              <a:tblPr firstRow="1" bandRow="1">
                <a:tableStyleId>{5C22544A-7EE6-4342-B048-85BDC9FD1C3A}</a:tableStyleId>
              </a:tblPr>
              <a:tblGrid>
                <a:gridCol w="2193705">
                  <a:extLst>
                    <a:ext uri="{9D8B030D-6E8A-4147-A177-3AD203B41FA5}">
                      <a16:colId xmlns:a16="http://schemas.microsoft.com/office/drawing/2014/main" val="2979981400"/>
                    </a:ext>
                  </a:extLst>
                </a:gridCol>
                <a:gridCol w="3226784">
                  <a:extLst>
                    <a:ext uri="{9D8B030D-6E8A-4147-A177-3AD203B41FA5}">
                      <a16:colId xmlns:a16="http://schemas.microsoft.com/office/drawing/2014/main" val="1858126616"/>
                    </a:ext>
                  </a:extLst>
                </a:gridCol>
                <a:gridCol w="3493346">
                  <a:extLst>
                    <a:ext uri="{9D8B030D-6E8A-4147-A177-3AD203B41FA5}">
                      <a16:colId xmlns:a16="http://schemas.microsoft.com/office/drawing/2014/main" val="1359808145"/>
                    </a:ext>
                  </a:extLst>
                </a:gridCol>
              </a:tblGrid>
              <a:tr h="264161">
                <a:tc>
                  <a:txBody>
                    <a:bodyPr/>
                    <a:lstStyle/>
                    <a:p>
                      <a:r>
                        <a:rPr lang="en-US" sz="1400" dirty="0"/>
                        <a:t>                Authors</a:t>
                      </a:r>
                      <a:endParaRPr lang="en-IN" sz="1400" dirty="0"/>
                    </a:p>
                  </a:txBody>
                  <a:tcPr/>
                </a:tc>
                <a:tc>
                  <a:txBody>
                    <a:bodyPr/>
                    <a:lstStyle/>
                    <a:p>
                      <a:r>
                        <a:rPr lang="en-US" sz="1400" dirty="0"/>
                        <a:t>                                 Title</a:t>
                      </a:r>
                      <a:endParaRPr lang="en-IN" sz="1400" dirty="0"/>
                    </a:p>
                  </a:txBody>
                  <a:tcPr/>
                </a:tc>
                <a:tc>
                  <a:txBody>
                    <a:bodyPr/>
                    <a:lstStyle/>
                    <a:p>
                      <a:r>
                        <a:rPr lang="en-US" sz="1400" dirty="0"/>
                        <a:t>                            Description</a:t>
                      </a:r>
                      <a:endParaRPr lang="en-IN" sz="1400" dirty="0"/>
                    </a:p>
                  </a:txBody>
                  <a:tcPr/>
                </a:tc>
                <a:extLst>
                  <a:ext uri="{0D108BD9-81ED-4DB2-BD59-A6C34878D82A}">
                    <a16:rowId xmlns:a16="http://schemas.microsoft.com/office/drawing/2014/main" val="2215249787"/>
                  </a:ext>
                </a:extLst>
              </a:tr>
              <a:tr h="930920">
                <a:tc>
                  <a:txBody>
                    <a:bodyPr/>
                    <a:lstStyle/>
                    <a:p>
                      <a:r>
                        <a:rPr lang="en-US" sz="1400" kern="1200" dirty="0">
                          <a:solidFill>
                            <a:schemeClr val="dk1"/>
                          </a:solidFill>
                          <a:effectLst/>
                          <a:latin typeface="+mn-lt"/>
                          <a:ea typeface="+mn-ea"/>
                          <a:cs typeface="+mn-cs"/>
                        </a:rPr>
                        <a:t>Shan-Hsiang Shen</a:t>
                      </a:r>
                      <a:endParaRPr lang="en-IN" sz="1400" dirty="0"/>
                    </a:p>
                  </a:txBody>
                  <a:tcPr/>
                </a:tc>
                <a:tc>
                  <a:txBody>
                    <a:bodyPr/>
                    <a:lstStyle/>
                    <a:p>
                      <a:r>
                        <a:rPr lang="en-US" sz="1400" kern="1200" dirty="0">
                          <a:solidFill>
                            <a:schemeClr val="dk1"/>
                          </a:solidFill>
                          <a:effectLst/>
                          <a:latin typeface="+mn-lt"/>
                          <a:ea typeface="+mn-ea"/>
                          <a:cs typeface="+mn-cs"/>
                        </a:rPr>
                        <a:t>Efficient SVC Multicast Streaming for Video Conferencing With SDN Control</a:t>
                      </a:r>
                      <a:endParaRPr lang="en-IN" sz="1400" dirty="0"/>
                    </a:p>
                  </a:txBody>
                  <a:tcPr/>
                </a:tc>
                <a:tc>
                  <a:txBody>
                    <a:bodyPr/>
                    <a:lstStyle/>
                    <a:p>
                      <a:r>
                        <a:rPr lang="en-US" sz="1400" kern="1200" dirty="0">
                          <a:solidFill>
                            <a:schemeClr val="dk1"/>
                          </a:solidFill>
                          <a:effectLst/>
                          <a:latin typeface="+mn-lt"/>
                          <a:ea typeface="+mn-ea"/>
                          <a:cs typeface="+mn-cs"/>
                        </a:rPr>
                        <a:t>Proposed a novel SVC multicast streaming scheme named adaptive SDN-based SVC multicast (</a:t>
                      </a:r>
                      <a:r>
                        <a:rPr lang="en-US" sz="1400" kern="1200" dirty="0" err="1">
                          <a:solidFill>
                            <a:schemeClr val="dk1"/>
                          </a:solidFill>
                          <a:effectLst/>
                          <a:latin typeface="+mn-lt"/>
                          <a:ea typeface="+mn-ea"/>
                          <a:cs typeface="+mn-cs"/>
                        </a:rPr>
                        <a:t>ASCast</a:t>
                      </a:r>
                      <a:r>
                        <a:rPr lang="en-US" sz="140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2922986186"/>
                  </a:ext>
                </a:extLst>
              </a:tr>
              <a:tr h="1329886">
                <a:tc>
                  <a:txBody>
                    <a:bodyPr/>
                    <a:lstStyle/>
                    <a:p>
                      <a:r>
                        <a:rPr lang="en-IN" sz="1400" kern="1200" dirty="0">
                          <a:solidFill>
                            <a:schemeClr val="dk1"/>
                          </a:solidFill>
                          <a:effectLst/>
                          <a:latin typeface="+mn-lt"/>
                          <a:ea typeface="+mn-ea"/>
                          <a:cs typeface="+mn-cs"/>
                        </a:rPr>
                        <a:t>Mohammad H. </a:t>
                      </a:r>
                      <a:r>
                        <a:rPr lang="en-IN" sz="1400" kern="1200" dirty="0" err="1">
                          <a:solidFill>
                            <a:schemeClr val="dk1"/>
                          </a:solidFill>
                          <a:effectLst/>
                          <a:latin typeface="+mn-lt"/>
                          <a:ea typeface="+mn-ea"/>
                          <a:cs typeface="+mn-cs"/>
                        </a:rPr>
                        <a:t>Hajiesmaili</a:t>
                      </a:r>
                      <a:r>
                        <a:rPr lang="en-IN" sz="1400" kern="1200" dirty="0">
                          <a:solidFill>
                            <a:schemeClr val="dk1"/>
                          </a:solidFill>
                          <a:effectLst/>
                          <a:latin typeface="+mn-lt"/>
                          <a:ea typeface="+mn-ea"/>
                          <a:cs typeface="+mn-cs"/>
                        </a:rPr>
                        <a:t>, Lok To </a:t>
                      </a:r>
                      <a:r>
                        <a:rPr lang="en-IN" sz="1400" kern="1200" dirty="0" err="1">
                          <a:solidFill>
                            <a:schemeClr val="dk1"/>
                          </a:solidFill>
                          <a:effectLst/>
                          <a:latin typeface="+mn-lt"/>
                          <a:ea typeface="+mn-ea"/>
                          <a:cs typeface="+mn-cs"/>
                        </a:rPr>
                        <a:t>Mak</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Zhi</a:t>
                      </a:r>
                      <a:r>
                        <a:rPr lang="en-IN" sz="1400" kern="1200" dirty="0">
                          <a:solidFill>
                            <a:schemeClr val="dk1"/>
                          </a:solidFill>
                          <a:effectLst/>
                          <a:latin typeface="+mn-lt"/>
                          <a:ea typeface="+mn-ea"/>
                          <a:cs typeface="+mn-cs"/>
                        </a:rPr>
                        <a:t> Wang, </a:t>
                      </a:r>
                      <a:r>
                        <a:rPr lang="en-IN" sz="1400" kern="1200" dirty="0" err="1">
                          <a:solidFill>
                            <a:schemeClr val="dk1"/>
                          </a:solidFill>
                          <a:effectLst/>
                          <a:latin typeface="+mn-lt"/>
                          <a:ea typeface="+mn-ea"/>
                          <a:cs typeface="+mn-cs"/>
                        </a:rPr>
                        <a:t>Chuan</a:t>
                      </a:r>
                      <a:r>
                        <a:rPr lang="en-IN" sz="1400" kern="1200" dirty="0">
                          <a:solidFill>
                            <a:schemeClr val="dk1"/>
                          </a:solidFill>
                          <a:effectLst/>
                          <a:latin typeface="+mn-lt"/>
                          <a:ea typeface="+mn-ea"/>
                          <a:cs typeface="+mn-cs"/>
                        </a:rPr>
                        <a:t> Wu, </a:t>
                      </a:r>
                      <a:r>
                        <a:rPr lang="en-IN" sz="1400" kern="1200" dirty="0" err="1">
                          <a:solidFill>
                            <a:schemeClr val="dk1"/>
                          </a:solidFill>
                          <a:effectLst/>
                          <a:latin typeface="+mn-lt"/>
                          <a:ea typeface="+mn-ea"/>
                          <a:cs typeface="+mn-cs"/>
                        </a:rPr>
                        <a:t>Minghua</a:t>
                      </a:r>
                      <a:r>
                        <a:rPr lang="en-IN" sz="1400" kern="1200" dirty="0">
                          <a:solidFill>
                            <a:schemeClr val="dk1"/>
                          </a:solidFill>
                          <a:effectLst/>
                          <a:latin typeface="+mn-lt"/>
                          <a:ea typeface="+mn-ea"/>
                          <a:cs typeface="+mn-cs"/>
                        </a:rPr>
                        <a:t> Chen, and Ahmad </a:t>
                      </a:r>
                      <a:r>
                        <a:rPr lang="en-IN" sz="1400" kern="1200" dirty="0" err="1">
                          <a:solidFill>
                            <a:schemeClr val="dk1"/>
                          </a:solidFill>
                          <a:effectLst/>
                          <a:latin typeface="+mn-lt"/>
                          <a:ea typeface="+mn-ea"/>
                          <a:cs typeface="+mn-cs"/>
                        </a:rPr>
                        <a:t>Khonsari</a:t>
                      </a:r>
                      <a:endParaRPr lang="en-IN" sz="1400" dirty="0"/>
                    </a:p>
                  </a:txBody>
                  <a:tcPr/>
                </a:tc>
                <a:tc>
                  <a:txBody>
                    <a:bodyPr/>
                    <a:lstStyle/>
                    <a:p>
                      <a:r>
                        <a:rPr lang="en-IN" sz="1400" kern="1200" dirty="0">
                          <a:solidFill>
                            <a:schemeClr val="dk1"/>
                          </a:solidFill>
                          <a:effectLst/>
                          <a:latin typeface="+mn-lt"/>
                          <a:ea typeface="+mn-ea"/>
                          <a:cs typeface="+mn-cs"/>
                        </a:rPr>
                        <a:t>Cost-Effective Low-Delay Design for Multi-Party Cloud Video Conferencing</a:t>
                      </a:r>
                      <a:endParaRPr lang="en-IN" sz="1400" dirty="0"/>
                    </a:p>
                  </a:txBody>
                  <a:tcPr/>
                </a:tc>
                <a:tc>
                  <a:txBody>
                    <a:bodyPr/>
                    <a:lstStyle/>
                    <a:p>
                      <a:r>
                        <a:rPr lang="en-IN" sz="1400" kern="1200" dirty="0">
                          <a:solidFill>
                            <a:schemeClr val="dk1"/>
                          </a:solidFill>
                          <a:effectLst/>
                          <a:latin typeface="+mn-lt"/>
                          <a:ea typeface="+mn-ea"/>
                          <a:cs typeface="+mn-cs"/>
                        </a:rPr>
                        <a:t>Paper discusses a joint problem of user-to-agent assignment and transcoding-agent selection. </a:t>
                      </a:r>
                      <a:endParaRPr lang="en-IN" sz="1400" dirty="0"/>
                    </a:p>
                  </a:txBody>
                  <a:tcPr/>
                </a:tc>
                <a:extLst>
                  <a:ext uri="{0D108BD9-81ED-4DB2-BD59-A6C34878D82A}">
                    <a16:rowId xmlns:a16="http://schemas.microsoft.com/office/drawing/2014/main" val="3832396933"/>
                  </a:ext>
                </a:extLst>
              </a:tr>
              <a:tr h="930920">
                <a:tc>
                  <a:txBody>
                    <a:bodyPr/>
                    <a:lstStyle/>
                    <a:p>
                      <a:r>
                        <a:rPr lang="en-IN" sz="1400" kern="1200" dirty="0">
                          <a:solidFill>
                            <a:schemeClr val="dk1"/>
                          </a:solidFill>
                          <a:effectLst/>
                          <a:latin typeface="+mn-lt"/>
                          <a:ea typeface="+mn-ea"/>
                          <a:cs typeface="+mn-cs"/>
                        </a:rPr>
                        <a:t>Deming </a:t>
                      </a:r>
                      <a:r>
                        <a:rPr lang="en-IN" sz="1400" kern="1200" dirty="0" err="1">
                          <a:solidFill>
                            <a:schemeClr val="dk1"/>
                          </a:solidFill>
                          <a:effectLst/>
                          <a:latin typeface="+mn-lt"/>
                          <a:ea typeface="+mn-ea"/>
                          <a:cs typeface="+mn-cs"/>
                        </a:rPr>
                        <a:t>Zhai</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Xianming</a:t>
                      </a:r>
                      <a:r>
                        <a:rPr lang="en-IN" sz="1400" kern="1200" dirty="0">
                          <a:solidFill>
                            <a:schemeClr val="dk1"/>
                          </a:solidFill>
                          <a:effectLst/>
                          <a:latin typeface="+mn-lt"/>
                          <a:ea typeface="+mn-ea"/>
                          <a:cs typeface="+mn-cs"/>
                        </a:rPr>
                        <a:t> Liu, </a:t>
                      </a:r>
                      <a:r>
                        <a:rPr lang="en-IN" sz="1400" kern="1200" dirty="0" err="1">
                          <a:solidFill>
                            <a:schemeClr val="dk1"/>
                          </a:solidFill>
                          <a:effectLst/>
                          <a:latin typeface="+mn-lt"/>
                          <a:ea typeface="+mn-ea"/>
                          <a:cs typeface="+mn-cs"/>
                        </a:rPr>
                        <a:t>Xiangyang</a:t>
                      </a:r>
                      <a:r>
                        <a:rPr lang="en-IN" sz="1400" kern="1200" dirty="0">
                          <a:solidFill>
                            <a:schemeClr val="dk1"/>
                          </a:solidFill>
                          <a:effectLst/>
                          <a:latin typeface="+mn-lt"/>
                          <a:ea typeface="+mn-ea"/>
                          <a:cs typeface="+mn-cs"/>
                        </a:rPr>
                        <a:t> Ji</a:t>
                      </a:r>
                      <a:endParaRPr lang="en-IN" sz="1400" dirty="0"/>
                    </a:p>
                  </a:txBody>
                  <a:tcPr/>
                </a:tc>
                <a:tc>
                  <a:txBody>
                    <a:bodyPr/>
                    <a:lstStyle/>
                    <a:p>
                      <a:r>
                        <a:rPr lang="en-IN" sz="1400" kern="1200" dirty="0">
                          <a:solidFill>
                            <a:schemeClr val="dk1"/>
                          </a:solidFill>
                          <a:effectLst/>
                          <a:latin typeface="+mn-lt"/>
                          <a:ea typeface="+mn-ea"/>
                          <a:cs typeface="+mn-cs"/>
                        </a:rPr>
                        <a:t>Joint Gaze Correction and Face Beautification for Conference Video using Dual Sparsity Prior</a:t>
                      </a:r>
                      <a:endParaRPr lang="en-IN" sz="1400" dirty="0"/>
                    </a:p>
                  </a:txBody>
                  <a:tcPr/>
                </a:tc>
                <a:tc>
                  <a:txBody>
                    <a:bodyPr/>
                    <a:lstStyle/>
                    <a:p>
                      <a:r>
                        <a:rPr lang="en-IN" sz="1400" kern="1200" dirty="0">
                          <a:solidFill>
                            <a:schemeClr val="dk1"/>
                          </a:solidFill>
                          <a:effectLst/>
                          <a:latin typeface="+mn-lt"/>
                          <a:ea typeface="+mn-ea"/>
                          <a:cs typeface="+mn-cs"/>
                        </a:rPr>
                        <a:t>Paper proposes to jointly solve the hole-filling problem and the face beautification problem using dual sparsity prior. </a:t>
                      </a:r>
                      <a:endParaRPr lang="en-IN" sz="1400" dirty="0"/>
                    </a:p>
                  </a:txBody>
                  <a:tcPr/>
                </a:tc>
                <a:extLst>
                  <a:ext uri="{0D108BD9-81ED-4DB2-BD59-A6C34878D82A}">
                    <a16:rowId xmlns:a16="http://schemas.microsoft.com/office/drawing/2014/main" val="3586923166"/>
                  </a:ext>
                </a:extLst>
              </a:tr>
              <a:tr h="930920">
                <a:tc>
                  <a:txBody>
                    <a:bodyPr/>
                    <a:lstStyle/>
                    <a:p>
                      <a:r>
                        <a:rPr lang="en-IN" sz="1400" kern="1200" dirty="0" err="1">
                          <a:solidFill>
                            <a:schemeClr val="dk1"/>
                          </a:solidFill>
                          <a:effectLst/>
                          <a:latin typeface="+mn-lt"/>
                          <a:ea typeface="+mn-ea"/>
                          <a:cs typeface="+mn-cs"/>
                        </a:rPr>
                        <a:t>Yuanhuan</a:t>
                      </a:r>
                      <a:r>
                        <a:rPr lang="en-IN" sz="1400" kern="1200" dirty="0">
                          <a:solidFill>
                            <a:schemeClr val="dk1"/>
                          </a:solidFill>
                          <a:effectLst/>
                          <a:latin typeface="+mn-lt"/>
                          <a:ea typeface="+mn-ea"/>
                          <a:cs typeface="+mn-cs"/>
                        </a:rPr>
                        <a:t> Zheng, Di Wu, </a:t>
                      </a:r>
                      <a:r>
                        <a:rPr lang="en-IN" sz="1400" kern="1200" dirty="0" err="1">
                          <a:solidFill>
                            <a:schemeClr val="dk1"/>
                          </a:solidFill>
                          <a:effectLst/>
                          <a:latin typeface="+mn-lt"/>
                          <a:ea typeface="+mn-ea"/>
                          <a:cs typeface="+mn-cs"/>
                        </a:rPr>
                        <a:t>Yihao</a:t>
                      </a:r>
                      <a:r>
                        <a:rPr lang="en-IN" sz="1400" kern="1200" dirty="0">
                          <a:solidFill>
                            <a:schemeClr val="dk1"/>
                          </a:solidFill>
                          <a:effectLst/>
                          <a:latin typeface="+mn-lt"/>
                          <a:ea typeface="+mn-ea"/>
                          <a:cs typeface="+mn-cs"/>
                        </a:rPr>
                        <a:t> </a:t>
                      </a:r>
                      <a:r>
                        <a:rPr lang="en-IN" sz="1400" kern="1200" dirty="0" err="1">
                          <a:solidFill>
                            <a:schemeClr val="dk1"/>
                          </a:solidFill>
                          <a:effectLst/>
                          <a:latin typeface="+mn-lt"/>
                          <a:ea typeface="+mn-ea"/>
                          <a:cs typeface="+mn-cs"/>
                        </a:rPr>
                        <a:t>Ke</a:t>
                      </a:r>
                      <a:r>
                        <a:rPr lang="en-IN" sz="1400" kern="1200" dirty="0">
                          <a:solidFill>
                            <a:schemeClr val="dk1"/>
                          </a:solidFill>
                          <a:effectLst/>
                          <a:latin typeface="+mn-lt"/>
                          <a:ea typeface="+mn-ea"/>
                          <a:cs typeface="+mn-cs"/>
                        </a:rPr>
                        <a:t>, Can Yang</a:t>
                      </a:r>
                      <a:endParaRPr lang="en-IN" sz="1400" dirty="0"/>
                    </a:p>
                  </a:txBody>
                  <a:tcPr/>
                </a:tc>
                <a:tc>
                  <a:txBody>
                    <a:bodyPr/>
                    <a:lstStyle/>
                    <a:p>
                      <a:r>
                        <a:rPr lang="en-IN" sz="1400" kern="1200" dirty="0">
                          <a:solidFill>
                            <a:schemeClr val="dk1"/>
                          </a:solidFill>
                          <a:effectLst/>
                          <a:latin typeface="+mn-lt"/>
                          <a:ea typeface="+mn-ea"/>
                          <a:cs typeface="+mn-cs"/>
                        </a:rPr>
                        <a:t>Online Cloud Transcoding and Distribution for Crowdsourced Live Game Video Streaming</a:t>
                      </a:r>
                      <a:endParaRPr lang="en-IN" sz="1400" dirty="0"/>
                    </a:p>
                  </a:txBody>
                  <a:tcPr/>
                </a:tc>
                <a:tc>
                  <a:txBody>
                    <a:bodyPr/>
                    <a:lstStyle/>
                    <a:p>
                      <a:r>
                        <a:rPr lang="en-IN" sz="1400" kern="1200" dirty="0">
                          <a:solidFill>
                            <a:schemeClr val="dk1"/>
                          </a:solidFill>
                          <a:effectLst/>
                          <a:latin typeface="+mn-lt"/>
                          <a:ea typeface="+mn-ea"/>
                          <a:cs typeface="+mn-cs"/>
                        </a:rPr>
                        <a:t>They address the problem of cost-effective adaptive live game video streaming from the perspective of CLGVS service providers.</a:t>
                      </a:r>
                      <a:endParaRPr lang="en-IN" sz="1400" dirty="0"/>
                    </a:p>
                  </a:txBody>
                  <a:tcPr/>
                </a:tc>
                <a:extLst>
                  <a:ext uri="{0D108BD9-81ED-4DB2-BD59-A6C34878D82A}">
                    <a16:rowId xmlns:a16="http://schemas.microsoft.com/office/drawing/2014/main" val="1486815783"/>
                  </a:ext>
                </a:extLst>
              </a:tr>
              <a:tr h="930920">
                <a:tc>
                  <a:txBody>
                    <a:bodyPr/>
                    <a:lstStyle/>
                    <a:p>
                      <a:r>
                        <a:rPr lang="en-IN" sz="1400" kern="1200" dirty="0" err="1">
                          <a:solidFill>
                            <a:schemeClr val="dk1"/>
                          </a:solidFill>
                          <a:effectLst/>
                          <a:latin typeface="+mn-lt"/>
                          <a:ea typeface="+mn-ea"/>
                          <a:cs typeface="+mn-cs"/>
                        </a:rPr>
                        <a:t>Xiangbo</a:t>
                      </a:r>
                      <a:r>
                        <a:rPr lang="en-IN" sz="1400" kern="1200" dirty="0">
                          <a:solidFill>
                            <a:schemeClr val="dk1"/>
                          </a:solidFill>
                          <a:effectLst/>
                          <a:latin typeface="+mn-lt"/>
                          <a:ea typeface="+mn-ea"/>
                          <a:cs typeface="+mn-cs"/>
                        </a:rPr>
                        <a:t> Li, Mohsen </a:t>
                      </a:r>
                      <a:r>
                        <a:rPr lang="en-IN" sz="1400" kern="1200" dirty="0" err="1">
                          <a:solidFill>
                            <a:schemeClr val="dk1"/>
                          </a:solidFill>
                          <a:effectLst/>
                          <a:latin typeface="+mn-lt"/>
                          <a:ea typeface="+mn-ea"/>
                          <a:cs typeface="+mn-cs"/>
                        </a:rPr>
                        <a:t>Amini</a:t>
                      </a:r>
                      <a:r>
                        <a:rPr lang="en-IN" sz="1400" kern="1200" dirty="0">
                          <a:solidFill>
                            <a:schemeClr val="dk1"/>
                          </a:solidFill>
                          <a:effectLst/>
                          <a:latin typeface="+mn-lt"/>
                          <a:ea typeface="+mn-ea"/>
                          <a:cs typeface="+mn-cs"/>
                        </a:rPr>
                        <a:t> Salehi, Magdy </a:t>
                      </a:r>
                      <a:r>
                        <a:rPr lang="en-IN" sz="1400" kern="1200" dirty="0" err="1">
                          <a:solidFill>
                            <a:schemeClr val="dk1"/>
                          </a:solidFill>
                          <a:effectLst/>
                          <a:latin typeface="+mn-lt"/>
                          <a:ea typeface="+mn-ea"/>
                          <a:cs typeface="+mn-cs"/>
                        </a:rPr>
                        <a:t>Bayoumi</a:t>
                      </a:r>
                      <a:endParaRPr lang="en-IN" sz="1400" dirty="0"/>
                    </a:p>
                  </a:txBody>
                  <a:tcPr/>
                </a:tc>
                <a:tc>
                  <a:txBody>
                    <a:bodyPr/>
                    <a:lstStyle/>
                    <a:p>
                      <a:r>
                        <a:rPr lang="en-IN" sz="1400" kern="1200" dirty="0">
                          <a:solidFill>
                            <a:schemeClr val="dk1"/>
                          </a:solidFill>
                          <a:effectLst/>
                          <a:latin typeface="+mn-lt"/>
                          <a:ea typeface="+mn-ea"/>
                          <a:cs typeface="+mn-cs"/>
                        </a:rPr>
                        <a:t>Cost-Efficient and Robust On-Demand Video Stream Transcoding Using Heterogeneous Cloud Services</a:t>
                      </a:r>
                      <a:endParaRPr lang="en-IN" sz="1400" dirty="0"/>
                    </a:p>
                  </a:txBody>
                  <a:tcPr/>
                </a:tc>
                <a:tc>
                  <a:txBody>
                    <a:bodyPr/>
                    <a:lstStyle/>
                    <a:p>
                      <a:r>
                        <a:rPr lang="en-IN" sz="1400" kern="1200" dirty="0">
                          <a:solidFill>
                            <a:schemeClr val="dk1"/>
                          </a:solidFill>
                          <a:effectLst/>
                          <a:latin typeface="+mn-lt"/>
                          <a:ea typeface="+mn-ea"/>
                          <a:cs typeface="+mn-cs"/>
                        </a:rPr>
                        <a:t>They proposed an idea to transcode them in an on-demand (i.e., lazy) manner using cloud computing services.</a:t>
                      </a:r>
                      <a:endParaRPr lang="en-IN" sz="1400" dirty="0"/>
                    </a:p>
                  </a:txBody>
                  <a:tcPr/>
                </a:tc>
                <a:extLst>
                  <a:ext uri="{0D108BD9-81ED-4DB2-BD59-A6C34878D82A}">
                    <a16:rowId xmlns:a16="http://schemas.microsoft.com/office/drawing/2014/main" val="4105744797"/>
                  </a:ext>
                </a:extLst>
              </a:tr>
            </a:tbl>
          </a:graphicData>
        </a:graphic>
      </p:graphicFrame>
    </p:spTree>
    <p:extLst>
      <p:ext uri="{BB962C8B-B14F-4D97-AF65-F5344CB8AC3E}">
        <p14:creationId xmlns:p14="http://schemas.microsoft.com/office/powerpoint/2010/main" val="42965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919F-55E1-45A9-858B-AC3F6CE1F83A}"/>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068B5C1-E021-4526-903E-9136ABC983F0}"/>
              </a:ext>
            </a:extLst>
          </p:cNvPr>
          <p:cNvSpPr>
            <a:spLocks noGrp="1"/>
          </p:cNvSpPr>
          <p:nvPr>
            <p:ph idx="1"/>
          </p:nvPr>
        </p:nvSpPr>
        <p:spPr/>
        <p:txBody>
          <a:bodyPr/>
          <a:lstStyle/>
          <a:p>
            <a:pPr indent="0" algn="just">
              <a:spcAft>
                <a:spcPts val="1000"/>
              </a:spcAft>
              <a:buNone/>
            </a:pPr>
            <a:r>
              <a:rPr lang="en-IN" dirty="0">
                <a:solidFill>
                  <a:srgbClr val="000000"/>
                </a:solidFill>
                <a:effectLst/>
                <a:latin typeface="Times New Roman" panose="02020603050405020304" pitchFamily="18" charset="0"/>
                <a:ea typeface="Times New Roman" panose="02020603050405020304" pitchFamily="18" charset="0"/>
              </a:rPr>
              <a:t>This project studies the problem of resource allocations in the cloud for media streaming applications. We have considered non-linear time-discount tariffs that a cloud provider charges for resources reserved in the cloud.</a:t>
            </a:r>
            <a:endParaRPr lang="en-IN" dirty="0">
              <a:effectLst/>
              <a:latin typeface="Times New Roman" panose="02020603050405020304" pitchFamily="18" charset="0"/>
              <a:ea typeface="Times New Roman" panose="02020603050405020304" pitchFamily="18" charset="0"/>
            </a:endParaRPr>
          </a:p>
          <a:p>
            <a:pPr indent="0" algn="just">
              <a:spcAft>
                <a:spcPts val="1000"/>
              </a:spcAft>
              <a:buNone/>
            </a:pPr>
            <a:r>
              <a:rPr lang="en-US" dirty="0">
                <a:solidFill>
                  <a:srgbClr val="000000"/>
                </a:solidFill>
                <a:effectLst/>
                <a:latin typeface="Times New Roman" panose="02020603050405020304" pitchFamily="18" charset="0"/>
                <a:ea typeface="Times New Roman" panose="02020603050405020304" pitchFamily="18" charset="0"/>
              </a:rPr>
              <a:t>We develop a resource allocation system that can avoid overload in the system effectively while minimizing the number of servers used.</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3540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9878-5A84-4E03-ADA9-FF8DF3D96D6D}"/>
              </a:ext>
            </a:extLst>
          </p:cNvPr>
          <p:cNvSpPr>
            <a:spLocks noGrp="1"/>
          </p:cNvSpPr>
          <p:nvPr>
            <p:ph type="title"/>
          </p:nvPr>
        </p:nvSpPr>
        <p:spPr>
          <a:xfrm>
            <a:off x="838200" y="365126"/>
            <a:ext cx="10178988" cy="1348264"/>
          </a:xfrm>
        </p:spPr>
        <p:txBody>
          <a:bodyPr>
            <a:normAutofit/>
          </a:bodyPr>
          <a:lstStyle/>
          <a:p>
            <a:r>
              <a:rPr lang="en-US" b="1" dirty="0"/>
              <a:t>Technology Stack</a:t>
            </a:r>
            <a:endParaRPr lang="en-IN" b="1" dirty="0"/>
          </a:p>
        </p:txBody>
      </p:sp>
      <p:sp>
        <p:nvSpPr>
          <p:cNvPr id="3" name="Content Placeholder 2">
            <a:extLst>
              <a:ext uri="{FF2B5EF4-FFF2-40B4-BE49-F238E27FC236}">
                <a16:creationId xmlns:a16="http://schemas.microsoft.com/office/drawing/2014/main" id="{E5372110-91CB-4F2D-9490-CC82F7C5F32A}"/>
              </a:ext>
            </a:extLst>
          </p:cNvPr>
          <p:cNvSpPr>
            <a:spLocks noGrp="1"/>
          </p:cNvSpPr>
          <p:nvPr>
            <p:ph idx="1"/>
          </p:nvPr>
        </p:nvSpPr>
        <p:spPr>
          <a:xfrm>
            <a:off x="500849" y="1230820"/>
            <a:ext cx="5314025" cy="5715955"/>
          </a:xfrm>
        </p:spPr>
        <p:txBody>
          <a:bodyPr/>
          <a:lstStyle/>
          <a:p>
            <a:pPr marL="69850" marR="77470" algn="just">
              <a:spcBef>
                <a:spcPts val="1200"/>
              </a:spcBef>
              <a:spcAft>
                <a:spcPts val="300"/>
              </a:spcAft>
            </a:pPr>
            <a:endParaRPr lang="en-US" sz="1800" b="1" kern="0" dirty="0">
              <a:solidFill>
                <a:srgbClr val="000000"/>
              </a:solidFill>
              <a:effectLst/>
              <a:latin typeface="Times New Roman" panose="02020603050405020304" pitchFamily="18" charset="0"/>
              <a:ea typeface="Times New Roman" panose="02020603050405020304" pitchFamily="18" charset="0"/>
            </a:endParaRPr>
          </a:p>
          <a:p>
            <a:pPr marL="69850" marR="77470" algn="just">
              <a:spcBef>
                <a:spcPts val="1200"/>
              </a:spcBef>
              <a:spcAft>
                <a:spcPts val="300"/>
              </a:spcAft>
            </a:pPr>
            <a:endParaRPr lang="en-US" sz="1800" b="1" kern="0" dirty="0">
              <a:solidFill>
                <a:srgbClr val="000000"/>
              </a:solidFill>
              <a:latin typeface="Times New Roman" panose="02020603050405020304" pitchFamily="18" charset="0"/>
              <a:ea typeface="Times New Roman" panose="02020603050405020304" pitchFamily="18" charset="0"/>
            </a:endParaRPr>
          </a:p>
          <a:p>
            <a:pPr marL="0" marR="77470" indent="0" algn="just">
              <a:spcBef>
                <a:spcPts val="1200"/>
              </a:spcBef>
              <a:spcAft>
                <a:spcPts val="300"/>
              </a:spcAft>
              <a:buNone/>
            </a:pPr>
            <a:r>
              <a:rPr lang="en-US" sz="1800" b="1" kern="0" dirty="0">
                <a:solidFill>
                  <a:srgbClr val="000000"/>
                </a:solidFill>
                <a:effectLst/>
                <a:latin typeface="Times New Roman" panose="02020603050405020304" pitchFamily="18" charset="0"/>
                <a:ea typeface="Times New Roman" panose="02020603050405020304" pitchFamily="18" charset="0"/>
              </a:rPr>
              <a:t>      H/W SYSTEM CONFIGURATION:</a:t>
            </a:r>
            <a:endParaRPr lang="en-IN" sz="1800" b="1" kern="0" dirty="0">
              <a:effectLst/>
              <a:latin typeface="Times New Roman" panose="02020603050405020304" pitchFamily="18" charset="0"/>
              <a:ea typeface="Times New Roman" panose="02020603050405020304" pitchFamily="18" charset="0"/>
            </a:endParaRPr>
          </a:p>
          <a:p>
            <a:pPr marL="0" marR="77470" indent="0" algn="just">
              <a:spcBef>
                <a:spcPts val="1200"/>
              </a:spcBef>
              <a:spcAft>
                <a:spcPts val="300"/>
              </a:spcAft>
              <a:buNone/>
            </a:pPr>
            <a:r>
              <a:rPr lang="en-US" sz="1800" b="0" kern="0" dirty="0">
                <a:solidFill>
                  <a:srgbClr val="000000"/>
                </a:solidFill>
                <a:effectLst/>
                <a:latin typeface="Times New Roman" panose="02020603050405020304" pitchFamily="18" charset="0"/>
                <a:ea typeface="Times New Roman" panose="02020603050405020304" pitchFamily="18" charset="0"/>
              </a:rPr>
              <a:t>    Processor          -    Pentium –III</a:t>
            </a:r>
            <a:endParaRPr lang="en-IN" sz="1800" b="1" kern="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RAM                 -    4 GB</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Hard Disk          -   260 GB</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Key Board         -   Standard Windows Keyboard</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Mouse                -   Two or Three Button Mouse</a:t>
            </a:r>
            <a:endParaRPr lang="en-IN" sz="1800" dirty="0">
              <a:effectLst/>
              <a:latin typeface="Times New Roman" panose="02020603050405020304" pitchFamily="18" charset="0"/>
              <a:ea typeface="Times New Roman" panose="02020603050405020304" pitchFamily="18" charset="0"/>
            </a:endParaRPr>
          </a:p>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Monitor              -    SVGA</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E85BD528-D484-4F0D-A5F1-89D6456F7C28}"/>
              </a:ext>
            </a:extLst>
          </p:cNvPr>
          <p:cNvSpPr txBox="1"/>
          <p:nvPr/>
        </p:nvSpPr>
        <p:spPr>
          <a:xfrm>
            <a:off x="6187736" y="2024769"/>
            <a:ext cx="5814873" cy="2808461"/>
          </a:xfrm>
          <a:prstGeom prst="rect">
            <a:avLst/>
          </a:prstGeom>
          <a:noFill/>
        </p:spPr>
        <p:txBody>
          <a:bodyPr wrap="square" rtlCol="0">
            <a:spAutoFit/>
          </a:bodyPr>
          <a:lstStyle/>
          <a:p>
            <a:pPr marL="69850" marR="77470" algn="just">
              <a:spcBef>
                <a:spcPts val="1200"/>
              </a:spcBef>
              <a:spcAft>
                <a:spcPts val="300"/>
              </a:spcAft>
            </a:pPr>
            <a:r>
              <a:rPr lang="en-US" sz="1800" b="1" kern="0" dirty="0">
                <a:solidFill>
                  <a:srgbClr val="000000"/>
                </a:solidFill>
                <a:effectLst/>
                <a:latin typeface="Times New Roman" panose="02020603050405020304" pitchFamily="18" charset="0"/>
                <a:ea typeface="Times New Roman" panose="02020603050405020304" pitchFamily="18" charset="0"/>
              </a:rPr>
              <a:t>S/W SYSTEM CONFIGURATION:</a:t>
            </a:r>
            <a:endParaRPr lang="en-IN" sz="1800" b="1" kern="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Operating System             - Windows95/98/2000/XP </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Front End                          -   HTML, Java, </a:t>
            </a:r>
            <a:r>
              <a:rPr lang="en-IN" sz="1800" dirty="0" err="1">
                <a:solidFill>
                  <a:srgbClr val="000000"/>
                </a:solidFill>
                <a:effectLst/>
                <a:latin typeface="Times New Roman" panose="02020603050405020304" pitchFamily="18" charset="0"/>
                <a:ea typeface="Times New Roman" panose="02020603050405020304" pitchFamily="18" charset="0"/>
              </a:rPr>
              <a:t>Jsp</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Scripts                               -   JavaScript.</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Server-side Script              -   Java Server Pages.</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Database                            -   My </a:t>
            </a:r>
            <a:r>
              <a:rPr lang="en-IN" sz="1800" dirty="0" err="1">
                <a:solidFill>
                  <a:srgbClr val="000000"/>
                </a:solidFill>
                <a:effectLst/>
                <a:latin typeface="Times New Roman" panose="02020603050405020304" pitchFamily="18" charset="0"/>
                <a:ea typeface="Times New Roman" panose="02020603050405020304" pitchFamily="18" charset="0"/>
              </a:rPr>
              <a:t>sql</a:t>
            </a:r>
            <a:endParaRPr lang="en-IN" sz="1800" dirty="0">
              <a:effectLst/>
              <a:latin typeface="Times New Roman" panose="02020603050405020304" pitchFamily="18" charset="0"/>
              <a:ea typeface="Times New Roman" panose="02020603050405020304" pitchFamily="18" charset="0"/>
            </a:endParaRPr>
          </a:p>
          <a:p>
            <a:pPr algn="just">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rPr>
              <a:t>Database Connectivity       -   JDBC.</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851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9577-F888-464B-ACF7-B1E897F665AA}"/>
              </a:ext>
            </a:extLst>
          </p:cNvPr>
          <p:cNvSpPr>
            <a:spLocks noGrp="1"/>
          </p:cNvSpPr>
          <p:nvPr>
            <p:ph type="title"/>
          </p:nvPr>
        </p:nvSpPr>
        <p:spPr/>
        <p:txBody>
          <a:bodyPr/>
          <a:lstStyle/>
          <a:p>
            <a:r>
              <a:rPr lang="en-US" b="1" dirty="0"/>
              <a:t>System Architecture</a:t>
            </a:r>
            <a:endParaRPr lang="en-IN" b="1" dirty="0"/>
          </a:p>
        </p:txBody>
      </p:sp>
      <p:pic>
        <p:nvPicPr>
          <p:cNvPr id="4" name="Content Placeholder 3">
            <a:extLst>
              <a:ext uri="{FF2B5EF4-FFF2-40B4-BE49-F238E27FC236}">
                <a16:creationId xmlns:a16="http://schemas.microsoft.com/office/drawing/2014/main" id="{C168388A-B70A-4536-A40E-F749D172423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7363" y="1690689"/>
            <a:ext cx="8146187" cy="4315618"/>
          </a:xfrm>
          <a:prstGeom prst="rect">
            <a:avLst/>
          </a:prstGeom>
          <a:noFill/>
          <a:ln>
            <a:noFill/>
          </a:ln>
        </p:spPr>
      </p:pic>
    </p:spTree>
    <p:extLst>
      <p:ext uri="{BB962C8B-B14F-4D97-AF65-F5344CB8AC3E}">
        <p14:creationId xmlns:p14="http://schemas.microsoft.com/office/powerpoint/2010/main" val="308806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5208-2005-4503-B84B-FB07CDD0E6D6}"/>
              </a:ext>
            </a:extLst>
          </p:cNvPr>
          <p:cNvSpPr>
            <a:spLocks noGrp="1"/>
          </p:cNvSpPr>
          <p:nvPr>
            <p:ph type="title"/>
          </p:nvPr>
        </p:nvSpPr>
        <p:spPr/>
        <p:txBody>
          <a:bodyPr/>
          <a:lstStyle/>
          <a:p>
            <a:r>
              <a:rPr lang="en-US" b="1" dirty="0"/>
              <a:t>Block Diagram:</a:t>
            </a:r>
            <a:endParaRPr lang="en-IN" b="1" dirty="0"/>
          </a:p>
        </p:txBody>
      </p:sp>
      <p:sp>
        <p:nvSpPr>
          <p:cNvPr id="3" name="Content Placeholder 2">
            <a:extLst>
              <a:ext uri="{FF2B5EF4-FFF2-40B4-BE49-F238E27FC236}">
                <a16:creationId xmlns:a16="http://schemas.microsoft.com/office/drawing/2014/main" id="{8CE2328B-0DF1-4A48-B390-8FACE4A62118}"/>
              </a:ext>
            </a:extLst>
          </p:cNvPr>
          <p:cNvSpPr>
            <a:spLocks noGrp="1"/>
          </p:cNvSpPr>
          <p:nvPr>
            <p:ph idx="1"/>
          </p:nvPr>
        </p:nvSpPr>
        <p:spPr>
          <a:xfrm>
            <a:off x="10644326" y="3062795"/>
            <a:ext cx="709474" cy="3114167"/>
          </a:xfrm>
        </p:spPr>
        <p:txBody>
          <a:bodyPr/>
          <a:lstStyle/>
          <a:p>
            <a:pPr marL="0" indent="0">
              <a:buNone/>
            </a:pPr>
            <a:r>
              <a:rPr lang="en-IN" b="0" dirty="0">
                <a:effectLst/>
              </a:rPr>
              <a:t>    </a:t>
            </a:r>
            <a:endParaRPr lang="en-IN" dirty="0"/>
          </a:p>
        </p:txBody>
      </p:sp>
      <p:pic>
        <p:nvPicPr>
          <p:cNvPr id="8" name="Google Shape;130;p11">
            <a:extLst>
              <a:ext uri="{FF2B5EF4-FFF2-40B4-BE49-F238E27FC236}">
                <a16:creationId xmlns:a16="http://schemas.microsoft.com/office/drawing/2014/main" id="{6A5F1187-4943-47DF-AD6F-9CBF065B53B8}"/>
              </a:ext>
            </a:extLst>
          </p:cNvPr>
          <p:cNvPicPr preferRelativeResize="0">
            <a:picLocks/>
          </p:cNvPicPr>
          <p:nvPr/>
        </p:nvPicPr>
        <p:blipFill rotWithShape="1">
          <a:blip r:embed="rId2">
            <a:alphaModFix/>
          </a:blip>
          <a:srcRect/>
          <a:stretch/>
        </p:blipFill>
        <p:spPr>
          <a:xfrm>
            <a:off x="3005081" y="1382736"/>
            <a:ext cx="6181837" cy="5256151"/>
          </a:xfrm>
          <a:prstGeom prst="rect">
            <a:avLst/>
          </a:prstGeom>
          <a:noFill/>
          <a:ln>
            <a:noFill/>
          </a:ln>
        </p:spPr>
      </p:pic>
    </p:spTree>
    <p:extLst>
      <p:ext uri="{BB962C8B-B14F-4D97-AF65-F5344CB8AC3E}">
        <p14:creationId xmlns:p14="http://schemas.microsoft.com/office/powerpoint/2010/main" val="40394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5766-7261-4D50-AF64-7CEBF3C515C0}"/>
              </a:ext>
            </a:extLst>
          </p:cNvPr>
          <p:cNvSpPr>
            <a:spLocks noGrp="1"/>
          </p:cNvSpPr>
          <p:nvPr>
            <p:ph type="title"/>
          </p:nvPr>
        </p:nvSpPr>
        <p:spPr/>
        <p:txBody>
          <a:bodyPr/>
          <a:lstStyle/>
          <a:p>
            <a:r>
              <a:rPr lang="en-US" b="1" dirty="0"/>
              <a:t>ER Diagram:</a:t>
            </a:r>
            <a:endParaRPr lang="en-IN" b="1" dirty="0"/>
          </a:p>
        </p:txBody>
      </p:sp>
      <p:pic>
        <p:nvPicPr>
          <p:cNvPr id="4" name="Google Shape;257;p31">
            <a:extLst>
              <a:ext uri="{FF2B5EF4-FFF2-40B4-BE49-F238E27FC236}">
                <a16:creationId xmlns:a16="http://schemas.microsoft.com/office/drawing/2014/main" id="{81009C42-45C2-4C9F-8A94-66EB68AA8005}"/>
              </a:ext>
            </a:extLst>
          </p:cNvPr>
          <p:cNvPicPr preferRelativeResize="0">
            <a:picLocks noGrp="1"/>
          </p:cNvPicPr>
          <p:nvPr>
            <p:ph idx="1"/>
          </p:nvPr>
        </p:nvPicPr>
        <p:blipFill rotWithShape="1">
          <a:blip r:embed="rId2">
            <a:alphaModFix/>
          </a:blip>
          <a:srcRect/>
          <a:stretch/>
        </p:blipFill>
        <p:spPr>
          <a:xfrm>
            <a:off x="1065320" y="1278384"/>
            <a:ext cx="9747682" cy="5495278"/>
          </a:xfrm>
          <a:prstGeom prst="rect">
            <a:avLst/>
          </a:prstGeom>
          <a:noFill/>
          <a:ln>
            <a:noFill/>
          </a:ln>
        </p:spPr>
      </p:pic>
    </p:spTree>
    <p:extLst>
      <p:ext uri="{BB962C8B-B14F-4D97-AF65-F5344CB8AC3E}">
        <p14:creationId xmlns:p14="http://schemas.microsoft.com/office/powerpoint/2010/main" val="168394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4899-6AF3-4F40-B77D-4A64D255E14A}"/>
              </a:ext>
            </a:extLst>
          </p:cNvPr>
          <p:cNvSpPr>
            <a:spLocks noGrp="1"/>
          </p:cNvSpPr>
          <p:nvPr>
            <p:ph type="title"/>
          </p:nvPr>
        </p:nvSpPr>
        <p:spPr/>
        <p:txBody>
          <a:bodyPr/>
          <a:lstStyle/>
          <a:p>
            <a:r>
              <a:rPr lang="en-US" b="1" dirty="0"/>
              <a:t>Data Flow Diagram:</a:t>
            </a:r>
            <a:endParaRPr lang="en-IN" b="1" dirty="0"/>
          </a:p>
        </p:txBody>
      </p:sp>
      <p:pic>
        <p:nvPicPr>
          <p:cNvPr id="4" name="Google Shape;251;p30">
            <a:extLst>
              <a:ext uri="{FF2B5EF4-FFF2-40B4-BE49-F238E27FC236}">
                <a16:creationId xmlns:a16="http://schemas.microsoft.com/office/drawing/2014/main" id="{E1937CD4-78C7-4CE8-8389-C965B2B6CEB5}"/>
              </a:ext>
            </a:extLst>
          </p:cNvPr>
          <p:cNvPicPr preferRelativeResize="0">
            <a:picLocks noGrp="1"/>
          </p:cNvPicPr>
          <p:nvPr>
            <p:ph idx="1"/>
          </p:nvPr>
        </p:nvPicPr>
        <p:blipFill rotWithShape="1">
          <a:blip r:embed="rId2">
            <a:alphaModFix/>
          </a:blip>
          <a:srcRect/>
          <a:stretch/>
        </p:blipFill>
        <p:spPr>
          <a:xfrm>
            <a:off x="1260630" y="1518082"/>
            <a:ext cx="10369118" cy="4658881"/>
          </a:xfrm>
          <a:prstGeom prst="rect">
            <a:avLst/>
          </a:prstGeom>
          <a:noFill/>
          <a:ln>
            <a:noFill/>
          </a:ln>
        </p:spPr>
      </p:pic>
    </p:spTree>
    <p:extLst>
      <p:ext uri="{BB962C8B-B14F-4D97-AF65-F5344CB8AC3E}">
        <p14:creationId xmlns:p14="http://schemas.microsoft.com/office/powerpoint/2010/main" val="1210537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1713</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Arial Narrow</vt:lpstr>
      <vt:lpstr>Bahnschrift SemiBold SemiConden</vt:lpstr>
      <vt:lpstr>Calibri</vt:lpstr>
      <vt:lpstr>Calibri Light</vt:lpstr>
      <vt:lpstr>Segoe Print</vt:lpstr>
      <vt:lpstr>Times New Roman</vt:lpstr>
      <vt:lpstr>Office Theme</vt:lpstr>
      <vt:lpstr>PowerPoint Presentation</vt:lpstr>
      <vt:lpstr>Introduction</vt:lpstr>
      <vt:lpstr>Literature Survey</vt:lpstr>
      <vt:lpstr>Problem Statement</vt:lpstr>
      <vt:lpstr>Technology Stack</vt:lpstr>
      <vt:lpstr>System Architecture</vt:lpstr>
      <vt:lpstr>Block Diagram:</vt:lpstr>
      <vt:lpstr>ER Diagram:</vt:lpstr>
      <vt:lpstr>Data Flow Diagram:</vt:lpstr>
      <vt:lpstr>Use Case Diagram:</vt:lpstr>
      <vt:lpstr>Sequence Diagram:</vt:lpstr>
      <vt:lpstr>UML Diagram:</vt:lpstr>
      <vt:lpstr>MODULES:</vt:lpstr>
      <vt:lpstr>RESOURCE PROVISIONING(RP)  </vt:lpstr>
      <vt:lpstr>OVERLOAD AVOIDANCE</vt:lpstr>
      <vt:lpstr> MINIMIZING SKEWNESS </vt:lpstr>
      <vt:lpstr> VM MIGRATIONS </vt:lpstr>
      <vt:lpstr>Testing:</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Jothikrishna T</dc:creator>
  <cp:lastModifiedBy>Jothikrishna T</cp:lastModifiedBy>
  <cp:revision>18</cp:revision>
  <dcterms:created xsi:type="dcterms:W3CDTF">2021-06-15T10:25:16Z</dcterms:created>
  <dcterms:modified xsi:type="dcterms:W3CDTF">2021-06-19T04:55:10Z</dcterms:modified>
</cp:coreProperties>
</file>