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45"/>
  </p:notesMasterIdLst>
  <p:handoutMasterIdLst>
    <p:handoutMasterId r:id="rId46"/>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1" r:id="rId25"/>
    <p:sldId id="280"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2874" y="13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DD14144-D99E-4E9B-828C-089F1DB52C8B}" type="datetimeFigureOut">
              <a:rPr lang="en-US" smtClean="0"/>
              <a:t>2/10/2023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78DA73-61AF-4BEC-9436-3BF76998085A}" type="slidenum">
              <a:rPr lang="en-US" smtClean="0"/>
              <a:t>‹#›</a:t>
            </a:fld>
            <a:endParaRPr lang="en-US"/>
          </a:p>
        </p:txBody>
      </p:sp>
    </p:spTree>
    <p:extLst>
      <p:ext uri="{BB962C8B-B14F-4D97-AF65-F5344CB8AC3E}">
        <p14:creationId xmlns:p14="http://schemas.microsoft.com/office/powerpoint/2010/main" val="20977810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AE371-A0BC-42E7-AD40-42D38CE57052}" type="datetimeFigureOut">
              <a:rPr lang="en-US" smtClean="0"/>
              <a:t>2/10/2023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30D66C-BA00-4C5E-988B-44100CFC58F0}" type="slidenum">
              <a:rPr lang="en-US" smtClean="0"/>
              <a:t>‹#›</a:t>
            </a:fld>
            <a:endParaRPr lang="en-US"/>
          </a:p>
        </p:txBody>
      </p:sp>
    </p:spTree>
    <p:extLst>
      <p:ext uri="{BB962C8B-B14F-4D97-AF65-F5344CB8AC3E}">
        <p14:creationId xmlns:p14="http://schemas.microsoft.com/office/powerpoint/2010/main" val="3249222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84639E6-C443-4977-AB5B-6B9680E43FBB}" type="datetime1">
              <a:rPr lang="en-US" smtClean="0"/>
              <a:t>2/10/2023</a:t>
            </a:fld>
            <a:endParaRPr lang="en-US"/>
          </a:p>
        </p:txBody>
      </p:sp>
      <p:sp>
        <p:nvSpPr>
          <p:cNvPr id="5" name="Footer Placeholder 4"/>
          <p:cNvSpPr>
            <a:spLocks noGrp="1"/>
          </p:cNvSpPr>
          <p:nvPr>
            <p:ph type="ftr" sz="quarter" idx="11"/>
          </p:nvPr>
        </p:nvSpPr>
        <p:spPr/>
        <p:txBody>
          <a:bodyPr/>
          <a:lstStyle/>
          <a:p>
            <a:r>
              <a:rPr lang="en-US" smtClean="0"/>
              <a:t>Diab – Image Analysis and Computer Vision</a:t>
            </a:r>
            <a:endParaRPr lang="en-US"/>
          </a:p>
        </p:txBody>
      </p:sp>
      <p:sp>
        <p:nvSpPr>
          <p:cNvPr id="6" name="Slide Number Placeholder 5"/>
          <p:cNvSpPr>
            <a:spLocks noGrp="1"/>
          </p:cNvSpPr>
          <p:nvPr>
            <p:ph type="sldNum" sz="quarter" idx="12"/>
          </p:nvPr>
        </p:nvSpPr>
        <p:spPr/>
        <p:txBody>
          <a:bodyPr/>
          <a:lstStyle/>
          <a:p>
            <a:fld id="{E502E73A-3B24-4B1D-86ED-220BCA158FC6}" type="slidenum">
              <a:rPr lang="en-US" smtClean="0"/>
              <a:t>‹#›</a:t>
            </a:fld>
            <a:endParaRPr lang="en-US"/>
          </a:p>
        </p:txBody>
      </p:sp>
    </p:spTree>
    <p:extLst>
      <p:ext uri="{BB962C8B-B14F-4D97-AF65-F5344CB8AC3E}">
        <p14:creationId xmlns:p14="http://schemas.microsoft.com/office/powerpoint/2010/main" val="3642239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C2B3D4-9C40-49C7-BF62-24EC354F9699}" type="datetime1">
              <a:rPr lang="en-US" smtClean="0"/>
              <a:t>2/10/2023</a:t>
            </a:fld>
            <a:endParaRPr lang="en-US"/>
          </a:p>
        </p:txBody>
      </p:sp>
      <p:sp>
        <p:nvSpPr>
          <p:cNvPr id="5" name="Footer Placeholder 4"/>
          <p:cNvSpPr>
            <a:spLocks noGrp="1"/>
          </p:cNvSpPr>
          <p:nvPr>
            <p:ph type="ftr" sz="quarter" idx="11"/>
          </p:nvPr>
        </p:nvSpPr>
        <p:spPr/>
        <p:txBody>
          <a:bodyPr/>
          <a:lstStyle/>
          <a:p>
            <a:r>
              <a:rPr lang="en-US" smtClean="0"/>
              <a:t>Diab – Image Analysis and Computer Vision</a:t>
            </a:r>
            <a:endParaRPr lang="en-US"/>
          </a:p>
        </p:txBody>
      </p:sp>
      <p:sp>
        <p:nvSpPr>
          <p:cNvPr id="6" name="Slide Number Placeholder 5"/>
          <p:cNvSpPr>
            <a:spLocks noGrp="1"/>
          </p:cNvSpPr>
          <p:nvPr>
            <p:ph type="sldNum" sz="quarter" idx="12"/>
          </p:nvPr>
        </p:nvSpPr>
        <p:spPr/>
        <p:txBody>
          <a:bodyPr/>
          <a:lstStyle/>
          <a:p>
            <a:fld id="{E502E73A-3B24-4B1D-86ED-220BCA158FC6}" type="slidenum">
              <a:rPr lang="en-US" smtClean="0"/>
              <a:t>‹#›</a:t>
            </a:fld>
            <a:endParaRPr lang="en-US"/>
          </a:p>
        </p:txBody>
      </p:sp>
    </p:spTree>
    <p:extLst>
      <p:ext uri="{BB962C8B-B14F-4D97-AF65-F5344CB8AC3E}">
        <p14:creationId xmlns:p14="http://schemas.microsoft.com/office/powerpoint/2010/main" val="2361421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B5E8CC-B60D-4ECA-BEE4-93F80ACBCEFD}" type="datetime1">
              <a:rPr lang="en-US" smtClean="0"/>
              <a:t>2/10/2023</a:t>
            </a:fld>
            <a:endParaRPr lang="en-US"/>
          </a:p>
        </p:txBody>
      </p:sp>
      <p:sp>
        <p:nvSpPr>
          <p:cNvPr id="5" name="Footer Placeholder 4"/>
          <p:cNvSpPr>
            <a:spLocks noGrp="1"/>
          </p:cNvSpPr>
          <p:nvPr>
            <p:ph type="ftr" sz="quarter" idx="11"/>
          </p:nvPr>
        </p:nvSpPr>
        <p:spPr/>
        <p:txBody>
          <a:bodyPr/>
          <a:lstStyle/>
          <a:p>
            <a:r>
              <a:rPr lang="en-US" smtClean="0"/>
              <a:t>Diab – Image Analysis and Computer Vision</a:t>
            </a:r>
            <a:endParaRPr lang="en-US"/>
          </a:p>
        </p:txBody>
      </p:sp>
      <p:sp>
        <p:nvSpPr>
          <p:cNvPr id="6" name="Slide Number Placeholder 5"/>
          <p:cNvSpPr>
            <a:spLocks noGrp="1"/>
          </p:cNvSpPr>
          <p:nvPr>
            <p:ph type="sldNum" sz="quarter" idx="12"/>
          </p:nvPr>
        </p:nvSpPr>
        <p:spPr/>
        <p:txBody>
          <a:bodyPr/>
          <a:lstStyle/>
          <a:p>
            <a:fld id="{E502E73A-3B24-4B1D-86ED-220BCA158FC6}" type="slidenum">
              <a:rPr lang="en-US" smtClean="0"/>
              <a:t>‹#›</a:t>
            </a:fld>
            <a:endParaRPr lang="en-US"/>
          </a:p>
        </p:txBody>
      </p:sp>
    </p:spTree>
    <p:extLst>
      <p:ext uri="{BB962C8B-B14F-4D97-AF65-F5344CB8AC3E}">
        <p14:creationId xmlns:p14="http://schemas.microsoft.com/office/powerpoint/2010/main" val="3643225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E268D3-79B1-42AD-AD0F-95F88DE460FF}" type="datetime1">
              <a:rPr lang="en-US" smtClean="0"/>
              <a:t>2/10/2023</a:t>
            </a:fld>
            <a:endParaRPr lang="en-US"/>
          </a:p>
        </p:txBody>
      </p:sp>
      <p:sp>
        <p:nvSpPr>
          <p:cNvPr id="5" name="Footer Placeholder 4"/>
          <p:cNvSpPr>
            <a:spLocks noGrp="1"/>
          </p:cNvSpPr>
          <p:nvPr>
            <p:ph type="ftr" sz="quarter" idx="11"/>
          </p:nvPr>
        </p:nvSpPr>
        <p:spPr/>
        <p:txBody>
          <a:bodyPr/>
          <a:lstStyle/>
          <a:p>
            <a:r>
              <a:rPr lang="en-US" smtClean="0"/>
              <a:t>Diab – Image Analysis and Computer Vision</a:t>
            </a:r>
            <a:endParaRPr lang="en-US"/>
          </a:p>
        </p:txBody>
      </p:sp>
      <p:sp>
        <p:nvSpPr>
          <p:cNvPr id="6" name="Slide Number Placeholder 5"/>
          <p:cNvSpPr>
            <a:spLocks noGrp="1"/>
          </p:cNvSpPr>
          <p:nvPr>
            <p:ph type="sldNum" sz="quarter" idx="12"/>
          </p:nvPr>
        </p:nvSpPr>
        <p:spPr/>
        <p:txBody>
          <a:bodyPr/>
          <a:lstStyle/>
          <a:p>
            <a:fld id="{E502E73A-3B24-4B1D-86ED-220BCA158FC6}" type="slidenum">
              <a:rPr lang="en-US" smtClean="0"/>
              <a:t>‹#›</a:t>
            </a:fld>
            <a:endParaRPr lang="en-US"/>
          </a:p>
        </p:txBody>
      </p:sp>
    </p:spTree>
    <p:extLst>
      <p:ext uri="{BB962C8B-B14F-4D97-AF65-F5344CB8AC3E}">
        <p14:creationId xmlns:p14="http://schemas.microsoft.com/office/powerpoint/2010/main" val="260240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481BB1C-E026-44CB-BF82-E740460EFC43}" type="datetime1">
              <a:rPr lang="en-US" smtClean="0"/>
              <a:t>2/10/2023</a:t>
            </a:fld>
            <a:endParaRPr lang="en-US"/>
          </a:p>
        </p:txBody>
      </p:sp>
      <p:sp>
        <p:nvSpPr>
          <p:cNvPr id="5" name="Footer Placeholder 4"/>
          <p:cNvSpPr>
            <a:spLocks noGrp="1"/>
          </p:cNvSpPr>
          <p:nvPr>
            <p:ph type="ftr" sz="quarter" idx="11"/>
          </p:nvPr>
        </p:nvSpPr>
        <p:spPr/>
        <p:txBody>
          <a:bodyPr/>
          <a:lstStyle/>
          <a:p>
            <a:r>
              <a:rPr lang="en-US" smtClean="0"/>
              <a:t>Diab – Image Analysis and Computer Vision</a:t>
            </a:r>
            <a:endParaRPr lang="en-US"/>
          </a:p>
        </p:txBody>
      </p:sp>
      <p:sp>
        <p:nvSpPr>
          <p:cNvPr id="6" name="Slide Number Placeholder 5"/>
          <p:cNvSpPr>
            <a:spLocks noGrp="1"/>
          </p:cNvSpPr>
          <p:nvPr>
            <p:ph type="sldNum" sz="quarter" idx="12"/>
          </p:nvPr>
        </p:nvSpPr>
        <p:spPr/>
        <p:txBody>
          <a:bodyPr/>
          <a:lstStyle/>
          <a:p>
            <a:fld id="{E502E73A-3B24-4B1D-86ED-220BCA158FC6}" type="slidenum">
              <a:rPr lang="en-US" smtClean="0"/>
              <a:t>‹#›</a:t>
            </a:fld>
            <a:endParaRPr lang="en-US"/>
          </a:p>
        </p:txBody>
      </p:sp>
    </p:spTree>
    <p:extLst>
      <p:ext uri="{BB962C8B-B14F-4D97-AF65-F5344CB8AC3E}">
        <p14:creationId xmlns:p14="http://schemas.microsoft.com/office/powerpoint/2010/main" val="1228971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65C20AB-410A-4D89-8A24-8351E3E11A13}" type="datetime1">
              <a:rPr lang="en-US" smtClean="0"/>
              <a:t>2/10/2023</a:t>
            </a:fld>
            <a:endParaRPr lang="en-US"/>
          </a:p>
        </p:txBody>
      </p:sp>
      <p:sp>
        <p:nvSpPr>
          <p:cNvPr id="6" name="Footer Placeholder 5"/>
          <p:cNvSpPr>
            <a:spLocks noGrp="1"/>
          </p:cNvSpPr>
          <p:nvPr>
            <p:ph type="ftr" sz="quarter" idx="11"/>
          </p:nvPr>
        </p:nvSpPr>
        <p:spPr/>
        <p:txBody>
          <a:bodyPr/>
          <a:lstStyle/>
          <a:p>
            <a:r>
              <a:rPr lang="en-US" smtClean="0"/>
              <a:t>Diab – Image Analysis and Computer Vision</a:t>
            </a:r>
            <a:endParaRPr lang="en-US"/>
          </a:p>
        </p:txBody>
      </p:sp>
      <p:sp>
        <p:nvSpPr>
          <p:cNvPr id="7" name="Slide Number Placeholder 6"/>
          <p:cNvSpPr>
            <a:spLocks noGrp="1"/>
          </p:cNvSpPr>
          <p:nvPr>
            <p:ph type="sldNum" sz="quarter" idx="12"/>
          </p:nvPr>
        </p:nvSpPr>
        <p:spPr/>
        <p:txBody>
          <a:bodyPr/>
          <a:lstStyle/>
          <a:p>
            <a:fld id="{E502E73A-3B24-4B1D-86ED-220BCA158FC6}" type="slidenum">
              <a:rPr lang="en-US" smtClean="0"/>
              <a:t>‹#›</a:t>
            </a:fld>
            <a:endParaRPr lang="en-US"/>
          </a:p>
        </p:txBody>
      </p:sp>
    </p:spTree>
    <p:extLst>
      <p:ext uri="{BB962C8B-B14F-4D97-AF65-F5344CB8AC3E}">
        <p14:creationId xmlns:p14="http://schemas.microsoft.com/office/powerpoint/2010/main" val="2712450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5192F84-2973-434C-8FE2-F7F2242FE1A9}" type="datetime1">
              <a:rPr lang="en-US" smtClean="0"/>
              <a:t>2/10/2023</a:t>
            </a:fld>
            <a:endParaRPr lang="en-US"/>
          </a:p>
        </p:txBody>
      </p:sp>
      <p:sp>
        <p:nvSpPr>
          <p:cNvPr id="8" name="Footer Placeholder 7"/>
          <p:cNvSpPr>
            <a:spLocks noGrp="1"/>
          </p:cNvSpPr>
          <p:nvPr>
            <p:ph type="ftr" sz="quarter" idx="11"/>
          </p:nvPr>
        </p:nvSpPr>
        <p:spPr/>
        <p:txBody>
          <a:bodyPr/>
          <a:lstStyle/>
          <a:p>
            <a:r>
              <a:rPr lang="en-US" smtClean="0"/>
              <a:t>Diab – Image Analysis and Computer Vision</a:t>
            </a:r>
            <a:endParaRPr lang="en-US"/>
          </a:p>
        </p:txBody>
      </p:sp>
      <p:sp>
        <p:nvSpPr>
          <p:cNvPr id="9" name="Slide Number Placeholder 8"/>
          <p:cNvSpPr>
            <a:spLocks noGrp="1"/>
          </p:cNvSpPr>
          <p:nvPr>
            <p:ph type="sldNum" sz="quarter" idx="12"/>
          </p:nvPr>
        </p:nvSpPr>
        <p:spPr/>
        <p:txBody>
          <a:bodyPr/>
          <a:lstStyle/>
          <a:p>
            <a:fld id="{E502E73A-3B24-4B1D-86ED-220BCA158FC6}" type="slidenum">
              <a:rPr lang="en-US" smtClean="0"/>
              <a:t>‹#›</a:t>
            </a:fld>
            <a:endParaRPr lang="en-US"/>
          </a:p>
        </p:txBody>
      </p:sp>
    </p:spTree>
    <p:extLst>
      <p:ext uri="{BB962C8B-B14F-4D97-AF65-F5344CB8AC3E}">
        <p14:creationId xmlns:p14="http://schemas.microsoft.com/office/powerpoint/2010/main" val="315877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358A074-F4B7-4AD7-A44D-422FFF9C1164}" type="datetime1">
              <a:rPr lang="en-US" smtClean="0"/>
              <a:t>2/10/2023</a:t>
            </a:fld>
            <a:endParaRPr lang="en-US"/>
          </a:p>
        </p:txBody>
      </p:sp>
      <p:sp>
        <p:nvSpPr>
          <p:cNvPr id="4" name="Footer Placeholder 3"/>
          <p:cNvSpPr>
            <a:spLocks noGrp="1"/>
          </p:cNvSpPr>
          <p:nvPr>
            <p:ph type="ftr" sz="quarter" idx="11"/>
          </p:nvPr>
        </p:nvSpPr>
        <p:spPr/>
        <p:txBody>
          <a:bodyPr/>
          <a:lstStyle/>
          <a:p>
            <a:r>
              <a:rPr lang="en-US" smtClean="0"/>
              <a:t>Diab – Image Analysis and Computer Vision</a:t>
            </a:r>
            <a:endParaRPr lang="en-US"/>
          </a:p>
        </p:txBody>
      </p:sp>
      <p:sp>
        <p:nvSpPr>
          <p:cNvPr id="5" name="Slide Number Placeholder 4"/>
          <p:cNvSpPr>
            <a:spLocks noGrp="1"/>
          </p:cNvSpPr>
          <p:nvPr>
            <p:ph type="sldNum" sz="quarter" idx="12"/>
          </p:nvPr>
        </p:nvSpPr>
        <p:spPr/>
        <p:txBody>
          <a:bodyPr/>
          <a:lstStyle/>
          <a:p>
            <a:fld id="{E502E73A-3B24-4B1D-86ED-220BCA158FC6}" type="slidenum">
              <a:rPr lang="en-US" smtClean="0"/>
              <a:t>‹#›</a:t>
            </a:fld>
            <a:endParaRPr lang="en-US"/>
          </a:p>
        </p:txBody>
      </p:sp>
    </p:spTree>
    <p:extLst>
      <p:ext uri="{BB962C8B-B14F-4D97-AF65-F5344CB8AC3E}">
        <p14:creationId xmlns:p14="http://schemas.microsoft.com/office/powerpoint/2010/main" val="940635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1703FC-58DE-4FBA-9D67-746D1547FC49}" type="datetime1">
              <a:rPr lang="en-US" smtClean="0"/>
              <a:t>2/10/2023</a:t>
            </a:fld>
            <a:endParaRPr lang="en-US"/>
          </a:p>
        </p:txBody>
      </p:sp>
      <p:sp>
        <p:nvSpPr>
          <p:cNvPr id="3" name="Footer Placeholder 2"/>
          <p:cNvSpPr>
            <a:spLocks noGrp="1"/>
          </p:cNvSpPr>
          <p:nvPr>
            <p:ph type="ftr" sz="quarter" idx="11"/>
          </p:nvPr>
        </p:nvSpPr>
        <p:spPr/>
        <p:txBody>
          <a:bodyPr/>
          <a:lstStyle/>
          <a:p>
            <a:r>
              <a:rPr lang="en-US" smtClean="0"/>
              <a:t>Diab – Image Analysis and Computer Vision</a:t>
            </a:r>
            <a:endParaRPr lang="en-US"/>
          </a:p>
        </p:txBody>
      </p:sp>
      <p:sp>
        <p:nvSpPr>
          <p:cNvPr id="4" name="Slide Number Placeholder 3"/>
          <p:cNvSpPr>
            <a:spLocks noGrp="1"/>
          </p:cNvSpPr>
          <p:nvPr>
            <p:ph type="sldNum" sz="quarter" idx="12"/>
          </p:nvPr>
        </p:nvSpPr>
        <p:spPr/>
        <p:txBody>
          <a:bodyPr/>
          <a:lstStyle/>
          <a:p>
            <a:fld id="{E502E73A-3B24-4B1D-86ED-220BCA158FC6}" type="slidenum">
              <a:rPr lang="en-US" smtClean="0"/>
              <a:t>‹#›</a:t>
            </a:fld>
            <a:endParaRPr lang="en-US"/>
          </a:p>
        </p:txBody>
      </p:sp>
    </p:spTree>
    <p:extLst>
      <p:ext uri="{BB962C8B-B14F-4D97-AF65-F5344CB8AC3E}">
        <p14:creationId xmlns:p14="http://schemas.microsoft.com/office/powerpoint/2010/main" val="2254579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E91B533-DE3B-469C-8448-393F93B41142}" type="datetime1">
              <a:rPr lang="en-US" smtClean="0"/>
              <a:t>2/10/2023</a:t>
            </a:fld>
            <a:endParaRPr lang="en-US"/>
          </a:p>
        </p:txBody>
      </p:sp>
      <p:sp>
        <p:nvSpPr>
          <p:cNvPr id="6" name="Footer Placeholder 5"/>
          <p:cNvSpPr>
            <a:spLocks noGrp="1"/>
          </p:cNvSpPr>
          <p:nvPr>
            <p:ph type="ftr" sz="quarter" idx="11"/>
          </p:nvPr>
        </p:nvSpPr>
        <p:spPr/>
        <p:txBody>
          <a:bodyPr/>
          <a:lstStyle/>
          <a:p>
            <a:r>
              <a:rPr lang="en-US" smtClean="0"/>
              <a:t>Diab – Image Analysis and Computer Vision</a:t>
            </a:r>
            <a:endParaRPr lang="en-US"/>
          </a:p>
        </p:txBody>
      </p:sp>
      <p:sp>
        <p:nvSpPr>
          <p:cNvPr id="7" name="Slide Number Placeholder 6"/>
          <p:cNvSpPr>
            <a:spLocks noGrp="1"/>
          </p:cNvSpPr>
          <p:nvPr>
            <p:ph type="sldNum" sz="quarter" idx="12"/>
          </p:nvPr>
        </p:nvSpPr>
        <p:spPr/>
        <p:txBody>
          <a:bodyPr/>
          <a:lstStyle/>
          <a:p>
            <a:fld id="{E502E73A-3B24-4B1D-86ED-220BCA158FC6}" type="slidenum">
              <a:rPr lang="en-US" smtClean="0"/>
              <a:t>‹#›</a:t>
            </a:fld>
            <a:endParaRPr lang="en-US"/>
          </a:p>
        </p:txBody>
      </p:sp>
    </p:spTree>
    <p:extLst>
      <p:ext uri="{BB962C8B-B14F-4D97-AF65-F5344CB8AC3E}">
        <p14:creationId xmlns:p14="http://schemas.microsoft.com/office/powerpoint/2010/main" val="2766550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8DE2475-4A41-4913-9838-AA7C931DF939}" type="datetime1">
              <a:rPr lang="en-US" smtClean="0"/>
              <a:t>2/10/2023</a:t>
            </a:fld>
            <a:endParaRPr lang="en-US"/>
          </a:p>
        </p:txBody>
      </p:sp>
      <p:sp>
        <p:nvSpPr>
          <p:cNvPr id="6" name="Footer Placeholder 5"/>
          <p:cNvSpPr>
            <a:spLocks noGrp="1"/>
          </p:cNvSpPr>
          <p:nvPr>
            <p:ph type="ftr" sz="quarter" idx="11"/>
          </p:nvPr>
        </p:nvSpPr>
        <p:spPr/>
        <p:txBody>
          <a:bodyPr/>
          <a:lstStyle/>
          <a:p>
            <a:r>
              <a:rPr lang="en-US" smtClean="0"/>
              <a:t>Diab – Image Analysis and Computer Vision</a:t>
            </a:r>
            <a:endParaRPr lang="en-US"/>
          </a:p>
        </p:txBody>
      </p:sp>
      <p:sp>
        <p:nvSpPr>
          <p:cNvPr id="7" name="Slide Number Placeholder 6"/>
          <p:cNvSpPr>
            <a:spLocks noGrp="1"/>
          </p:cNvSpPr>
          <p:nvPr>
            <p:ph type="sldNum" sz="quarter" idx="12"/>
          </p:nvPr>
        </p:nvSpPr>
        <p:spPr/>
        <p:txBody>
          <a:bodyPr/>
          <a:lstStyle/>
          <a:p>
            <a:fld id="{E502E73A-3B24-4B1D-86ED-220BCA158FC6}" type="slidenum">
              <a:rPr lang="en-US" smtClean="0"/>
              <a:t>‹#›</a:t>
            </a:fld>
            <a:endParaRPr lang="en-US"/>
          </a:p>
        </p:txBody>
      </p:sp>
    </p:spTree>
    <p:extLst>
      <p:ext uri="{BB962C8B-B14F-4D97-AF65-F5344CB8AC3E}">
        <p14:creationId xmlns:p14="http://schemas.microsoft.com/office/powerpoint/2010/main" val="2278808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A2B599-7D8A-4700-B83B-FEA248467A72}" type="datetime1">
              <a:rPr lang="en-US" smtClean="0"/>
              <a:t>2/10/2023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Diab – Image Analysis and Computer Vision</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02E73A-3B24-4B1D-86ED-220BCA158FC6}" type="slidenum">
              <a:rPr lang="en-US" smtClean="0"/>
              <a:t>‹#›</a:t>
            </a:fld>
            <a:endParaRPr lang="en-US"/>
          </a:p>
        </p:txBody>
      </p:sp>
    </p:spTree>
    <p:extLst>
      <p:ext uri="{BB962C8B-B14F-4D97-AF65-F5344CB8AC3E}">
        <p14:creationId xmlns:p14="http://schemas.microsoft.com/office/powerpoint/2010/main" val="255451621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google.github.io/mediapipe/" TargetMode="External"/><Relationship Id="rId7" Type="http://schemas.openxmlformats.org/officeDocument/2006/relationships/hyperlink" Target="https://github.com/ultralytics/yolov5"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pytorch.org/hub/intelisl_midas_v2/" TargetMode="External"/><Relationship Id="rId5" Type="http://schemas.openxmlformats.org/officeDocument/2006/relationships/hyperlink" Target="https://mediapipe.dev/images/mobile/hand_landmarks.png" TargetMode="External"/><Relationship Id="rId4" Type="http://schemas.openxmlformats.org/officeDocument/2006/relationships/hyperlink" Target="https://google.github.io/mediapipe/solutions/hands" TargetMode="Externa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Logo&#10;&#10;Description automatically generated with medium confidence"/>
          <p:cNvPicPr/>
          <p:nvPr/>
        </p:nvPicPr>
        <p:blipFill>
          <a:blip r:embed="rId2"/>
          <a:stretch>
            <a:fillRect/>
          </a:stretch>
        </p:blipFill>
        <p:spPr>
          <a:xfrm>
            <a:off x="3548062" y="543928"/>
            <a:ext cx="5095875" cy="1695450"/>
          </a:xfrm>
          <a:prstGeom prst="rect">
            <a:avLst/>
          </a:prstGeom>
        </p:spPr>
      </p:pic>
      <p:sp>
        <p:nvSpPr>
          <p:cNvPr id="5" name="Rectangle 4"/>
          <p:cNvSpPr/>
          <p:nvPr/>
        </p:nvSpPr>
        <p:spPr>
          <a:xfrm>
            <a:off x="3047999" y="2534655"/>
            <a:ext cx="6096000" cy="3447482"/>
          </a:xfrm>
          <a:prstGeom prst="rect">
            <a:avLst/>
          </a:prstGeom>
        </p:spPr>
        <p:txBody>
          <a:bodyPr>
            <a:spAutoFit/>
          </a:bodyPr>
          <a:lstStyle/>
          <a:p>
            <a:pPr algn="ctr">
              <a:lnSpc>
                <a:spcPct val="107000"/>
              </a:lnSpc>
              <a:spcAft>
                <a:spcPts val="800"/>
              </a:spcAft>
            </a:pPr>
            <a:r>
              <a:rPr lang="en-US" sz="2400" b="1" dirty="0">
                <a:latin typeface="Times New Roman" panose="02020603050405020304" pitchFamily="18" charset="0"/>
                <a:ea typeface="Calibri" panose="020F0502020204030204" pitchFamily="34" charset="0"/>
                <a:cs typeface="Times New Roman" panose="02020603050405020304" pitchFamily="18" charset="0"/>
              </a:rPr>
              <a:t>Image Analysis and Computer Vision</a:t>
            </a:r>
            <a:endParaRPr lang="en-US" sz="2400" dirty="0" smtClean="0">
              <a:effectLst/>
              <a:latin typeface="Times New Roman" panose="02020603050405020304" pitchFamily="18" charset="0"/>
              <a:ea typeface="Calibri" panose="020F0502020204030204" pitchFamily="34" charset="0"/>
              <a:cs typeface="Arial" panose="020B0604020202020204" pitchFamily="34" charset="0"/>
            </a:endParaRPr>
          </a:p>
          <a:p>
            <a:pPr algn="ctr">
              <a:lnSpc>
                <a:spcPct val="107000"/>
              </a:lnSpc>
              <a:spcAft>
                <a:spcPts val="800"/>
              </a:spcAft>
            </a:pPr>
            <a:r>
              <a:rPr lang="en-US" sz="2400" b="1" dirty="0" smtClean="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dirty="0" smtClean="0">
              <a:effectLst/>
              <a:latin typeface="Times New Roman" panose="02020603050405020304" pitchFamily="18" charset="0"/>
              <a:ea typeface="Calibri" panose="020F0502020204030204" pitchFamily="34" charset="0"/>
              <a:cs typeface="Arial" panose="020B0604020202020204" pitchFamily="34" charset="0"/>
            </a:endParaRPr>
          </a:p>
          <a:p>
            <a:pPr algn="ctr">
              <a:lnSpc>
                <a:spcPct val="107000"/>
              </a:lnSpc>
              <a:spcAft>
                <a:spcPts val="800"/>
              </a:spcAft>
            </a:pPr>
            <a:r>
              <a:rPr lang="en-US" sz="2400" b="1" dirty="0">
                <a:latin typeface="Times New Roman" panose="02020603050405020304" pitchFamily="18" charset="0"/>
                <a:ea typeface="Calibri" panose="020F0502020204030204" pitchFamily="34" charset="0"/>
                <a:cs typeface="Times New Roman" panose="02020603050405020304" pitchFamily="18" charset="0"/>
              </a:rPr>
              <a:t>Project Documentation</a:t>
            </a:r>
            <a:endParaRPr lang="en-US" sz="2400" dirty="0" smtClean="0">
              <a:effectLst/>
              <a:latin typeface="Times New Roman" panose="02020603050405020304" pitchFamily="18" charset="0"/>
              <a:ea typeface="Calibri" panose="020F0502020204030204" pitchFamily="34" charset="0"/>
              <a:cs typeface="Arial" panose="020B0604020202020204" pitchFamily="34" charset="0"/>
            </a:endParaRPr>
          </a:p>
          <a:p>
            <a:pPr algn="ctr">
              <a:lnSpc>
                <a:spcPct val="107000"/>
              </a:lnSpc>
              <a:spcAft>
                <a:spcPts val="800"/>
              </a:spcAft>
            </a:pPr>
            <a:r>
              <a:rPr lang="en-US" sz="2400" b="1"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smtClean="0">
              <a:effectLst/>
              <a:latin typeface="Times New Roman" panose="02020603050405020304" pitchFamily="18" charset="0"/>
              <a:ea typeface="Calibri" panose="020F0502020204030204" pitchFamily="34" charset="0"/>
              <a:cs typeface="Arial" panose="020B0604020202020204" pitchFamily="34" charset="0"/>
            </a:endParaRPr>
          </a:p>
          <a:p>
            <a:pPr algn="ctr">
              <a:lnSpc>
                <a:spcPct val="107000"/>
              </a:lnSpc>
              <a:spcAft>
                <a:spcPts val="800"/>
              </a:spcAft>
            </a:pPr>
            <a:r>
              <a:rPr lang="en-US" sz="2400" b="1"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smtClean="0">
              <a:effectLst/>
              <a:latin typeface="Times New Roman" panose="02020603050405020304" pitchFamily="18" charset="0"/>
              <a:ea typeface="Calibri" panose="020F0502020204030204" pitchFamily="34" charset="0"/>
              <a:cs typeface="Arial" panose="020B0604020202020204" pitchFamily="34" charset="0"/>
            </a:endParaRPr>
          </a:p>
          <a:p>
            <a:pPr algn="ctr">
              <a:lnSpc>
                <a:spcPct val="107000"/>
              </a:lnSpc>
              <a:spcAft>
                <a:spcPts val="800"/>
              </a:spcAft>
            </a:pPr>
            <a:r>
              <a:rPr lang="en-US" sz="2400" b="1" dirty="0">
                <a:latin typeface="Times New Roman" panose="02020603050405020304" pitchFamily="18" charset="0"/>
                <a:ea typeface="Calibri" panose="020F0502020204030204" pitchFamily="34" charset="0"/>
                <a:cs typeface="Times New Roman" panose="02020603050405020304" pitchFamily="18" charset="0"/>
              </a:rPr>
              <a:t>Mohanad Diab</a:t>
            </a:r>
            <a:endParaRPr lang="en-US" sz="2400" dirty="0" smtClean="0">
              <a:effectLst/>
              <a:latin typeface="Times New Roman" panose="02020603050405020304" pitchFamily="18" charset="0"/>
              <a:ea typeface="Calibri" panose="020F0502020204030204" pitchFamily="34" charset="0"/>
              <a:cs typeface="Arial" panose="020B0604020202020204" pitchFamily="34" charset="0"/>
            </a:endParaRPr>
          </a:p>
          <a:p>
            <a:pPr algn="ctr">
              <a:lnSpc>
                <a:spcPct val="107000"/>
              </a:lnSpc>
              <a:spcAft>
                <a:spcPts val="800"/>
              </a:spcAft>
            </a:pPr>
            <a:r>
              <a:rPr lang="en-US" sz="2400" b="1" dirty="0">
                <a:latin typeface="Times New Roman" panose="02020603050405020304" pitchFamily="18" charset="0"/>
                <a:ea typeface="Calibri" panose="020F0502020204030204" pitchFamily="34" charset="0"/>
                <a:cs typeface="Times New Roman" panose="02020603050405020304" pitchFamily="18" charset="0"/>
              </a:rPr>
              <a:t>10769366</a:t>
            </a:r>
            <a:endParaRPr lang="en-US" sz="2400" dirty="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13" name="Rectangle 11"/>
          <p:cNvSpPr>
            <a:spLocks noChangeArrowheads="1"/>
          </p:cNvSpPr>
          <p:nvPr/>
        </p:nvSpPr>
        <p:spPr bwMode="auto">
          <a:xfrm>
            <a:off x="1235242" y="377290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252504256"/>
      </p:ext>
    </p:extLst>
  </p:cSld>
  <p:clrMapOvr>
    <a:masterClrMapping/>
  </p:clrMapOvr>
  <p:transition spd="med">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Diab – Image Analysis and Computer Vision</a:t>
            </a:r>
            <a:endParaRPr lang="en-US"/>
          </a:p>
        </p:txBody>
      </p:sp>
      <p:sp>
        <p:nvSpPr>
          <p:cNvPr id="5" name="Slide Number Placeholder 4"/>
          <p:cNvSpPr>
            <a:spLocks noGrp="1"/>
          </p:cNvSpPr>
          <p:nvPr>
            <p:ph type="sldNum" sz="quarter" idx="12"/>
          </p:nvPr>
        </p:nvSpPr>
        <p:spPr/>
        <p:txBody>
          <a:bodyPr/>
          <a:lstStyle/>
          <a:p>
            <a:fld id="{E502E73A-3B24-4B1D-86ED-220BCA158FC6}" type="slidenum">
              <a:rPr lang="en-US" smtClean="0"/>
              <a:t>10</a:t>
            </a:fld>
            <a:endParaRPr lang="en-US"/>
          </a:p>
        </p:txBody>
      </p:sp>
      <p:pic>
        <p:nvPicPr>
          <p:cNvPr id="6" name="Picture 4" descr="A picture containing text&#10;&#10;Description automatically genera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5625368"/>
            <a:ext cx="993775" cy="9906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04800" y="174596"/>
            <a:ext cx="11694695" cy="369332"/>
          </a:xfrm>
          <a:prstGeom prst="rect">
            <a:avLst/>
          </a:prstGeom>
        </p:spPr>
        <p:txBody>
          <a:bodyPr wrap="square">
            <a:spAutoFit/>
          </a:bodyPr>
          <a:lstStyle/>
          <a:p>
            <a:pPr>
              <a:tabLst>
                <a:tab pos="2865755" algn="ctr"/>
                <a:tab pos="5731510" algn="r"/>
                <a:tab pos="558800" algn="l"/>
                <a:tab pos="2865755" algn="ctr"/>
                <a:tab pos="5731510" algn="r"/>
              </a:tabLst>
            </a:pPr>
            <a:r>
              <a:rPr lang="en-US" dirty="0" smtClean="0">
                <a:solidFill>
                  <a:schemeClr val="bg1">
                    <a:lumMod val="65000"/>
                  </a:schemeClr>
                </a:solidFill>
                <a:latin typeface="Times New Roman" panose="02020603050405020304" pitchFamily="18" charset="0"/>
                <a:ea typeface="Calibri" panose="020F0502020204030204" pitchFamily="34" charset="0"/>
                <a:cs typeface="Times New Roman" panose="02020603050405020304" pitchFamily="18" charset="0"/>
              </a:rPr>
              <a:t>Version 1.0	                                                                                                                  	               2023</a:t>
            </a:r>
            <a:endParaRPr lang="en-US" dirty="0">
              <a:solidFill>
                <a:schemeClr val="bg1">
                  <a:lumMod val="65000"/>
                </a:schemeClr>
              </a:solidFill>
              <a:latin typeface="Times New Roman" panose="02020603050405020304" pitchFamily="18" charset="0"/>
              <a:ea typeface="Calibri" panose="020F0502020204030204" pitchFamily="34" charset="0"/>
              <a:cs typeface="Arial" panose="020B0604020202020204" pitchFamily="34" charset="0"/>
            </a:endParaRPr>
          </a:p>
        </p:txBody>
      </p:sp>
      <p:sp>
        <p:nvSpPr>
          <p:cNvPr id="9" name="Rectangle 8"/>
          <p:cNvSpPr/>
          <p:nvPr/>
        </p:nvSpPr>
        <p:spPr>
          <a:xfrm>
            <a:off x="3623849" y="543928"/>
            <a:ext cx="4944302" cy="769441"/>
          </a:xfrm>
          <a:prstGeom prst="rect">
            <a:avLst/>
          </a:prstGeom>
        </p:spPr>
        <p:txBody>
          <a:bodyPr wrap="none">
            <a:spAutoFit/>
          </a:bodyPr>
          <a:lstStyle/>
          <a:p>
            <a:r>
              <a:rPr lang="en-US" sz="4400" dirty="0" smtClean="0">
                <a:latin typeface="Times New Roman" panose="02020603050405020304" pitchFamily="18" charset="0"/>
                <a:ea typeface="Calibri" panose="020F0502020204030204" pitchFamily="34" charset="0"/>
                <a:cs typeface="Arial" panose="020B0604020202020204" pitchFamily="34" charset="0"/>
              </a:rPr>
              <a:t>Preliminary</a:t>
            </a:r>
            <a:r>
              <a:rPr lang="en-US" sz="4400" dirty="0" smtClean="0"/>
              <a:t> research</a:t>
            </a:r>
            <a:endParaRPr lang="en-US" sz="4400" dirty="0" smtClean="0">
              <a:latin typeface="Times New Roman" panose="02020603050405020304" pitchFamily="18" charset="0"/>
              <a:ea typeface="Calibri" panose="020F0502020204030204" pitchFamily="34" charset="0"/>
              <a:cs typeface="Arial" panose="020B0604020202020204" pitchFamily="34" charset="0"/>
            </a:endParaRPr>
          </a:p>
        </p:txBody>
      </p:sp>
      <p:sp>
        <p:nvSpPr>
          <p:cNvPr id="12" name="Rectangle 11"/>
          <p:cNvSpPr/>
          <p:nvPr/>
        </p:nvSpPr>
        <p:spPr>
          <a:xfrm>
            <a:off x="1298575" y="1577264"/>
            <a:ext cx="5600800" cy="3766929"/>
          </a:xfrm>
          <a:prstGeom prst="rect">
            <a:avLst/>
          </a:prstGeom>
        </p:spPr>
        <p:txBody>
          <a:bodyPr wrap="square">
            <a:spAutoFit/>
          </a:bodyPr>
          <a:lstStyle/>
          <a:p>
            <a:pPr>
              <a:lnSpc>
                <a:spcPct val="107000"/>
              </a:lnSpc>
              <a:spcAft>
                <a:spcPts val="800"/>
              </a:spcAft>
            </a:pPr>
            <a:r>
              <a:rPr lang="en-US" sz="3200" b="1" dirty="0" smtClean="0">
                <a:latin typeface="Times New Roman" panose="02020603050405020304" pitchFamily="18" charset="0"/>
                <a:ea typeface="Calibri" panose="020F0502020204030204" pitchFamily="34" charset="0"/>
                <a:cs typeface="Times New Roman" panose="02020603050405020304" pitchFamily="18" charset="0"/>
              </a:rPr>
              <a:t>Technologies &amp; methods: </a:t>
            </a:r>
          </a:p>
          <a:p>
            <a:pPr marL="457200" indent="-457200">
              <a:lnSpc>
                <a:spcPct val="107000"/>
              </a:lnSpc>
              <a:spcAft>
                <a:spcPts val="800"/>
              </a:spcAft>
              <a:buFontTx/>
              <a:buChar char="-"/>
            </a:pPr>
            <a:r>
              <a:rPr lang="en-US" sz="3200" dirty="0" smtClean="0">
                <a:latin typeface="Times New Roman" panose="02020603050405020304" pitchFamily="18" charset="0"/>
                <a:ea typeface="Calibri" panose="020F0502020204030204" pitchFamily="34" charset="0"/>
                <a:cs typeface="Times New Roman" panose="02020603050405020304" pitchFamily="18" charset="0"/>
              </a:rPr>
              <a:t>Haar classifiers</a:t>
            </a:r>
          </a:p>
          <a:p>
            <a:pPr marL="457200" indent="-457200">
              <a:lnSpc>
                <a:spcPct val="107000"/>
              </a:lnSpc>
              <a:spcAft>
                <a:spcPts val="800"/>
              </a:spcAft>
              <a:buFontTx/>
              <a:buChar char="-"/>
            </a:pPr>
            <a:r>
              <a:rPr lang="en-US" sz="3200" dirty="0" smtClean="0">
                <a:solidFill>
                  <a:schemeClr val="accent5"/>
                </a:solidFill>
                <a:latin typeface="Times New Roman" panose="02020603050405020304" pitchFamily="18" charset="0"/>
                <a:ea typeface="Calibri" panose="020F0502020204030204" pitchFamily="34" charset="0"/>
                <a:cs typeface="Times New Roman" panose="02020603050405020304" pitchFamily="18" charset="0"/>
              </a:rPr>
              <a:t>Mediapipe</a:t>
            </a:r>
          </a:p>
          <a:p>
            <a:pPr marL="457200" indent="-457200">
              <a:lnSpc>
                <a:spcPct val="107000"/>
              </a:lnSpc>
              <a:spcAft>
                <a:spcPts val="800"/>
              </a:spcAft>
              <a:buFontTx/>
              <a:buChar char="-"/>
            </a:pPr>
            <a:r>
              <a:rPr lang="en-US" sz="3200" dirty="0" smtClean="0">
                <a:latin typeface="Times New Roman" panose="02020603050405020304" pitchFamily="18" charset="0"/>
                <a:ea typeface="Calibri" panose="020F0502020204030204" pitchFamily="34" charset="0"/>
                <a:cs typeface="Times New Roman" panose="02020603050405020304" pitchFamily="18" charset="0"/>
              </a:rPr>
              <a:t>Yolo model</a:t>
            </a:r>
          </a:p>
          <a:p>
            <a:pPr marL="457200" indent="-457200">
              <a:lnSpc>
                <a:spcPct val="107000"/>
              </a:lnSpc>
              <a:spcAft>
                <a:spcPts val="800"/>
              </a:spcAft>
              <a:buFontTx/>
              <a:buChar char="-"/>
            </a:pPr>
            <a:r>
              <a:rPr lang="en-US" sz="3200" dirty="0" smtClean="0">
                <a:latin typeface="Times New Roman" panose="02020603050405020304" pitchFamily="18" charset="0"/>
                <a:ea typeface="Calibri" panose="020F0502020204030204" pitchFamily="34" charset="0"/>
                <a:cs typeface="Times New Roman" panose="02020603050405020304" pitchFamily="18" charset="0"/>
              </a:rPr>
              <a:t>Midas depth maps</a:t>
            </a:r>
          </a:p>
          <a:p>
            <a:pPr marL="457200" indent="-457200">
              <a:lnSpc>
                <a:spcPct val="107000"/>
              </a:lnSpc>
              <a:spcAft>
                <a:spcPts val="800"/>
              </a:spcAft>
              <a:buFontTx/>
              <a:buChar char="-"/>
            </a:pPr>
            <a:r>
              <a:rPr lang="en-US" sz="3200" dirty="0" smtClean="0">
                <a:latin typeface="Times New Roman" panose="02020603050405020304" pitchFamily="18" charset="0"/>
                <a:ea typeface="Calibri" panose="020F0502020204030204" pitchFamily="34" charset="0"/>
                <a:cs typeface="Times New Roman" panose="02020603050405020304" pitchFamily="18" charset="0"/>
              </a:rPr>
              <a:t>Geometrical considerations</a:t>
            </a:r>
            <a:endParaRPr lang="en-US" sz="3200" dirty="0">
              <a:latin typeface="Times New Roman" panose="02020603050405020304" pitchFamily="18" charset="0"/>
              <a:ea typeface="Calibri" panose="020F0502020204030204" pitchFamily="34" charset="0"/>
              <a:cs typeface="Arial" panose="020B0604020202020204" pitchFamily="34" charset="0"/>
            </a:endParaRPr>
          </a:p>
        </p:txBody>
      </p:sp>
      <p:pic>
        <p:nvPicPr>
          <p:cNvPr id="13" name="Picture 12"/>
          <p:cNvPicPr/>
          <p:nvPr/>
        </p:nvPicPr>
        <p:blipFill>
          <a:blip r:embed="rId3"/>
          <a:stretch>
            <a:fillRect/>
          </a:stretch>
        </p:blipFill>
        <p:spPr>
          <a:xfrm>
            <a:off x="6192251" y="2101516"/>
            <a:ext cx="5614737" cy="2560091"/>
          </a:xfrm>
          <a:prstGeom prst="rect">
            <a:avLst/>
          </a:prstGeom>
        </p:spPr>
      </p:pic>
    </p:spTree>
    <p:extLst>
      <p:ext uri="{BB962C8B-B14F-4D97-AF65-F5344CB8AC3E}">
        <p14:creationId xmlns:p14="http://schemas.microsoft.com/office/powerpoint/2010/main" val="940591802"/>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Diab – Image Analysis and Computer Vision</a:t>
            </a:r>
            <a:endParaRPr lang="en-US"/>
          </a:p>
        </p:txBody>
      </p:sp>
      <p:sp>
        <p:nvSpPr>
          <p:cNvPr id="5" name="Slide Number Placeholder 4"/>
          <p:cNvSpPr>
            <a:spLocks noGrp="1"/>
          </p:cNvSpPr>
          <p:nvPr>
            <p:ph type="sldNum" sz="quarter" idx="12"/>
          </p:nvPr>
        </p:nvSpPr>
        <p:spPr/>
        <p:txBody>
          <a:bodyPr/>
          <a:lstStyle/>
          <a:p>
            <a:fld id="{E502E73A-3B24-4B1D-86ED-220BCA158FC6}" type="slidenum">
              <a:rPr lang="en-US" smtClean="0"/>
              <a:t>11</a:t>
            </a:fld>
            <a:endParaRPr lang="en-US"/>
          </a:p>
        </p:txBody>
      </p:sp>
      <p:pic>
        <p:nvPicPr>
          <p:cNvPr id="6" name="Picture 4" descr="A picture containing text&#10;&#10;Description automatically genera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5625368"/>
            <a:ext cx="993775" cy="9906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04800" y="174596"/>
            <a:ext cx="11694695" cy="369332"/>
          </a:xfrm>
          <a:prstGeom prst="rect">
            <a:avLst/>
          </a:prstGeom>
        </p:spPr>
        <p:txBody>
          <a:bodyPr wrap="square">
            <a:spAutoFit/>
          </a:bodyPr>
          <a:lstStyle/>
          <a:p>
            <a:pPr>
              <a:tabLst>
                <a:tab pos="2865755" algn="ctr"/>
                <a:tab pos="5731510" algn="r"/>
                <a:tab pos="558800" algn="l"/>
                <a:tab pos="2865755" algn="ctr"/>
                <a:tab pos="5731510" algn="r"/>
              </a:tabLst>
            </a:pPr>
            <a:r>
              <a:rPr lang="en-US" dirty="0" smtClean="0">
                <a:solidFill>
                  <a:schemeClr val="bg1">
                    <a:lumMod val="65000"/>
                  </a:schemeClr>
                </a:solidFill>
                <a:latin typeface="Times New Roman" panose="02020603050405020304" pitchFamily="18" charset="0"/>
                <a:ea typeface="Calibri" panose="020F0502020204030204" pitchFamily="34" charset="0"/>
                <a:cs typeface="Times New Roman" panose="02020603050405020304" pitchFamily="18" charset="0"/>
              </a:rPr>
              <a:t>Version 1.0	                                                                                                                  	               2023</a:t>
            </a:r>
            <a:endParaRPr lang="en-US" dirty="0">
              <a:solidFill>
                <a:schemeClr val="bg1">
                  <a:lumMod val="65000"/>
                </a:schemeClr>
              </a:solidFill>
              <a:latin typeface="Times New Roman" panose="02020603050405020304" pitchFamily="18" charset="0"/>
              <a:ea typeface="Calibri" panose="020F0502020204030204" pitchFamily="34" charset="0"/>
              <a:cs typeface="Arial" panose="020B0604020202020204" pitchFamily="34" charset="0"/>
            </a:endParaRPr>
          </a:p>
        </p:txBody>
      </p:sp>
      <p:sp>
        <p:nvSpPr>
          <p:cNvPr id="9" name="Rectangle 8"/>
          <p:cNvSpPr/>
          <p:nvPr/>
        </p:nvSpPr>
        <p:spPr>
          <a:xfrm>
            <a:off x="3623849" y="543928"/>
            <a:ext cx="4944302" cy="769441"/>
          </a:xfrm>
          <a:prstGeom prst="rect">
            <a:avLst/>
          </a:prstGeom>
        </p:spPr>
        <p:txBody>
          <a:bodyPr wrap="none">
            <a:spAutoFit/>
          </a:bodyPr>
          <a:lstStyle/>
          <a:p>
            <a:r>
              <a:rPr lang="en-US" sz="4400" dirty="0" smtClean="0">
                <a:latin typeface="Times New Roman" panose="02020603050405020304" pitchFamily="18" charset="0"/>
                <a:ea typeface="Calibri" panose="020F0502020204030204" pitchFamily="34" charset="0"/>
                <a:cs typeface="Arial" panose="020B0604020202020204" pitchFamily="34" charset="0"/>
              </a:rPr>
              <a:t>Preliminary</a:t>
            </a:r>
            <a:r>
              <a:rPr lang="en-US" sz="4400" dirty="0" smtClean="0"/>
              <a:t> research</a:t>
            </a:r>
            <a:endParaRPr lang="en-US" sz="4400" dirty="0" smtClean="0">
              <a:latin typeface="Times New Roman" panose="02020603050405020304" pitchFamily="18" charset="0"/>
              <a:ea typeface="Calibri" panose="020F0502020204030204" pitchFamily="34" charset="0"/>
              <a:cs typeface="Arial" panose="020B0604020202020204" pitchFamily="34" charset="0"/>
            </a:endParaRPr>
          </a:p>
        </p:txBody>
      </p:sp>
      <p:sp>
        <p:nvSpPr>
          <p:cNvPr id="12" name="Rectangle 11"/>
          <p:cNvSpPr/>
          <p:nvPr/>
        </p:nvSpPr>
        <p:spPr>
          <a:xfrm>
            <a:off x="1298575" y="1577264"/>
            <a:ext cx="5600800" cy="3766929"/>
          </a:xfrm>
          <a:prstGeom prst="rect">
            <a:avLst/>
          </a:prstGeom>
        </p:spPr>
        <p:txBody>
          <a:bodyPr wrap="square">
            <a:spAutoFit/>
          </a:bodyPr>
          <a:lstStyle/>
          <a:p>
            <a:pPr>
              <a:lnSpc>
                <a:spcPct val="107000"/>
              </a:lnSpc>
              <a:spcAft>
                <a:spcPts val="800"/>
              </a:spcAft>
            </a:pPr>
            <a:r>
              <a:rPr lang="en-US" sz="3200" b="1" dirty="0" smtClean="0">
                <a:latin typeface="Times New Roman" panose="02020603050405020304" pitchFamily="18" charset="0"/>
                <a:ea typeface="Calibri" panose="020F0502020204030204" pitchFamily="34" charset="0"/>
                <a:cs typeface="Times New Roman" panose="02020603050405020304" pitchFamily="18" charset="0"/>
              </a:rPr>
              <a:t>Technologies &amp; methods: </a:t>
            </a:r>
          </a:p>
          <a:p>
            <a:pPr marL="457200" indent="-457200">
              <a:lnSpc>
                <a:spcPct val="107000"/>
              </a:lnSpc>
              <a:spcAft>
                <a:spcPts val="800"/>
              </a:spcAft>
              <a:buFontTx/>
              <a:buChar char="-"/>
            </a:pPr>
            <a:r>
              <a:rPr lang="en-US" sz="3200" dirty="0" smtClean="0">
                <a:latin typeface="Times New Roman" panose="02020603050405020304" pitchFamily="18" charset="0"/>
                <a:ea typeface="Calibri" panose="020F0502020204030204" pitchFamily="34" charset="0"/>
                <a:cs typeface="Times New Roman" panose="02020603050405020304" pitchFamily="18" charset="0"/>
              </a:rPr>
              <a:t>Haar classifiers</a:t>
            </a:r>
          </a:p>
          <a:p>
            <a:pPr marL="457200" indent="-457200">
              <a:lnSpc>
                <a:spcPct val="107000"/>
              </a:lnSpc>
              <a:spcAft>
                <a:spcPts val="800"/>
              </a:spcAft>
              <a:buFontTx/>
              <a:buChar char="-"/>
            </a:pPr>
            <a:r>
              <a:rPr lang="en-US" sz="3200" dirty="0" smtClean="0">
                <a:latin typeface="Times New Roman" panose="02020603050405020304" pitchFamily="18" charset="0"/>
                <a:ea typeface="Calibri" panose="020F0502020204030204" pitchFamily="34" charset="0"/>
                <a:cs typeface="Times New Roman" panose="02020603050405020304" pitchFamily="18" charset="0"/>
              </a:rPr>
              <a:t>Mediapipe</a:t>
            </a:r>
          </a:p>
          <a:p>
            <a:pPr marL="457200" indent="-457200">
              <a:lnSpc>
                <a:spcPct val="107000"/>
              </a:lnSpc>
              <a:spcAft>
                <a:spcPts val="800"/>
              </a:spcAft>
              <a:buFontTx/>
              <a:buChar char="-"/>
            </a:pPr>
            <a:r>
              <a:rPr lang="en-US" sz="3200" dirty="0" smtClean="0">
                <a:solidFill>
                  <a:schemeClr val="accent5"/>
                </a:solidFill>
                <a:latin typeface="Times New Roman" panose="02020603050405020304" pitchFamily="18" charset="0"/>
                <a:ea typeface="Calibri" panose="020F0502020204030204" pitchFamily="34" charset="0"/>
                <a:cs typeface="Times New Roman" panose="02020603050405020304" pitchFamily="18" charset="0"/>
              </a:rPr>
              <a:t>Yolo model</a:t>
            </a:r>
          </a:p>
          <a:p>
            <a:pPr marL="457200" indent="-457200">
              <a:lnSpc>
                <a:spcPct val="107000"/>
              </a:lnSpc>
              <a:spcAft>
                <a:spcPts val="800"/>
              </a:spcAft>
              <a:buFontTx/>
              <a:buChar char="-"/>
            </a:pPr>
            <a:r>
              <a:rPr lang="en-US" sz="3200" dirty="0" smtClean="0">
                <a:latin typeface="Times New Roman" panose="02020603050405020304" pitchFamily="18" charset="0"/>
                <a:ea typeface="Calibri" panose="020F0502020204030204" pitchFamily="34" charset="0"/>
                <a:cs typeface="Times New Roman" panose="02020603050405020304" pitchFamily="18" charset="0"/>
              </a:rPr>
              <a:t>Midas depth maps</a:t>
            </a:r>
          </a:p>
          <a:p>
            <a:pPr marL="457200" indent="-457200">
              <a:lnSpc>
                <a:spcPct val="107000"/>
              </a:lnSpc>
              <a:spcAft>
                <a:spcPts val="800"/>
              </a:spcAft>
              <a:buFontTx/>
              <a:buChar char="-"/>
            </a:pPr>
            <a:r>
              <a:rPr lang="en-US" sz="3200" dirty="0" smtClean="0">
                <a:latin typeface="Times New Roman" panose="02020603050405020304" pitchFamily="18" charset="0"/>
                <a:ea typeface="Calibri" panose="020F0502020204030204" pitchFamily="34" charset="0"/>
                <a:cs typeface="Times New Roman" panose="02020603050405020304" pitchFamily="18" charset="0"/>
              </a:rPr>
              <a:t>Geometrical considerations</a:t>
            </a:r>
            <a:endParaRPr lang="en-US" sz="3200" dirty="0">
              <a:latin typeface="Times New Roman" panose="02020603050405020304" pitchFamily="18" charset="0"/>
              <a:ea typeface="Calibri" panose="020F0502020204030204" pitchFamily="34" charset="0"/>
              <a:cs typeface="Arial" panose="020B0604020202020204" pitchFamily="34" charset="0"/>
            </a:endParaRPr>
          </a:p>
        </p:txBody>
      </p:sp>
      <p:pic>
        <p:nvPicPr>
          <p:cNvPr id="11" name="Picture 10" descr="Graphical user interface, text, application, chat or text message&#10;&#10;Description automatically generated"/>
          <p:cNvPicPr/>
          <p:nvPr/>
        </p:nvPicPr>
        <p:blipFill>
          <a:blip r:embed="rId3">
            <a:extLst>
              <a:ext uri="{28A0092B-C50C-407E-A947-70E740481C1C}">
                <a14:useLocalDpi xmlns:a14="http://schemas.microsoft.com/office/drawing/2010/main" val="0"/>
              </a:ext>
            </a:extLst>
          </a:blip>
          <a:stretch>
            <a:fillRect/>
          </a:stretch>
        </p:blipFill>
        <p:spPr>
          <a:xfrm>
            <a:off x="6412832" y="1682701"/>
            <a:ext cx="4940968" cy="3018667"/>
          </a:xfrm>
          <a:prstGeom prst="rect">
            <a:avLst/>
          </a:prstGeom>
        </p:spPr>
      </p:pic>
    </p:spTree>
    <p:extLst>
      <p:ext uri="{BB962C8B-B14F-4D97-AF65-F5344CB8AC3E}">
        <p14:creationId xmlns:p14="http://schemas.microsoft.com/office/powerpoint/2010/main" val="2797941274"/>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Diab – Image Analysis and Computer Vision</a:t>
            </a:r>
            <a:endParaRPr lang="en-US"/>
          </a:p>
        </p:txBody>
      </p:sp>
      <p:sp>
        <p:nvSpPr>
          <p:cNvPr id="5" name="Slide Number Placeholder 4"/>
          <p:cNvSpPr>
            <a:spLocks noGrp="1"/>
          </p:cNvSpPr>
          <p:nvPr>
            <p:ph type="sldNum" sz="quarter" idx="12"/>
          </p:nvPr>
        </p:nvSpPr>
        <p:spPr/>
        <p:txBody>
          <a:bodyPr/>
          <a:lstStyle/>
          <a:p>
            <a:fld id="{E502E73A-3B24-4B1D-86ED-220BCA158FC6}" type="slidenum">
              <a:rPr lang="en-US" smtClean="0"/>
              <a:t>12</a:t>
            </a:fld>
            <a:endParaRPr lang="en-US"/>
          </a:p>
        </p:txBody>
      </p:sp>
      <p:pic>
        <p:nvPicPr>
          <p:cNvPr id="6" name="Picture 4" descr="A picture containing text&#10;&#10;Description automatically genera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5625368"/>
            <a:ext cx="993775" cy="9906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04800" y="174596"/>
            <a:ext cx="11694695" cy="369332"/>
          </a:xfrm>
          <a:prstGeom prst="rect">
            <a:avLst/>
          </a:prstGeom>
        </p:spPr>
        <p:txBody>
          <a:bodyPr wrap="square">
            <a:spAutoFit/>
          </a:bodyPr>
          <a:lstStyle/>
          <a:p>
            <a:pPr>
              <a:tabLst>
                <a:tab pos="2865755" algn="ctr"/>
                <a:tab pos="5731510" algn="r"/>
                <a:tab pos="558800" algn="l"/>
                <a:tab pos="2865755" algn="ctr"/>
                <a:tab pos="5731510" algn="r"/>
              </a:tabLst>
            </a:pPr>
            <a:r>
              <a:rPr lang="en-US" dirty="0" smtClean="0">
                <a:solidFill>
                  <a:schemeClr val="bg1">
                    <a:lumMod val="65000"/>
                  </a:schemeClr>
                </a:solidFill>
                <a:latin typeface="Times New Roman" panose="02020603050405020304" pitchFamily="18" charset="0"/>
                <a:ea typeface="Calibri" panose="020F0502020204030204" pitchFamily="34" charset="0"/>
                <a:cs typeface="Times New Roman" panose="02020603050405020304" pitchFamily="18" charset="0"/>
              </a:rPr>
              <a:t>Version 1.0	                                                                                                                  	               2023</a:t>
            </a:r>
            <a:endParaRPr lang="en-US" dirty="0">
              <a:solidFill>
                <a:schemeClr val="bg1">
                  <a:lumMod val="65000"/>
                </a:schemeClr>
              </a:solidFill>
              <a:latin typeface="Times New Roman" panose="02020603050405020304" pitchFamily="18" charset="0"/>
              <a:ea typeface="Calibri" panose="020F0502020204030204" pitchFamily="34" charset="0"/>
              <a:cs typeface="Arial" panose="020B0604020202020204" pitchFamily="34" charset="0"/>
            </a:endParaRPr>
          </a:p>
        </p:txBody>
      </p:sp>
      <p:sp>
        <p:nvSpPr>
          <p:cNvPr id="9" name="Rectangle 8"/>
          <p:cNvSpPr/>
          <p:nvPr/>
        </p:nvSpPr>
        <p:spPr>
          <a:xfrm>
            <a:off x="3623849" y="543928"/>
            <a:ext cx="4944302" cy="769441"/>
          </a:xfrm>
          <a:prstGeom prst="rect">
            <a:avLst/>
          </a:prstGeom>
        </p:spPr>
        <p:txBody>
          <a:bodyPr wrap="none">
            <a:spAutoFit/>
          </a:bodyPr>
          <a:lstStyle/>
          <a:p>
            <a:r>
              <a:rPr lang="en-US" sz="4400" dirty="0" smtClean="0">
                <a:latin typeface="Times New Roman" panose="02020603050405020304" pitchFamily="18" charset="0"/>
                <a:ea typeface="Calibri" panose="020F0502020204030204" pitchFamily="34" charset="0"/>
                <a:cs typeface="Arial" panose="020B0604020202020204" pitchFamily="34" charset="0"/>
              </a:rPr>
              <a:t>Preliminary</a:t>
            </a:r>
            <a:r>
              <a:rPr lang="en-US" sz="4400" dirty="0" smtClean="0"/>
              <a:t> research</a:t>
            </a:r>
            <a:endParaRPr lang="en-US" sz="4400" dirty="0" smtClean="0">
              <a:latin typeface="Times New Roman" panose="02020603050405020304" pitchFamily="18" charset="0"/>
              <a:ea typeface="Calibri" panose="020F0502020204030204" pitchFamily="34" charset="0"/>
              <a:cs typeface="Arial" panose="020B0604020202020204" pitchFamily="34" charset="0"/>
            </a:endParaRPr>
          </a:p>
        </p:txBody>
      </p:sp>
      <p:sp>
        <p:nvSpPr>
          <p:cNvPr id="12" name="Rectangle 11"/>
          <p:cNvSpPr/>
          <p:nvPr/>
        </p:nvSpPr>
        <p:spPr>
          <a:xfrm>
            <a:off x="1298575" y="1577264"/>
            <a:ext cx="5600800" cy="3766929"/>
          </a:xfrm>
          <a:prstGeom prst="rect">
            <a:avLst/>
          </a:prstGeom>
        </p:spPr>
        <p:txBody>
          <a:bodyPr wrap="square">
            <a:spAutoFit/>
          </a:bodyPr>
          <a:lstStyle/>
          <a:p>
            <a:pPr>
              <a:lnSpc>
                <a:spcPct val="107000"/>
              </a:lnSpc>
              <a:spcAft>
                <a:spcPts val="800"/>
              </a:spcAft>
            </a:pPr>
            <a:r>
              <a:rPr lang="en-US" sz="3200" b="1" dirty="0" smtClean="0">
                <a:latin typeface="Times New Roman" panose="02020603050405020304" pitchFamily="18" charset="0"/>
                <a:ea typeface="Calibri" panose="020F0502020204030204" pitchFamily="34" charset="0"/>
                <a:cs typeface="Times New Roman" panose="02020603050405020304" pitchFamily="18" charset="0"/>
              </a:rPr>
              <a:t>Technologies &amp; methods: </a:t>
            </a:r>
          </a:p>
          <a:p>
            <a:pPr marL="457200" indent="-457200">
              <a:lnSpc>
                <a:spcPct val="107000"/>
              </a:lnSpc>
              <a:spcAft>
                <a:spcPts val="800"/>
              </a:spcAft>
              <a:buFontTx/>
              <a:buChar char="-"/>
            </a:pPr>
            <a:r>
              <a:rPr lang="en-US" sz="3200" dirty="0" smtClean="0">
                <a:latin typeface="Times New Roman" panose="02020603050405020304" pitchFamily="18" charset="0"/>
                <a:ea typeface="Calibri" panose="020F0502020204030204" pitchFamily="34" charset="0"/>
                <a:cs typeface="Times New Roman" panose="02020603050405020304" pitchFamily="18" charset="0"/>
              </a:rPr>
              <a:t>Haar classifiers</a:t>
            </a:r>
          </a:p>
          <a:p>
            <a:pPr marL="457200" indent="-457200">
              <a:lnSpc>
                <a:spcPct val="107000"/>
              </a:lnSpc>
              <a:spcAft>
                <a:spcPts val="800"/>
              </a:spcAft>
              <a:buFontTx/>
              <a:buChar char="-"/>
            </a:pPr>
            <a:r>
              <a:rPr lang="en-US" sz="3200" dirty="0" smtClean="0">
                <a:latin typeface="Times New Roman" panose="02020603050405020304" pitchFamily="18" charset="0"/>
                <a:ea typeface="Calibri" panose="020F0502020204030204" pitchFamily="34" charset="0"/>
                <a:cs typeface="Times New Roman" panose="02020603050405020304" pitchFamily="18" charset="0"/>
              </a:rPr>
              <a:t>Mediapipe</a:t>
            </a:r>
          </a:p>
          <a:p>
            <a:pPr marL="457200" indent="-457200">
              <a:lnSpc>
                <a:spcPct val="107000"/>
              </a:lnSpc>
              <a:spcAft>
                <a:spcPts val="800"/>
              </a:spcAft>
              <a:buFontTx/>
              <a:buChar char="-"/>
            </a:pPr>
            <a:r>
              <a:rPr lang="en-US" sz="3200" dirty="0" smtClean="0">
                <a:latin typeface="Times New Roman" panose="02020603050405020304" pitchFamily="18" charset="0"/>
                <a:ea typeface="Calibri" panose="020F0502020204030204" pitchFamily="34" charset="0"/>
                <a:cs typeface="Times New Roman" panose="02020603050405020304" pitchFamily="18" charset="0"/>
              </a:rPr>
              <a:t>Yolo model</a:t>
            </a:r>
          </a:p>
          <a:p>
            <a:pPr marL="457200" indent="-457200">
              <a:lnSpc>
                <a:spcPct val="107000"/>
              </a:lnSpc>
              <a:spcAft>
                <a:spcPts val="800"/>
              </a:spcAft>
              <a:buFontTx/>
              <a:buChar char="-"/>
            </a:pPr>
            <a:r>
              <a:rPr lang="en-US" sz="3200" dirty="0" smtClean="0">
                <a:solidFill>
                  <a:schemeClr val="accent5"/>
                </a:solidFill>
                <a:latin typeface="Times New Roman" panose="02020603050405020304" pitchFamily="18" charset="0"/>
                <a:ea typeface="Calibri" panose="020F0502020204030204" pitchFamily="34" charset="0"/>
                <a:cs typeface="Times New Roman" panose="02020603050405020304" pitchFamily="18" charset="0"/>
              </a:rPr>
              <a:t>Midas depth maps</a:t>
            </a:r>
          </a:p>
          <a:p>
            <a:pPr marL="457200" indent="-457200">
              <a:lnSpc>
                <a:spcPct val="107000"/>
              </a:lnSpc>
              <a:spcAft>
                <a:spcPts val="800"/>
              </a:spcAft>
              <a:buFontTx/>
              <a:buChar char="-"/>
            </a:pPr>
            <a:r>
              <a:rPr lang="en-US" sz="3200" dirty="0" smtClean="0">
                <a:latin typeface="Times New Roman" panose="02020603050405020304" pitchFamily="18" charset="0"/>
                <a:ea typeface="Calibri" panose="020F0502020204030204" pitchFamily="34" charset="0"/>
                <a:cs typeface="Times New Roman" panose="02020603050405020304" pitchFamily="18" charset="0"/>
              </a:rPr>
              <a:t>Geometrical considerations</a:t>
            </a:r>
            <a:endParaRPr lang="en-US" sz="3200" dirty="0">
              <a:latin typeface="Times New Roman" panose="02020603050405020304" pitchFamily="18" charset="0"/>
              <a:ea typeface="Calibri" panose="020F0502020204030204" pitchFamily="34" charset="0"/>
              <a:cs typeface="Arial" panose="020B0604020202020204" pitchFamily="34" charset="0"/>
            </a:endParaRPr>
          </a:p>
        </p:txBody>
      </p:sp>
      <p:pic>
        <p:nvPicPr>
          <p:cNvPr id="10" name="Picture 9"/>
          <p:cNvPicPr/>
          <p:nvPr/>
        </p:nvPicPr>
        <p:blipFill>
          <a:blip r:embed="rId3">
            <a:extLst>
              <a:ext uri="{28A0092B-C50C-407E-A947-70E740481C1C}">
                <a14:useLocalDpi xmlns:a14="http://schemas.microsoft.com/office/drawing/2010/main" val="0"/>
              </a:ext>
            </a:extLst>
          </a:blip>
          <a:stretch>
            <a:fillRect/>
          </a:stretch>
        </p:blipFill>
        <p:spPr>
          <a:xfrm>
            <a:off x="6605336" y="1577264"/>
            <a:ext cx="4748464" cy="3162929"/>
          </a:xfrm>
          <a:prstGeom prst="rect">
            <a:avLst/>
          </a:prstGeom>
        </p:spPr>
      </p:pic>
    </p:spTree>
    <p:extLst>
      <p:ext uri="{BB962C8B-B14F-4D97-AF65-F5344CB8AC3E}">
        <p14:creationId xmlns:p14="http://schemas.microsoft.com/office/powerpoint/2010/main" val="1255476056"/>
      </p:ext>
    </p:extLst>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Diab – Image Analysis and Computer Vision</a:t>
            </a:r>
            <a:endParaRPr lang="en-US"/>
          </a:p>
        </p:txBody>
      </p:sp>
      <p:sp>
        <p:nvSpPr>
          <p:cNvPr id="5" name="Slide Number Placeholder 4"/>
          <p:cNvSpPr>
            <a:spLocks noGrp="1"/>
          </p:cNvSpPr>
          <p:nvPr>
            <p:ph type="sldNum" sz="quarter" idx="12"/>
          </p:nvPr>
        </p:nvSpPr>
        <p:spPr/>
        <p:txBody>
          <a:bodyPr/>
          <a:lstStyle/>
          <a:p>
            <a:fld id="{E502E73A-3B24-4B1D-86ED-220BCA158FC6}" type="slidenum">
              <a:rPr lang="en-US" smtClean="0"/>
              <a:t>13</a:t>
            </a:fld>
            <a:endParaRPr lang="en-US"/>
          </a:p>
        </p:txBody>
      </p:sp>
      <p:pic>
        <p:nvPicPr>
          <p:cNvPr id="6" name="Picture 4" descr="A picture containing text&#10;&#10;Description automatically genera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5625368"/>
            <a:ext cx="993775" cy="9906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04800" y="174596"/>
            <a:ext cx="11694695" cy="369332"/>
          </a:xfrm>
          <a:prstGeom prst="rect">
            <a:avLst/>
          </a:prstGeom>
        </p:spPr>
        <p:txBody>
          <a:bodyPr wrap="square">
            <a:spAutoFit/>
          </a:bodyPr>
          <a:lstStyle/>
          <a:p>
            <a:pPr>
              <a:tabLst>
                <a:tab pos="2865755" algn="ctr"/>
                <a:tab pos="5731510" algn="r"/>
                <a:tab pos="558800" algn="l"/>
                <a:tab pos="2865755" algn="ctr"/>
                <a:tab pos="5731510" algn="r"/>
              </a:tabLst>
            </a:pPr>
            <a:r>
              <a:rPr lang="en-US" dirty="0" smtClean="0">
                <a:solidFill>
                  <a:schemeClr val="bg1">
                    <a:lumMod val="65000"/>
                  </a:schemeClr>
                </a:solidFill>
                <a:latin typeface="Times New Roman" panose="02020603050405020304" pitchFamily="18" charset="0"/>
                <a:ea typeface="Calibri" panose="020F0502020204030204" pitchFamily="34" charset="0"/>
                <a:cs typeface="Times New Roman" panose="02020603050405020304" pitchFamily="18" charset="0"/>
              </a:rPr>
              <a:t>Version 1.0	                                                                                                                  	               2023</a:t>
            </a:r>
            <a:endParaRPr lang="en-US" dirty="0">
              <a:solidFill>
                <a:schemeClr val="bg1">
                  <a:lumMod val="65000"/>
                </a:schemeClr>
              </a:solidFill>
              <a:latin typeface="Times New Roman" panose="02020603050405020304" pitchFamily="18" charset="0"/>
              <a:ea typeface="Calibri" panose="020F0502020204030204" pitchFamily="34" charset="0"/>
              <a:cs typeface="Arial" panose="020B0604020202020204" pitchFamily="34" charset="0"/>
            </a:endParaRPr>
          </a:p>
        </p:txBody>
      </p:sp>
      <p:sp>
        <p:nvSpPr>
          <p:cNvPr id="9" name="Rectangle 8"/>
          <p:cNvSpPr/>
          <p:nvPr/>
        </p:nvSpPr>
        <p:spPr>
          <a:xfrm>
            <a:off x="3623849" y="543928"/>
            <a:ext cx="4944302" cy="769441"/>
          </a:xfrm>
          <a:prstGeom prst="rect">
            <a:avLst/>
          </a:prstGeom>
        </p:spPr>
        <p:txBody>
          <a:bodyPr wrap="none">
            <a:spAutoFit/>
          </a:bodyPr>
          <a:lstStyle/>
          <a:p>
            <a:r>
              <a:rPr lang="en-US" sz="4400" dirty="0" smtClean="0">
                <a:latin typeface="Times New Roman" panose="02020603050405020304" pitchFamily="18" charset="0"/>
                <a:ea typeface="Calibri" panose="020F0502020204030204" pitchFamily="34" charset="0"/>
                <a:cs typeface="Arial" panose="020B0604020202020204" pitchFamily="34" charset="0"/>
              </a:rPr>
              <a:t>Preliminary</a:t>
            </a:r>
            <a:r>
              <a:rPr lang="en-US" sz="4400" dirty="0" smtClean="0"/>
              <a:t> research</a:t>
            </a:r>
            <a:endParaRPr lang="en-US" sz="4400" dirty="0" smtClean="0">
              <a:latin typeface="Times New Roman" panose="02020603050405020304" pitchFamily="18" charset="0"/>
              <a:ea typeface="Calibri" panose="020F0502020204030204" pitchFamily="34" charset="0"/>
              <a:cs typeface="Arial" panose="020B0604020202020204" pitchFamily="34" charset="0"/>
            </a:endParaRPr>
          </a:p>
        </p:txBody>
      </p:sp>
      <p:sp>
        <p:nvSpPr>
          <p:cNvPr id="12" name="Rectangle 11"/>
          <p:cNvSpPr/>
          <p:nvPr/>
        </p:nvSpPr>
        <p:spPr>
          <a:xfrm>
            <a:off x="1298575" y="1577264"/>
            <a:ext cx="5600800" cy="3766929"/>
          </a:xfrm>
          <a:prstGeom prst="rect">
            <a:avLst/>
          </a:prstGeom>
        </p:spPr>
        <p:txBody>
          <a:bodyPr wrap="square">
            <a:spAutoFit/>
          </a:bodyPr>
          <a:lstStyle/>
          <a:p>
            <a:pPr>
              <a:lnSpc>
                <a:spcPct val="107000"/>
              </a:lnSpc>
              <a:spcAft>
                <a:spcPts val="800"/>
              </a:spcAft>
            </a:pPr>
            <a:r>
              <a:rPr lang="en-US" sz="3200" b="1" dirty="0" smtClean="0">
                <a:latin typeface="Times New Roman" panose="02020603050405020304" pitchFamily="18" charset="0"/>
                <a:ea typeface="Calibri" panose="020F0502020204030204" pitchFamily="34" charset="0"/>
                <a:cs typeface="Times New Roman" panose="02020603050405020304" pitchFamily="18" charset="0"/>
              </a:rPr>
              <a:t>Technologies &amp; methods: </a:t>
            </a:r>
          </a:p>
          <a:p>
            <a:pPr marL="457200" indent="-457200">
              <a:lnSpc>
                <a:spcPct val="107000"/>
              </a:lnSpc>
              <a:spcAft>
                <a:spcPts val="800"/>
              </a:spcAft>
              <a:buFontTx/>
              <a:buChar char="-"/>
            </a:pPr>
            <a:r>
              <a:rPr lang="en-US" sz="3200" dirty="0" smtClean="0">
                <a:latin typeface="Times New Roman" panose="02020603050405020304" pitchFamily="18" charset="0"/>
                <a:ea typeface="Calibri" panose="020F0502020204030204" pitchFamily="34" charset="0"/>
                <a:cs typeface="Times New Roman" panose="02020603050405020304" pitchFamily="18" charset="0"/>
              </a:rPr>
              <a:t>Haar classifiers</a:t>
            </a:r>
          </a:p>
          <a:p>
            <a:pPr marL="457200" indent="-457200">
              <a:lnSpc>
                <a:spcPct val="107000"/>
              </a:lnSpc>
              <a:spcAft>
                <a:spcPts val="800"/>
              </a:spcAft>
              <a:buFontTx/>
              <a:buChar char="-"/>
            </a:pPr>
            <a:r>
              <a:rPr lang="en-US" sz="3200" dirty="0" smtClean="0">
                <a:latin typeface="Times New Roman" panose="02020603050405020304" pitchFamily="18" charset="0"/>
                <a:ea typeface="Calibri" panose="020F0502020204030204" pitchFamily="34" charset="0"/>
                <a:cs typeface="Times New Roman" panose="02020603050405020304" pitchFamily="18" charset="0"/>
              </a:rPr>
              <a:t>Mediapipe</a:t>
            </a:r>
          </a:p>
          <a:p>
            <a:pPr marL="457200" indent="-457200">
              <a:lnSpc>
                <a:spcPct val="107000"/>
              </a:lnSpc>
              <a:spcAft>
                <a:spcPts val="800"/>
              </a:spcAft>
              <a:buFontTx/>
              <a:buChar char="-"/>
            </a:pPr>
            <a:r>
              <a:rPr lang="en-US" sz="3200" dirty="0" smtClean="0">
                <a:latin typeface="Times New Roman" panose="02020603050405020304" pitchFamily="18" charset="0"/>
                <a:ea typeface="Calibri" panose="020F0502020204030204" pitchFamily="34" charset="0"/>
                <a:cs typeface="Times New Roman" panose="02020603050405020304" pitchFamily="18" charset="0"/>
              </a:rPr>
              <a:t>Yolo model</a:t>
            </a:r>
          </a:p>
          <a:p>
            <a:pPr marL="457200" indent="-457200">
              <a:lnSpc>
                <a:spcPct val="107000"/>
              </a:lnSpc>
              <a:spcAft>
                <a:spcPts val="800"/>
              </a:spcAft>
              <a:buFontTx/>
              <a:buChar char="-"/>
            </a:pPr>
            <a:r>
              <a:rPr lang="en-US" sz="3200" dirty="0" smtClean="0">
                <a:latin typeface="Times New Roman" panose="02020603050405020304" pitchFamily="18" charset="0"/>
                <a:ea typeface="Calibri" panose="020F0502020204030204" pitchFamily="34" charset="0"/>
                <a:cs typeface="Times New Roman" panose="02020603050405020304" pitchFamily="18" charset="0"/>
              </a:rPr>
              <a:t>Midas depth maps</a:t>
            </a:r>
          </a:p>
          <a:p>
            <a:pPr marL="457200" indent="-457200">
              <a:lnSpc>
                <a:spcPct val="107000"/>
              </a:lnSpc>
              <a:spcAft>
                <a:spcPts val="800"/>
              </a:spcAft>
              <a:buFontTx/>
              <a:buChar char="-"/>
            </a:pPr>
            <a:r>
              <a:rPr lang="en-US" sz="3200" dirty="0" smtClean="0">
                <a:solidFill>
                  <a:schemeClr val="accent5"/>
                </a:solidFill>
                <a:latin typeface="Times New Roman" panose="02020603050405020304" pitchFamily="18" charset="0"/>
                <a:ea typeface="Calibri" panose="020F0502020204030204" pitchFamily="34" charset="0"/>
                <a:cs typeface="Times New Roman" panose="02020603050405020304" pitchFamily="18" charset="0"/>
              </a:rPr>
              <a:t>Geometrical considerations</a:t>
            </a:r>
            <a:endParaRPr lang="en-US" sz="3200" dirty="0">
              <a:solidFill>
                <a:schemeClr val="accent5"/>
              </a:solidFill>
              <a:latin typeface="Times New Roman" panose="02020603050405020304" pitchFamily="18" charset="0"/>
              <a:ea typeface="Calibri" panose="020F050202020403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6578516" y="1958053"/>
            <a:ext cx="5308684" cy="2984171"/>
          </a:xfrm>
          <a:prstGeom prst="rect">
            <a:avLst/>
          </a:prstGeom>
        </p:spPr>
      </p:pic>
    </p:spTree>
    <p:extLst>
      <p:ext uri="{BB962C8B-B14F-4D97-AF65-F5344CB8AC3E}">
        <p14:creationId xmlns:p14="http://schemas.microsoft.com/office/powerpoint/2010/main" val="329129210"/>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Diab – Image Analysis and Computer Vision</a:t>
            </a:r>
            <a:endParaRPr lang="en-US"/>
          </a:p>
        </p:txBody>
      </p:sp>
      <p:sp>
        <p:nvSpPr>
          <p:cNvPr id="5" name="Slide Number Placeholder 4"/>
          <p:cNvSpPr>
            <a:spLocks noGrp="1"/>
          </p:cNvSpPr>
          <p:nvPr>
            <p:ph type="sldNum" sz="quarter" idx="12"/>
          </p:nvPr>
        </p:nvSpPr>
        <p:spPr/>
        <p:txBody>
          <a:bodyPr/>
          <a:lstStyle/>
          <a:p>
            <a:fld id="{E502E73A-3B24-4B1D-86ED-220BCA158FC6}" type="slidenum">
              <a:rPr lang="en-US" smtClean="0"/>
              <a:t>14</a:t>
            </a:fld>
            <a:endParaRPr lang="en-US"/>
          </a:p>
        </p:txBody>
      </p:sp>
      <p:pic>
        <p:nvPicPr>
          <p:cNvPr id="6" name="Picture 4" descr="A picture containing text&#10;&#10;Description automatically genera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5625368"/>
            <a:ext cx="993775" cy="9906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04800" y="174596"/>
            <a:ext cx="11694695" cy="369332"/>
          </a:xfrm>
          <a:prstGeom prst="rect">
            <a:avLst/>
          </a:prstGeom>
        </p:spPr>
        <p:txBody>
          <a:bodyPr wrap="square">
            <a:spAutoFit/>
          </a:bodyPr>
          <a:lstStyle/>
          <a:p>
            <a:pPr>
              <a:tabLst>
                <a:tab pos="2865755" algn="ctr"/>
                <a:tab pos="5731510" algn="r"/>
                <a:tab pos="558800" algn="l"/>
                <a:tab pos="2865755" algn="ctr"/>
                <a:tab pos="5731510" algn="r"/>
              </a:tabLst>
            </a:pPr>
            <a:r>
              <a:rPr lang="en-US" dirty="0" smtClean="0">
                <a:solidFill>
                  <a:schemeClr val="bg1">
                    <a:lumMod val="65000"/>
                  </a:schemeClr>
                </a:solidFill>
                <a:latin typeface="Times New Roman" panose="02020603050405020304" pitchFamily="18" charset="0"/>
                <a:ea typeface="Calibri" panose="020F0502020204030204" pitchFamily="34" charset="0"/>
                <a:cs typeface="Times New Roman" panose="02020603050405020304" pitchFamily="18" charset="0"/>
              </a:rPr>
              <a:t>Version 1.0	                                                                                                                  	               2023</a:t>
            </a:r>
            <a:endParaRPr lang="en-US" dirty="0">
              <a:solidFill>
                <a:schemeClr val="bg1">
                  <a:lumMod val="65000"/>
                </a:schemeClr>
              </a:solidFill>
              <a:latin typeface="Times New Roman" panose="02020603050405020304" pitchFamily="18" charset="0"/>
              <a:ea typeface="Calibri" panose="020F0502020204030204" pitchFamily="34" charset="0"/>
              <a:cs typeface="Arial" panose="020B0604020202020204" pitchFamily="34" charset="0"/>
            </a:endParaRPr>
          </a:p>
        </p:txBody>
      </p:sp>
      <p:sp>
        <p:nvSpPr>
          <p:cNvPr id="9" name="Rectangle 8"/>
          <p:cNvSpPr/>
          <p:nvPr/>
        </p:nvSpPr>
        <p:spPr>
          <a:xfrm>
            <a:off x="5260717" y="579646"/>
            <a:ext cx="1782860" cy="769441"/>
          </a:xfrm>
          <a:prstGeom prst="rect">
            <a:avLst/>
          </a:prstGeom>
        </p:spPr>
        <p:txBody>
          <a:bodyPr wrap="none">
            <a:spAutoFit/>
          </a:bodyPr>
          <a:lstStyle/>
          <a:p>
            <a:r>
              <a:rPr lang="en-US" sz="4400" dirty="0" smtClean="0">
                <a:latin typeface="Times New Roman" panose="02020603050405020304" pitchFamily="18" charset="0"/>
                <a:ea typeface="Calibri" panose="020F0502020204030204" pitchFamily="34" charset="0"/>
                <a:cs typeface="Arial" panose="020B0604020202020204" pitchFamily="34" charset="0"/>
              </a:rPr>
              <a:t>Design</a:t>
            </a:r>
          </a:p>
        </p:txBody>
      </p:sp>
      <p:sp>
        <p:nvSpPr>
          <p:cNvPr id="12" name="Rectangle 11"/>
          <p:cNvSpPr/>
          <p:nvPr/>
        </p:nvSpPr>
        <p:spPr>
          <a:xfrm>
            <a:off x="1298575" y="1655630"/>
            <a:ext cx="5600800" cy="4191276"/>
          </a:xfrm>
          <a:prstGeom prst="rect">
            <a:avLst/>
          </a:prstGeom>
        </p:spPr>
        <p:txBody>
          <a:bodyPr wrap="square">
            <a:spAutoFit/>
          </a:bodyPr>
          <a:lstStyle/>
          <a:p>
            <a:pPr>
              <a:lnSpc>
                <a:spcPct val="107000"/>
              </a:lnSpc>
              <a:spcAft>
                <a:spcPts val="800"/>
              </a:spcAft>
            </a:pPr>
            <a:r>
              <a:rPr lang="en-US" sz="3200" b="1" dirty="0" smtClean="0">
                <a:latin typeface="Times New Roman" panose="02020603050405020304" pitchFamily="18" charset="0"/>
                <a:ea typeface="Calibri" panose="020F0502020204030204" pitchFamily="34" charset="0"/>
                <a:cs typeface="Times New Roman" panose="02020603050405020304" pitchFamily="18" charset="0"/>
              </a:rPr>
              <a:t>Design approach: </a:t>
            </a:r>
          </a:p>
          <a:p>
            <a:pPr marL="457200" indent="-457200">
              <a:lnSpc>
                <a:spcPct val="107000"/>
              </a:lnSpc>
              <a:spcAft>
                <a:spcPts val="800"/>
              </a:spcAft>
              <a:buFontTx/>
              <a:buChar char="-"/>
            </a:pPr>
            <a:r>
              <a:rPr lang="en-US" sz="3200" dirty="0" smtClean="0">
                <a:latin typeface="Times New Roman" panose="02020603050405020304" pitchFamily="18" charset="0"/>
                <a:ea typeface="Calibri" panose="020F0502020204030204" pitchFamily="34" charset="0"/>
                <a:cs typeface="Times New Roman" panose="02020603050405020304" pitchFamily="18" charset="0"/>
              </a:rPr>
              <a:t>Mediapipe for image referencing.</a:t>
            </a:r>
          </a:p>
          <a:p>
            <a:pPr marL="457200" indent="-457200">
              <a:lnSpc>
                <a:spcPct val="107000"/>
              </a:lnSpc>
              <a:spcAft>
                <a:spcPts val="800"/>
              </a:spcAft>
              <a:buFontTx/>
              <a:buChar char="-"/>
            </a:pPr>
            <a:r>
              <a:rPr lang="en-US" sz="3200" dirty="0" smtClean="0">
                <a:latin typeface="Times New Roman" panose="02020603050405020304" pitchFamily="18" charset="0"/>
                <a:ea typeface="Calibri" panose="020F0502020204030204" pitchFamily="34" charset="0"/>
                <a:cs typeface="Times New Roman" panose="02020603050405020304" pitchFamily="18" charset="0"/>
              </a:rPr>
              <a:t>Geometrical relations for depth estimation.</a:t>
            </a:r>
          </a:p>
          <a:p>
            <a:pPr marL="457200" indent="-457200">
              <a:lnSpc>
                <a:spcPct val="107000"/>
              </a:lnSpc>
              <a:spcAft>
                <a:spcPts val="800"/>
              </a:spcAft>
              <a:buFontTx/>
              <a:buChar char="-"/>
            </a:pPr>
            <a:r>
              <a:rPr lang="en-US" sz="3200" dirty="0" smtClean="0">
                <a:latin typeface="Times New Roman" panose="02020603050405020304" pitchFamily="18" charset="0"/>
                <a:ea typeface="Calibri" panose="020F0502020204030204" pitchFamily="34" charset="0"/>
                <a:cs typeface="Times New Roman" panose="02020603050405020304" pitchFamily="18" charset="0"/>
              </a:rPr>
              <a:t>Visualization in unity.</a:t>
            </a:r>
            <a:endParaRPr lang="en-US" sz="3200" dirty="0" smtClean="0">
              <a:latin typeface="Times New Roman" panose="02020603050405020304" pitchFamily="18" charset="0"/>
              <a:ea typeface="Calibri" panose="020F0502020204030204" pitchFamily="34" charset="0"/>
              <a:cs typeface="Arial" panose="020B0604020202020204" pitchFamily="34" charset="0"/>
            </a:endParaRPr>
          </a:p>
          <a:p>
            <a:pPr>
              <a:lnSpc>
                <a:spcPct val="107000"/>
              </a:lnSpc>
              <a:spcAft>
                <a:spcPts val="800"/>
              </a:spcAft>
            </a:pPr>
            <a:endParaRPr lang="en-US" sz="3200" dirty="0">
              <a:latin typeface="Times New Roman" panose="02020603050405020304" pitchFamily="18"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772432685"/>
      </p:ext>
    </p:extLst>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Diab – Image Analysis and Computer Vision</a:t>
            </a:r>
            <a:endParaRPr lang="en-US"/>
          </a:p>
        </p:txBody>
      </p:sp>
      <p:sp>
        <p:nvSpPr>
          <p:cNvPr id="5" name="Slide Number Placeholder 4"/>
          <p:cNvSpPr>
            <a:spLocks noGrp="1"/>
          </p:cNvSpPr>
          <p:nvPr>
            <p:ph type="sldNum" sz="quarter" idx="12"/>
          </p:nvPr>
        </p:nvSpPr>
        <p:spPr/>
        <p:txBody>
          <a:bodyPr/>
          <a:lstStyle/>
          <a:p>
            <a:fld id="{E502E73A-3B24-4B1D-86ED-220BCA158FC6}" type="slidenum">
              <a:rPr lang="en-US" smtClean="0"/>
              <a:t>15</a:t>
            </a:fld>
            <a:endParaRPr lang="en-US"/>
          </a:p>
        </p:txBody>
      </p:sp>
      <p:pic>
        <p:nvPicPr>
          <p:cNvPr id="6" name="Picture 4" descr="A picture containing text&#10;&#10;Description automatically genera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5625368"/>
            <a:ext cx="993775" cy="9906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04800" y="174596"/>
            <a:ext cx="11694695" cy="369332"/>
          </a:xfrm>
          <a:prstGeom prst="rect">
            <a:avLst/>
          </a:prstGeom>
        </p:spPr>
        <p:txBody>
          <a:bodyPr wrap="square">
            <a:spAutoFit/>
          </a:bodyPr>
          <a:lstStyle/>
          <a:p>
            <a:pPr>
              <a:tabLst>
                <a:tab pos="2865755" algn="ctr"/>
                <a:tab pos="5731510" algn="r"/>
                <a:tab pos="558800" algn="l"/>
                <a:tab pos="2865755" algn="ctr"/>
                <a:tab pos="5731510" algn="r"/>
              </a:tabLst>
            </a:pPr>
            <a:r>
              <a:rPr lang="en-US" dirty="0" smtClean="0">
                <a:solidFill>
                  <a:schemeClr val="bg1">
                    <a:lumMod val="65000"/>
                  </a:schemeClr>
                </a:solidFill>
                <a:latin typeface="Times New Roman" panose="02020603050405020304" pitchFamily="18" charset="0"/>
                <a:ea typeface="Calibri" panose="020F0502020204030204" pitchFamily="34" charset="0"/>
                <a:cs typeface="Times New Roman" panose="02020603050405020304" pitchFamily="18" charset="0"/>
              </a:rPr>
              <a:t>Version 1.0	                                                                                                                  	               2023</a:t>
            </a:r>
            <a:endParaRPr lang="en-US" dirty="0">
              <a:solidFill>
                <a:schemeClr val="bg1">
                  <a:lumMod val="65000"/>
                </a:schemeClr>
              </a:solidFill>
              <a:latin typeface="Times New Roman" panose="02020603050405020304" pitchFamily="18" charset="0"/>
              <a:ea typeface="Calibri" panose="020F0502020204030204" pitchFamily="34" charset="0"/>
              <a:cs typeface="Arial" panose="020B0604020202020204" pitchFamily="34" charset="0"/>
            </a:endParaRPr>
          </a:p>
        </p:txBody>
      </p:sp>
      <p:sp>
        <p:nvSpPr>
          <p:cNvPr id="9" name="Rectangle 8"/>
          <p:cNvSpPr/>
          <p:nvPr/>
        </p:nvSpPr>
        <p:spPr>
          <a:xfrm>
            <a:off x="5260717" y="579646"/>
            <a:ext cx="1782860" cy="769441"/>
          </a:xfrm>
          <a:prstGeom prst="rect">
            <a:avLst/>
          </a:prstGeom>
        </p:spPr>
        <p:txBody>
          <a:bodyPr wrap="none">
            <a:spAutoFit/>
          </a:bodyPr>
          <a:lstStyle/>
          <a:p>
            <a:r>
              <a:rPr lang="en-US" sz="4400" dirty="0" smtClean="0">
                <a:latin typeface="Times New Roman" panose="02020603050405020304" pitchFamily="18" charset="0"/>
                <a:ea typeface="Calibri" panose="020F0502020204030204" pitchFamily="34" charset="0"/>
                <a:cs typeface="Arial" panose="020B0604020202020204" pitchFamily="34" charset="0"/>
              </a:rPr>
              <a:t>Design</a:t>
            </a:r>
          </a:p>
        </p:txBody>
      </p:sp>
      <p:sp>
        <p:nvSpPr>
          <p:cNvPr id="12" name="Rectangle 11"/>
          <p:cNvSpPr/>
          <p:nvPr/>
        </p:nvSpPr>
        <p:spPr>
          <a:xfrm>
            <a:off x="1298575" y="1655630"/>
            <a:ext cx="4957846" cy="3561744"/>
          </a:xfrm>
          <a:prstGeom prst="rect">
            <a:avLst/>
          </a:prstGeom>
        </p:spPr>
        <p:txBody>
          <a:bodyPr wrap="square">
            <a:spAutoFit/>
          </a:bodyPr>
          <a:lstStyle/>
          <a:p>
            <a:pPr>
              <a:lnSpc>
                <a:spcPct val="107000"/>
              </a:lnSpc>
              <a:spcAft>
                <a:spcPts val="800"/>
              </a:spcAft>
            </a:pPr>
            <a:r>
              <a:rPr lang="en-US" sz="3200" b="1" dirty="0" smtClean="0">
                <a:latin typeface="Times New Roman" panose="02020603050405020304" pitchFamily="18" charset="0"/>
                <a:ea typeface="Calibri" panose="020F0502020204030204" pitchFamily="34" charset="0"/>
                <a:cs typeface="Times New Roman" panose="02020603050405020304" pitchFamily="18" charset="0"/>
              </a:rPr>
              <a:t>Design approach: </a:t>
            </a:r>
          </a:p>
          <a:p>
            <a:pPr marL="457200" indent="-457200">
              <a:lnSpc>
                <a:spcPct val="107000"/>
              </a:lnSpc>
              <a:spcAft>
                <a:spcPts val="800"/>
              </a:spcAft>
              <a:buFontTx/>
              <a:buChar char="-"/>
            </a:pPr>
            <a:r>
              <a:rPr lang="en-US" sz="3200" dirty="0" smtClean="0">
                <a:solidFill>
                  <a:schemeClr val="accent5"/>
                </a:solidFill>
                <a:latin typeface="Times New Roman" panose="02020603050405020304" pitchFamily="18" charset="0"/>
                <a:ea typeface="Calibri" panose="020F0502020204030204" pitchFamily="34" charset="0"/>
                <a:cs typeface="Times New Roman" panose="02020603050405020304" pitchFamily="18" charset="0"/>
              </a:rPr>
              <a:t>Mediapipe for image referencing.</a:t>
            </a:r>
          </a:p>
          <a:p>
            <a:pPr marL="457200" indent="-457200">
              <a:lnSpc>
                <a:spcPct val="107000"/>
              </a:lnSpc>
              <a:spcAft>
                <a:spcPts val="800"/>
              </a:spcAft>
              <a:buFontTx/>
              <a:buChar char="-"/>
            </a:pPr>
            <a:r>
              <a:rPr lang="en-US" sz="3200" dirty="0" smtClean="0">
                <a:latin typeface="Times New Roman" panose="02020603050405020304" pitchFamily="18" charset="0"/>
                <a:ea typeface="Calibri" panose="020F0502020204030204" pitchFamily="34" charset="0"/>
                <a:cs typeface="Times New Roman" panose="02020603050405020304" pitchFamily="18" charset="0"/>
              </a:rPr>
              <a:t>Geometrical relations for depth estimation.</a:t>
            </a:r>
          </a:p>
          <a:p>
            <a:pPr marL="457200" indent="-457200">
              <a:lnSpc>
                <a:spcPct val="107000"/>
              </a:lnSpc>
              <a:spcAft>
                <a:spcPts val="800"/>
              </a:spcAft>
              <a:buFontTx/>
              <a:buChar char="-"/>
            </a:pPr>
            <a:r>
              <a:rPr lang="en-US" sz="3200" dirty="0" smtClean="0">
                <a:latin typeface="Times New Roman" panose="02020603050405020304" pitchFamily="18" charset="0"/>
                <a:ea typeface="Calibri" panose="020F0502020204030204" pitchFamily="34" charset="0"/>
                <a:cs typeface="Times New Roman" panose="02020603050405020304" pitchFamily="18" charset="0"/>
              </a:rPr>
              <a:t>Visualization in unity.</a:t>
            </a:r>
            <a:endParaRPr lang="en-US" sz="3200" dirty="0">
              <a:latin typeface="Times New Roman" panose="02020603050405020304" pitchFamily="18" charset="0"/>
              <a:ea typeface="Calibri" panose="020F0502020204030204" pitchFamily="34" charset="0"/>
              <a:cs typeface="Arial" panose="020B0604020202020204" pitchFamily="34" charset="0"/>
            </a:endParaRPr>
          </a:p>
        </p:txBody>
      </p:sp>
      <p:sp>
        <p:nvSpPr>
          <p:cNvPr id="10" name="Rectangle 9"/>
          <p:cNvSpPr/>
          <p:nvPr/>
        </p:nvSpPr>
        <p:spPr>
          <a:xfrm>
            <a:off x="6395954" y="1655630"/>
            <a:ext cx="4957846" cy="1878335"/>
          </a:xfrm>
          <a:prstGeom prst="rect">
            <a:avLst/>
          </a:prstGeom>
        </p:spPr>
        <p:txBody>
          <a:bodyPr wrap="square">
            <a:spAutoFit/>
          </a:bodyPr>
          <a:lstStyle/>
          <a:p>
            <a:pPr>
              <a:lnSpc>
                <a:spcPct val="107000"/>
              </a:lnSpc>
              <a:spcAft>
                <a:spcPts val="800"/>
              </a:spcAft>
            </a:pPr>
            <a:r>
              <a:rPr lang="en-US" sz="3200" b="1" dirty="0" smtClean="0">
                <a:latin typeface="Times New Roman" panose="02020603050405020304" pitchFamily="18" charset="0"/>
                <a:ea typeface="Calibri" panose="020F0502020204030204" pitchFamily="34" charset="0"/>
                <a:cs typeface="Times New Roman" panose="02020603050405020304" pitchFamily="18" charset="0"/>
              </a:rPr>
              <a:t>Mediapipe model:</a:t>
            </a:r>
          </a:p>
          <a:p>
            <a:pPr marL="457200" indent="-457200">
              <a:lnSpc>
                <a:spcPct val="107000"/>
              </a:lnSpc>
              <a:spcAft>
                <a:spcPts val="800"/>
              </a:spcAft>
              <a:buFontTx/>
              <a:buChar char="-"/>
            </a:pPr>
            <a:r>
              <a:rPr lang="en-US" sz="3200" dirty="0" smtClean="0">
                <a:latin typeface="Times New Roman" panose="02020603050405020304" pitchFamily="18" charset="0"/>
                <a:ea typeface="Calibri" panose="020F0502020204030204" pitchFamily="34" charset="0"/>
                <a:cs typeface="Times New Roman" panose="02020603050405020304" pitchFamily="18" charset="0"/>
              </a:rPr>
              <a:t>Palm detection</a:t>
            </a:r>
          </a:p>
          <a:p>
            <a:pPr marL="457200" indent="-457200">
              <a:lnSpc>
                <a:spcPct val="107000"/>
              </a:lnSpc>
              <a:spcAft>
                <a:spcPts val="800"/>
              </a:spcAft>
              <a:buFontTx/>
              <a:buChar char="-"/>
            </a:pPr>
            <a:r>
              <a:rPr lang="en-US" sz="3200" dirty="0" smtClean="0">
                <a:latin typeface="Times New Roman" panose="02020603050405020304" pitchFamily="18" charset="0"/>
                <a:ea typeface="Calibri" panose="020F0502020204030204" pitchFamily="34" charset="0"/>
                <a:cs typeface="Times New Roman" panose="02020603050405020304" pitchFamily="18" charset="0"/>
              </a:rPr>
              <a:t>Landmark detection</a:t>
            </a:r>
            <a:endParaRPr lang="en-US" sz="3200" dirty="0">
              <a:latin typeface="Times New Roman" panose="02020603050405020304" pitchFamily="18"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850683862"/>
      </p:ext>
    </p:extLst>
  </p:cSld>
  <p:clrMapOvr>
    <a:masterClrMapping/>
  </p:clrMapOvr>
  <p:transition spd="med">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Diab – Image Analysis and Computer Vision</a:t>
            </a:r>
            <a:endParaRPr lang="en-US"/>
          </a:p>
        </p:txBody>
      </p:sp>
      <p:sp>
        <p:nvSpPr>
          <p:cNvPr id="5" name="Slide Number Placeholder 4"/>
          <p:cNvSpPr>
            <a:spLocks noGrp="1"/>
          </p:cNvSpPr>
          <p:nvPr>
            <p:ph type="sldNum" sz="quarter" idx="12"/>
          </p:nvPr>
        </p:nvSpPr>
        <p:spPr/>
        <p:txBody>
          <a:bodyPr/>
          <a:lstStyle/>
          <a:p>
            <a:fld id="{E502E73A-3B24-4B1D-86ED-220BCA158FC6}" type="slidenum">
              <a:rPr lang="en-US" smtClean="0"/>
              <a:t>16</a:t>
            </a:fld>
            <a:endParaRPr lang="en-US"/>
          </a:p>
        </p:txBody>
      </p:sp>
      <p:pic>
        <p:nvPicPr>
          <p:cNvPr id="6" name="Picture 4" descr="A picture containing text&#10;&#10;Description automatically genera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5625368"/>
            <a:ext cx="993775" cy="9906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04800" y="174596"/>
            <a:ext cx="11694695" cy="369332"/>
          </a:xfrm>
          <a:prstGeom prst="rect">
            <a:avLst/>
          </a:prstGeom>
        </p:spPr>
        <p:txBody>
          <a:bodyPr wrap="square">
            <a:spAutoFit/>
          </a:bodyPr>
          <a:lstStyle/>
          <a:p>
            <a:pPr>
              <a:tabLst>
                <a:tab pos="2865755" algn="ctr"/>
                <a:tab pos="5731510" algn="r"/>
                <a:tab pos="558800" algn="l"/>
                <a:tab pos="2865755" algn="ctr"/>
                <a:tab pos="5731510" algn="r"/>
              </a:tabLst>
            </a:pPr>
            <a:r>
              <a:rPr lang="en-US" dirty="0" smtClean="0">
                <a:solidFill>
                  <a:schemeClr val="bg1">
                    <a:lumMod val="65000"/>
                  </a:schemeClr>
                </a:solidFill>
                <a:latin typeface="Times New Roman" panose="02020603050405020304" pitchFamily="18" charset="0"/>
                <a:ea typeface="Calibri" panose="020F0502020204030204" pitchFamily="34" charset="0"/>
                <a:cs typeface="Times New Roman" panose="02020603050405020304" pitchFamily="18" charset="0"/>
              </a:rPr>
              <a:t>Version 1.0	                                                                                                                  	               2023</a:t>
            </a:r>
            <a:endParaRPr lang="en-US" dirty="0">
              <a:solidFill>
                <a:schemeClr val="bg1">
                  <a:lumMod val="65000"/>
                </a:schemeClr>
              </a:solidFill>
              <a:latin typeface="Times New Roman" panose="02020603050405020304" pitchFamily="18" charset="0"/>
              <a:ea typeface="Calibri" panose="020F0502020204030204" pitchFamily="34" charset="0"/>
              <a:cs typeface="Arial" panose="020B0604020202020204" pitchFamily="34" charset="0"/>
            </a:endParaRPr>
          </a:p>
        </p:txBody>
      </p:sp>
      <p:sp>
        <p:nvSpPr>
          <p:cNvPr id="9" name="Rectangle 8"/>
          <p:cNvSpPr/>
          <p:nvPr/>
        </p:nvSpPr>
        <p:spPr>
          <a:xfrm>
            <a:off x="5260717" y="579646"/>
            <a:ext cx="1782860" cy="769441"/>
          </a:xfrm>
          <a:prstGeom prst="rect">
            <a:avLst/>
          </a:prstGeom>
        </p:spPr>
        <p:txBody>
          <a:bodyPr wrap="none">
            <a:spAutoFit/>
          </a:bodyPr>
          <a:lstStyle/>
          <a:p>
            <a:r>
              <a:rPr lang="en-US" sz="4400" dirty="0" smtClean="0">
                <a:latin typeface="Times New Roman" panose="02020603050405020304" pitchFamily="18" charset="0"/>
                <a:ea typeface="Calibri" panose="020F0502020204030204" pitchFamily="34" charset="0"/>
                <a:cs typeface="Arial" panose="020B0604020202020204" pitchFamily="34" charset="0"/>
              </a:rPr>
              <a:t>Design</a:t>
            </a:r>
          </a:p>
        </p:txBody>
      </p:sp>
      <p:sp>
        <p:nvSpPr>
          <p:cNvPr id="10" name="Rectangle 9"/>
          <p:cNvSpPr/>
          <p:nvPr/>
        </p:nvSpPr>
        <p:spPr>
          <a:xfrm>
            <a:off x="1298574" y="1384805"/>
            <a:ext cx="7476457" cy="4396460"/>
          </a:xfrm>
          <a:prstGeom prst="rect">
            <a:avLst/>
          </a:prstGeom>
        </p:spPr>
        <p:txBody>
          <a:bodyPr wrap="square">
            <a:spAutoFit/>
          </a:bodyPr>
          <a:lstStyle/>
          <a:p>
            <a:pPr>
              <a:lnSpc>
                <a:spcPct val="107000"/>
              </a:lnSpc>
              <a:spcAft>
                <a:spcPts val="800"/>
              </a:spcAft>
            </a:pPr>
            <a:r>
              <a:rPr lang="en-US" sz="3200" b="1" dirty="0" smtClean="0">
                <a:latin typeface="Times New Roman" panose="02020603050405020304" pitchFamily="18" charset="0"/>
                <a:ea typeface="Calibri" panose="020F0502020204030204" pitchFamily="34" charset="0"/>
                <a:cs typeface="Times New Roman" panose="02020603050405020304" pitchFamily="18" charset="0"/>
              </a:rPr>
              <a:t>Mediapipe model:</a:t>
            </a:r>
          </a:p>
          <a:p>
            <a:pPr marL="457200" indent="-457200">
              <a:lnSpc>
                <a:spcPct val="107000"/>
              </a:lnSpc>
              <a:spcAft>
                <a:spcPts val="800"/>
              </a:spcAft>
              <a:buFontTx/>
              <a:buChar char="-"/>
            </a:pPr>
            <a:r>
              <a:rPr lang="en-US" sz="3200" dirty="0" smtClean="0">
                <a:latin typeface="Times New Roman" panose="02020603050405020304" pitchFamily="18" charset="0"/>
                <a:ea typeface="Calibri" panose="020F0502020204030204" pitchFamily="34" charset="0"/>
                <a:cs typeface="Times New Roman" panose="02020603050405020304" pitchFamily="18" charset="0"/>
              </a:rPr>
              <a:t>Palm detection</a:t>
            </a:r>
          </a:p>
          <a:p>
            <a:pPr marL="914400" lvl="1" indent="-457200">
              <a:lnSpc>
                <a:spcPct val="107000"/>
              </a:lnSpc>
              <a:spcAft>
                <a:spcPts val="800"/>
              </a:spcAft>
              <a:buFontTx/>
              <a:buChar char="-"/>
            </a:pPr>
            <a:r>
              <a:rPr lang="en-US" sz="3200" dirty="0" smtClean="0">
                <a:latin typeface="Times New Roman" panose="02020603050405020304" pitchFamily="18" charset="0"/>
                <a:ea typeface="Calibri" panose="020F0502020204030204" pitchFamily="34" charset="0"/>
                <a:cs typeface="Times New Roman" panose="02020603050405020304" pitchFamily="18" charset="0"/>
              </a:rPr>
              <a:t>Encoder-decoder feature extractor.</a:t>
            </a:r>
          </a:p>
          <a:p>
            <a:pPr marL="914400" lvl="1" indent="-457200">
              <a:lnSpc>
                <a:spcPct val="107000"/>
              </a:lnSpc>
              <a:spcAft>
                <a:spcPts val="800"/>
              </a:spcAft>
              <a:buFontTx/>
              <a:buChar char="-"/>
            </a:pPr>
            <a:r>
              <a:rPr lang="en-US" sz="3200" dirty="0" smtClean="0">
                <a:latin typeface="Times New Roman" panose="02020603050405020304" pitchFamily="18" charset="0"/>
                <a:ea typeface="Calibri" panose="020F0502020204030204" pitchFamily="34" charset="0"/>
                <a:cs typeface="Times New Roman" panose="02020603050405020304" pitchFamily="18" charset="0"/>
              </a:rPr>
              <a:t>95.7% model accuracy.</a:t>
            </a:r>
            <a:endParaRPr lang="en-US" sz="3200" dirty="0" smtClean="0">
              <a:latin typeface="Times New Roman" panose="02020603050405020304" pitchFamily="18" charset="0"/>
              <a:ea typeface="Calibri" panose="020F0502020204030204" pitchFamily="34" charset="0"/>
              <a:cs typeface="Times New Roman" panose="02020603050405020304" pitchFamily="18" charset="0"/>
            </a:endParaRPr>
          </a:p>
          <a:p>
            <a:pPr marL="457200" indent="-457200">
              <a:lnSpc>
                <a:spcPct val="107000"/>
              </a:lnSpc>
              <a:spcAft>
                <a:spcPts val="800"/>
              </a:spcAft>
              <a:buFontTx/>
              <a:buChar char="-"/>
            </a:pPr>
            <a:r>
              <a:rPr lang="en-US" sz="3200" dirty="0" smtClean="0">
                <a:latin typeface="Times New Roman" panose="02020603050405020304" pitchFamily="18" charset="0"/>
                <a:ea typeface="Calibri" panose="020F0502020204030204" pitchFamily="34" charset="0"/>
                <a:cs typeface="Times New Roman" panose="02020603050405020304" pitchFamily="18" charset="0"/>
              </a:rPr>
              <a:t>Landmark detection</a:t>
            </a:r>
          </a:p>
          <a:p>
            <a:pPr marL="914400" lvl="1" indent="-457200">
              <a:lnSpc>
                <a:spcPct val="107000"/>
              </a:lnSpc>
              <a:spcAft>
                <a:spcPts val="800"/>
              </a:spcAft>
              <a:buFontTx/>
              <a:buChar char="-"/>
            </a:pPr>
            <a:r>
              <a:rPr lang="en-US" sz="3200" dirty="0" smtClean="0">
                <a:latin typeface="Times New Roman" panose="02020603050405020304" pitchFamily="18" charset="0"/>
                <a:ea typeface="Calibri" panose="020F0502020204030204" pitchFamily="34" charset="0"/>
                <a:cs typeface="Times New Roman" panose="02020603050405020304" pitchFamily="18" charset="0"/>
              </a:rPr>
              <a:t>Detection via regression.</a:t>
            </a:r>
          </a:p>
          <a:p>
            <a:pPr marL="914400" lvl="1" indent="-457200">
              <a:lnSpc>
                <a:spcPct val="107000"/>
              </a:lnSpc>
              <a:spcAft>
                <a:spcPts val="800"/>
              </a:spcAft>
              <a:buFontTx/>
              <a:buChar char="-"/>
            </a:pPr>
            <a:r>
              <a:rPr lang="en-US" sz="3200" dirty="0" smtClean="0">
                <a:latin typeface="Times New Roman" panose="02020603050405020304" pitchFamily="18" charset="0"/>
                <a:ea typeface="Calibri" panose="020F0502020204030204" pitchFamily="34" charset="0"/>
                <a:cs typeface="Times New Roman" panose="02020603050405020304" pitchFamily="18" charset="0"/>
              </a:rPr>
              <a:t>Overcomes occlusion.</a:t>
            </a:r>
            <a:endParaRPr lang="en-US" sz="3200" dirty="0">
              <a:latin typeface="Times New Roman" panose="02020603050405020304" pitchFamily="18"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7118175"/>
      </p:ext>
    </p:extLst>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Diab – Image Analysis and Computer Vision</a:t>
            </a:r>
            <a:endParaRPr lang="en-US"/>
          </a:p>
        </p:txBody>
      </p:sp>
      <p:sp>
        <p:nvSpPr>
          <p:cNvPr id="5" name="Slide Number Placeholder 4"/>
          <p:cNvSpPr>
            <a:spLocks noGrp="1"/>
          </p:cNvSpPr>
          <p:nvPr>
            <p:ph type="sldNum" sz="quarter" idx="12"/>
          </p:nvPr>
        </p:nvSpPr>
        <p:spPr/>
        <p:txBody>
          <a:bodyPr/>
          <a:lstStyle/>
          <a:p>
            <a:fld id="{E502E73A-3B24-4B1D-86ED-220BCA158FC6}" type="slidenum">
              <a:rPr lang="en-US" smtClean="0"/>
              <a:t>17</a:t>
            </a:fld>
            <a:endParaRPr lang="en-US"/>
          </a:p>
        </p:txBody>
      </p:sp>
      <p:pic>
        <p:nvPicPr>
          <p:cNvPr id="6" name="Picture 4" descr="A picture containing text&#10;&#10;Description automatically genera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5625368"/>
            <a:ext cx="993775" cy="9906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04800" y="174596"/>
            <a:ext cx="11694695" cy="369332"/>
          </a:xfrm>
          <a:prstGeom prst="rect">
            <a:avLst/>
          </a:prstGeom>
        </p:spPr>
        <p:txBody>
          <a:bodyPr wrap="square">
            <a:spAutoFit/>
          </a:bodyPr>
          <a:lstStyle/>
          <a:p>
            <a:pPr>
              <a:tabLst>
                <a:tab pos="2865755" algn="ctr"/>
                <a:tab pos="5731510" algn="r"/>
                <a:tab pos="558800" algn="l"/>
                <a:tab pos="2865755" algn="ctr"/>
                <a:tab pos="5731510" algn="r"/>
              </a:tabLst>
            </a:pPr>
            <a:r>
              <a:rPr lang="en-US" dirty="0" smtClean="0">
                <a:solidFill>
                  <a:schemeClr val="bg1">
                    <a:lumMod val="65000"/>
                  </a:schemeClr>
                </a:solidFill>
                <a:latin typeface="Times New Roman" panose="02020603050405020304" pitchFamily="18" charset="0"/>
                <a:ea typeface="Calibri" panose="020F0502020204030204" pitchFamily="34" charset="0"/>
                <a:cs typeface="Times New Roman" panose="02020603050405020304" pitchFamily="18" charset="0"/>
              </a:rPr>
              <a:t>Version 1.0	                                                                                                                  	               2023</a:t>
            </a:r>
            <a:endParaRPr lang="en-US" dirty="0">
              <a:solidFill>
                <a:schemeClr val="bg1">
                  <a:lumMod val="65000"/>
                </a:schemeClr>
              </a:solidFill>
              <a:latin typeface="Times New Roman" panose="02020603050405020304" pitchFamily="18" charset="0"/>
              <a:ea typeface="Calibri" panose="020F0502020204030204" pitchFamily="34" charset="0"/>
              <a:cs typeface="Arial" panose="020B0604020202020204" pitchFamily="34" charset="0"/>
            </a:endParaRPr>
          </a:p>
        </p:txBody>
      </p:sp>
      <p:sp>
        <p:nvSpPr>
          <p:cNvPr id="9" name="Rectangle 8"/>
          <p:cNvSpPr/>
          <p:nvPr/>
        </p:nvSpPr>
        <p:spPr>
          <a:xfrm>
            <a:off x="5260717" y="579646"/>
            <a:ext cx="1782860" cy="769441"/>
          </a:xfrm>
          <a:prstGeom prst="rect">
            <a:avLst/>
          </a:prstGeom>
        </p:spPr>
        <p:txBody>
          <a:bodyPr wrap="none">
            <a:spAutoFit/>
          </a:bodyPr>
          <a:lstStyle/>
          <a:p>
            <a:r>
              <a:rPr lang="en-US" sz="4400" dirty="0" smtClean="0">
                <a:latin typeface="Times New Roman" panose="02020603050405020304" pitchFamily="18" charset="0"/>
                <a:ea typeface="Calibri" panose="020F0502020204030204" pitchFamily="34" charset="0"/>
                <a:cs typeface="Arial" panose="020B0604020202020204" pitchFamily="34" charset="0"/>
              </a:rPr>
              <a:t>Design</a:t>
            </a:r>
          </a:p>
        </p:txBody>
      </p:sp>
      <p:pic>
        <p:nvPicPr>
          <p:cNvPr id="12" name="Picture 11" descr="A picture containing different, colorful, several&#10;&#10;Description automatically generated"/>
          <p:cNvPicPr/>
          <p:nvPr/>
        </p:nvPicPr>
        <p:blipFill>
          <a:blip r:embed="rId3"/>
          <a:stretch>
            <a:fillRect/>
          </a:stretch>
        </p:blipFill>
        <p:spPr>
          <a:xfrm>
            <a:off x="1700024" y="1510422"/>
            <a:ext cx="8904245" cy="4264736"/>
          </a:xfrm>
          <a:prstGeom prst="rect">
            <a:avLst/>
          </a:prstGeom>
        </p:spPr>
      </p:pic>
    </p:spTree>
    <p:extLst>
      <p:ext uri="{BB962C8B-B14F-4D97-AF65-F5344CB8AC3E}">
        <p14:creationId xmlns:p14="http://schemas.microsoft.com/office/powerpoint/2010/main" val="429326684"/>
      </p:ext>
    </p:extLst>
  </p:cSld>
  <p:clrMapOvr>
    <a:masterClrMapping/>
  </p:clrMapOvr>
  <p:transition spd="med">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Diab – Image Analysis and Computer Vision</a:t>
            </a:r>
            <a:endParaRPr lang="en-US"/>
          </a:p>
        </p:txBody>
      </p:sp>
      <p:sp>
        <p:nvSpPr>
          <p:cNvPr id="5" name="Slide Number Placeholder 4"/>
          <p:cNvSpPr>
            <a:spLocks noGrp="1"/>
          </p:cNvSpPr>
          <p:nvPr>
            <p:ph type="sldNum" sz="quarter" idx="12"/>
          </p:nvPr>
        </p:nvSpPr>
        <p:spPr/>
        <p:txBody>
          <a:bodyPr/>
          <a:lstStyle/>
          <a:p>
            <a:fld id="{E502E73A-3B24-4B1D-86ED-220BCA158FC6}" type="slidenum">
              <a:rPr lang="en-US" smtClean="0"/>
              <a:t>18</a:t>
            </a:fld>
            <a:endParaRPr lang="en-US"/>
          </a:p>
        </p:txBody>
      </p:sp>
      <p:pic>
        <p:nvPicPr>
          <p:cNvPr id="6" name="Picture 4" descr="A picture containing text&#10;&#10;Description automatically genera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5625368"/>
            <a:ext cx="993775" cy="9906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04800" y="174596"/>
            <a:ext cx="11694695" cy="369332"/>
          </a:xfrm>
          <a:prstGeom prst="rect">
            <a:avLst/>
          </a:prstGeom>
        </p:spPr>
        <p:txBody>
          <a:bodyPr wrap="square">
            <a:spAutoFit/>
          </a:bodyPr>
          <a:lstStyle/>
          <a:p>
            <a:pPr>
              <a:tabLst>
                <a:tab pos="2865755" algn="ctr"/>
                <a:tab pos="5731510" algn="r"/>
                <a:tab pos="558800" algn="l"/>
                <a:tab pos="2865755" algn="ctr"/>
                <a:tab pos="5731510" algn="r"/>
              </a:tabLst>
            </a:pPr>
            <a:r>
              <a:rPr lang="en-US" dirty="0" smtClean="0">
                <a:solidFill>
                  <a:schemeClr val="bg1">
                    <a:lumMod val="65000"/>
                  </a:schemeClr>
                </a:solidFill>
                <a:latin typeface="Times New Roman" panose="02020603050405020304" pitchFamily="18" charset="0"/>
                <a:ea typeface="Calibri" panose="020F0502020204030204" pitchFamily="34" charset="0"/>
                <a:cs typeface="Times New Roman" panose="02020603050405020304" pitchFamily="18" charset="0"/>
              </a:rPr>
              <a:t>Version 1.0	                                                                                                                  	               2023</a:t>
            </a:r>
            <a:endParaRPr lang="en-US" dirty="0">
              <a:solidFill>
                <a:schemeClr val="bg1">
                  <a:lumMod val="65000"/>
                </a:schemeClr>
              </a:solidFill>
              <a:latin typeface="Times New Roman" panose="02020603050405020304" pitchFamily="18" charset="0"/>
              <a:ea typeface="Calibri" panose="020F0502020204030204" pitchFamily="34" charset="0"/>
              <a:cs typeface="Arial" panose="020B0604020202020204" pitchFamily="34" charset="0"/>
            </a:endParaRPr>
          </a:p>
        </p:txBody>
      </p:sp>
      <p:sp>
        <p:nvSpPr>
          <p:cNvPr id="9" name="Rectangle 8"/>
          <p:cNvSpPr/>
          <p:nvPr/>
        </p:nvSpPr>
        <p:spPr>
          <a:xfrm>
            <a:off x="5260717" y="579646"/>
            <a:ext cx="1782860" cy="769441"/>
          </a:xfrm>
          <a:prstGeom prst="rect">
            <a:avLst/>
          </a:prstGeom>
        </p:spPr>
        <p:txBody>
          <a:bodyPr wrap="none">
            <a:spAutoFit/>
          </a:bodyPr>
          <a:lstStyle/>
          <a:p>
            <a:r>
              <a:rPr lang="en-US" sz="4400" dirty="0" smtClean="0">
                <a:latin typeface="Times New Roman" panose="02020603050405020304" pitchFamily="18" charset="0"/>
                <a:ea typeface="Calibri" panose="020F0502020204030204" pitchFamily="34" charset="0"/>
                <a:cs typeface="Arial" panose="020B0604020202020204" pitchFamily="34" charset="0"/>
              </a:rPr>
              <a:t>Design</a:t>
            </a:r>
          </a:p>
        </p:txBody>
      </p:sp>
      <p:pic>
        <p:nvPicPr>
          <p:cNvPr id="11" name="Picture 10"/>
          <p:cNvPicPr/>
          <p:nvPr/>
        </p:nvPicPr>
        <p:blipFill>
          <a:blip r:embed="rId3"/>
          <a:stretch>
            <a:fillRect/>
          </a:stretch>
        </p:blipFill>
        <p:spPr>
          <a:xfrm>
            <a:off x="1517089" y="1628171"/>
            <a:ext cx="9270115" cy="3643935"/>
          </a:xfrm>
          <a:prstGeom prst="rect">
            <a:avLst/>
          </a:prstGeom>
        </p:spPr>
      </p:pic>
    </p:spTree>
    <p:extLst>
      <p:ext uri="{BB962C8B-B14F-4D97-AF65-F5344CB8AC3E}">
        <p14:creationId xmlns:p14="http://schemas.microsoft.com/office/powerpoint/2010/main" val="2515473236"/>
      </p:ext>
    </p:extLst>
  </p:cSld>
  <p:clrMapOvr>
    <a:masterClrMapping/>
  </p:clrMapOvr>
  <p:transition spd="med">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Diab – Image Analysis and Computer Vision</a:t>
            </a:r>
            <a:endParaRPr lang="en-US" dirty="0"/>
          </a:p>
        </p:txBody>
      </p:sp>
      <p:sp>
        <p:nvSpPr>
          <p:cNvPr id="5" name="Slide Number Placeholder 4"/>
          <p:cNvSpPr>
            <a:spLocks noGrp="1"/>
          </p:cNvSpPr>
          <p:nvPr>
            <p:ph type="sldNum" sz="quarter" idx="12"/>
          </p:nvPr>
        </p:nvSpPr>
        <p:spPr/>
        <p:txBody>
          <a:bodyPr/>
          <a:lstStyle/>
          <a:p>
            <a:fld id="{E502E73A-3B24-4B1D-86ED-220BCA158FC6}" type="slidenum">
              <a:rPr lang="en-US" smtClean="0"/>
              <a:t>19</a:t>
            </a:fld>
            <a:endParaRPr lang="en-US"/>
          </a:p>
        </p:txBody>
      </p:sp>
      <p:pic>
        <p:nvPicPr>
          <p:cNvPr id="6" name="Picture 4" descr="A picture containing text&#10;&#10;Description automatically genera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5625368"/>
            <a:ext cx="993775" cy="9906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04800" y="174596"/>
            <a:ext cx="11694695" cy="369332"/>
          </a:xfrm>
          <a:prstGeom prst="rect">
            <a:avLst/>
          </a:prstGeom>
        </p:spPr>
        <p:txBody>
          <a:bodyPr wrap="square">
            <a:spAutoFit/>
          </a:bodyPr>
          <a:lstStyle/>
          <a:p>
            <a:pPr>
              <a:tabLst>
                <a:tab pos="2865755" algn="ctr"/>
                <a:tab pos="5731510" algn="r"/>
                <a:tab pos="558800" algn="l"/>
                <a:tab pos="2865755" algn="ctr"/>
                <a:tab pos="5731510" algn="r"/>
              </a:tabLst>
            </a:pPr>
            <a:r>
              <a:rPr lang="en-US" dirty="0" smtClean="0">
                <a:solidFill>
                  <a:schemeClr val="bg1">
                    <a:lumMod val="65000"/>
                  </a:schemeClr>
                </a:solidFill>
                <a:latin typeface="Times New Roman" panose="02020603050405020304" pitchFamily="18" charset="0"/>
                <a:ea typeface="Calibri" panose="020F0502020204030204" pitchFamily="34" charset="0"/>
                <a:cs typeface="Times New Roman" panose="02020603050405020304" pitchFamily="18" charset="0"/>
              </a:rPr>
              <a:t>Version 1.0	                                                                                                                  	               2023</a:t>
            </a:r>
            <a:endParaRPr lang="en-US" dirty="0">
              <a:solidFill>
                <a:schemeClr val="bg1">
                  <a:lumMod val="65000"/>
                </a:schemeClr>
              </a:solidFill>
              <a:latin typeface="Times New Roman" panose="02020603050405020304" pitchFamily="18" charset="0"/>
              <a:ea typeface="Calibri" panose="020F0502020204030204" pitchFamily="34" charset="0"/>
              <a:cs typeface="Arial" panose="020B0604020202020204" pitchFamily="34" charset="0"/>
            </a:endParaRPr>
          </a:p>
        </p:txBody>
      </p:sp>
      <p:sp>
        <p:nvSpPr>
          <p:cNvPr id="9" name="Rectangle 8"/>
          <p:cNvSpPr/>
          <p:nvPr/>
        </p:nvSpPr>
        <p:spPr>
          <a:xfrm>
            <a:off x="5260717" y="579646"/>
            <a:ext cx="1782860" cy="769441"/>
          </a:xfrm>
          <a:prstGeom prst="rect">
            <a:avLst/>
          </a:prstGeom>
        </p:spPr>
        <p:txBody>
          <a:bodyPr wrap="none">
            <a:spAutoFit/>
          </a:bodyPr>
          <a:lstStyle/>
          <a:p>
            <a:r>
              <a:rPr lang="en-US" sz="4400" dirty="0" smtClean="0">
                <a:latin typeface="Times New Roman" panose="02020603050405020304" pitchFamily="18" charset="0"/>
                <a:ea typeface="Calibri" panose="020F0502020204030204" pitchFamily="34" charset="0"/>
                <a:cs typeface="Arial" panose="020B0604020202020204" pitchFamily="34" charset="0"/>
              </a:rPr>
              <a:t>Design</a:t>
            </a:r>
          </a:p>
        </p:txBody>
      </p:sp>
      <p:sp>
        <p:nvSpPr>
          <p:cNvPr id="10" name="Rectangle 9"/>
          <p:cNvSpPr/>
          <p:nvPr/>
        </p:nvSpPr>
        <p:spPr>
          <a:xfrm>
            <a:off x="1298575" y="1384805"/>
            <a:ext cx="4765342" cy="2507866"/>
          </a:xfrm>
          <a:prstGeom prst="rect">
            <a:avLst/>
          </a:prstGeom>
        </p:spPr>
        <p:txBody>
          <a:bodyPr wrap="square">
            <a:spAutoFit/>
          </a:bodyPr>
          <a:lstStyle/>
          <a:p>
            <a:pPr>
              <a:lnSpc>
                <a:spcPct val="107000"/>
              </a:lnSpc>
              <a:spcAft>
                <a:spcPts val="800"/>
              </a:spcAft>
            </a:pPr>
            <a:r>
              <a:rPr lang="en-US" sz="3200" b="1" dirty="0" smtClean="0">
                <a:latin typeface="Times New Roman" panose="02020603050405020304" pitchFamily="18" charset="0"/>
                <a:ea typeface="Calibri" panose="020F0502020204030204" pitchFamily="34" charset="0"/>
                <a:cs typeface="Times New Roman" panose="02020603050405020304" pitchFamily="18" charset="0"/>
              </a:rPr>
              <a:t>Design approach:</a:t>
            </a:r>
          </a:p>
          <a:p>
            <a:pPr marL="457200" indent="-457200">
              <a:lnSpc>
                <a:spcPct val="107000"/>
              </a:lnSpc>
              <a:spcAft>
                <a:spcPts val="800"/>
              </a:spcAft>
              <a:buFontTx/>
              <a:buChar char="-"/>
            </a:pPr>
            <a:r>
              <a:rPr lang="en-US" sz="3200" dirty="0" smtClean="0">
                <a:latin typeface="Times New Roman" panose="02020603050405020304" pitchFamily="18" charset="0"/>
                <a:ea typeface="Calibri" panose="020F0502020204030204" pitchFamily="34" charset="0"/>
                <a:cs typeface="Times New Roman" panose="02020603050405020304" pitchFamily="18" charset="0"/>
              </a:rPr>
              <a:t>Mediapipe.</a:t>
            </a:r>
          </a:p>
          <a:p>
            <a:pPr marL="457200" indent="-457200">
              <a:lnSpc>
                <a:spcPct val="107000"/>
              </a:lnSpc>
              <a:spcAft>
                <a:spcPts val="800"/>
              </a:spcAft>
              <a:buFontTx/>
              <a:buChar char="-"/>
            </a:pPr>
            <a:r>
              <a:rPr lang="en-US" sz="3200" dirty="0" smtClean="0">
                <a:solidFill>
                  <a:schemeClr val="accent5"/>
                </a:solidFill>
                <a:latin typeface="Times New Roman" panose="02020603050405020304" pitchFamily="18" charset="0"/>
                <a:ea typeface="Calibri" panose="020F0502020204030204" pitchFamily="34" charset="0"/>
                <a:cs typeface="Times New Roman" panose="02020603050405020304" pitchFamily="18" charset="0"/>
              </a:rPr>
              <a:t>Geometrical relations.</a:t>
            </a:r>
          </a:p>
          <a:p>
            <a:pPr marL="457200" indent="-457200">
              <a:lnSpc>
                <a:spcPct val="107000"/>
              </a:lnSpc>
              <a:spcAft>
                <a:spcPts val="800"/>
              </a:spcAft>
              <a:buFontTx/>
              <a:buChar char="-"/>
            </a:pPr>
            <a:r>
              <a:rPr lang="en-US" sz="3200" dirty="0" smtClean="0">
                <a:solidFill>
                  <a:schemeClr val="accent5"/>
                </a:solidFill>
                <a:latin typeface="Times New Roman" panose="02020603050405020304" pitchFamily="18" charset="0"/>
                <a:ea typeface="Calibri" panose="020F0502020204030204" pitchFamily="34" charset="0"/>
                <a:cs typeface="Times New Roman" panose="02020603050405020304" pitchFamily="18" charset="0"/>
              </a:rPr>
              <a:t>Visualization in Unity.</a:t>
            </a:r>
            <a:endParaRPr lang="en-US" sz="3200" dirty="0">
              <a:solidFill>
                <a:schemeClr val="accent5"/>
              </a:solidFill>
              <a:latin typeface="Times New Roman" panose="02020603050405020304" pitchFamily="18" charset="0"/>
              <a:ea typeface="Calibri" panose="020F0502020204030204" pitchFamily="34" charset="0"/>
              <a:cs typeface="Arial" panose="020B0604020202020204" pitchFamily="34" charset="0"/>
            </a:endParaRPr>
          </a:p>
        </p:txBody>
      </p:sp>
      <p:pic>
        <p:nvPicPr>
          <p:cNvPr id="12" name="Picture 11" descr="Graphical user interface&#10;&#10;Description automatically generated"/>
          <p:cNvPicPr/>
          <p:nvPr/>
        </p:nvPicPr>
        <p:blipFill>
          <a:blip r:embed="rId3"/>
          <a:stretch>
            <a:fillRect/>
          </a:stretch>
        </p:blipFill>
        <p:spPr>
          <a:xfrm>
            <a:off x="6096000" y="1569586"/>
            <a:ext cx="5486400" cy="3761105"/>
          </a:xfrm>
          <a:prstGeom prst="rect">
            <a:avLst/>
          </a:prstGeom>
        </p:spPr>
      </p:pic>
    </p:spTree>
    <p:extLst>
      <p:ext uri="{BB962C8B-B14F-4D97-AF65-F5344CB8AC3E}">
        <p14:creationId xmlns:p14="http://schemas.microsoft.com/office/powerpoint/2010/main" val="542805111"/>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Diab – Image Analysis and Computer Vision</a:t>
            </a:r>
            <a:endParaRPr lang="en-US"/>
          </a:p>
        </p:txBody>
      </p:sp>
      <p:sp>
        <p:nvSpPr>
          <p:cNvPr id="5" name="Slide Number Placeholder 4"/>
          <p:cNvSpPr>
            <a:spLocks noGrp="1"/>
          </p:cNvSpPr>
          <p:nvPr>
            <p:ph type="sldNum" sz="quarter" idx="12"/>
          </p:nvPr>
        </p:nvSpPr>
        <p:spPr/>
        <p:txBody>
          <a:bodyPr/>
          <a:lstStyle/>
          <a:p>
            <a:fld id="{E502E73A-3B24-4B1D-86ED-220BCA158FC6}" type="slidenum">
              <a:rPr lang="en-US" smtClean="0"/>
              <a:t>2</a:t>
            </a:fld>
            <a:endParaRPr lang="en-US"/>
          </a:p>
        </p:txBody>
      </p:sp>
      <p:pic>
        <p:nvPicPr>
          <p:cNvPr id="6" name="Picture 4" descr="A picture containing text&#10;&#10;Description automatically genera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5625368"/>
            <a:ext cx="993775" cy="9906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04800" y="174596"/>
            <a:ext cx="11694695" cy="369332"/>
          </a:xfrm>
          <a:prstGeom prst="rect">
            <a:avLst/>
          </a:prstGeom>
        </p:spPr>
        <p:txBody>
          <a:bodyPr wrap="square">
            <a:spAutoFit/>
          </a:bodyPr>
          <a:lstStyle/>
          <a:p>
            <a:pPr>
              <a:tabLst>
                <a:tab pos="2865755" algn="ctr"/>
                <a:tab pos="5731510" algn="r"/>
                <a:tab pos="558800" algn="l"/>
                <a:tab pos="2865755" algn="ctr"/>
                <a:tab pos="5731510" algn="r"/>
              </a:tabLst>
            </a:pPr>
            <a:r>
              <a:rPr lang="en-US" dirty="0" smtClean="0">
                <a:solidFill>
                  <a:schemeClr val="bg1">
                    <a:lumMod val="65000"/>
                  </a:schemeClr>
                </a:solidFill>
                <a:latin typeface="Times New Roman" panose="02020603050405020304" pitchFamily="18" charset="0"/>
                <a:ea typeface="Calibri" panose="020F0502020204030204" pitchFamily="34" charset="0"/>
                <a:cs typeface="Times New Roman" panose="02020603050405020304" pitchFamily="18" charset="0"/>
              </a:rPr>
              <a:t>Version 1.0	                                                                                                                  	               2023</a:t>
            </a:r>
            <a:endParaRPr lang="en-US" dirty="0">
              <a:solidFill>
                <a:schemeClr val="bg1">
                  <a:lumMod val="65000"/>
                </a:schemeClr>
              </a:solidFill>
              <a:latin typeface="Times New Roman" panose="02020603050405020304" pitchFamily="18" charset="0"/>
              <a:ea typeface="Calibri" panose="020F0502020204030204" pitchFamily="34" charset="0"/>
              <a:cs typeface="Arial" panose="020B0604020202020204" pitchFamily="34" charset="0"/>
            </a:endParaRPr>
          </a:p>
        </p:txBody>
      </p:sp>
      <p:sp>
        <p:nvSpPr>
          <p:cNvPr id="9" name="Rectangle 8"/>
          <p:cNvSpPr/>
          <p:nvPr/>
        </p:nvSpPr>
        <p:spPr>
          <a:xfrm>
            <a:off x="4665201" y="543928"/>
            <a:ext cx="2973891" cy="769441"/>
          </a:xfrm>
          <a:prstGeom prst="rect">
            <a:avLst/>
          </a:prstGeom>
        </p:spPr>
        <p:txBody>
          <a:bodyPr wrap="none">
            <a:spAutoFit/>
          </a:bodyPr>
          <a:lstStyle/>
          <a:p>
            <a:r>
              <a:rPr lang="en-US" sz="4400" dirty="0">
                <a:latin typeface="Times New Roman" panose="02020603050405020304" pitchFamily="18" charset="0"/>
                <a:ea typeface="Calibri" panose="020F0502020204030204" pitchFamily="34" charset="0"/>
                <a:cs typeface="Arial" panose="020B0604020202020204" pitchFamily="34" charset="0"/>
              </a:rPr>
              <a:t>Introduction</a:t>
            </a:r>
            <a:endParaRPr lang="en-US" sz="4400" dirty="0"/>
          </a:p>
        </p:txBody>
      </p:sp>
      <p:sp>
        <p:nvSpPr>
          <p:cNvPr id="10" name="Rectangle 9"/>
          <p:cNvSpPr/>
          <p:nvPr/>
        </p:nvSpPr>
        <p:spPr>
          <a:xfrm>
            <a:off x="778041" y="1845287"/>
            <a:ext cx="10748209" cy="2944845"/>
          </a:xfrm>
          <a:prstGeom prst="rect">
            <a:avLst/>
          </a:prstGeom>
        </p:spPr>
        <p:txBody>
          <a:bodyPr wrap="square">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This project aims to solve the problem of musician hands recognition and position estimation, the plan is to use state-of-the-art computer vision techniques to accurately track and analyze the movement of a musician's hands while they play instruments such as piano, guitar, and accordion</a:t>
            </a:r>
            <a:r>
              <a:rPr lang="en-US" dirty="0" smtClean="0">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endParaRPr lang="en-US" dirty="0" smtClean="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dirty="0" smtClean="0">
                <a:latin typeface="Times New Roman" panose="02020603050405020304" pitchFamily="18" charset="0"/>
                <a:ea typeface="Calibri" panose="020F0502020204030204" pitchFamily="34" charset="0"/>
                <a:cs typeface="Times New Roman" panose="02020603050405020304" pitchFamily="18" charset="0"/>
              </a:rPr>
              <a:t>The </a:t>
            </a:r>
            <a:r>
              <a:rPr lang="en-US" dirty="0">
                <a:latin typeface="Times New Roman" panose="02020603050405020304" pitchFamily="18" charset="0"/>
                <a:ea typeface="Calibri" panose="020F0502020204030204" pitchFamily="34" charset="0"/>
                <a:cs typeface="Times New Roman" panose="02020603050405020304" pitchFamily="18" charset="0"/>
              </a:rPr>
              <a:t>use of computer vision in the music industry is not a new concept, but it has come a long way since its inception. In the past, computer vision was mainly used for simple tasks such as tracking the movement of a musician's fingers on a keyboard or frets on a guitar. However, with advancements in technology, computer vision has become much more sophisticated, allowing for more detailed analysis of a musician's technique and performance.</a:t>
            </a:r>
            <a:endParaRPr lang="en-US" dirty="0">
              <a:latin typeface="Times New Roman" panose="02020603050405020304" pitchFamily="18"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583112414"/>
      </p:ext>
    </p:extLst>
  </p:cSld>
  <p:clrMapOvr>
    <a:masterClrMapping/>
  </p:clrMapOvr>
  <p:transition spd="med">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Diab – Image Analysis and Computer Vision</a:t>
            </a:r>
            <a:endParaRPr lang="en-US" dirty="0"/>
          </a:p>
        </p:txBody>
      </p:sp>
      <p:sp>
        <p:nvSpPr>
          <p:cNvPr id="5" name="Slide Number Placeholder 4"/>
          <p:cNvSpPr>
            <a:spLocks noGrp="1"/>
          </p:cNvSpPr>
          <p:nvPr>
            <p:ph type="sldNum" sz="quarter" idx="12"/>
          </p:nvPr>
        </p:nvSpPr>
        <p:spPr/>
        <p:txBody>
          <a:bodyPr/>
          <a:lstStyle/>
          <a:p>
            <a:fld id="{E502E73A-3B24-4B1D-86ED-220BCA158FC6}" type="slidenum">
              <a:rPr lang="en-US" smtClean="0"/>
              <a:t>20</a:t>
            </a:fld>
            <a:endParaRPr lang="en-US"/>
          </a:p>
        </p:txBody>
      </p:sp>
      <p:pic>
        <p:nvPicPr>
          <p:cNvPr id="6" name="Picture 4" descr="A picture containing text&#10;&#10;Description automatically genera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5625368"/>
            <a:ext cx="993775" cy="9906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04800" y="174596"/>
            <a:ext cx="11694695" cy="369332"/>
          </a:xfrm>
          <a:prstGeom prst="rect">
            <a:avLst/>
          </a:prstGeom>
        </p:spPr>
        <p:txBody>
          <a:bodyPr wrap="square">
            <a:spAutoFit/>
          </a:bodyPr>
          <a:lstStyle/>
          <a:p>
            <a:pPr>
              <a:tabLst>
                <a:tab pos="2865755" algn="ctr"/>
                <a:tab pos="5731510" algn="r"/>
                <a:tab pos="558800" algn="l"/>
                <a:tab pos="2865755" algn="ctr"/>
                <a:tab pos="5731510" algn="r"/>
              </a:tabLst>
            </a:pPr>
            <a:r>
              <a:rPr lang="en-US" dirty="0" smtClean="0">
                <a:solidFill>
                  <a:schemeClr val="bg1">
                    <a:lumMod val="65000"/>
                  </a:schemeClr>
                </a:solidFill>
                <a:latin typeface="Times New Roman" panose="02020603050405020304" pitchFamily="18" charset="0"/>
                <a:ea typeface="Calibri" panose="020F0502020204030204" pitchFamily="34" charset="0"/>
                <a:cs typeface="Times New Roman" panose="02020603050405020304" pitchFamily="18" charset="0"/>
              </a:rPr>
              <a:t>Version 1.0	                                                                                                                  	               2023</a:t>
            </a:r>
            <a:endParaRPr lang="en-US" dirty="0">
              <a:solidFill>
                <a:schemeClr val="bg1">
                  <a:lumMod val="65000"/>
                </a:schemeClr>
              </a:solidFill>
              <a:latin typeface="Times New Roman" panose="02020603050405020304" pitchFamily="18" charset="0"/>
              <a:ea typeface="Calibri" panose="020F0502020204030204" pitchFamily="34" charset="0"/>
              <a:cs typeface="Arial" panose="020B0604020202020204" pitchFamily="34" charset="0"/>
            </a:endParaRPr>
          </a:p>
        </p:txBody>
      </p:sp>
      <p:sp>
        <p:nvSpPr>
          <p:cNvPr id="9" name="Rectangle 8"/>
          <p:cNvSpPr/>
          <p:nvPr/>
        </p:nvSpPr>
        <p:spPr>
          <a:xfrm>
            <a:off x="4273267" y="549692"/>
            <a:ext cx="3757760" cy="769441"/>
          </a:xfrm>
          <a:prstGeom prst="rect">
            <a:avLst/>
          </a:prstGeom>
        </p:spPr>
        <p:txBody>
          <a:bodyPr wrap="none">
            <a:spAutoFit/>
          </a:bodyPr>
          <a:lstStyle/>
          <a:p>
            <a:r>
              <a:rPr lang="en-US" sz="4400" dirty="0" smtClean="0">
                <a:latin typeface="Times New Roman" panose="02020603050405020304" pitchFamily="18" charset="0"/>
                <a:ea typeface="Calibri" panose="020F0502020204030204" pitchFamily="34" charset="0"/>
                <a:cs typeface="Arial" panose="020B0604020202020204" pitchFamily="34" charset="0"/>
              </a:rPr>
              <a:t>Implementation</a:t>
            </a:r>
          </a:p>
        </p:txBody>
      </p:sp>
      <p:sp>
        <p:nvSpPr>
          <p:cNvPr id="10" name="Rectangle 9"/>
          <p:cNvSpPr/>
          <p:nvPr/>
        </p:nvSpPr>
        <p:spPr>
          <a:xfrm>
            <a:off x="1298575" y="1254295"/>
            <a:ext cx="4765342" cy="4396460"/>
          </a:xfrm>
          <a:prstGeom prst="rect">
            <a:avLst/>
          </a:prstGeom>
        </p:spPr>
        <p:txBody>
          <a:bodyPr wrap="square">
            <a:spAutoFit/>
          </a:bodyPr>
          <a:lstStyle/>
          <a:p>
            <a:pPr>
              <a:lnSpc>
                <a:spcPct val="107000"/>
              </a:lnSpc>
              <a:spcAft>
                <a:spcPts val="800"/>
              </a:spcAft>
            </a:pPr>
            <a:r>
              <a:rPr lang="en-US" sz="3200" b="1" dirty="0" smtClean="0">
                <a:latin typeface="Times New Roman" panose="02020603050405020304" pitchFamily="18" charset="0"/>
                <a:ea typeface="Calibri" panose="020F0502020204030204" pitchFamily="34" charset="0"/>
                <a:cs typeface="Times New Roman" panose="02020603050405020304" pitchFamily="18" charset="0"/>
              </a:rPr>
              <a:t>Pipeline:</a:t>
            </a:r>
          </a:p>
          <a:p>
            <a:pPr marL="457200" indent="-457200">
              <a:lnSpc>
                <a:spcPct val="107000"/>
              </a:lnSpc>
              <a:spcAft>
                <a:spcPts val="800"/>
              </a:spcAft>
              <a:buFontTx/>
              <a:buChar char="-"/>
            </a:pPr>
            <a:r>
              <a:rPr lang="en-US" sz="3200" dirty="0" smtClean="0">
                <a:latin typeface="Times New Roman" panose="02020603050405020304" pitchFamily="18" charset="0"/>
                <a:ea typeface="Calibri" panose="020F0502020204030204" pitchFamily="34" charset="0"/>
                <a:cs typeface="Times New Roman" panose="02020603050405020304" pitchFamily="18" charset="0"/>
              </a:rPr>
              <a:t>Python.</a:t>
            </a:r>
          </a:p>
          <a:p>
            <a:pPr marL="457200" indent="-457200">
              <a:lnSpc>
                <a:spcPct val="107000"/>
              </a:lnSpc>
              <a:spcAft>
                <a:spcPts val="800"/>
              </a:spcAft>
              <a:buFontTx/>
              <a:buChar char="-"/>
            </a:pPr>
            <a:r>
              <a:rPr lang="en-US" sz="3200" dirty="0" smtClean="0">
                <a:latin typeface="Times New Roman" panose="02020603050405020304" pitchFamily="18" charset="0"/>
                <a:ea typeface="Calibri" panose="020F0502020204030204" pitchFamily="34" charset="0"/>
                <a:cs typeface="Times New Roman" panose="02020603050405020304" pitchFamily="18" charset="0"/>
              </a:rPr>
              <a:t>Opencv</a:t>
            </a:r>
          </a:p>
          <a:p>
            <a:pPr marL="457200" indent="-457200">
              <a:lnSpc>
                <a:spcPct val="107000"/>
              </a:lnSpc>
              <a:spcAft>
                <a:spcPts val="800"/>
              </a:spcAft>
              <a:buFontTx/>
              <a:buChar char="-"/>
            </a:pPr>
            <a:r>
              <a:rPr lang="en-US" sz="3200" dirty="0" smtClean="0">
                <a:latin typeface="Times New Roman" panose="02020603050405020304" pitchFamily="18" charset="0"/>
                <a:ea typeface="Calibri" panose="020F0502020204030204" pitchFamily="34" charset="0"/>
                <a:cs typeface="Times New Roman" panose="02020603050405020304" pitchFamily="18" charset="0"/>
              </a:rPr>
              <a:t>Mediapipe</a:t>
            </a:r>
          </a:p>
          <a:p>
            <a:pPr marL="457200" indent="-457200">
              <a:lnSpc>
                <a:spcPct val="107000"/>
              </a:lnSpc>
              <a:spcAft>
                <a:spcPts val="800"/>
              </a:spcAft>
              <a:buFontTx/>
              <a:buChar char="-"/>
            </a:pPr>
            <a:r>
              <a:rPr lang="en-US" sz="3200" dirty="0" smtClean="0">
                <a:latin typeface="Times New Roman" panose="02020603050405020304" pitchFamily="18" charset="0"/>
                <a:ea typeface="Calibri" panose="020F0502020204030204" pitchFamily="34" charset="0"/>
                <a:cs typeface="Times New Roman" panose="02020603050405020304" pitchFamily="18" charset="0"/>
              </a:rPr>
              <a:t>Socket stream</a:t>
            </a:r>
          </a:p>
          <a:p>
            <a:pPr marL="457200" indent="-457200">
              <a:lnSpc>
                <a:spcPct val="107000"/>
              </a:lnSpc>
              <a:spcAft>
                <a:spcPts val="800"/>
              </a:spcAft>
              <a:buFontTx/>
              <a:buChar char="-"/>
            </a:pPr>
            <a:r>
              <a:rPr lang="en-US" sz="3200" dirty="0" smtClean="0">
                <a:latin typeface="Times New Roman" panose="02020603050405020304" pitchFamily="18" charset="0"/>
                <a:ea typeface="Calibri" panose="020F0502020204030204" pitchFamily="34" charset="0"/>
                <a:cs typeface="Times New Roman" panose="02020603050405020304" pitchFamily="18" charset="0"/>
              </a:rPr>
              <a:t>C# &amp; Unity</a:t>
            </a:r>
          </a:p>
          <a:p>
            <a:pPr marL="457200" indent="-457200">
              <a:lnSpc>
                <a:spcPct val="107000"/>
              </a:lnSpc>
              <a:spcAft>
                <a:spcPts val="800"/>
              </a:spcAft>
              <a:buFontTx/>
              <a:buChar char="-"/>
            </a:pPr>
            <a:r>
              <a:rPr lang="en-US" sz="3200" dirty="0" smtClean="0">
                <a:latin typeface="Times New Roman" panose="02020603050405020304" pitchFamily="18" charset="0"/>
                <a:ea typeface="Calibri" panose="020F0502020204030204" pitchFamily="34" charset="0"/>
                <a:cs typeface="Times New Roman" panose="02020603050405020304" pitchFamily="18" charset="0"/>
              </a:rPr>
              <a:t>3D model</a:t>
            </a:r>
            <a:endParaRPr lang="en-US" sz="3200" dirty="0">
              <a:latin typeface="Times New Roman" panose="02020603050405020304" pitchFamily="18" charset="0"/>
              <a:ea typeface="Calibri" panose="020F0502020204030204" pitchFamily="34" charset="0"/>
              <a:cs typeface="Arial" panose="020B0604020202020204" pitchFamily="34" charset="0"/>
            </a:endParaRPr>
          </a:p>
        </p:txBody>
      </p:sp>
      <p:pic>
        <p:nvPicPr>
          <p:cNvPr id="11" name="Picture 10" descr="Diagram&#10;&#10;Description automatically generated"/>
          <p:cNvPicPr/>
          <p:nvPr/>
        </p:nvPicPr>
        <p:blipFill>
          <a:blip r:embed="rId3"/>
          <a:stretch>
            <a:fillRect/>
          </a:stretch>
        </p:blipFill>
        <p:spPr>
          <a:xfrm>
            <a:off x="4602027" y="1384805"/>
            <a:ext cx="6858000" cy="4265950"/>
          </a:xfrm>
          <a:prstGeom prst="rect">
            <a:avLst/>
          </a:prstGeom>
        </p:spPr>
      </p:pic>
    </p:spTree>
    <p:extLst>
      <p:ext uri="{BB962C8B-B14F-4D97-AF65-F5344CB8AC3E}">
        <p14:creationId xmlns:p14="http://schemas.microsoft.com/office/powerpoint/2010/main" val="2371261702"/>
      </p:ext>
    </p:extLst>
  </p:cSld>
  <p:clrMapOvr>
    <a:masterClrMapping/>
  </p:clrMapOvr>
  <p:transition spd="med">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Diab – Image Analysis and Computer Vision</a:t>
            </a:r>
            <a:endParaRPr lang="en-US" dirty="0"/>
          </a:p>
        </p:txBody>
      </p:sp>
      <p:sp>
        <p:nvSpPr>
          <p:cNvPr id="5" name="Slide Number Placeholder 4"/>
          <p:cNvSpPr>
            <a:spLocks noGrp="1"/>
          </p:cNvSpPr>
          <p:nvPr>
            <p:ph type="sldNum" sz="quarter" idx="12"/>
          </p:nvPr>
        </p:nvSpPr>
        <p:spPr/>
        <p:txBody>
          <a:bodyPr/>
          <a:lstStyle/>
          <a:p>
            <a:fld id="{E502E73A-3B24-4B1D-86ED-220BCA158FC6}" type="slidenum">
              <a:rPr lang="en-US" smtClean="0"/>
              <a:t>21</a:t>
            </a:fld>
            <a:endParaRPr lang="en-US"/>
          </a:p>
        </p:txBody>
      </p:sp>
      <p:pic>
        <p:nvPicPr>
          <p:cNvPr id="6" name="Picture 4" descr="A picture containing text&#10;&#10;Description automatically genera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5625368"/>
            <a:ext cx="993775" cy="9906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04800" y="174596"/>
            <a:ext cx="11694695" cy="369332"/>
          </a:xfrm>
          <a:prstGeom prst="rect">
            <a:avLst/>
          </a:prstGeom>
        </p:spPr>
        <p:txBody>
          <a:bodyPr wrap="square">
            <a:spAutoFit/>
          </a:bodyPr>
          <a:lstStyle/>
          <a:p>
            <a:pPr>
              <a:tabLst>
                <a:tab pos="2865755" algn="ctr"/>
                <a:tab pos="5731510" algn="r"/>
                <a:tab pos="558800" algn="l"/>
                <a:tab pos="2865755" algn="ctr"/>
                <a:tab pos="5731510" algn="r"/>
              </a:tabLst>
            </a:pPr>
            <a:r>
              <a:rPr lang="en-US" dirty="0" smtClean="0">
                <a:solidFill>
                  <a:schemeClr val="bg1">
                    <a:lumMod val="65000"/>
                  </a:schemeClr>
                </a:solidFill>
                <a:latin typeface="Times New Roman" panose="02020603050405020304" pitchFamily="18" charset="0"/>
                <a:ea typeface="Calibri" panose="020F0502020204030204" pitchFamily="34" charset="0"/>
                <a:cs typeface="Times New Roman" panose="02020603050405020304" pitchFamily="18" charset="0"/>
              </a:rPr>
              <a:t>Version 1.0	                                                                                                                  	               2023</a:t>
            </a:r>
            <a:endParaRPr lang="en-US" dirty="0">
              <a:solidFill>
                <a:schemeClr val="bg1">
                  <a:lumMod val="65000"/>
                </a:schemeClr>
              </a:solidFill>
              <a:latin typeface="Times New Roman" panose="02020603050405020304" pitchFamily="18" charset="0"/>
              <a:ea typeface="Calibri" panose="020F0502020204030204" pitchFamily="34" charset="0"/>
              <a:cs typeface="Arial" panose="020B0604020202020204" pitchFamily="34" charset="0"/>
            </a:endParaRPr>
          </a:p>
        </p:txBody>
      </p:sp>
      <p:sp>
        <p:nvSpPr>
          <p:cNvPr id="9" name="Rectangle 8"/>
          <p:cNvSpPr/>
          <p:nvPr/>
        </p:nvSpPr>
        <p:spPr>
          <a:xfrm>
            <a:off x="4273267" y="549692"/>
            <a:ext cx="3757760" cy="769441"/>
          </a:xfrm>
          <a:prstGeom prst="rect">
            <a:avLst/>
          </a:prstGeom>
        </p:spPr>
        <p:txBody>
          <a:bodyPr wrap="none">
            <a:spAutoFit/>
          </a:bodyPr>
          <a:lstStyle/>
          <a:p>
            <a:r>
              <a:rPr lang="en-US" sz="4400" dirty="0" smtClean="0">
                <a:latin typeface="Times New Roman" panose="02020603050405020304" pitchFamily="18" charset="0"/>
                <a:ea typeface="Calibri" panose="020F0502020204030204" pitchFamily="34" charset="0"/>
                <a:cs typeface="Arial" panose="020B0604020202020204" pitchFamily="34" charset="0"/>
              </a:rPr>
              <a:t>Implementation</a:t>
            </a:r>
          </a:p>
        </p:txBody>
      </p:sp>
      <p:sp>
        <p:nvSpPr>
          <p:cNvPr id="10" name="Rectangle 9"/>
          <p:cNvSpPr/>
          <p:nvPr/>
        </p:nvSpPr>
        <p:spPr>
          <a:xfrm>
            <a:off x="1298575" y="1457093"/>
            <a:ext cx="4765342" cy="3986091"/>
          </a:xfrm>
          <a:prstGeom prst="rect">
            <a:avLst/>
          </a:prstGeom>
        </p:spPr>
        <p:txBody>
          <a:bodyPr wrap="square">
            <a:spAutoFit/>
          </a:bodyPr>
          <a:lstStyle/>
          <a:p>
            <a:pPr>
              <a:lnSpc>
                <a:spcPct val="107000"/>
              </a:lnSpc>
              <a:spcAft>
                <a:spcPts val="800"/>
              </a:spcAft>
            </a:pPr>
            <a:r>
              <a:rPr lang="en-US" sz="3200" b="1" dirty="0" smtClean="0">
                <a:latin typeface="Times New Roman" panose="02020603050405020304" pitchFamily="18" charset="0"/>
                <a:ea typeface="Calibri" panose="020F0502020204030204" pitchFamily="34" charset="0"/>
                <a:cs typeface="Times New Roman" panose="02020603050405020304" pitchFamily="18" charset="0"/>
              </a:rPr>
              <a:t>Geometrical formulation:</a:t>
            </a:r>
          </a:p>
          <a:p>
            <a:pPr marL="457200" indent="-457200">
              <a:lnSpc>
                <a:spcPct val="107000"/>
              </a:lnSpc>
              <a:spcAft>
                <a:spcPts val="800"/>
              </a:spcAft>
              <a:buFontTx/>
              <a:buChar char="-"/>
            </a:pPr>
            <a:r>
              <a:rPr lang="en-US" sz="3200" dirty="0" smtClean="0">
                <a:latin typeface="Times New Roman" panose="02020603050405020304" pitchFamily="18" charset="0"/>
                <a:ea typeface="Calibri" panose="020F0502020204030204" pitchFamily="34" charset="0"/>
                <a:cs typeface="Times New Roman" panose="02020603050405020304" pitchFamily="18" charset="0"/>
              </a:rPr>
              <a:t>How can one exploit the hand geometry to draw a depth relation?</a:t>
            </a:r>
          </a:p>
          <a:p>
            <a:pPr marL="457200" indent="-457200">
              <a:lnSpc>
                <a:spcPct val="107000"/>
              </a:lnSpc>
              <a:spcAft>
                <a:spcPts val="800"/>
              </a:spcAft>
              <a:buFontTx/>
              <a:buChar char="-"/>
            </a:pPr>
            <a:r>
              <a:rPr lang="en-US" sz="3200" dirty="0" smtClean="0">
                <a:latin typeface="Times New Roman" panose="02020603050405020304" pitchFamily="18" charset="0"/>
                <a:ea typeface="Calibri" panose="020F0502020204030204" pitchFamily="34" charset="0"/>
                <a:cs typeface="Times New Roman" panose="02020603050405020304" pitchFamily="18" charset="0"/>
              </a:rPr>
              <a:t>How can it be generalized to the fingers and their articulations?</a:t>
            </a:r>
            <a:endParaRPr lang="en-US" sz="3200" dirty="0">
              <a:latin typeface="Times New Roman" panose="02020603050405020304" pitchFamily="18" charset="0"/>
              <a:ea typeface="Calibri" panose="020F0502020204030204" pitchFamily="34" charset="0"/>
              <a:cs typeface="Arial" panose="020B0604020202020204" pitchFamily="34" charset="0"/>
            </a:endParaRPr>
          </a:p>
        </p:txBody>
      </p:sp>
      <p:pic>
        <p:nvPicPr>
          <p:cNvPr id="12" name="Picture 11" descr="Chart&#10;&#10;Description automatically generated"/>
          <p:cNvPicPr/>
          <p:nvPr/>
        </p:nvPicPr>
        <p:blipFill>
          <a:blip r:embed="rId3">
            <a:extLst>
              <a:ext uri="{28A0092B-C50C-407E-A947-70E740481C1C}">
                <a14:useLocalDpi xmlns:a14="http://schemas.microsoft.com/office/drawing/2010/main" val="0"/>
              </a:ext>
            </a:extLst>
          </a:blip>
          <a:stretch>
            <a:fillRect/>
          </a:stretch>
        </p:blipFill>
        <p:spPr>
          <a:xfrm>
            <a:off x="7384330" y="1673059"/>
            <a:ext cx="3556386" cy="3251867"/>
          </a:xfrm>
          <a:prstGeom prst="rect">
            <a:avLst/>
          </a:prstGeom>
        </p:spPr>
      </p:pic>
    </p:spTree>
    <p:extLst>
      <p:ext uri="{BB962C8B-B14F-4D97-AF65-F5344CB8AC3E}">
        <p14:creationId xmlns:p14="http://schemas.microsoft.com/office/powerpoint/2010/main" val="3426465140"/>
      </p:ext>
    </p:extLst>
  </p:cSld>
  <p:clrMapOvr>
    <a:masterClrMapping/>
  </p:clrMapOvr>
  <p:transition spd="med">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Diab – Image Analysis and Computer Vision</a:t>
            </a:r>
            <a:endParaRPr lang="en-US" dirty="0"/>
          </a:p>
        </p:txBody>
      </p:sp>
      <p:sp>
        <p:nvSpPr>
          <p:cNvPr id="5" name="Slide Number Placeholder 4"/>
          <p:cNvSpPr>
            <a:spLocks noGrp="1"/>
          </p:cNvSpPr>
          <p:nvPr>
            <p:ph type="sldNum" sz="quarter" idx="12"/>
          </p:nvPr>
        </p:nvSpPr>
        <p:spPr/>
        <p:txBody>
          <a:bodyPr/>
          <a:lstStyle/>
          <a:p>
            <a:fld id="{E502E73A-3B24-4B1D-86ED-220BCA158FC6}" type="slidenum">
              <a:rPr lang="en-US" smtClean="0"/>
              <a:t>22</a:t>
            </a:fld>
            <a:endParaRPr lang="en-US"/>
          </a:p>
        </p:txBody>
      </p:sp>
      <p:pic>
        <p:nvPicPr>
          <p:cNvPr id="6" name="Picture 4" descr="A picture containing text&#10;&#10;Description automatically genera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5625368"/>
            <a:ext cx="993775" cy="9906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04800" y="174596"/>
            <a:ext cx="11694695" cy="369332"/>
          </a:xfrm>
          <a:prstGeom prst="rect">
            <a:avLst/>
          </a:prstGeom>
        </p:spPr>
        <p:txBody>
          <a:bodyPr wrap="square">
            <a:spAutoFit/>
          </a:bodyPr>
          <a:lstStyle/>
          <a:p>
            <a:pPr>
              <a:tabLst>
                <a:tab pos="2865755" algn="ctr"/>
                <a:tab pos="5731510" algn="r"/>
                <a:tab pos="558800" algn="l"/>
                <a:tab pos="2865755" algn="ctr"/>
                <a:tab pos="5731510" algn="r"/>
              </a:tabLst>
            </a:pPr>
            <a:r>
              <a:rPr lang="en-US" dirty="0" smtClean="0">
                <a:solidFill>
                  <a:schemeClr val="bg1">
                    <a:lumMod val="65000"/>
                  </a:schemeClr>
                </a:solidFill>
                <a:latin typeface="Times New Roman" panose="02020603050405020304" pitchFamily="18" charset="0"/>
                <a:ea typeface="Calibri" panose="020F0502020204030204" pitchFamily="34" charset="0"/>
                <a:cs typeface="Times New Roman" panose="02020603050405020304" pitchFamily="18" charset="0"/>
              </a:rPr>
              <a:t>Version 1.0	                                                                                                                  	               2023</a:t>
            </a:r>
            <a:endParaRPr lang="en-US" dirty="0">
              <a:solidFill>
                <a:schemeClr val="bg1">
                  <a:lumMod val="65000"/>
                </a:schemeClr>
              </a:solidFill>
              <a:latin typeface="Times New Roman" panose="02020603050405020304" pitchFamily="18" charset="0"/>
              <a:ea typeface="Calibri" panose="020F0502020204030204" pitchFamily="34" charset="0"/>
              <a:cs typeface="Arial" panose="020B0604020202020204" pitchFamily="34" charset="0"/>
            </a:endParaRPr>
          </a:p>
        </p:txBody>
      </p:sp>
      <p:sp>
        <p:nvSpPr>
          <p:cNvPr id="9" name="Rectangle 8"/>
          <p:cNvSpPr/>
          <p:nvPr/>
        </p:nvSpPr>
        <p:spPr>
          <a:xfrm>
            <a:off x="4273267" y="549692"/>
            <a:ext cx="3757760" cy="769441"/>
          </a:xfrm>
          <a:prstGeom prst="rect">
            <a:avLst/>
          </a:prstGeom>
        </p:spPr>
        <p:txBody>
          <a:bodyPr wrap="none">
            <a:spAutoFit/>
          </a:bodyPr>
          <a:lstStyle/>
          <a:p>
            <a:r>
              <a:rPr lang="en-US" sz="4400" dirty="0" smtClean="0">
                <a:latin typeface="Times New Roman" panose="02020603050405020304" pitchFamily="18" charset="0"/>
                <a:ea typeface="Calibri" panose="020F0502020204030204" pitchFamily="34" charset="0"/>
                <a:cs typeface="Arial" panose="020B0604020202020204" pitchFamily="34" charset="0"/>
              </a:rPr>
              <a:t>Implementation</a:t>
            </a:r>
          </a:p>
        </p:txBody>
      </p:sp>
      <p:sp>
        <p:nvSpPr>
          <p:cNvPr id="10" name="Rectangle 9"/>
          <p:cNvSpPr/>
          <p:nvPr/>
        </p:nvSpPr>
        <p:spPr>
          <a:xfrm>
            <a:off x="1298575" y="1457093"/>
            <a:ext cx="4765342" cy="3986091"/>
          </a:xfrm>
          <a:prstGeom prst="rect">
            <a:avLst/>
          </a:prstGeom>
        </p:spPr>
        <p:txBody>
          <a:bodyPr wrap="square">
            <a:spAutoFit/>
          </a:bodyPr>
          <a:lstStyle/>
          <a:p>
            <a:pPr>
              <a:lnSpc>
                <a:spcPct val="107000"/>
              </a:lnSpc>
              <a:spcAft>
                <a:spcPts val="800"/>
              </a:spcAft>
            </a:pPr>
            <a:r>
              <a:rPr lang="en-US" sz="3200" b="1" dirty="0" smtClean="0">
                <a:latin typeface="Times New Roman" panose="02020603050405020304" pitchFamily="18" charset="0"/>
                <a:ea typeface="Calibri" panose="020F0502020204030204" pitchFamily="34" charset="0"/>
                <a:cs typeface="Times New Roman" panose="02020603050405020304" pitchFamily="18" charset="0"/>
              </a:rPr>
              <a:t>Geometrical formulation:</a:t>
            </a:r>
          </a:p>
          <a:p>
            <a:pPr marL="457200" indent="-457200">
              <a:lnSpc>
                <a:spcPct val="107000"/>
              </a:lnSpc>
              <a:spcAft>
                <a:spcPts val="800"/>
              </a:spcAft>
              <a:buFontTx/>
              <a:buChar char="-"/>
            </a:pPr>
            <a:r>
              <a:rPr lang="en-US" sz="3200" dirty="0" smtClean="0">
                <a:solidFill>
                  <a:schemeClr val="accent5"/>
                </a:solidFill>
                <a:latin typeface="Times New Roman" panose="02020603050405020304" pitchFamily="18" charset="0"/>
                <a:ea typeface="Calibri" panose="020F0502020204030204" pitchFamily="34" charset="0"/>
                <a:cs typeface="Times New Roman" panose="02020603050405020304" pitchFamily="18" charset="0"/>
              </a:rPr>
              <a:t>How can one exploit the hand geometry to draw a depth relation?</a:t>
            </a:r>
          </a:p>
          <a:p>
            <a:pPr marL="457200" indent="-457200">
              <a:lnSpc>
                <a:spcPct val="107000"/>
              </a:lnSpc>
              <a:spcAft>
                <a:spcPts val="800"/>
              </a:spcAft>
              <a:buFontTx/>
              <a:buChar char="-"/>
            </a:pPr>
            <a:r>
              <a:rPr lang="en-US" sz="3200" dirty="0" smtClean="0">
                <a:latin typeface="Times New Roman" panose="02020603050405020304" pitchFamily="18" charset="0"/>
                <a:ea typeface="Calibri" panose="020F0502020204030204" pitchFamily="34" charset="0"/>
                <a:cs typeface="Times New Roman" panose="02020603050405020304" pitchFamily="18" charset="0"/>
              </a:rPr>
              <a:t>How can it be generalized to the fingers and their articulations?</a:t>
            </a:r>
            <a:endParaRPr lang="en-US" sz="3200" dirty="0">
              <a:latin typeface="Times New Roman" panose="02020603050405020304" pitchFamily="18" charset="0"/>
              <a:ea typeface="Calibri" panose="020F0502020204030204" pitchFamily="34" charset="0"/>
              <a:cs typeface="Arial" panose="020B0604020202020204" pitchFamily="34" charset="0"/>
            </a:endParaRPr>
          </a:p>
        </p:txBody>
      </p:sp>
      <p:pic>
        <p:nvPicPr>
          <p:cNvPr id="3" name="Picture 2"/>
          <p:cNvPicPr>
            <a:picLocks noChangeAspect="1"/>
          </p:cNvPicPr>
          <p:nvPr/>
        </p:nvPicPr>
        <p:blipFill>
          <a:blip r:embed="rId3"/>
          <a:stretch>
            <a:fillRect/>
          </a:stretch>
        </p:blipFill>
        <p:spPr>
          <a:xfrm>
            <a:off x="7020927" y="1642059"/>
            <a:ext cx="3829050" cy="3381375"/>
          </a:xfrm>
          <a:prstGeom prst="rect">
            <a:avLst/>
          </a:prstGeom>
        </p:spPr>
      </p:pic>
    </p:spTree>
    <p:extLst>
      <p:ext uri="{BB962C8B-B14F-4D97-AF65-F5344CB8AC3E}">
        <p14:creationId xmlns:p14="http://schemas.microsoft.com/office/powerpoint/2010/main" val="618471883"/>
      </p:ext>
    </p:extLst>
  </p:cSld>
  <p:clrMapOvr>
    <a:masterClrMapping/>
  </p:clrMapOvr>
  <p:transition spd="med">
    <p:pul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Diab – Image Analysis and Computer Vision</a:t>
            </a:r>
            <a:endParaRPr lang="en-US" dirty="0"/>
          </a:p>
        </p:txBody>
      </p:sp>
      <p:sp>
        <p:nvSpPr>
          <p:cNvPr id="5" name="Slide Number Placeholder 4"/>
          <p:cNvSpPr>
            <a:spLocks noGrp="1"/>
          </p:cNvSpPr>
          <p:nvPr>
            <p:ph type="sldNum" sz="quarter" idx="12"/>
          </p:nvPr>
        </p:nvSpPr>
        <p:spPr/>
        <p:txBody>
          <a:bodyPr/>
          <a:lstStyle/>
          <a:p>
            <a:fld id="{E502E73A-3B24-4B1D-86ED-220BCA158FC6}" type="slidenum">
              <a:rPr lang="en-US" smtClean="0"/>
              <a:t>23</a:t>
            </a:fld>
            <a:endParaRPr lang="en-US"/>
          </a:p>
        </p:txBody>
      </p:sp>
      <p:pic>
        <p:nvPicPr>
          <p:cNvPr id="6" name="Picture 4" descr="A picture containing text&#10;&#10;Description automatically genera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5625368"/>
            <a:ext cx="993775" cy="9906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04800" y="174596"/>
            <a:ext cx="11694695" cy="369332"/>
          </a:xfrm>
          <a:prstGeom prst="rect">
            <a:avLst/>
          </a:prstGeom>
        </p:spPr>
        <p:txBody>
          <a:bodyPr wrap="square">
            <a:spAutoFit/>
          </a:bodyPr>
          <a:lstStyle/>
          <a:p>
            <a:pPr>
              <a:tabLst>
                <a:tab pos="2865755" algn="ctr"/>
                <a:tab pos="5731510" algn="r"/>
                <a:tab pos="558800" algn="l"/>
                <a:tab pos="2865755" algn="ctr"/>
                <a:tab pos="5731510" algn="r"/>
              </a:tabLst>
            </a:pPr>
            <a:r>
              <a:rPr lang="en-US" dirty="0" smtClean="0">
                <a:solidFill>
                  <a:schemeClr val="bg1">
                    <a:lumMod val="65000"/>
                  </a:schemeClr>
                </a:solidFill>
                <a:latin typeface="Times New Roman" panose="02020603050405020304" pitchFamily="18" charset="0"/>
                <a:ea typeface="Calibri" panose="020F0502020204030204" pitchFamily="34" charset="0"/>
                <a:cs typeface="Times New Roman" panose="02020603050405020304" pitchFamily="18" charset="0"/>
              </a:rPr>
              <a:t>Version 1.0	                                                                                                                  	               2023</a:t>
            </a:r>
            <a:endParaRPr lang="en-US" dirty="0">
              <a:solidFill>
                <a:schemeClr val="bg1">
                  <a:lumMod val="65000"/>
                </a:schemeClr>
              </a:solidFill>
              <a:latin typeface="Times New Roman" panose="02020603050405020304" pitchFamily="18" charset="0"/>
              <a:ea typeface="Calibri" panose="020F0502020204030204" pitchFamily="34" charset="0"/>
              <a:cs typeface="Arial" panose="020B0604020202020204" pitchFamily="34" charset="0"/>
            </a:endParaRPr>
          </a:p>
        </p:txBody>
      </p:sp>
      <p:sp>
        <p:nvSpPr>
          <p:cNvPr id="9" name="Rectangle 8"/>
          <p:cNvSpPr/>
          <p:nvPr/>
        </p:nvSpPr>
        <p:spPr>
          <a:xfrm>
            <a:off x="4273267" y="549692"/>
            <a:ext cx="3757760" cy="769441"/>
          </a:xfrm>
          <a:prstGeom prst="rect">
            <a:avLst/>
          </a:prstGeom>
        </p:spPr>
        <p:txBody>
          <a:bodyPr wrap="none">
            <a:spAutoFit/>
          </a:bodyPr>
          <a:lstStyle/>
          <a:p>
            <a:r>
              <a:rPr lang="en-US" sz="4400" dirty="0" smtClean="0">
                <a:latin typeface="Times New Roman" panose="02020603050405020304" pitchFamily="18" charset="0"/>
                <a:ea typeface="Calibri" panose="020F0502020204030204" pitchFamily="34" charset="0"/>
                <a:cs typeface="Arial" panose="020B0604020202020204" pitchFamily="34" charset="0"/>
              </a:rPr>
              <a:t>Implementation</a:t>
            </a:r>
          </a:p>
        </p:txBody>
      </p:sp>
      <p:pic>
        <p:nvPicPr>
          <p:cNvPr id="3" name="Picture 2"/>
          <p:cNvPicPr>
            <a:picLocks noChangeAspect="1"/>
          </p:cNvPicPr>
          <p:nvPr/>
        </p:nvPicPr>
        <p:blipFill>
          <a:blip r:embed="rId3"/>
          <a:stretch>
            <a:fillRect/>
          </a:stretch>
        </p:blipFill>
        <p:spPr>
          <a:xfrm>
            <a:off x="1453481" y="1720516"/>
            <a:ext cx="3829050" cy="3381375"/>
          </a:xfrm>
          <a:prstGeom prst="rect">
            <a:avLst/>
          </a:prstGeom>
        </p:spPr>
      </p:pic>
      <p:sp>
        <p:nvSpPr>
          <p:cNvPr id="2" name="Rectangle 1"/>
          <p:cNvSpPr/>
          <p:nvPr/>
        </p:nvSpPr>
        <p:spPr>
          <a:xfrm>
            <a:off x="1298575" y="1501107"/>
            <a:ext cx="4299285" cy="37698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a:stretch>
            <a:fillRect/>
          </a:stretch>
        </p:blipFill>
        <p:spPr>
          <a:xfrm>
            <a:off x="7821157" y="2404481"/>
            <a:ext cx="2036478" cy="1798383"/>
          </a:xfrm>
          <a:prstGeom prst="rect">
            <a:avLst/>
          </a:prstGeom>
        </p:spPr>
      </p:pic>
      <p:sp>
        <p:nvSpPr>
          <p:cNvPr id="12" name="Rectangle 11"/>
          <p:cNvSpPr/>
          <p:nvPr/>
        </p:nvSpPr>
        <p:spPr>
          <a:xfrm>
            <a:off x="6680033" y="1501107"/>
            <a:ext cx="4299285" cy="37698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a:stCxn id="2" idx="3"/>
            <a:endCxn id="12" idx="1"/>
          </p:cNvCxnSpPr>
          <p:nvPr/>
        </p:nvCxnSpPr>
        <p:spPr>
          <a:xfrm>
            <a:off x="5597860" y="3386055"/>
            <a:ext cx="108217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4"/>
          <a:stretch>
            <a:fillRect/>
          </a:stretch>
        </p:blipFill>
        <p:spPr>
          <a:xfrm>
            <a:off x="4883515" y="5347830"/>
            <a:ext cx="2424970" cy="696534"/>
          </a:xfrm>
          <a:prstGeom prst="rect">
            <a:avLst/>
          </a:prstGeom>
        </p:spPr>
      </p:pic>
    </p:spTree>
    <p:extLst>
      <p:ext uri="{BB962C8B-B14F-4D97-AF65-F5344CB8AC3E}">
        <p14:creationId xmlns:p14="http://schemas.microsoft.com/office/powerpoint/2010/main" val="858402901"/>
      </p:ext>
    </p:extLst>
  </p:cSld>
  <p:clrMapOvr>
    <a:masterClrMapping/>
  </p:clrMapOvr>
  <p:transition spd="med">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Diab – Image Analysis and Computer Vision</a:t>
            </a:r>
            <a:endParaRPr lang="en-US" dirty="0"/>
          </a:p>
        </p:txBody>
      </p:sp>
      <p:sp>
        <p:nvSpPr>
          <p:cNvPr id="5" name="Slide Number Placeholder 4"/>
          <p:cNvSpPr>
            <a:spLocks noGrp="1"/>
          </p:cNvSpPr>
          <p:nvPr>
            <p:ph type="sldNum" sz="quarter" idx="12"/>
          </p:nvPr>
        </p:nvSpPr>
        <p:spPr/>
        <p:txBody>
          <a:bodyPr/>
          <a:lstStyle/>
          <a:p>
            <a:fld id="{E502E73A-3B24-4B1D-86ED-220BCA158FC6}" type="slidenum">
              <a:rPr lang="en-US" smtClean="0"/>
              <a:t>24</a:t>
            </a:fld>
            <a:endParaRPr lang="en-US"/>
          </a:p>
        </p:txBody>
      </p:sp>
      <p:pic>
        <p:nvPicPr>
          <p:cNvPr id="6" name="Picture 4" descr="A picture containing text&#10;&#10;Description automatically genera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5625368"/>
            <a:ext cx="993775" cy="9906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04800" y="174596"/>
            <a:ext cx="11694695" cy="369332"/>
          </a:xfrm>
          <a:prstGeom prst="rect">
            <a:avLst/>
          </a:prstGeom>
        </p:spPr>
        <p:txBody>
          <a:bodyPr wrap="square">
            <a:spAutoFit/>
          </a:bodyPr>
          <a:lstStyle/>
          <a:p>
            <a:pPr>
              <a:tabLst>
                <a:tab pos="2865755" algn="ctr"/>
                <a:tab pos="5731510" algn="r"/>
                <a:tab pos="558800" algn="l"/>
                <a:tab pos="2865755" algn="ctr"/>
                <a:tab pos="5731510" algn="r"/>
              </a:tabLst>
            </a:pPr>
            <a:r>
              <a:rPr lang="en-US" dirty="0" smtClean="0">
                <a:solidFill>
                  <a:schemeClr val="bg1">
                    <a:lumMod val="65000"/>
                  </a:schemeClr>
                </a:solidFill>
                <a:latin typeface="Times New Roman" panose="02020603050405020304" pitchFamily="18" charset="0"/>
                <a:ea typeface="Calibri" panose="020F0502020204030204" pitchFamily="34" charset="0"/>
                <a:cs typeface="Times New Roman" panose="02020603050405020304" pitchFamily="18" charset="0"/>
              </a:rPr>
              <a:t>Version 1.0	                                                                                                                  	               2023</a:t>
            </a:r>
            <a:endParaRPr lang="en-US" dirty="0">
              <a:solidFill>
                <a:schemeClr val="bg1">
                  <a:lumMod val="65000"/>
                </a:schemeClr>
              </a:solidFill>
              <a:latin typeface="Times New Roman" panose="02020603050405020304" pitchFamily="18" charset="0"/>
              <a:ea typeface="Calibri" panose="020F0502020204030204" pitchFamily="34" charset="0"/>
              <a:cs typeface="Arial" panose="020B0604020202020204" pitchFamily="34" charset="0"/>
            </a:endParaRPr>
          </a:p>
        </p:txBody>
      </p:sp>
      <p:sp>
        <p:nvSpPr>
          <p:cNvPr id="9" name="Rectangle 8"/>
          <p:cNvSpPr/>
          <p:nvPr/>
        </p:nvSpPr>
        <p:spPr>
          <a:xfrm>
            <a:off x="4273267" y="549692"/>
            <a:ext cx="3757760" cy="769441"/>
          </a:xfrm>
          <a:prstGeom prst="rect">
            <a:avLst/>
          </a:prstGeom>
        </p:spPr>
        <p:txBody>
          <a:bodyPr wrap="none">
            <a:spAutoFit/>
          </a:bodyPr>
          <a:lstStyle/>
          <a:p>
            <a:r>
              <a:rPr lang="en-US" sz="4400" dirty="0" smtClean="0">
                <a:latin typeface="Times New Roman" panose="02020603050405020304" pitchFamily="18" charset="0"/>
                <a:ea typeface="Calibri" panose="020F0502020204030204" pitchFamily="34" charset="0"/>
                <a:cs typeface="Arial" panose="020B0604020202020204" pitchFamily="34" charset="0"/>
              </a:rPr>
              <a:t>Implementation</a:t>
            </a:r>
          </a:p>
        </p:txBody>
      </p:sp>
      <p:sp>
        <p:nvSpPr>
          <p:cNvPr id="10" name="Rectangle 9"/>
          <p:cNvSpPr/>
          <p:nvPr/>
        </p:nvSpPr>
        <p:spPr>
          <a:xfrm>
            <a:off x="1298575" y="1457093"/>
            <a:ext cx="4765342" cy="5142562"/>
          </a:xfrm>
          <a:prstGeom prst="rect">
            <a:avLst/>
          </a:prstGeom>
        </p:spPr>
        <p:txBody>
          <a:bodyPr wrap="square">
            <a:spAutoFit/>
          </a:bodyPr>
          <a:lstStyle/>
          <a:p>
            <a:pPr>
              <a:lnSpc>
                <a:spcPct val="107000"/>
              </a:lnSpc>
              <a:spcAft>
                <a:spcPts val="800"/>
              </a:spcAft>
            </a:pPr>
            <a:r>
              <a:rPr lang="en-US" sz="3200" b="1" dirty="0" smtClean="0">
                <a:latin typeface="Times New Roman" panose="02020603050405020304" pitchFamily="18" charset="0"/>
                <a:ea typeface="Calibri" panose="020F0502020204030204" pitchFamily="34" charset="0"/>
                <a:cs typeface="Times New Roman" panose="02020603050405020304" pitchFamily="18" charset="0"/>
              </a:rPr>
              <a:t>Geometrical formulation:</a:t>
            </a:r>
          </a:p>
          <a:p>
            <a:pPr marL="457200" indent="-457200">
              <a:lnSpc>
                <a:spcPct val="107000"/>
              </a:lnSpc>
              <a:spcAft>
                <a:spcPts val="800"/>
              </a:spcAft>
              <a:buFontTx/>
              <a:buChar char="-"/>
            </a:pPr>
            <a:r>
              <a:rPr lang="en-US" sz="3200" dirty="0" smtClean="0">
                <a:solidFill>
                  <a:schemeClr val="accent5"/>
                </a:solidFill>
                <a:latin typeface="Times New Roman" panose="02020603050405020304" pitchFamily="18" charset="0"/>
                <a:ea typeface="Calibri" panose="020F0502020204030204" pitchFamily="34" charset="0"/>
                <a:cs typeface="Times New Roman" panose="02020603050405020304" pitchFamily="18" charset="0"/>
              </a:rPr>
              <a:t>How can one exploit the hand geometry to draw a depth relation?</a:t>
            </a:r>
          </a:p>
          <a:p>
            <a:pPr marL="914400" lvl="1" indent="-457200">
              <a:lnSpc>
                <a:spcPct val="107000"/>
              </a:lnSpc>
              <a:spcAft>
                <a:spcPts val="800"/>
              </a:spcAft>
              <a:buFontTx/>
              <a:buChar char="-"/>
            </a:pPr>
            <a:r>
              <a:rPr lang="en-US" sz="3200" dirty="0" smtClean="0">
                <a:latin typeface="Times New Roman" panose="02020603050405020304" pitchFamily="18" charset="0"/>
                <a:ea typeface="Calibri" panose="020F0502020204030204" pitchFamily="34" charset="0"/>
                <a:cs typeface="Times New Roman" panose="02020603050405020304" pitchFamily="18" charset="0"/>
              </a:rPr>
              <a:t>The line segment is fixed since the knuckle joints are stationary.</a:t>
            </a:r>
            <a:endParaRPr lang="en-US" sz="3200" dirty="0" smtClean="0">
              <a:latin typeface="Times New Roman" panose="02020603050405020304" pitchFamily="18" charset="0"/>
              <a:ea typeface="Calibri" panose="020F0502020204030204" pitchFamily="34" charset="0"/>
              <a:cs typeface="Arial" panose="020B0604020202020204" pitchFamily="34" charset="0"/>
            </a:endParaRPr>
          </a:p>
          <a:p>
            <a:pPr marL="914400" lvl="1" indent="-457200">
              <a:lnSpc>
                <a:spcPct val="107000"/>
              </a:lnSpc>
              <a:spcAft>
                <a:spcPts val="800"/>
              </a:spcAft>
              <a:buFontTx/>
              <a:buChar char="-"/>
            </a:pPr>
            <a:endParaRPr lang="en-US" sz="3200" dirty="0" smtClean="0">
              <a:solidFill>
                <a:schemeClr val="accent5"/>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7020927" y="1642059"/>
            <a:ext cx="3829050" cy="3381375"/>
          </a:xfrm>
          <a:prstGeom prst="rect">
            <a:avLst/>
          </a:prstGeom>
        </p:spPr>
      </p:pic>
      <p:pic>
        <p:nvPicPr>
          <p:cNvPr id="2" name="Picture 1"/>
          <p:cNvPicPr>
            <a:picLocks noChangeAspect="1"/>
          </p:cNvPicPr>
          <p:nvPr/>
        </p:nvPicPr>
        <p:blipFill>
          <a:blip r:embed="rId4"/>
          <a:stretch>
            <a:fillRect/>
          </a:stretch>
        </p:blipFill>
        <p:spPr>
          <a:xfrm>
            <a:off x="7722967" y="5094917"/>
            <a:ext cx="2424970" cy="696534"/>
          </a:xfrm>
          <a:prstGeom prst="rect">
            <a:avLst/>
          </a:prstGeom>
        </p:spPr>
      </p:pic>
    </p:spTree>
    <p:extLst>
      <p:ext uri="{BB962C8B-B14F-4D97-AF65-F5344CB8AC3E}">
        <p14:creationId xmlns:p14="http://schemas.microsoft.com/office/powerpoint/2010/main" val="902129376"/>
      </p:ext>
    </p:extLst>
  </p:cSld>
  <p:clrMapOvr>
    <a:masterClrMapping/>
  </p:clrMapOvr>
  <p:transition spd="med">
    <p:pull/>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Diab – Image Analysis and Computer Vision</a:t>
            </a:r>
            <a:endParaRPr lang="en-US" dirty="0"/>
          </a:p>
        </p:txBody>
      </p:sp>
      <p:sp>
        <p:nvSpPr>
          <p:cNvPr id="5" name="Slide Number Placeholder 4"/>
          <p:cNvSpPr>
            <a:spLocks noGrp="1"/>
          </p:cNvSpPr>
          <p:nvPr>
            <p:ph type="sldNum" sz="quarter" idx="12"/>
          </p:nvPr>
        </p:nvSpPr>
        <p:spPr/>
        <p:txBody>
          <a:bodyPr/>
          <a:lstStyle/>
          <a:p>
            <a:fld id="{E502E73A-3B24-4B1D-86ED-220BCA158FC6}" type="slidenum">
              <a:rPr lang="en-US" smtClean="0"/>
              <a:t>25</a:t>
            </a:fld>
            <a:endParaRPr lang="en-US"/>
          </a:p>
        </p:txBody>
      </p:sp>
      <p:pic>
        <p:nvPicPr>
          <p:cNvPr id="6" name="Picture 4" descr="A picture containing text&#10;&#10;Description automatically genera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5625368"/>
            <a:ext cx="993775" cy="9906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04800" y="174596"/>
            <a:ext cx="11694695" cy="369332"/>
          </a:xfrm>
          <a:prstGeom prst="rect">
            <a:avLst/>
          </a:prstGeom>
        </p:spPr>
        <p:txBody>
          <a:bodyPr wrap="square">
            <a:spAutoFit/>
          </a:bodyPr>
          <a:lstStyle/>
          <a:p>
            <a:pPr>
              <a:tabLst>
                <a:tab pos="2865755" algn="ctr"/>
                <a:tab pos="5731510" algn="r"/>
                <a:tab pos="558800" algn="l"/>
                <a:tab pos="2865755" algn="ctr"/>
                <a:tab pos="5731510" algn="r"/>
              </a:tabLst>
            </a:pPr>
            <a:r>
              <a:rPr lang="en-US" dirty="0" smtClean="0">
                <a:solidFill>
                  <a:schemeClr val="bg1">
                    <a:lumMod val="65000"/>
                  </a:schemeClr>
                </a:solidFill>
                <a:latin typeface="Times New Roman" panose="02020603050405020304" pitchFamily="18" charset="0"/>
                <a:ea typeface="Calibri" panose="020F0502020204030204" pitchFamily="34" charset="0"/>
                <a:cs typeface="Times New Roman" panose="02020603050405020304" pitchFamily="18" charset="0"/>
              </a:rPr>
              <a:t>Version 1.0	                                                                                                                  	               2023</a:t>
            </a:r>
            <a:endParaRPr lang="en-US" dirty="0">
              <a:solidFill>
                <a:schemeClr val="bg1">
                  <a:lumMod val="65000"/>
                </a:schemeClr>
              </a:solidFill>
              <a:latin typeface="Times New Roman" panose="02020603050405020304" pitchFamily="18" charset="0"/>
              <a:ea typeface="Calibri" panose="020F0502020204030204" pitchFamily="34" charset="0"/>
              <a:cs typeface="Arial" panose="020B0604020202020204" pitchFamily="34" charset="0"/>
            </a:endParaRPr>
          </a:p>
        </p:txBody>
      </p:sp>
      <p:sp>
        <p:nvSpPr>
          <p:cNvPr id="9" name="Rectangle 8"/>
          <p:cNvSpPr/>
          <p:nvPr/>
        </p:nvSpPr>
        <p:spPr>
          <a:xfrm>
            <a:off x="4273267" y="549692"/>
            <a:ext cx="3757760" cy="769441"/>
          </a:xfrm>
          <a:prstGeom prst="rect">
            <a:avLst/>
          </a:prstGeom>
        </p:spPr>
        <p:txBody>
          <a:bodyPr wrap="none">
            <a:spAutoFit/>
          </a:bodyPr>
          <a:lstStyle/>
          <a:p>
            <a:r>
              <a:rPr lang="en-US" sz="4400" dirty="0" smtClean="0">
                <a:latin typeface="Times New Roman" panose="02020603050405020304" pitchFamily="18" charset="0"/>
                <a:ea typeface="Calibri" panose="020F0502020204030204" pitchFamily="34" charset="0"/>
                <a:cs typeface="Arial" panose="020B0604020202020204" pitchFamily="34" charset="0"/>
              </a:rPr>
              <a:t>Implementation</a:t>
            </a:r>
          </a:p>
        </p:txBody>
      </p:sp>
      <p:sp>
        <p:nvSpPr>
          <p:cNvPr id="10" name="Rectangle 9"/>
          <p:cNvSpPr/>
          <p:nvPr/>
        </p:nvSpPr>
        <p:spPr>
          <a:xfrm>
            <a:off x="1298575" y="1457093"/>
            <a:ext cx="4765342" cy="5142562"/>
          </a:xfrm>
          <a:prstGeom prst="rect">
            <a:avLst/>
          </a:prstGeom>
        </p:spPr>
        <p:txBody>
          <a:bodyPr wrap="square">
            <a:spAutoFit/>
          </a:bodyPr>
          <a:lstStyle/>
          <a:p>
            <a:pPr>
              <a:lnSpc>
                <a:spcPct val="107000"/>
              </a:lnSpc>
              <a:spcAft>
                <a:spcPts val="800"/>
              </a:spcAft>
            </a:pPr>
            <a:r>
              <a:rPr lang="en-US" sz="3200" b="1" dirty="0" smtClean="0">
                <a:latin typeface="Times New Roman" panose="02020603050405020304" pitchFamily="18" charset="0"/>
                <a:ea typeface="Calibri" panose="020F0502020204030204" pitchFamily="34" charset="0"/>
                <a:cs typeface="Times New Roman" panose="02020603050405020304" pitchFamily="18" charset="0"/>
              </a:rPr>
              <a:t>Geometrical formulation:</a:t>
            </a:r>
          </a:p>
          <a:p>
            <a:pPr marL="457200" indent="-457200">
              <a:lnSpc>
                <a:spcPct val="107000"/>
              </a:lnSpc>
              <a:spcAft>
                <a:spcPts val="800"/>
              </a:spcAft>
              <a:buFontTx/>
              <a:buChar char="-"/>
            </a:pPr>
            <a:r>
              <a:rPr lang="en-US" sz="3200" dirty="0" smtClean="0">
                <a:solidFill>
                  <a:schemeClr val="accent5"/>
                </a:solidFill>
                <a:latin typeface="Times New Roman" panose="02020603050405020304" pitchFamily="18" charset="0"/>
                <a:ea typeface="Calibri" panose="020F0502020204030204" pitchFamily="34" charset="0"/>
                <a:cs typeface="Times New Roman" panose="02020603050405020304" pitchFamily="18" charset="0"/>
              </a:rPr>
              <a:t>How can one exploit the hand geometry to draw a depth relation?</a:t>
            </a:r>
          </a:p>
          <a:p>
            <a:pPr marL="914400" lvl="1" indent="-457200">
              <a:lnSpc>
                <a:spcPct val="107000"/>
              </a:lnSpc>
              <a:spcAft>
                <a:spcPts val="800"/>
              </a:spcAft>
              <a:buFontTx/>
              <a:buChar char="-"/>
            </a:pPr>
            <a:r>
              <a:rPr lang="en-US" sz="3200" dirty="0" smtClean="0">
                <a:latin typeface="Times New Roman" panose="02020603050405020304" pitchFamily="18" charset="0"/>
                <a:ea typeface="Calibri" panose="020F0502020204030204" pitchFamily="34" charset="0"/>
                <a:cs typeface="Times New Roman" panose="02020603050405020304" pitchFamily="18" charset="0"/>
              </a:rPr>
              <a:t>The line segment is fixed since the knuckle joints are stationary.</a:t>
            </a:r>
            <a:endParaRPr lang="en-US" sz="3200" dirty="0" smtClean="0">
              <a:latin typeface="Times New Roman" panose="02020603050405020304" pitchFamily="18" charset="0"/>
              <a:ea typeface="Calibri" panose="020F0502020204030204" pitchFamily="34" charset="0"/>
              <a:cs typeface="Arial" panose="020B0604020202020204" pitchFamily="34" charset="0"/>
            </a:endParaRPr>
          </a:p>
          <a:p>
            <a:pPr marL="914400" lvl="1" indent="-457200">
              <a:lnSpc>
                <a:spcPct val="107000"/>
              </a:lnSpc>
              <a:spcAft>
                <a:spcPts val="800"/>
              </a:spcAft>
              <a:buFontTx/>
              <a:buChar char="-"/>
            </a:pPr>
            <a:endParaRPr lang="en-US" sz="3200" dirty="0" smtClean="0">
              <a:solidFill>
                <a:schemeClr val="accent5"/>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7722967" y="5094917"/>
            <a:ext cx="2424970" cy="696534"/>
          </a:xfrm>
          <a:prstGeom prst="rect">
            <a:avLst/>
          </a:prstGeom>
        </p:spPr>
      </p:pic>
      <p:pic>
        <p:nvPicPr>
          <p:cNvPr id="11" name="Picture 10" descr="Diagram&#10;&#10;Description automatically generated"/>
          <p:cNvPicPr/>
          <p:nvPr/>
        </p:nvPicPr>
        <p:blipFill>
          <a:blip r:embed="rId4" cstate="print">
            <a:extLst>
              <a:ext uri="{28A0092B-C50C-407E-A947-70E740481C1C}">
                <a14:useLocalDpi xmlns:a14="http://schemas.microsoft.com/office/drawing/2010/main" val="0"/>
              </a:ext>
            </a:extLst>
          </a:blip>
          <a:stretch>
            <a:fillRect/>
          </a:stretch>
        </p:blipFill>
        <p:spPr>
          <a:xfrm>
            <a:off x="6935020" y="1711636"/>
            <a:ext cx="4000863" cy="3383281"/>
          </a:xfrm>
          <a:prstGeom prst="rect">
            <a:avLst/>
          </a:prstGeom>
        </p:spPr>
      </p:pic>
    </p:spTree>
    <p:extLst>
      <p:ext uri="{BB962C8B-B14F-4D97-AF65-F5344CB8AC3E}">
        <p14:creationId xmlns:p14="http://schemas.microsoft.com/office/powerpoint/2010/main" val="2315243950"/>
      </p:ext>
    </p:extLst>
  </p:cSld>
  <p:clrMapOvr>
    <a:masterClrMapping/>
  </p:clrMapOvr>
  <p:transition spd="med">
    <p:pull/>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Diab – Image Analysis and Computer Vision</a:t>
            </a:r>
            <a:endParaRPr lang="en-US" dirty="0"/>
          </a:p>
        </p:txBody>
      </p:sp>
      <p:sp>
        <p:nvSpPr>
          <p:cNvPr id="5" name="Slide Number Placeholder 4"/>
          <p:cNvSpPr>
            <a:spLocks noGrp="1"/>
          </p:cNvSpPr>
          <p:nvPr>
            <p:ph type="sldNum" sz="quarter" idx="12"/>
          </p:nvPr>
        </p:nvSpPr>
        <p:spPr/>
        <p:txBody>
          <a:bodyPr/>
          <a:lstStyle/>
          <a:p>
            <a:fld id="{E502E73A-3B24-4B1D-86ED-220BCA158FC6}" type="slidenum">
              <a:rPr lang="en-US" smtClean="0"/>
              <a:t>26</a:t>
            </a:fld>
            <a:endParaRPr lang="en-US"/>
          </a:p>
        </p:txBody>
      </p:sp>
      <p:pic>
        <p:nvPicPr>
          <p:cNvPr id="6" name="Picture 4" descr="A picture containing text&#10;&#10;Description automatically genera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5625368"/>
            <a:ext cx="993775" cy="9906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04800" y="174596"/>
            <a:ext cx="11694695" cy="369332"/>
          </a:xfrm>
          <a:prstGeom prst="rect">
            <a:avLst/>
          </a:prstGeom>
        </p:spPr>
        <p:txBody>
          <a:bodyPr wrap="square">
            <a:spAutoFit/>
          </a:bodyPr>
          <a:lstStyle/>
          <a:p>
            <a:pPr>
              <a:tabLst>
                <a:tab pos="2865755" algn="ctr"/>
                <a:tab pos="5731510" algn="r"/>
                <a:tab pos="558800" algn="l"/>
                <a:tab pos="2865755" algn="ctr"/>
                <a:tab pos="5731510" algn="r"/>
              </a:tabLst>
            </a:pPr>
            <a:r>
              <a:rPr lang="en-US" dirty="0" smtClean="0">
                <a:solidFill>
                  <a:schemeClr val="bg1">
                    <a:lumMod val="65000"/>
                  </a:schemeClr>
                </a:solidFill>
                <a:latin typeface="Times New Roman" panose="02020603050405020304" pitchFamily="18" charset="0"/>
                <a:ea typeface="Calibri" panose="020F0502020204030204" pitchFamily="34" charset="0"/>
                <a:cs typeface="Times New Roman" panose="02020603050405020304" pitchFamily="18" charset="0"/>
              </a:rPr>
              <a:t>Version 1.0	                                                                                                                  	               2023</a:t>
            </a:r>
            <a:endParaRPr lang="en-US" dirty="0">
              <a:solidFill>
                <a:schemeClr val="bg1">
                  <a:lumMod val="65000"/>
                </a:schemeClr>
              </a:solidFill>
              <a:latin typeface="Times New Roman" panose="02020603050405020304" pitchFamily="18" charset="0"/>
              <a:ea typeface="Calibri" panose="020F0502020204030204" pitchFamily="34" charset="0"/>
              <a:cs typeface="Arial" panose="020B0604020202020204" pitchFamily="34" charset="0"/>
            </a:endParaRPr>
          </a:p>
        </p:txBody>
      </p:sp>
      <p:sp>
        <p:nvSpPr>
          <p:cNvPr id="9" name="Rectangle 8"/>
          <p:cNvSpPr/>
          <p:nvPr/>
        </p:nvSpPr>
        <p:spPr>
          <a:xfrm>
            <a:off x="4273267" y="549692"/>
            <a:ext cx="3757760" cy="769441"/>
          </a:xfrm>
          <a:prstGeom prst="rect">
            <a:avLst/>
          </a:prstGeom>
        </p:spPr>
        <p:txBody>
          <a:bodyPr wrap="none">
            <a:spAutoFit/>
          </a:bodyPr>
          <a:lstStyle/>
          <a:p>
            <a:r>
              <a:rPr lang="en-US" sz="4400" dirty="0" smtClean="0">
                <a:latin typeface="Times New Roman" panose="02020603050405020304" pitchFamily="18" charset="0"/>
                <a:ea typeface="Calibri" panose="020F0502020204030204" pitchFamily="34" charset="0"/>
                <a:cs typeface="Arial" panose="020B0604020202020204" pitchFamily="34" charset="0"/>
              </a:rPr>
              <a:t>Implementation</a:t>
            </a:r>
          </a:p>
        </p:txBody>
      </p:sp>
      <p:sp>
        <p:nvSpPr>
          <p:cNvPr id="10" name="Rectangle 9"/>
          <p:cNvSpPr/>
          <p:nvPr/>
        </p:nvSpPr>
        <p:spPr>
          <a:xfrm>
            <a:off x="1298574" y="1457093"/>
            <a:ext cx="5390984" cy="4088683"/>
          </a:xfrm>
          <a:prstGeom prst="rect">
            <a:avLst/>
          </a:prstGeom>
        </p:spPr>
        <p:txBody>
          <a:bodyPr wrap="square">
            <a:spAutoFit/>
          </a:bodyPr>
          <a:lstStyle/>
          <a:p>
            <a:pPr>
              <a:lnSpc>
                <a:spcPct val="107000"/>
              </a:lnSpc>
              <a:spcAft>
                <a:spcPts val="800"/>
              </a:spcAft>
            </a:pPr>
            <a:r>
              <a:rPr lang="en-US" sz="3200" b="1" dirty="0" smtClean="0">
                <a:latin typeface="Times New Roman" panose="02020603050405020304" pitchFamily="18" charset="0"/>
                <a:ea typeface="Calibri" panose="020F0502020204030204" pitchFamily="34" charset="0"/>
                <a:cs typeface="Times New Roman" panose="02020603050405020304" pitchFamily="18" charset="0"/>
              </a:rPr>
              <a:t>Geometrical formulation:</a:t>
            </a:r>
          </a:p>
          <a:p>
            <a:pPr marL="457200" indent="-457200">
              <a:lnSpc>
                <a:spcPct val="107000"/>
              </a:lnSpc>
              <a:spcAft>
                <a:spcPts val="800"/>
              </a:spcAft>
              <a:buFontTx/>
              <a:buChar char="-"/>
            </a:pPr>
            <a:r>
              <a:rPr lang="en-US" sz="3200" dirty="0" smtClean="0">
                <a:solidFill>
                  <a:schemeClr val="accent5"/>
                </a:solidFill>
                <a:latin typeface="Times New Roman" panose="02020603050405020304" pitchFamily="18" charset="0"/>
                <a:ea typeface="Calibri" panose="020F0502020204030204" pitchFamily="34" charset="0"/>
                <a:cs typeface="Times New Roman" panose="02020603050405020304" pitchFamily="18" charset="0"/>
              </a:rPr>
              <a:t>How can one exploit the hand geometry to draw a depth relation?</a:t>
            </a:r>
          </a:p>
          <a:p>
            <a:pPr marL="914400" lvl="1" indent="-457200">
              <a:lnSpc>
                <a:spcPct val="107000"/>
              </a:lnSpc>
              <a:spcAft>
                <a:spcPts val="800"/>
              </a:spcAft>
              <a:buFontTx/>
              <a:buChar char="-"/>
            </a:pPr>
            <a:r>
              <a:rPr lang="en-US" sz="3200" dirty="0" smtClean="0">
                <a:latin typeface="Times New Roman" panose="02020603050405020304" pitchFamily="18" charset="0"/>
                <a:ea typeface="Calibri" panose="020F0502020204030204" pitchFamily="34" charset="0"/>
                <a:cs typeface="Times New Roman" panose="02020603050405020304" pitchFamily="18" charset="0"/>
              </a:rPr>
              <a:t>Empirically determining the relation.</a:t>
            </a:r>
            <a:endParaRPr lang="en-US" sz="3200" dirty="0" smtClean="0">
              <a:latin typeface="Times New Roman" panose="02020603050405020304" pitchFamily="18" charset="0"/>
              <a:ea typeface="Calibri" panose="020F0502020204030204" pitchFamily="34" charset="0"/>
              <a:cs typeface="Arial" panose="020B0604020202020204" pitchFamily="34" charset="0"/>
            </a:endParaRPr>
          </a:p>
          <a:p>
            <a:pPr marL="914400" lvl="1" indent="-457200">
              <a:lnSpc>
                <a:spcPct val="107000"/>
              </a:lnSpc>
              <a:spcAft>
                <a:spcPts val="800"/>
              </a:spcAft>
              <a:buFontTx/>
              <a:buChar char="-"/>
            </a:pPr>
            <a:endParaRPr lang="en-US" sz="3200" dirty="0" smtClean="0">
              <a:solidFill>
                <a:schemeClr val="accent5"/>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6689558" y="1565495"/>
            <a:ext cx="5140507" cy="917139"/>
          </a:xfrm>
          <a:prstGeom prst="rect">
            <a:avLst/>
          </a:prstGeom>
        </p:spPr>
      </p:pic>
      <p:pic>
        <p:nvPicPr>
          <p:cNvPr id="12" name="Picture 11" descr="Chart, line chart&#10;&#10;Description automatically generated"/>
          <p:cNvPicPr/>
          <p:nvPr/>
        </p:nvPicPr>
        <p:blipFill>
          <a:blip r:embed="rId4">
            <a:extLst>
              <a:ext uri="{28A0092B-C50C-407E-A947-70E740481C1C}">
                <a14:useLocalDpi xmlns:a14="http://schemas.microsoft.com/office/drawing/2010/main" val="0"/>
              </a:ext>
            </a:extLst>
          </a:blip>
          <a:stretch>
            <a:fillRect/>
          </a:stretch>
        </p:blipFill>
        <p:spPr>
          <a:xfrm>
            <a:off x="6859511" y="2609317"/>
            <a:ext cx="4800600" cy="2809775"/>
          </a:xfrm>
          <a:prstGeom prst="rect">
            <a:avLst/>
          </a:prstGeom>
        </p:spPr>
      </p:pic>
    </p:spTree>
    <p:extLst>
      <p:ext uri="{BB962C8B-B14F-4D97-AF65-F5344CB8AC3E}">
        <p14:creationId xmlns:p14="http://schemas.microsoft.com/office/powerpoint/2010/main" val="4166315182"/>
      </p:ext>
    </p:extLst>
  </p:cSld>
  <p:clrMapOvr>
    <a:masterClrMapping/>
  </p:clrMapOvr>
  <p:transition spd="med">
    <p:pull/>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Diab – Image Analysis and Computer Vision</a:t>
            </a:r>
            <a:endParaRPr lang="en-US" dirty="0"/>
          </a:p>
        </p:txBody>
      </p:sp>
      <p:sp>
        <p:nvSpPr>
          <p:cNvPr id="5" name="Slide Number Placeholder 4"/>
          <p:cNvSpPr>
            <a:spLocks noGrp="1"/>
          </p:cNvSpPr>
          <p:nvPr>
            <p:ph type="sldNum" sz="quarter" idx="12"/>
          </p:nvPr>
        </p:nvSpPr>
        <p:spPr/>
        <p:txBody>
          <a:bodyPr/>
          <a:lstStyle/>
          <a:p>
            <a:fld id="{E502E73A-3B24-4B1D-86ED-220BCA158FC6}" type="slidenum">
              <a:rPr lang="en-US" smtClean="0"/>
              <a:t>27</a:t>
            </a:fld>
            <a:endParaRPr lang="en-US"/>
          </a:p>
        </p:txBody>
      </p:sp>
      <p:pic>
        <p:nvPicPr>
          <p:cNvPr id="6" name="Picture 4" descr="A picture containing text&#10;&#10;Description automatically genera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5625368"/>
            <a:ext cx="993775" cy="9906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04800" y="174596"/>
            <a:ext cx="11694695" cy="369332"/>
          </a:xfrm>
          <a:prstGeom prst="rect">
            <a:avLst/>
          </a:prstGeom>
        </p:spPr>
        <p:txBody>
          <a:bodyPr wrap="square">
            <a:spAutoFit/>
          </a:bodyPr>
          <a:lstStyle/>
          <a:p>
            <a:pPr>
              <a:tabLst>
                <a:tab pos="2865755" algn="ctr"/>
                <a:tab pos="5731510" algn="r"/>
                <a:tab pos="558800" algn="l"/>
                <a:tab pos="2865755" algn="ctr"/>
                <a:tab pos="5731510" algn="r"/>
              </a:tabLst>
            </a:pPr>
            <a:r>
              <a:rPr lang="en-US" dirty="0" smtClean="0">
                <a:solidFill>
                  <a:schemeClr val="bg1">
                    <a:lumMod val="65000"/>
                  </a:schemeClr>
                </a:solidFill>
                <a:latin typeface="Times New Roman" panose="02020603050405020304" pitchFamily="18" charset="0"/>
                <a:ea typeface="Calibri" panose="020F0502020204030204" pitchFamily="34" charset="0"/>
                <a:cs typeface="Times New Roman" panose="02020603050405020304" pitchFamily="18" charset="0"/>
              </a:rPr>
              <a:t>Version 1.0	                                                                                                                  	               2023</a:t>
            </a:r>
            <a:endParaRPr lang="en-US" dirty="0">
              <a:solidFill>
                <a:schemeClr val="bg1">
                  <a:lumMod val="65000"/>
                </a:schemeClr>
              </a:solidFill>
              <a:latin typeface="Times New Roman" panose="02020603050405020304" pitchFamily="18" charset="0"/>
              <a:ea typeface="Calibri" panose="020F0502020204030204" pitchFamily="34" charset="0"/>
              <a:cs typeface="Arial" panose="020B0604020202020204" pitchFamily="34" charset="0"/>
            </a:endParaRPr>
          </a:p>
        </p:txBody>
      </p:sp>
      <p:sp>
        <p:nvSpPr>
          <p:cNvPr id="9" name="Rectangle 8"/>
          <p:cNvSpPr/>
          <p:nvPr/>
        </p:nvSpPr>
        <p:spPr>
          <a:xfrm>
            <a:off x="4273267" y="549692"/>
            <a:ext cx="3757760" cy="769441"/>
          </a:xfrm>
          <a:prstGeom prst="rect">
            <a:avLst/>
          </a:prstGeom>
        </p:spPr>
        <p:txBody>
          <a:bodyPr wrap="none">
            <a:spAutoFit/>
          </a:bodyPr>
          <a:lstStyle/>
          <a:p>
            <a:r>
              <a:rPr lang="en-US" sz="4400" dirty="0" smtClean="0">
                <a:latin typeface="Times New Roman" panose="02020603050405020304" pitchFamily="18" charset="0"/>
                <a:ea typeface="Calibri" panose="020F0502020204030204" pitchFamily="34" charset="0"/>
                <a:cs typeface="Arial" panose="020B0604020202020204" pitchFamily="34" charset="0"/>
              </a:rPr>
              <a:t>Implementation</a:t>
            </a:r>
          </a:p>
        </p:txBody>
      </p:sp>
      <p:sp>
        <p:nvSpPr>
          <p:cNvPr id="10" name="Rectangle 9"/>
          <p:cNvSpPr/>
          <p:nvPr/>
        </p:nvSpPr>
        <p:spPr>
          <a:xfrm>
            <a:off x="1298574" y="1457093"/>
            <a:ext cx="5390984" cy="4088683"/>
          </a:xfrm>
          <a:prstGeom prst="rect">
            <a:avLst/>
          </a:prstGeom>
        </p:spPr>
        <p:txBody>
          <a:bodyPr wrap="square">
            <a:spAutoFit/>
          </a:bodyPr>
          <a:lstStyle/>
          <a:p>
            <a:pPr>
              <a:lnSpc>
                <a:spcPct val="107000"/>
              </a:lnSpc>
              <a:spcAft>
                <a:spcPts val="800"/>
              </a:spcAft>
            </a:pPr>
            <a:r>
              <a:rPr lang="en-US" sz="3200" b="1" dirty="0" smtClean="0">
                <a:latin typeface="Times New Roman" panose="02020603050405020304" pitchFamily="18" charset="0"/>
                <a:ea typeface="Calibri" panose="020F0502020204030204" pitchFamily="34" charset="0"/>
                <a:cs typeface="Times New Roman" panose="02020603050405020304" pitchFamily="18" charset="0"/>
              </a:rPr>
              <a:t>Geometrical formulation:</a:t>
            </a:r>
          </a:p>
          <a:p>
            <a:pPr marL="457200" indent="-457200">
              <a:lnSpc>
                <a:spcPct val="107000"/>
              </a:lnSpc>
              <a:spcAft>
                <a:spcPts val="800"/>
              </a:spcAft>
              <a:buFontTx/>
              <a:buChar char="-"/>
            </a:pPr>
            <a:r>
              <a:rPr lang="en-US" sz="3200" dirty="0" smtClean="0">
                <a:solidFill>
                  <a:schemeClr val="accent5"/>
                </a:solidFill>
                <a:latin typeface="Times New Roman" panose="02020603050405020304" pitchFamily="18" charset="0"/>
                <a:ea typeface="Calibri" panose="020F0502020204030204" pitchFamily="34" charset="0"/>
                <a:cs typeface="Times New Roman" panose="02020603050405020304" pitchFamily="18" charset="0"/>
              </a:rPr>
              <a:t>How can one exploit the hand geometry to draw a depth relation?</a:t>
            </a:r>
          </a:p>
          <a:p>
            <a:pPr marL="914400" lvl="1" indent="-457200">
              <a:lnSpc>
                <a:spcPct val="107000"/>
              </a:lnSpc>
              <a:spcAft>
                <a:spcPts val="800"/>
              </a:spcAft>
              <a:buFontTx/>
              <a:buChar char="-"/>
            </a:pPr>
            <a:r>
              <a:rPr lang="en-US" sz="3200" dirty="0" smtClean="0">
                <a:latin typeface="Times New Roman" panose="02020603050405020304" pitchFamily="18" charset="0"/>
                <a:ea typeface="Calibri" panose="020F0502020204030204" pitchFamily="34" charset="0"/>
                <a:cs typeface="Times New Roman" panose="02020603050405020304" pitchFamily="18" charset="0"/>
              </a:rPr>
              <a:t>Empirically determining the relation.</a:t>
            </a:r>
            <a:endParaRPr lang="en-US" sz="3200" dirty="0" smtClean="0">
              <a:latin typeface="Times New Roman" panose="02020603050405020304" pitchFamily="18" charset="0"/>
              <a:ea typeface="Calibri" panose="020F0502020204030204" pitchFamily="34" charset="0"/>
              <a:cs typeface="Arial" panose="020B0604020202020204" pitchFamily="34" charset="0"/>
            </a:endParaRPr>
          </a:p>
          <a:p>
            <a:pPr marL="914400" lvl="1" indent="-457200">
              <a:lnSpc>
                <a:spcPct val="107000"/>
              </a:lnSpc>
              <a:spcAft>
                <a:spcPts val="800"/>
              </a:spcAft>
              <a:buFontTx/>
              <a:buChar char="-"/>
            </a:pPr>
            <a:endParaRPr lang="en-US" sz="3200" dirty="0" smtClean="0">
              <a:solidFill>
                <a:schemeClr val="accent5"/>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6411578" y="1701550"/>
            <a:ext cx="5400675" cy="3048000"/>
          </a:xfrm>
          <a:prstGeom prst="rect">
            <a:avLst/>
          </a:prstGeom>
        </p:spPr>
      </p:pic>
    </p:spTree>
    <p:extLst>
      <p:ext uri="{BB962C8B-B14F-4D97-AF65-F5344CB8AC3E}">
        <p14:creationId xmlns:p14="http://schemas.microsoft.com/office/powerpoint/2010/main" val="1691095745"/>
      </p:ext>
    </p:extLst>
  </p:cSld>
  <p:clrMapOvr>
    <a:masterClrMapping/>
  </p:clrMapOvr>
  <p:transition spd="med">
    <p:pull/>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Diab – Image Analysis and Computer Vision</a:t>
            </a:r>
            <a:endParaRPr lang="en-US" dirty="0"/>
          </a:p>
        </p:txBody>
      </p:sp>
      <p:sp>
        <p:nvSpPr>
          <p:cNvPr id="5" name="Slide Number Placeholder 4"/>
          <p:cNvSpPr>
            <a:spLocks noGrp="1"/>
          </p:cNvSpPr>
          <p:nvPr>
            <p:ph type="sldNum" sz="quarter" idx="12"/>
          </p:nvPr>
        </p:nvSpPr>
        <p:spPr/>
        <p:txBody>
          <a:bodyPr/>
          <a:lstStyle/>
          <a:p>
            <a:fld id="{E502E73A-3B24-4B1D-86ED-220BCA158FC6}" type="slidenum">
              <a:rPr lang="en-US" smtClean="0"/>
              <a:t>28</a:t>
            </a:fld>
            <a:endParaRPr lang="en-US"/>
          </a:p>
        </p:txBody>
      </p:sp>
      <p:pic>
        <p:nvPicPr>
          <p:cNvPr id="6" name="Picture 4" descr="A picture containing text&#10;&#10;Description automatically genera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5625368"/>
            <a:ext cx="993775" cy="9906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04800" y="174596"/>
            <a:ext cx="11694695" cy="369332"/>
          </a:xfrm>
          <a:prstGeom prst="rect">
            <a:avLst/>
          </a:prstGeom>
        </p:spPr>
        <p:txBody>
          <a:bodyPr wrap="square">
            <a:spAutoFit/>
          </a:bodyPr>
          <a:lstStyle/>
          <a:p>
            <a:pPr>
              <a:tabLst>
                <a:tab pos="2865755" algn="ctr"/>
                <a:tab pos="5731510" algn="r"/>
                <a:tab pos="558800" algn="l"/>
                <a:tab pos="2865755" algn="ctr"/>
                <a:tab pos="5731510" algn="r"/>
              </a:tabLst>
            </a:pPr>
            <a:r>
              <a:rPr lang="en-US" dirty="0" smtClean="0">
                <a:solidFill>
                  <a:schemeClr val="bg1">
                    <a:lumMod val="65000"/>
                  </a:schemeClr>
                </a:solidFill>
                <a:latin typeface="Times New Roman" panose="02020603050405020304" pitchFamily="18" charset="0"/>
                <a:ea typeface="Calibri" panose="020F0502020204030204" pitchFamily="34" charset="0"/>
                <a:cs typeface="Times New Roman" panose="02020603050405020304" pitchFamily="18" charset="0"/>
              </a:rPr>
              <a:t>Version 1.0	                                                                                                                  	               2023</a:t>
            </a:r>
            <a:endParaRPr lang="en-US" dirty="0">
              <a:solidFill>
                <a:schemeClr val="bg1">
                  <a:lumMod val="65000"/>
                </a:schemeClr>
              </a:solidFill>
              <a:latin typeface="Times New Roman" panose="02020603050405020304" pitchFamily="18" charset="0"/>
              <a:ea typeface="Calibri" panose="020F0502020204030204" pitchFamily="34" charset="0"/>
              <a:cs typeface="Arial" panose="020B0604020202020204" pitchFamily="34" charset="0"/>
            </a:endParaRPr>
          </a:p>
        </p:txBody>
      </p:sp>
      <p:sp>
        <p:nvSpPr>
          <p:cNvPr id="9" name="Rectangle 8"/>
          <p:cNvSpPr/>
          <p:nvPr/>
        </p:nvSpPr>
        <p:spPr>
          <a:xfrm>
            <a:off x="4273267" y="549692"/>
            <a:ext cx="3757760" cy="769441"/>
          </a:xfrm>
          <a:prstGeom prst="rect">
            <a:avLst/>
          </a:prstGeom>
        </p:spPr>
        <p:txBody>
          <a:bodyPr wrap="none">
            <a:spAutoFit/>
          </a:bodyPr>
          <a:lstStyle/>
          <a:p>
            <a:r>
              <a:rPr lang="en-US" sz="4400" dirty="0" smtClean="0">
                <a:latin typeface="Times New Roman" panose="02020603050405020304" pitchFamily="18" charset="0"/>
                <a:ea typeface="Calibri" panose="020F0502020204030204" pitchFamily="34" charset="0"/>
                <a:cs typeface="Arial" panose="020B0604020202020204" pitchFamily="34" charset="0"/>
              </a:rPr>
              <a:t>Implementation</a:t>
            </a:r>
          </a:p>
        </p:txBody>
      </p:sp>
      <p:sp>
        <p:nvSpPr>
          <p:cNvPr id="10" name="Rectangle 9"/>
          <p:cNvSpPr/>
          <p:nvPr/>
        </p:nvSpPr>
        <p:spPr>
          <a:xfrm>
            <a:off x="1298575" y="1457093"/>
            <a:ext cx="4765342" cy="3986091"/>
          </a:xfrm>
          <a:prstGeom prst="rect">
            <a:avLst/>
          </a:prstGeom>
        </p:spPr>
        <p:txBody>
          <a:bodyPr wrap="square">
            <a:spAutoFit/>
          </a:bodyPr>
          <a:lstStyle/>
          <a:p>
            <a:pPr>
              <a:lnSpc>
                <a:spcPct val="107000"/>
              </a:lnSpc>
              <a:spcAft>
                <a:spcPts val="800"/>
              </a:spcAft>
            </a:pPr>
            <a:r>
              <a:rPr lang="en-US" sz="3200" b="1" dirty="0" smtClean="0">
                <a:latin typeface="Times New Roman" panose="02020603050405020304" pitchFamily="18" charset="0"/>
                <a:ea typeface="Calibri" panose="020F0502020204030204" pitchFamily="34" charset="0"/>
                <a:cs typeface="Times New Roman" panose="02020603050405020304" pitchFamily="18" charset="0"/>
              </a:rPr>
              <a:t>Geometrical formulation:</a:t>
            </a:r>
          </a:p>
          <a:p>
            <a:pPr marL="457200" indent="-457200">
              <a:lnSpc>
                <a:spcPct val="107000"/>
              </a:lnSpc>
              <a:spcAft>
                <a:spcPts val="800"/>
              </a:spcAft>
              <a:buFontTx/>
              <a:buChar char="-"/>
            </a:pPr>
            <a:r>
              <a:rPr lang="en-US" sz="3200" dirty="0" smtClean="0">
                <a:solidFill>
                  <a:schemeClr val="accent5"/>
                </a:solidFill>
                <a:latin typeface="Times New Roman" panose="02020603050405020304" pitchFamily="18" charset="0"/>
                <a:ea typeface="Calibri" panose="020F0502020204030204" pitchFamily="34" charset="0"/>
                <a:cs typeface="Times New Roman" panose="02020603050405020304" pitchFamily="18" charset="0"/>
              </a:rPr>
              <a:t>How can one exploit the hand geometry to draw a depth relation?</a:t>
            </a:r>
          </a:p>
          <a:p>
            <a:pPr marL="457200" indent="-457200">
              <a:lnSpc>
                <a:spcPct val="107000"/>
              </a:lnSpc>
              <a:spcAft>
                <a:spcPts val="800"/>
              </a:spcAft>
              <a:buFontTx/>
              <a:buChar char="-"/>
            </a:pPr>
            <a:r>
              <a:rPr lang="en-US" sz="3200" dirty="0" smtClean="0">
                <a:latin typeface="Times New Roman" panose="02020603050405020304" pitchFamily="18" charset="0"/>
                <a:ea typeface="Calibri" panose="020F0502020204030204" pitchFamily="34" charset="0"/>
                <a:cs typeface="Times New Roman" panose="02020603050405020304" pitchFamily="18" charset="0"/>
              </a:rPr>
              <a:t>How can it be generalized to the fingers and their articulations?</a:t>
            </a:r>
            <a:endParaRPr lang="en-US" sz="3200" dirty="0">
              <a:latin typeface="Times New Roman" panose="02020603050405020304" pitchFamily="18" charset="0"/>
              <a:ea typeface="Calibri" panose="020F0502020204030204" pitchFamily="34" charset="0"/>
              <a:cs typeface="Arial" panose="020B0604020202020204" pitchFamily="34" charset="0"/>
            </a:endParaRPr>
          </a:p>
        </p:txBody>
      </p:sp>
      <p:pic>
        <p:nvPicPr>
          <p:cNvPr id="11" name="Picture 10" descr="A picture containing text, indoor&#10;&#10;Description automatically generated"/>
          <p:cNvPicPr/>
          <p:nvPr/>
        </p:nvPicPr>
        <p:blipFill>
          <a:blip r:embed="rId3">
            <a:extLst>
              <a:ext uri="{28A0092B-C50C-407E-A947-70E740481C1C}">
                <a14:useLocalDpi xmlns:a14="http://schemas.microsoft.com/office/drawing/2010/main" val="0"/>
              </a:ext>
            </a:extLst>
          </a:blip>
          <a:stretch>
            <a:fillRect/>
          </a:stretch>
        </p:blipFill>
        <p:spPr>
          <a:xfrm>
            <a:off x="7136480" y="1412870"/>
            <a:ext cx="4008772" cy="4168275"/>
          </a:xfrm>
          <a:prstGeom prst="rect">
            <a:avLst/>
          </a:prstGeom>
        </p:spPr>
      </p:pic>
    </p:spTree>
    <p:extLst>
      <p:ext uri="{BB962C8B-B14F-4D97-AF65-F5344CB8AC3E}">
        <p14:creationId xmlns:p14="http://schemas.microsoft.com/office/powerpoint/2010/main" val="3437695031"/>
      </p:ext>
    </p:extLst>
  </p:cSld>
  <p:clrMapOvr>
    <a:masterClrMapping/>
  </p:clrMapOvr>
  <p:transition spd="med">
    <p:pull/>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Diab – Image Analysis and Computer Vision</a:t>
            </a:r>
            <a:endParaRPr lang="en-US" dirty="0"/>
          </a:p>
        </p:txBody>
      </p:sp>
      <p:sp>
        <p:nvSpPr>
          <p:cNvPr id="5" name="Slide Number Placeholder 4"/>
          <p:cNvSpPr>
            <a:spLocks noGrp="1"/>
          </p:cNvSpPr>
          <p:nvPr>
            <p:ph type="sldNum" sz="quarter" idx="12"/>
          </p:nvPr>
        </p:nvSpPr>
        <p:spPr/>
        <p:txBody>
          <a:bodyPr/>
          <a:lstStyle/>
          <a:p>
            <a:fld id="{E502E73A-3B24-4B1D-86ED-220BCA158FC6}" type="slidenum">
              <a:rPr lang="en-US" smtClean="0"/>
              <a:t>29</a:t>
            </a:fld>
            <a:endParaRPr lang="en-US"/>
          </a:p>
        </p:txBody>
      </p:sp>
      <p:pic>
        <p:nvPicPr>
          <p:cNvPr id="6" name="Picture 4" descr="A picture containing text&#10;&#10;Description automatically genera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5625368"/>
            <a:ext cx="993775" cy="9906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04800" y="174596"/>
            <a:ext cx="11694695" cy="369332"/>
          </a:xfrm>
          <a:prstGeom prst="rect">
            <a:avLst/>
          </a:prstGeom>
        </p:spPr>
        <p:txBody>
          <a:bodyPr wrap="square">
            <a:spAutoFit/>
          </a:bodyPr>
          <a:lstStyle/>
          <a:p>
            <a:pPr>
              <a:tabLst>
                <a:tab pos="2865755" algn="ctr"/>
                <a:tab pos="5731510" algn="r"/>
                <a:tab pos="558800" algn="l"/>
                <a:tab pos="2865755" algn="ctr"/>
                <a:tab pos="5731510" algn="r"/>
              </a:tabLst>
            </a:pPr>
            <a:r>
              <a:rPr lang="en-US" dirty="0" smtClean="0">
                <a:solidFill>
                  <a:schemeClr val="bg1">
                    <a:lumMod val="65000"/>
                  </a:schemeClr>
                </a:solidFill>
                <a:latin typeface="Times New Roman" panose="02020603050405020304" pitchFamily="18" charset="0"/>
                <a:ea typeface="Calibri" panose="020F0502020204030204" pitchFamily="34" charset="0"/>
                <a:cs typeface="Times New Roman" panose="02020603050405020304" pitchFamily="18" charset="0"/>
              </a:rPr>
              <a:t>Version 1.0	                                                                                                                  	               2023</a:t>
            </a:r>
            <a:endParaRPr lang="en-US" dirty="0">
              <a:solidFill>
                <a:schemeClr val="bg1">
                  <a:lumMod val="65000"/>
                </a:schemeClr>
              </a:solidFill>
              <a:latin typeface="Times New Roman" panose="02020603050405020304" pitchFamily="18" charset="0"/>
              <a:ea typeface="Calibri" panose="020F0502020204030204" pitchFamily="34" charset="0"/>
              <a:cs typeface="Arial" panose="020B0604020202020204" pitchFamily="34" charset="0"/>
            </a:endParaRPr>
          </a:p>
        </p:txBody>
      </p:sp>
      <p:sp>
        <p:nvSpPr>
          <p:cNvPr id="9" name="Rectangle 8"/>
          <p:cNvSpPr/>
          <p:nvPr/>
        </p:nvSpPr>
        <p:spPr>
          <a:xfrm>
            <a:off x="4273267" y="549692"/>
            <a:ext cx="3757760" cy="769441"/>
          </a:xfrm>
          <a:prstGeom prst="rect">
            <a:avLst/>
          </a:prstGeom>
        </p:spPr>
        <p:txBody>
          <a:bodyPr wrap="none">
            <a:spAutoFit/>
          </a:bodyPr>
          <a:lstStyle/>
          <a:p>
            <a:r>
              <a:rPr lang="en-US" sz="4400" dirty="0" smtClean="0">
                <a:latin typeface="Times New Roman" panose="02020603050405020304" pitchFamily="18" charset="0"/>
                <a:ea typeface="Calibri" panose="020F0502020204030204" pitchFamily="34" charset="0"/>
                <a:cs typeface="Arial" panose="020B0604020202020204" pitchFamily="34" charset="0"/>
              </a:rPr>
              <a:t>Implementation</a:t>
            </a:r>
          </a:p>
        </p:txBody>
      </p:sp>
      <p:sp>
        <p:nvSpPr>
          <p:cNvPr id="10" name="Rectangle 9"/>
          <p:cNvSpPr/>
          <p:nvPr/>
        </p:nvSpPr>
        <p:spPr>
          <a:xfrm>
            <a:off x="1298575" y="1457093"/>
            <a:ext cx="4765342" cy="3986091"/>
          </a:xfrm>
          <a:prstGeom prst="rect">
            <a:avLst/>
          </a:prstGeom>
        </p:spPr>
        <p:txBody>
          <a:bodyPr wrap="square">
            <a:spAutoFit/>
          </a:bodyPr>
          <a:lstStyle/>
          <a:p>
            <a:pPr>
              <a:lnSpc>
                <a:spcPct val="107000"/>
              </a:lnSpc>
              <a:spcAft>
                <a:spcPts val="800"/>
              </a:spcAft>
            </a:pPr>
            <a:r>
              <a:rPr lang="en-US" sz="3200" b="1" dirty="0" smtClean="0">
                <a:latin typeface="Times New Roman" panose="02020603050405020304" pitchFamily="18" charset="0"/>
                <a:ea typeface="Calibri" panose="020F0502020204030204" pitchFamily="34" charset="0"/>
                <a:cs typeface="Times New Roman" panose="02020603050405020304" pitchFamily="18" charset="0"/>
              </a:rPr>
              <a:t>Geometrical formulation:</a:t>
            </a:r>
          </a:p>
          <a:p>
            <a:pPr marL="457200" indent="-457200">
              <a:lnSpc>
                <a:spcPct val="107000"/>
              </a:lnSpc>
              <a:spcAft>
                <a:spcPts val="800"/>
              </a:spcAft>
              <a:buFontTx/>
              <a:buChar char="-"/>
            </a:pPr>
            <a:r>
              <a:rPr lang="en-US" sz="3200" dirty="0" smtClean="0">
                <a:latin typeface="Times New Roman" panose="02020603050405020304" pitchFamily="18" charset="0"/>
                <a:ea typeface="Calibri" panose="020F0502020204030204" pitchFamily="34" charset="0"/>
                <a:cs typeface="Times New Roman" panose="02020603050405020304" pitchFamily="18" charset="0"/>
              </a:rPr>
              <a:t>How can one exploit the hand geometry to draw a depth relation?</a:t>
            </a:r>
          </a:p>
          <a:p>
            <a:pPr marL="457200" indent="-457200">
              <a:lnSpc>
                <a:spcPct val="107000"/>
              </a:lnSpc>
              <a:spcAft>
                <a:spcPts val="800"/>
              </a:spcAft>
              <a:buFontTx/>
              <a:buChar char="-"/>
            </a:pPr>
            <a:r>
              <a:rPr lang="en-US" sz="3200" dirty="0" smtClean="0">
                <a:solidFill>
                  <a:srgbClr val="0070C0"/>
                </a:solidFill>
                <a:latin typeface="Times New Roman" panose="02020603050405020304" pitchFamily="18" charset="0"/>
                <a:ea typeface="Calibri" panose="020F0502020204030204" pitchFamily="34" charset="0"/>
                <a:cs typeface="Times New Roman" panose="02020603050405020304" pitchFamily="18" charset="0"/>
              </a:rPr>
              <a:t>How can it be generalized to the fingers and their articulations?</a:t>
            </a:r>
            <a:endParaRPr lang="en-US" sz="3200" dirty="0">
              <a:solidFill>
                <a:srgbClr val="0070C0"/>
              </a:solidFill>
              <a:latin typeface="Times New Roman" panose="02020603050405020304" pitchFamily="18" charset="0"/>
              <a:ea typeface="Calibri" panose="020F0502020204030204" pitchFamily="34" charset="0"/>
              <a:cs typeface="Arial" panose="020B0604020202020204" pitchFamily="34" charset="0"/>
            </a:endParaRPr>
          </a:p>
        </p:txBody>
      </p:sp>
      <p:pic>
        <p:nvPicPr>
          <p:cNvPr id="12" name="Picture 11"/>
          <p:cNvPicPr/>
          <p:nvPr/>
        </p:nvPicPr>
        <p:blipFill>
          <a:blip r:embed="rId3"/>
          <a:stretch>
            <a:fillRect/>
          </a:stretch>
        </p:blipFill>
        <p:spPr>
          <a:xfrm>
            <a:off x="6288505" y="2499226"/>
            <a:ext cx="5486400" cy="1901825"/>
          </a:xfrm>
          <a:prstGeom prst="rect">
            <a:avLst/>
          </a:prstGeom>
        </p:spPr>
      </p:pic>
    </p:spTree>
    <p:extLst>
      <p:ext uri="{BB962C8B-B14F-4D97-AF65-F5344CB8AC3E}">
        <p14:creationId xmlns:p14="http://schemas.microsoft.com/office/powerpoint/2010/main" val="930079997"/>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Diab – Image Analysis and Computer Vision</a:t>
            </a:r>
            <a:endParaRPr lang="en-US"/>
          </a:p>
        </p:txBody>
      </p:sp>
      <p:sp>
        <p:nvSpPr>
          <p:cNvPr id="5" name="Slide Number Placeholder 4"/>
          <p:cNvSpPr>
            <a:spLocks noGrp="1"/>
          </p:cNvSpPr>
          <p:nvPr>
            <p:ph type="sldNum" sz="quarter" idx="12"/>
          </p:nvPr>
        </p:nvSpPr>
        <p:spPr/>
        <p:txBody>
          <a:bodyPr/>
          <a:lstStyle/>
          <a:p>
            <a:fld id="{E502E73A-3B24-4B1D-86ED-220BCA158FC6}" type="slidenum">
              <a:rPr lang="en-US" smtClean="0"/>
              <a:t>3</a:t>
            </a:fld>
            <a:endParaRPr lang="en-US"/>
          </a:p>
        </p:txBody>
      </p:sp>
      <p:pic>
        <p:nvPicPr>
          <p:cNvPr id="6" name="Picture 4" descr="A picture containing text&#10;&#10;Description automatically genera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5625368"/>
            <a:ext cx="993775" cy="9906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04800" y="174596"/>
            <a:ext cx="11694695" cy="369332"/>
          </a:xfrm>
          <a:prstGeom prst="rect">
            <a:avLst/>
          </a:prstGeom>
        </p:spPr>
        <p:txBody>
          <a:bodyPr wrap="square">
            <a:spAutoFit/>
          </a:bodyPr>
          <a:lstStyle/>
          <a:p>
            <a:pPr>
              <a:tabLst>
                <a:tab pos="2865755" algn="ctr"/>
                <a:tab pos="5731510" algn="r"/>
                <a:tab pos="558800" algn="l"/>
                <a:tab pos="2865755" algn="ctr"/>
                <a:tab pos="5731510" algn="r"/>
              </a:tabLst>
            </a:pPr>
            <a:r>
              <a:rPr lang="en-US" dirty="0" smtClean="0">
                <a:solidFill>
                  <a:schemeClr val="bg1">
                    <a:lumMod val="65000"/>
                  </a:schemeClr>
                </a:solidFill>
                <a:latin typeface="Times New Roman" panose="02020603050405020304" pitchFamily="18" charset="0"/>
                <a:ea typeface="Calibri" panose="020F0502020204030204" pitchFamily="34" charset="0"/>
                <a:cs typeface="Times New Roman" panose="02020603050405020304" pitchFamily="18" charset="0"/>
              </a:rPr>
              <a:t>Version 1.0	                                                                                                                  	               2023</a:t>
            </a:r>
            <a:endParaRPr lang="en-US" dirty="0">
              <a:solidFill>
                <a:schemeClr val="bg1">
                  <a:lumMod val="65000"/>
                </a:schemeClr>
              </a:solidFill>
              <a:latin typeface="Times New Roman" panose="02020603050405020304" pitchFamily="18" charset="0"/>
              <a:ea typeface="Calibri" panose="020F0502020204030204" pitchFamily="34" charset="0"/>
              <a:cs typeface="Arial" panose="020B0604020202020204" pitchFamily="34" charset="0"/>
            </a:endParaRPr>
          </a:p>
        </p:txBody>
      </p:sp>
      <p:sp>
        <p:nvSpPr>
          <p:cNvPr id="9" name="Rectangle 8"/>
          <p:cNvSpPr/>
          <p:nvPr/>
        </p:nvSpPr>
        <p:spPr>
          <a:xfrm>
            <a:off x="4665201" y="543928"/>
            <a:ext cx="3318537" cy="769441"/>
          </a:xfrm>
          <a:prstGeom prst="rect">
            <a:avLst/>
          </a:prstGeom>
        </p:spPr>
        <p:txBody>
          <a:bodyPr wrap="none">
            <a:spAutoFit/>
          </a:bodyPr>
          <a:lstStyle/>
          <a:p>
            <a:r>
              <a:rPr lang="en-US" sz="4400" dirty="0" smtClean="0">
                <a:latin typeface="Times New Roman" panose="02020603050405020304" pitchFamily="18" charset="0"/>
                <a:ea typeface="Calibri" panose="020F0502020204030204" pitchFamily="34" charset="0"/>
                <a:cs typeface="Arial" panose="020B0604020202020204" pitchFamily="34" charset="0"/>
              </a:rPr>
              <a:t>Requirements</a:t>
            </a:r>
            <a:endParaRPr lang="en-US" sz="4400" dirty="0"/>
          </a:p>
        </p:txBody>
      </p:sp>
      <p:pic>
        <p:nvPicPr>
          <p:cNvPr id="11" name="Picture 10" descr="Graphical user interface, website&#10;&#10;Description automatically generated"/>
          <p:cNvPicPr/>
          <p:nvPr/>
        </p:nvPicPr>
        <p:blipFill>
          <a:blip r:embed="rId3"/>
          <a:stretch>
            <a:fillRect/>
          </a:stretch>
        </p:blipFill>
        <p:spPr>
          <a:xfrm>
            <a:off x="6897753" y="1313369"/>
            <a:ext cx="4235468" cy="4734505"/>
          </a:xfrm>
          <a:prstGeom prst="rect">
            <a:avLst/>
          </a:prstGeom>
        </p:spPr>
      </p:pic>
      <p:sp>
        <p:nvSpPr>
          <p:cNvPr id="12" name="Rectangle 11"/>
          <p:cNvSpPr/>
          <p:nvPr/>
        </p:nvSpPr>
        <p:spPr>
          <a:xfrm>
            <a:off x="1298575" y="2559210"/>
            <a:ext cx="4355433" cy="1749774"/>
          </a:xfrm>
          <a:prstGeom prst="rect">
            <a:avLst/>
          </a:prstGeom>
        </p:spPr>
        <p:txBody>
          <a:bodyPr wrap="square">
            <a:spAutoFit/>
          </a:bodyPr>
          <a:lstStyle/>
          <a:p>
            <a:pPr>
              <a:lnSpc>
                <a:spcPct val="107000"/>
              </a:lnSpc>
              <a:spcAft>
                <a:spcPts val="800"/>
              </a:spcAft>
            </a:pPr>
            <a:r>
              <a:rPr lang="en-US" sz="3200" b="1" dirty="0" smtClean="0">
                <a:latin typeface="Times New Roman" panose="02020603050405020304" pitchFamily="18" charset="0"/>
                <a:ea typeface="Calibri" panose="020F0502020204030204" pitchFamily="34" charset="0"/>
                <a:cs typeface="Times New Roman" panose="02020603050405020304" pitchFamily="18" charset="0"/>
              </a:rPr>
              <a:t>Expected output:</a:t>
            </a:r>
          </a:p>
          <a:p>
            <a:pPr>
              <a:lnSpc>
                <a:spcPct val="107000"/>
              </a:lnSpc>
              <a:spcAft>
                <a:spcPts val="800"/>
              </a:spcAft>
            </a:pPr>
            <a:r>
              <a:rPr lang="en-US" sz="3200" dirty="0"/>
              <a:t>the motion of the fingers in their 3 dimensions</a:t>
            </a:r>
            <a:endParaRPr lang="en-US" sz="3200" dirty="0">
              <a:latin typeface="Times New Roman" panose="02020603050405020304" pitchFamily="18"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878594864"/>
      </p:ext>
    </p:extLst>
  </p:cSld>
  <p:clrMapOvr>
    <a:masterClrMapping/>
  </p:clrMapOvr>
  <p:transition spd="med">
    <p:pull/>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Diab – Image Analysis and Computer Vision</a:t>
            </a:r>
            <a:endParaRPr lang="en-US" dirty="0"/>
          </a:p>
        </p:txBody>
      </p:sp>
      <p:sp>
        <p:nvSpPr>
          <p:cNvPr id="5" name="Slide Number Placeholder 4"/>
          <p:cNvSpPr>
            <a:spLocks noGrp="1"/>
          </p:cNvSpPr>
          <p:nvPr>
            <p:ph type="sldNum" sz="quarter" idx="12"/>
          </p:nvPr>
        </p:nvSpPr>
        <p:spPr/>
        <p:txBody>
          <a:bodyPr/>
          <a:lstStyle/>
          <a:p>
            <a:fld id="{E502E73A-3B24-4B1D-86ED-220BCA158FC6}" type="slidenum">
              <a:rPr lang="en-US" smtClean="0"/>
              <a:t>30</a:t>
            </a:fld>
            <a:endParaRPr lang="en-US"/>
          </a:p>
        </p:txBody>
      </p:sp>
      <p:pic>
        <p:nvPicPr>
          <p:cNvPr id="6" name="Picture 4" descr="A picture containing text&#10;&#10;Description automatically genera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5625368"/>
            <a:ext cx="993775" cy="9906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04800" y="174596"/>
            <a:ext cx="11694695" cy="369332"/>
          </a:xfrm>
          <a:prstGeom prst="rect">
            <a:avLst/>
          </a:prstGeom>
        </p:spPr>
        <p:txBody>
          <a:bodyPr wrap="square">
            <a:spAutoFit/>
          </a:bodyPr>
          <a:lstStyle/>
          <a:p>
            <a:pPr>
              <a:tabLst>
                <a:tab pos="2865755" algn="ctr"/>
                <a:tab pos="5731510" algn="r"/>
                <a:tab pos="558800" algn="l"/>
                <a:tab pos="2865755" algn="ctr"/>
                <a:tab pos="5731510" algn="r"/>
              </a:tabLst>
            </a:pPr>
            <a:r>
              <a:rPr lang="en-US" dirty="0" smtClean="0">
                <a:solidFill>
                  <a:schemeClr val="bg1">
                    <a:lumMod val="65000"/>
                  </a:schemeClr>
                </a:solidFill>
                <a:latin typeface="Times New Roman" panose="02020603050405020304" pitchFamily="18" charset="0"/>
                <a:ea typeface="Calibri" panose="020F0502020204030204" pitchFamily="34" charset="0"/>
                <a:cs typeface="Times New Roman" panose="02020603050405020304" pitchFamily="18" charset="0"/>
              </a:rPr>
              <a:t>Version 1.0	                                                                                                                  	               2023</a:t>
            </a:r>
            <a:endParaRPr lang="en-US" dirty="0">
              <a:solidFill>
                <a:schemeClr val="bg1">
                  <a:lumMod val="65000"/>
                </a:schemeClr>
              </a:solidFill>
              <a:latin typeface="Times New Roman" panose="02020603050405020304" pitchFamily="18" charset="0"/>
              <a:ea typeface="Calibri" panose="020F0502020204030204" pitchFamily="34" charset="0"/>
              <a:cs typeface="Arial" panose="020B0604020202020204" pitchFamily="34" charset="0"/>
            </a:endParaRPr>
          </a:p>
        </p:txBody>
      </p:sp>
      <p:sp>
        <p:nvSpPr>
          <p:cNvPr id="9" name="Rectangle 8"/>
          <p:cNvSpPr/>
          <p:nvPr/>
        </p:nvSpPr>
        <p:spPr>
          <a:xfrm>
            <a:off x="4273267" y="549692"/>
            <a:ext cx="3757760" cy="769441"/>
          </a:xfrm>
          <a:prstGeom prst="rect">
            <a:avLst/>
          </a:prstGeom>
        </p:spPr>
        <p:txBody>
          <a:bodyPr wrap="none">
            <a:spAutoFit/>
          </a:bodyPr>
          <a:lstStyle/>
          <a:p>
            <a:r>
              <a:rPr lang="en-US" sz="4400" dirty="0" smtClean="0">
                <a:latin typeface="Times New Roman" panose="02020603050405020304" pitchFamily="18" charset="0"/>
                <a:ea typeface="Calibri" panose="020F0502020204030204" pitchFamily="34" charset="0"/>
                <a:cs typeface="Arial" panose="020B0604020202020204" pitchFamily="34" charset="0"/>
              </a:rPr>
              <a:t>Implementation</a:t>
            </a:r>
          </a:p>
        </p:txBody>
      </p:sp>
      <p:sp>
        <p:nvSpPr>
          <p:cNvPr id="10" name="Rectangle 9"/>
          <p:cNvSpPr/>
          <p:nvPr/>
        </p:nvSpPr>
        <p:spPr>
          <a:xfrm>
            <a:off x="1298575" y="1457093"/>
            <a:ext cx="4765342" cy="4088683"/>
          </a:xfrm>
          <a:prstGeom prst="rect">
            <a:avLst/>
          </a:prstGeom>
        </p:spPr>
        <p:txBody>
          <a:bodyPr wrap="square">
            <a:spAutoFit/>
          </a:bodyPr>
          <a:lstStyle/>
          <a:p>
            <a:pPr>
              <a:lnSpc>
                <a:spcPct val="107000"/>
              </a:lnSpc>
              <a:spcAft>
                <a:spcPts val="800"/>
              </a:spcAft>
            </a:pPr>
            <a:r>
              <a:rPr lang="en-US" sz="3200" b="1" dirty="0" smtClean="0">
                <a:latin typeface="Times New Roman" panose="02020603050405020304" pitchFamily="18" charset="0"/>
                <a:ea typeface="Calibri" panose="020F0502020204030204" pitchFamily="34" charset="0"/>
                <a:cs typeface="Times New Roman" panose="02020603050405020304" pitchFamily="18" charset="0"/>
              </a:rPr>
              <a:t>Geometrical formulation:</a:t>
            </a:r>
          </a:p>
          <a:p>
            <a:pPr marL="457200" indent="-457200">
              <a:lnSpc>
                <a:spcPct val="107000"/>
              </a:lnSpc>
              <a:spcAft>
                <a:spcPts val="800"/>
              </a:spcAft>
              <a:buFontTx/>
              <a:buChar char="-"/>
            </a:pPr>
            <a:r>
              <a:rPr lang="en-US" sz="3200" dirty="0" smtClean="0">
                <a:solidFill>
                  <a:srgbClr val="0070C0"/>
                </a:solidFill>
                <a:latin typeface="Times New Roman" panose="02020603050405020304" pitchFamily="18" charset="0"/>
                <a:ea typeface="Calibri" panose="020F0502020204030204" pitchFamily="34" charset="0"/>
                <a:cs typeface="Times New Roman" panose="02020603050405020304" pitchFamily="18" charset="0"/>
              </a:rPr>
              <a:t>How can it be generalized to the fingers and their articulations?</a:t>
            </a:r>
          </a:p>
          <a:p>
            <a:pPr marL="914400" lvl="1" indent="-457200">
              <a:lnSpc>
                <a:spcPct val="107000"/>
              </a:lnSpc>
              <a:spcAft>
                <a:spcPts val="800"/>
              </a:spcAft>
              <a:buFontTx/>
              <a:buChar char="-"/>
            </a:pPr>
            <a:r>
              <a:rPr lang="en-US" sz="3200" dirty="0" smtClean="0">
                <a:latin typeface="Times New Roman" panose="02020603050405020304" pitchFamily="18" charset="0"/>
                <a:ea typeface="Calibri" panose="020F0502020204030204" pitchFamily="34" charset="0"/>
                <a:cs typeface="Times New Roman" panose="02020603050405020304" pitchFamily="18" charset="0"/>
              </a:rPr>
              <a:t>Robust solution?</a:t>
            </a:r>
          </a:p>
          <a:p>
            <a:pPr marL="914400" lvl="1" indent="-457200">
              <a:lnSpc>
                <a:spcPct val="107000"/>
              </a:lnSpc>
              <a:spcAft>
                <a:spcPts val="800"/>
              </a:spcAft>
              <a:buFontTx/>
              <a:buChar char="-"/>
            </a:pPr>
            <a:r>
              <a:rPr lang="en-US" sz="3200" dirty="0" smtClean="0">
                <a:latin typeface="Times New Roman" panose="02020603050405020304" pitchFamily="18" charset="0"/>
                <a:ea typeface="Calibri" panose="020F0502020204030204" pitchFamily="34" charset="0"/>
                <a:cs typeface="Times New Roman" panose="02020603050405020304" pitchFamily="18" charset="0"/>
              </a:rPr>
              <a:t>Related to the palm plane depth?</a:t>
            </a:r>
            <a:endParaRPr lang="en-US" sz="3200" dirty="0">
              <a:latin typeface="Times New Roman" panose="02020603050405020304" pitchFamily="18" charset="0"/>
              <a:ea typeface="Calibri" panose="020F0502020204030204" pitchFamily="34" charset="0"/>
              <a:cs typeface="Arial" panose="020B0604020202020204" pitchFamily="34" charset="0"/>
            </a:endParaRPr>
          </a:p>
        </p:txBody>
      </p:sp>
      <p:pic>
        <p:nvPicPr>
          <p:cNvPr id="12" name="Picture 11"/>
          <p:cNvPicPr/>
          <p:nvPr/>
        </p:nvPicPr>
        <p:blipFill>
          <a:blip r:embed="rId3"/>
          <a:stretch>
            <a:fillRect/>
          </a:stretch>
        </p:blipFill>
        <p:spPr>
          <a:xfrm>
            <a:off x="6288505" y="2499226"/>
            <a:ext cx="5486400" cy="1901825"/>
          </a:xfrm>
          <a:prstGeom prst="rect">
            <a:avLst/>
          </a:prstGeom>
        </p:spPr>
      </p:pic>
    </p:spTree>
    <p:extLst>
      <p:ext uri="{BB962C8B-B14F-4D97-AF65-F5344CB8AC3E}">
        <p14:creationId xmlns:p14="http://schemas.microsoft.com/office/powerpoint/2010/main" val="2940860256"/>
      </p:ext>
    </p:extLst>
  </p:cSld>
  <p:clrMapOvr>
    <a:masterClrMapping/>
  </p:clrMapOvr>
  <p:transition spd="med">
    <p:pull/>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Diab – Image Analysis and Computer Vision</a:t>
            </a:r>
            <a:endParaRPr lang="en-US" dirty="0"/>
          </a:p>
        </p:txBody>
      </p:sp>
      <p:sp>
        <p:nvSpPr>
          <p:cNvPr id="5" name="Slide Number Placeholder 4"/>
          <p:cNvSpPr>
            <a:spLocks noGrp="1"/>
          </p:cNvSpPr>
          <p:nvPr>
            <p:ph type="sldNum" sz="quarter" idx="12"/>
          </p:nvPr>
        </p:nvSpPr>
        <p:spPr/>
        <p:txBody>
          <a:bodyPr/>
          <a:lstStyle/>
          <a:p>
            <a:fld id="{E502E73A-3B24-4B1D-86ED-220BCA158FC6}" type="slidenum">
              <a:rPr lang="en-US" smtClean="0"/>
              <a:t>31</a:t>
            </a:fld>
            <a:endParaRPr lang="en-US"/>
          </a:p>
        </p:txBody>
      </p:sp>
      <p:pic>
        <p:nvPicPr>
          <p:cNvPr id="6" name="Picture 4" descr="A picture containing text&#10;&#10;Description automatically genera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5625368"/>
            <a:ext cx="993775" cy="9906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04800" y="174596"/>
            <a:ext cx="11694695" cy="369332"/>
          </a:xfrm>
          <a:prstGeom prst="rect">
            <a:avLst/>
          </a:prstGeom>
        </p:spPr>
        <p:txBody>
          <a:bodyPr wrap="square">
            <a:spAutoFit/>
          </a:bodyPr>
          <a:lstStyle/>
          <a:p>
            <a:pPr>
              <a:tabLst>
                <a:tab pos="2865755" algn="ctr"/>
                <a:tab pos="5731510" algn="r"/>
                <a:tab pos="558800" algn="l"/>
                <a:tab pos="2865755" algn="ctr"/>
                <a:tab pos="5731510" algn="r"/>
              </a:tabLst>
            </a:pPr>
            <a:r>
              <a:rPr lang="en-US" dirty="0" smtClean="0">
                <a:solidFill>
                  <a:schemeClr val="bg1">
                    <a:lumMod val="65000"/>
                  </a:schemeClr>
                </a:solidFill>
                <a:latin typeface="Times New Roman" panose="02020603050405020304" pitchFamily="18" charset="0"/>
                <a:ea typeface="Calibri" panose="020F0502020204030204" pitchFamily="34" charset="0"/>
                <a:cs typeface="Times New Roman" panose="02020603050405020304" pitchFamily="18" charset="0"/>
              </a:rPr>
              <a:t>Version 1.0	                                                                                                                  	               2023</a:t>
            </a:r>
            <a:endParaRPr lang="en-US" dirty="0">
              <a:solidFill>
                <a:schemeClr val="bg1">
                  <a:lumMod val="65000"/>
                </a:schemeClr>
              </a:solidFill>
              <a:latin typeface="Times New Roman" panose="02020603050405020304" pitchFamily="18" charset="0"/>
              <a:ea typeface="Calibri" panose="020F0502020204030204" pitchFamily="34" charset="0"/>
              <a:cs typeface="Arial" panose="020B0604020202020204" pitchFamily="34" charset="0"/>
            </a:endParaRPr>
          </a:p>
        </p:txBody>
      </p:sp>
      <p:sp>
        <p:nvSpPr>
          <p:cNvPr id="9" name="Rectangle 8"/>
          <p:cNvSpPr/>
          <p:nvPr/>
        </p:nvSpPr>
        <p:spPr>
          <a:xfrm>
            <a:off x="4273267" y="549692"/>
            <a:ext cx="3757760" cy="769441"/>
          </a:xfrm>
          <a:prstGeom prst="rect">
            <a:avLst/>
          </a:prstGeom>
        </p:spPr>
        <p:txBody>
          <a:bodyPr wrap="none">
            <a:spAutoFit/>
          </a:bodyPr>
          <a:lstStyle/>
          <a:p>
            <a:r>
              <a:rPr lang="en-US" sz="4400" dirty="0" smtClean="0">
                <a:latin typeface="Times New Roman" panose="02020603050405020304" pitchFamily="18" charset="0"/>
                <a:ea typeface="Calibri" panose="020F0502020204030204" pitchFamily="34" charset="0"/>
                <a:cs typeface="Arial" panose="020B0604020202020204" pitchFamily="34" charset="0"/>
              </a:rPr>
              <a:t>Implementation</a:t>
            </a:r>
          </a:p>
        </p:txBody>
      </p:sp>
      <p:sp>
        <p:nvSpPr>
          <p:cNvPr id="10" name="Rectangle 9"/>
          <p:cNvSpPr/>
          <p:nvPr/>
        </p:nvSpPr>
        <p:spPr>
          <a:xfrm>
            <a:off x="1298575" y="1457093"/>
            <a:ext cx="8952330" cy="3459152"/>
          </a:xfrm>
          <a:prstGeom prst="rect">
            <a:avLst/>
          </a:prstGeom>
        </p:spPr>
        <p:txBody>
          <a:bodyPr wrap="square">
            <a:spAutoFit/>
          </a:bodyPr>
          <a:lstStyle/>
          <a:p>
            <a:pPr>
              <a:lnSpc>
                <a:spcPct val="107000"/>
              </a:lnSpc>
              <a:spcAft>
                <a:spcPts val="800"/>
              </a:spcAft>
            </a:pPr>
            <a:r>
              <a:rPr lang="en-US" sz="3200" b="1" dirty="0" smtClean="0">
                <a:latin typeface="Times New Roman" panose="02020603050405020304" pitchFamily="18" charset="0"/>
                <a:ea typeface="Calibri" panose="020F0502020204030204" pitchFamily="34" charset="0"/>
                <a:cs typeface="Times New Roman" panose="02020603050405020304" pitchFamily="18" charset="0"/>
              </a:rPr>
              <a:t>Geometrical formulation:</a:t>
            </a:r>
          </a:p>
          <a:p>
            <a:pPr marL="457200" indent="-457200">
              <a:lnSpc>
                <a:spcPct val="107000"/>
              </a:lnSpc>
              <a:spcAft>
                <a:spcPts val="800"/>
              </a:spcAft>
              <a:buFontTx/>
              <a:buChar char="-"/>
            </a:pPr>
            <a:r>
              <a:rPr lang="en-US" sz="3200" dirty="0" smtClean="0">
                <a:solidFill>
                  <a:srgbClr val="0070C0"/>
                </a:solidFill>
                <a:latin typeface="Times New Roman" panose="02020603050405020304" pitchFamily="18" charset="0"/>
                <a:ea typeface="Calibri" panose="020F0502020204030204" pitchFamily="34" charset="0"/>
                <a:cs typeface="Times New Roman" panose="02020603050405020304" pitchFamily="18" charset="0"/>
              </a:rPr>
              <a:t>How can it be generalized to the fingers and their articulations?</a:t>
            </a:r>
          </a:p>
          <a:p>
            <a:pPr marL="914400" lvl="1" indent="-457200">
              <a:lnSpc>
                <a:spcPct val="107000"/>
              </a:lnSpc>
              <a:spcAft>
                <a:spcPts val="800"/>
              </a:spcAft>
              <a:buFontTx/>
              <a:buChar char="-"/>
            </a:pPr>
            <a:r>
              <a:rPr lang="en-US" sz="3200" dirty="0" smtClean="0">
                <a:latin typeface="Times New Roman" panose="02020603050405020304" pitchFamily="18" charset="0"/>
                <a:ea typeface="Calibri" panose="020F0502020204030204" pitchFamily="34" charset="0"/>
                <a:cs typeface="Times New Roman" panose="02020603050405020304" pitchFamily="18" charset="0"/>
              </a:rPr>
              <a:t>One can still use the length of the segments connecting the joints, but this time it can be relative to the palm plane</a:t>
            </a:r>
            <a:endParaRPr lang="en-US" sz="3200" dirty="0">
              <a:latin typeface="Times New Roman" panose="02020603050405020304" pitchFamily="18"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043076935"/>
      </p:ext>
    </p:extLst>
  </p:cSld>
  <p:clrMapOvr>
    <a:masterClrMapping/>
  </p:clrMapOvr>
  <p:transition spd="med">
    <p:pull/>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Diab – Image Analysis and Computer Vision</a:t>
            </a:r>
            <a:endParaRPr lang="en-US" dirty="0"/>
          </a:p>
        </p:txBody>
      </p:sp>
      <p:sp>
        <p:nvSpPr>
          <p:cNvPr id="5" name="Slide Number Placeholder 4"/>
          <p:cNvSpPr>
            <a:spLocks noGrp="1"/>
          </p:cNvSpPr>
          <p:nvPr>
            <p:ph type="sldNum" sz="quarter" idx="12"/>
          </p:nvPr>
        </p:nvSpPr>
        <p:spPr/>
        <p:txBody>
          <a:bodyPr/>
          <a:lstStyle/>
          <a:p>
            <a:fld id="{E502E73A-3B24-4B1D-86ED-220BCA158FC6}" type="slidenum">
              <a:rPr lang="en-US" smtClean="0"/>
              <a:t>32</a:t>
            </a:fld>
            <a:endParaRPr lang="en-US"/>
          </a:p>
        </p:txBody>
      </p:sp>
      <p:pic>
        <p:nvPicPr>
          <p:cNvPr id="6" name="Picture 4" descr="A picture containing text&#10;&#10;Description automatically genera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5625368"/>
            <a:ext cx="993775" cy="9906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04800" y="174596"/>
            <a:ext cx="11694695" cy="369332"/>
          </a:xfrm>
          <a:prstGeom prst="rect">
            <a:avLst/>
          </a:prstGeom>
        </p:spPr>
        <p:txBody>
          <a:bodyPr wrap="square">
            <a:spAutoFit/>
          </a:bodyPr>
          <a:lstStyle/>
          <a:p>
            <a:pPr>
              <a:tabLst>
                <a:tab pos="2865755" algn="ctr"/>
                <a:tab pos="5731510" algn="r"/>
                <a:tab pos="558800" algn="l"/>
                <a:tab pos="2865755" algn="ctr"/>
                <a:tab pos="5731510" algn="r"/>
              </a:tabLst>
            </a:pPr>
            <a:r>
              <a:rPr lang="en-US" dirty="0" smtClean="0">
                <a:solidFill>
                  <a:schemeClr val="bg1">
                    <a:lumMod val="65000"/>
                  </a:schemeClr>
                </a:solidFill>
                <a:latin typeface="Times New Roman" panose="02020603050405020304" pitchFamily="18" charset="0"/>
                <a:ea typeface="Calibri" panose="020F0502020204030204" pitchFamily="34" charset="0"/>
                <a:cs typeface="Times New Roman" panose="02020603050405020304" pitchFamily="18" charset="0"/>
              </a:rPr>
              <a:t>Version 1.0	                                                                                                                  	               2023</a:t>
            </a:r>
            <a:endParaRPr lang="en-US" dirty="0">
              <a:solidFill>
                <a:schemeClr val="bg1">
                  <a:lumMod val="65000"/>
                </a:schemeClr>
              </a:solidFill>
              <a:latin typeface="Times New Roman" panose="02020603050405020304" pitchFamily="18" charset="0"/>
              <a:ea typeface="Calibri" panose="020F0502020204030204" pitchFamily="34" charset="0"/>
              <a:cs typeface="Arial" panose="020B0604020202020204" pitchFamily="34" charset="0"/>
            </a:endParaRPr>
          </a:p>
        </p:txBody>
      </p:sp>
      <p:sp>
        <p:nvSpPr>
          <p:cNvPr id="9" name="Rectangle 8"/>
          <p:cNvSpPr/>
          <p:nvPr/>
        </p:nvSpPr>
        <p:spPr>
          <a:xfrm>
            <a:off x="4273267" y="549692"/>
            <a:ext cx="3757760" cy="769441"/>
          </a:xfrm>
          <a:prstGeom prst="rect">
            <a:avLst/>
          </a:prstGeom>
        </p:spPr>
        <p:txBody>
          <a:bodyPr wrap="none">
            <a:spAutoFit/>
          </a:bodyPr>
          <a:lstStyle/>
          <a:p>
            <a:r>
              <a:rPr lang="en-US" sz="4400" dirty="0" smtClean="0">
                <a:latin typeface="Times New Roman" panose="02020603050405020304" pitchFamily="18" charset="0"/>
                <a:ea typeface="Calibri" panose="020F0502020204030204" pitchFamily="34" charset="0"/>
                <a:cs typeface="Arial" panose="020B0604020202020204" pitchFamily="34" charset="0"/>
              </a:rPr>
              <a:t>Implementation</a:t>
            </a:r>
          </a:p>
        </p:txBody>
      </p:sp>
      <p:sp>
        <p:nvSpPr>
          <p:cNvPr id="10" name="Rectangle 9"/>
          <p:cNvSpPr/>
          <p:nvPr/>
        </p:nvSpPr>
        <p:spPr>
          <a:xfrm>
            <a:off x="1298575" y="1457093"/>
            <a:ext cx="4765342" cy="4088683"/>
          </a:xfrm>
          <a:prstGeom prst="rect">
            <a:avLst/>
          </a:prstGeom>
        </p:spPr>
        <p:txBody>
          <a:bodyPr wrap="square">
            <a:spAutoFit/>
          </a:bodyPr>
          <a:lstStyle/>
          <a:p>
            <a:pPr>
              <a:lnSpc>
                <a:spcPct val="107000"/>
              </a:lnSpc>
              <a:spcAft>
                <a:spcPts val="800"/>
              </a:spcAft>
            </a:pPr>
            <a:r>
              <a:rPr lang="en-US" sz="3200" b="1" dirty="0" smtClean="0">
                <a:latin typeface="Times New Roman" panose="02020603050405020304" pitchFamily="18" charset="0"/>
                <a:ea typeface="Calibri" panose="020F0502020204030204" pitchFamily="34" charset="0"/>
                <a:cs typeface="Times New Roman" panose="02020603050405020304" pitchFamily="18" charset="0"/>
              </a:rPr>
              <a:t>Geometrical formulation:</a:t>
            </a:r>
          </a:p>
          <a:p>
            <a:pPr marL="457200" indent="-457200">
              <a:lnSpc>
                <a:spcPct val="107000"/>
              </a:lnSpc>
              <a:spcAft>
                <a:spcPts val="800"/>
              </a:spcAft>
              <a:buFontTx/>
              <a:buChar char="-"/>
            </a:pPr>
            <a:r>
              <a:rPr lang="en-US" sz="3200" dirty="0" smtClean="0">
                <a:solidFill>
                  <a:srgbClr val="0070C0"/>
                </a:solidFill>
                <a:latin typeface="Times New Roman" panose="02020603050405020304" pitchFamily="18" charset="0"/>
                <a:ea typeface="Calibri" panose="020F0502020204030204" pitchFamily="34" charset="0"/>
                <a:cs typeface="Times New Roman" panose="02020603050405020304" pitchFamily="18" charset="0"/>
              </a:rPr>
              <a:t>How can it be generalized to the fingers and their articulations?</a:t>
            </a:r>
          </a:p>
          <a:p>
            <a:pPr marL="914400" lvl="1" indent="-457200">
              <a:lnSpc>
                <a:spcPct val="107000"/>
              </a:lnSpc>
              <a:spcAft>
                <a:spcPts val="800"/>
              </a:spcAft>
              <a:buFontTx/>
              <a:buChar char="-"/>
            </a:pPr>
            <a:r>
              <a:rPr lang="en-US" sz="3200" dirty="0" smtClean="0">
                <a:latin typeface="Times New Roman" panose="02020603050405020304" pitchFamily="18" charset="0"/>
                <a:ea typeface="Calibri" panose="020F0502020204030204" pitchFamily="34" charset="0"/>
                <a:cs typeface="Times New Roman" panose="02020603050405020304" pitchFamily="18" charset="0"/>
              </a:rPr>
              <a:t>Robust solution?</a:t>
            </a:r>
          </a:p>
          <a:p>
            <a:pPr marL="914400" lvl="1" indent="-457200">
              <a:lnSpc>
                <a:spcPct val="107000"/>
              </a:lnSpc>
              <a:spcAft>
                <a:spcPts val="800"/>
              </a:spcAft>
              <a:buFontTx/>
              <a:buChar char="-"/>
            </a:pPr>
            <a:r>
              <a:rPr lang="en-US" sz="3200" dirty="0" smtClean="0">
                <a:latin typeface="Times New Roman" panose="02020603050405020304" pitchFamily="18" charset="0"/>
                <a:ea typeface="Calibri" panose="020F0502020204030204" pitchFamily="34" charset="0"/>
                <a:cs typeface="Times New Roman" panose="02020603050405020304" pitchFamily="18" charset="0"/>
              </a:rPr>
              <a:t>Related to the palm plane depth?</a:t>
            </a:r>
            <a:endParaRPr lang="en-US" sz="3200" dirty="0">
              <a:latin typeface="Times New Roman" panose="02020603050405020304" pitchFamily="18" charset="0"/>
              <a:ea typeface="Calibri" panose="020F050202020403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7289633" y="4260712"/>
            <a:ext cx="3585323" cy="775205"/>
          </a:xfrm>
          <a:prstGeom prst="rect">
            <a:avLst/>
          </a:prstGeom>
        </p:spPr>
      </p:pic>
      <p:pic>
        <p:nvPicPr>
          <p:cNvPr id="11" name="Picture 10"/>
          <p:cNvPicPr/>
          <p:nvPr/>
        </p:nvPicPr>
        <p:blipFill>
          <a:blip r:embed="rId4"/>
          <a:stretch>
            <a:fillRect/>
          </a:stretch>
        </p:blipFill>
        <p:spPr>
          <a:xfrm>
            <a:off x="6339094" y="2064033"/>
            <a:ext cx="5486400" cy="2052955"/>
          </a:xfrm>
          <a:prstGeom prst="rect">
            <a:avLst/>
          </a:prstGeom>
        </p:spPr>
      </p:pic>
    </p:spTree>
    <p:extLst>
      <p:ext uri="{BB962C8B-B14F-4D97-AF65-F5344CB8AC3E}">
        <p14:creationId xmlns:p14="http://schemas.microsoft.com/office/powerpoint/2010/main" val="217643480"/>
      </p:ext>
    </p:extLst>
  </p:cSld>
  <p:clrMapOvr>
    <a:masterClrMapping/>
  </p:clrMapOvr>
  <p:transition spd="med">
    <p:pull/>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Diab – Image Analysis and Computer Vision</a:t>
            </a:r>
            <a:endParaRPr lang="en-US" dirty="0"/>
          </a:p>
        </p:txBody>
      </p:sp>
      <p:sp>
        <p:nvSpPr>
          <p:cNvPr id="5" name="Slide Number Placeholder 4"/>
          <p:cNvSpPr>
            <a:spLocks noGrp="1"/>
          </p:cNvSpPr>
          <p:nvPr>
            <p:ph type="sldNum" sz="quarter" idx="12"/>
          </p:nvPr>
        </p:nvSpPr>
        <p:spPr/>
        <p:txBody>
          <a:bodyPr/>
          <a:lstStyle/>
          <a:p>
            <a:fld id="{E502E73A-3B24-4B1D-86ED-220BCA158FC6}" type="slidenum">
              <a:rPr lang="en-US" smtClean="0"/>
              <a:t>33</a:t>
            </a:fld>
            <a:endParaRPr lang="en-US"/>
          </a:p>
        </p:txBody>
      </p:sp>
      <p:pic>
        <p:nvPicPr>
          <p:cNvPr id="6" name="Picture 4" descr="A picture containing text&#10;&#10;Description automatically genera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5625368"/>
            <a:ext cx="993775" cy="9906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04800" y="174596"/>
            <a:ext cx="11694695" cy="369332"/>
          </a:xfrm>
          <a:prstGeom prst="rect">
            <a:avLst/>
          </a:prstGeom>
        </p:spPr>
        <p:txBody>
          <a:bodyPr wrap="square">
            <a:spAutoFit/>
          </a:bodyPr>
          <a:lstStyle/>
          <a:p>
            <a:pPr>
              <a:tabLst>
                <a:tab pos="2865755" algn="ctr"/>
                <a:tab pos="5731510" algn="r"/>
                <a:tab pos="558800" algn="l"/>
                <a:tab pos="2865755" algn="ctr"/>
                <a:tab pos="5731510" algn="r"/>
              </a:tabLst>
            </a:pPr>
            <a:r>
              <a:rPr lang="en-US" dirty="0" smtClean="0">
                <a:solidFill>
                  <a:schemeClr val="bg1">
                    <a:lumMod val="65000"/>
                  </a:schemeClr>
                </a:solidFill>
                <a:latin typeface="Times New Roman" panose="02020603050405020304" pitchFamily="18" charset="0"/>
                <a:ea typeface="Calibri" panose="020F0502020204030204" pitchFamily="34" charset="0"/>
                <a:cs typeface="Times New Roman" panose="02020603050405020304" pitchFamily="18" charset="0"/>
              </a:rPr>
              <a:t>Version 1.0	                                                                                                                  	               2023</a:t>
            </a:r>
            <a:endParaRPr lang="en-US" dirty="0">
              <a:solidFill>
                <a:schemeClr val="bg1">
                  <a:lumMod val="65000"/>
                </a:schemeClr>
              </a:solidFill>
              <a:latin typeface="Times New Roman" panose="02020603050405020304" pitchFamily="18" charset="0"/>
              <a:ea typeface="Calibri" panose="020F0502020204030204" pitchFamily="34" charset="0"/>
              <a:cs typeface="Arial" panose="020B0604020202020204" pitchFamily="34" charset="0"/>
            </a:endParaRPr>
          </a:p>
        </p:txBody>
      </p:sp>
      <p:sp>
        <p:nvSpPr>
          <p:cNvPr id="9" name="Rectangle 8"/>
          <p:cNvSpPr/>
          <p:nvPr/>
        </p:nvSpPr>
        <p:spPr>
          <a:xfrm>
            <a:off x="4273267" y="549692"/>
            <a:ext cx="3757760" cy="769441"/>
          </a:xfrm>
          <a:prstGeom prst="rect">
            <a:avLst/>
          </a:prstGeom>
        </p:spPr>
        <p:txBody>
          <a:bodyPr wrap="none">
            <a:spAutoFit/>
          </a:bodyPr>
          <a:lstStyle/>
          <a:p>
            <a:r>
              <a:rPr lang="en-US" sz="4400" dirty="0" smtClean="0">
                <a:latin typeface="Times New Roman" panose="02020603050405020304" pitchFamily="18" charset="0"/>
                <a:ea typeface="Calibri" panose="020F0502020204030204" pitchFamily="34" charset="0"/>
                <a:cs typeface="Arial" panose="020B0604020202020204" pitchFamily="34" charset="0"/>
              </a:rPr>
              <a:t>Implementation</a:t>
            </a:r>
          </a:p>
        </p:txBody>
      </p:sp>
      <p:sp>
        <p:nvSpPr>
          <p:cNvPr id="10" name="Rectangle 9"/>
          <p:cNvSpPr/>
          <p:nvPr/>
        </p:nvSpPr>
        <p:spPr>
          <a:xfrm>
            <a:off x="1298575" y="1457093"/>
            <a:ext cx="4765342" cy="4088683"/>
          </a:xfrm>
          <a:prstGeom prst="rect">
            <a:avLst/>
          </a:prstGeom>
        </p:spPr>
        <p:txBody>
          <a:bodyPr wrap="square">
            <a:spAutoFit/>
          </a:bodyPr>
          <a:lstStyle/>
          <a:p>
            <a:pPr>
              <a:lnSpc>
                <a:spcPct val="107000"/>
              </a:lnSpc>
              <a:spcAft>
                <a:spcPts val="800"/>
              </a:spcAft>
            </a:pPr>
            <a:r>
              <a:rPr lang="en-US" sz="3200" b="1" dirty="0" smtClean="0">
                <a:latin typeface="Times New Roman" panose="02020603050405020304" pitchFamily="18" charset="0"/>
                <a:ea typeface="Calibri" panose="020F0502020204030204" pitchFamily="34" charset="0"/>
                <a:cs typeface="Times New Roman" panose="02020603050405020304" pitchFamily="18" charset="0"/>
              </a:rPr>
              <a:t>Geometrical formulation:</a:t>
            </a:r>
          </a:p>
          <a:p>
            <a:pPr marL="457200" indent="-457200">
              <a:lnSpc>
                <a:spcPct val="107000"/>
              </a:lnSpc>
              <a:spcAft>
                <a:spcPts val="800"/>
              </a:spcAft>
              <a:buFontTx/>
              <a:buChar char="-"/>
            </a:pPr>
            <a:r>
              <a:rPr lang="en-US" sz="3200" dirty="0" smtClean="0">
                <a:solidFill>
                  <a:srgbClr val="0070C0"/>
                </a:solidFill>
                <a:latin typeface="Times New Roman" panose="02020603050405020304" pitchFamily="18" charset="0"/>
                <a:ea typeface="Calibri" panose="020F0502020204030204" pitchFamily="34" charset="0"/>
                <a:cs typeface="Times New Roman" panose="02020603050405020304" pitchFamily="18" charset="0"/>
              </a:rPr>
              <a:t>How can it be generalized to the fingers and their articulations?</a:t>
            </a:r>
          </a:p>
          <a:p>
            <a:pPr marL="914400" lvl="1" indent="-457200">
              <a:lnSpc>
                <a:spcPct val="107000"/>
              </a:lnSpc>
              <a:spcAft>
                <a:spcPts val="800"/>
              </a:spcAft>
              <a:buFontTx/>
              <a:buChar char="-"/>
            </a:pPr>
            <a:r>
              <a:rPr lang="en-US" sz="3200" dirty="0" smtClean="0">
                <a:latin typeface="Times New Roman" panose="02020603050405020304" pitchFamily="18" charset="0"/>
                <a:ea typeface="Calibri" panose="020F0502020204030204" pitchFamily="34" charset="0"/>
                <a:cs typeface="Times New Roman" panose="02020603050405020304" pitchFamily="18" charset="0"/>
              </a:rPr>
              <a:t>Robust solution?</a:t>
            </a:r>
          </a:p>
          <a:p>
            <a:pPr marL="914400" lvl="1" indent="-457200">
              <a:lnSpc>
                <a:spcPct val="107000"/>
              </a:lnSpc>
              <a:spcAft>
                <a:spcPts val="800"/>
              </a:spcAft>
              <a:buFontTx/>
              <a:buChar char="-"/>
            </a:pPr>
            <a:r>
              <a:rPr lang="en-US" sz="3200" dirty="0" smtClean="0">
                <a:latin typeface="Times New Roman" panose="02020603050405020304" pitchFamily="18" charset="0"/>
                <a:ea typeface="Calibri" panose="020F0502020204030204" pitchFamily="34" charset="0"/>
                <a:cs typeface="Times New Roman" panose="02020603050405020304" pitchFamily="18" charset="0"/>
              </a:rPr>
              <a:t>Related to the palm plane depth?</a:t>
            </a:r>
            <a:endParaRPr lang="en-US" sz="3200" dirty="0">
              <a:latin typeface="Times New Roman" panose="02020603050405020304" pitchFamily="18" charset="0"/>
              <a:ea typeface="Calibri" panose="020F050202020403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7369844" y="4850163"/>
            <a:ext cx="3585323" cy="775205"/>
          </a:xfrm>
          <a:prstGeom prst="rect">
            <a:avLst/>
          </a:prstGeom>
        </p:spPr>
      </p:pic>
      <p:pic>
        <p:nvPicPr>
          <p:cNvPr id="3" name="Picture 2"/>
          <p:cNvPicPr>
            <a:picLocks noChangeAspect="1"/>
          </p:cNvPicPr>
          <p:nvPr/>
        </p:nvPicPr>
        <p:blipFill>
          <a:blip r:embed="rId4"/>
          <a:stretch>
            <a:fillRect/>
          </a:stretch>
        </p:blipFill>
        <p:spPr>
          <a:xfrm>
            <a:off x="6514099" y="2621815"/>
            <a:ext cx="5015698" cy="1759237"/>
          </a:xfrm>
          <a:prstGeom prst="rect">
            <a:avLst/>
          </a:prstGeom>
        </p:spPr>
      </p:pic>
    </p:spTree>
    <p:extLst>
      <p:ext uri="{BB962C8B-B14F-4D97-AF65-F5344CB8AC3E}">
        <p14:creationId xmlns:p14="http://schemas.microsoft.com/office/powerpoint/2010/main" val="2292066245"/>
      </p:ext>
    </p:extLst>
  </p:cSld>
  <p:clrMapOvr>
    <a:masterClrMapping/>
  </p:clrMapOvr>
  <p:transition spd="med">
    <p:pull/>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Diab – Image Analysis and Computer Vision</a:t>
            </a:r>
            <a:endParaRPr lang="en-US" dirty="0"/>
          </a:p>
        </p:txBody>
      </p:sp>
      <p:sp>
        <p:nvSpPr>
          <p:cNvPr id="5" name="Slide Number Placeholder 4"/>
          <p:cNvSpPr>
            <a:spLocks noGrp="1"/>
          </p:cNvSpPr>
          <p:nvPr>
            <p:ph type="sldNum" sz="quarter" idx="12"/>
          </p:nvPr>
        </p:nvSpPr>
        <p:spPr/>
        <p:txBody>
          <a:bodyPr/>
          <a:lstStyle/>
          <a:p>
            <a:fld id="{E502E73A-3B24-4B1D-86ED-220BCA158FC6}" type="slidenum">
              <a:rPr lang="en-US" smtClean="0"/>
              <a:t>34</a:t>
            </a:fld>
            <a:endParaRPr lang="en-US"/>
          </a:p>
        </p:txBody>
      </p:sp>
      <p:pic>
        <p:nvPicPr>
          <p:cNvPr id="6" name="Picture 4" descr="A picture containing text&#10;&#10;Description automatically genera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5625368"/>
            <a:ext cx="993775" cy="9906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04800" y="174596"/>
            <a:ext cx="11694695" cy="369332"/>
          </a:xfrm>
          <a:prstGeom prst="rect">
            <a:avLst/>
          </a:prstGeom>
        </p:spPr>
        <p:txBody>
          <a:bodyPr wrap="square">
            <a:spAutoFit/>
          </a:bodyPr>
          <a:lstStyle/>
          <a:p>
            <a:pPr>
              <a:tabLst>
                <a:tab pos="2865755" algn="ctr"/>
                <a:tab pos="5731510" algn="r"/>
                <a:tab pos="558800" algn="l"/>
                <a:tab pos="2865755" algn="ctr"/>
                <a:tab pos="5731510" algn="r"/>
              </a:tabLst>
            </a:pPr>
            <a:r>
              <a:rPr lang="en-US" dirty="0" smtClean="0">
                <a:solidFill>
                  <a:schemeClr val="bg1">
                    <a:lumMod val="65000"/>
                  </a:schemeClr>
                </a:solidFill>
                <a:latin typeface="Times New Roman" panose="02020603050405020304" pitchFamily="18" charset="0"/>
                <a:ea typeface="Calibri" panose="020F0502020204030204" pitchFamily="34" charset="0"/>
                <a:cs typeface="Times New Roman" panose="02020603050405020304" pitchFamily="18" charset="0"/>
              </a:rPr>
              <a:t>Version 1.0	                                                                                                                  	               2023</a:t>
            </a:r>
            <a:endParaRPr lang="en-US" dirty="0">
              <a:solidFill>
                <a:schemeClr val="bg1">
                  <a:lumMod val="65000"/>
                </a:schemeClr>
              </a:solidFill>
              <a:latin typeface="Times New Roman" panose="02020603050405020304" pitchFamily="18" charset="0"/>
              <a:ea typeface="Calibri" panose="020F0502020204030204" pitchFamily="34" charset="0"/>
              <a:cs typeface="Arial" panose="020B0604020202020204" pitchFamily="34" charset="0"/>
            </a:endParaRPr>
          </a:p>
        </p:txBody>
      </p:sp>
      <p:sp>
        <p:nvSpPr>
          <p:cNvPr id="9" name="Rectangle 8"/>
          <p:cNvSpPr/>
          <p:nvPr/>
        </p:nvSpPr>
        <p:spPr>
          <a:xfrm>
            <a:off x="4273267" y="549692"/>
            <a:ext cx="3757760" cy="769441"/>
          </a:xfrm>
          <a:prstGeom prst="rect">
            <a:avLst/>
          </a:prstGeom>
        </p:spPr>
        <p:txBody>
          <a:bodyPr wrap="none">
            <a:spAutoFit/>
          </a:bodyPr>
          <a:lstStyle/>
          <a:p>
            <a:r>
              <a:rPr lang="en-US" sz="4400" dirty="0" smtClean="0">
                <a:latin typeface="Times New Roman" panose="02020603050405020304" pitchFamily="18" charset="0"/>
                <a:ea typeface="Calibri" panose="020F0502020204030204" pitchFamily="34" charset="0"/>
                <a:cs typeface="Arial" panose="020B0604020202020204" pitchFamily="34" charset="0"/>
              </a:rPr>
              <a:t>Implementation</a:t>
            </a:r>
          </a:p>
        </p:txBody>
      </p:sp>
      <p:sp>
        <p:nvSpPr>
          <p:cNvPr id="10" name="Rectangle 9"/>
          <p:cNvSpPr/>
          <p:nvPr/>
        </p:nvSpPr>
        <p:spPr>
          <a:xfrm>
            <a:off x="1298575" y="1457093"/>
            <a:ext cx="4765342" cy="4088683"/>
          </a:xfrm>
          <a:prstGeom prst="rect">
            <a:avLst/>
          </a:prstGeom>
        </p:spPr>
        <p:txBody>
          <a:bodyPr wrap="square">
            <a:spAutoFit/>
          </a:bodyPr>
          <a:lstStyle/>
          <a:p>
            <a:pPr>
              <a:lnSpc>
                <a:spcPct val="107000"/>
              </a:lnSpc>
              <a:spcAft>
                <a:spcPts val="800"/>
              </a:spcAft>
            </a:pPr>
            <a:r>
              <a:rPr lang="en-US" sz="3200" b="1" dirty="0" smtClean="0">
                <a:latin typeface="Times New Roman" panose="02020603050405020304" pitchFamily="18" charset="0"/>
                <a:ea typeface="Calibri" panose="020F0502020204030204" pitchFamily="34" charset="0"/>
                <a:cs typeface="Times New Roman" panose="02020603050405020304" pitchFamily="18" charset="0"/>
              </a:rPr>
              <a:t>Geometrical formulation:</a:t>
            </a:r>
          </a:p>
          <a:p>
            <a:pPr marL="457200" indent="-457200">
              <a:lnSpc>
                <a:spcPct val="107000"/>
              </a:lnSpc>
              <a:spcAft>
                <a:spcPts val="800"/>
              </a:spcAft>
              <a:buFontTx/>
              <a:buChar char="-"/>
            </a:pPr>
            <a:r>
              <a:rPr lang="en-US" sz="3200" dirty="0" smtClean="0">
                <a:solidFill>
                  <a:srgbClr val="0070C0"/>
                </a:solidFill>
                <a:latin typeface="Times New Roman" panose="02020603050405020304" pitchFamily="18" charset="0"/>
                <a:ea typeface="Calibri" panose="020F0502020204030204" pitchFamily="34" charset="0"/>
                <a:cs typeface="Times New Roman" panose="02020603050405020304" pitchFamily="18" charset="0"/>
              </a:rPr>
              <a:t>How can it be generalized to the fingers and their articulations?</a:t>
            </a:r>
          </a:p>
          <a:p>
            <a:pPr marL="914400" lvl="1" indent="-457200">
              <a:lnSpc>
                <a:spcPct val="107000"/>
              </a:lnSpc>
              <a:spcAft>
                <a:spcPts val="800"/>
              </a:spcAft>
              <a:buFontTx/>
              <a:buChar char="-"/>
            </a:pPr>
            <a:r>
              <a:rPr lang="en-US" sz="3200" dirty="0" smtClean="0">
                <a:latin typeface="Times New Roman" panose="02020603050405020304" pitchFamily="18" charset="0"/>
                <a:ea typeface="Calibri" panose="020F0502020204030204" pitchFamily="34" charset="0"/>
                <a:cs typeface="Times New Roman" panose="02020603050405020304" pitchFamily="18" charset="0"/>
              </a:rPr>
              <a:t>Robust solution?</a:t>
            </a:r>
          </a:p>
          <a:p>
            <a:pPr marL="914400" lvl="1" indent="-457200">
              <a:lnSpc>
                <a:spcPct val="107000"/>
              </a:lnSpc>
              <a:spcAft>
                <a:spcPts val="800"/>
              </a:spcAft>
              <a:buFontTx/>
              <a:buChar char="-"/>
            </a:pPr>
            <a:r>
              <a:rPr lang="en-US" sz="3200" dirty="0" smtClean="0">
                <a:latin typeface="Times New Roman" panose="02020603050405020304" pitchFamily="18" charset="0"/>
                <a:ea typeface="Calibri" panose="020F0502020204030204" pitchFamily="34" charset="0"/>
                <a:cs typeface="Times New Roman" panose="02020603050405020304" pitchFamily="18" charset="0"/>
              </a:rPr>
              <a:t>Related to the palm plane depth?</a:t>
            </a:r>
            <a:endParaRPr lang="en-US" sz="3200" dirty="0">
              <a:latin typeface="Times New Roman" panose="02020603050405020304" pitchFamily="18" charset="0"/>
              <a:ea typeface="Calibri" panose="020F0502020204030204" pitchFamily="34" charset="0"/>
              <a:cs typeface="Arial" panose="020B0604020202020204" pitchFamily="34" charset="0"/>
            </a:endParaRPr>
          </a:p>
        </p:txBody>
      </p:sp>
      <p:sp>
        <p:nvSpPr>
          <p:cNvPr id="11" name="Rectangle 10"/>
          <p:cNvSpPr/>
          <p:nvPr/>
        </p:nvSpPr>
        <p:spPr>
          <a:xfrm>
            <a:off x="6343817" y="1457092"/>
            <a:ext cx="4765342" cy="3759106"/>
          </a:xfrm>
          <a:prstGeom prst="rect">
            <a:avLst/>
          </a:prstGeom>
        </p:spPr>
        <p:txBody>
          <a:bodyPr wrap="square">
            <a:spAutoFit/>
          </a:bodyPr>
          <a:lstStyle/>
          <a:p>
            <a:pPr>
              <a:lnSpc>
                <a:spcPct val="107000"/>
              </a:lnSpc>
              <a:spcAft>
                <a:spcPts val="800"/>
              </a:spcAft>
            </a:pPr>
            <a:r>
              <a:rPr lang="en-US" sz="3200" b="1" dirty="0" smtClean="0">
                <a:latin typeface="Times New Roman" panose="02020603050405020304" pitchFamily="18" charset="0"/>
                <a:ea typeface="Calibri" panose="020F0502020204030204" pitchFamily="34" charset="0"/>
                <a:cs typeface="Times New Roman" panose="02020603050405020304" pitchFamily="18" charset="0"/>
              </a:rPr>
              <a:t>Geometrical formulation:</a:t>
            </a:r>
          </a:p>
          <a:p>
            <a:pPr marL="457200" indent="-457200">
              <a:lnSpc>
                <a:spcPct val="107000"/>
              </a:lnSpc>
              <a:spcAft>
                <a:spcPts val="800"/>
              </a:spcAft>
              <a:buFontTx/>
              <a:buChar char="-"/>
            </a:pPr>
            <a:r>
              <a:rPr lang="en-US" sz="3200" dirty="0" smtClean="0">
                <a:latin typeface="Times New Roman" panose="02020603050405020304" pitchFamily="18" charset="0"/>
                <a:ea typeface="Calibri" panose="020F0502020204030204" pitchFamily="34" charset="0"/>
                <a:cs typeface="Times New Roman" panose="02020603050405020304" pitchFamily="18" charset="0"/>
              </a:rPr>
              <a:t>Average finger length:</a:t>
            </a:r>
          </a:p>
          <a:p>
            <a:pPr marL="457200" indent="-457200">
              <a:lnSpc>
                <a:spcPct val="107000"/>
              </a:lnSpc>
              <a:spcAft>
                <a:spcPts val="800"/>
              </a:spcAft>
              <a:buFontTx/>
              <a:buChar char="-"/>
            </a:pPr>
            <a:r>
              <a:rPr lang="en-US" dirty="0"/>
              <a:t>the average thumb is 35 to 65 millimeters long. The index is 50 to 88 millimeters long and the ring finger is 42 to 96 millimeters long. The middle finger is 57 to 100 millimeters long and the pinky is 40 to 74 millimeters long.</a:t>
            </a:r>
          </a:p>
          <a:p>
            <a:pPr>
              <a:lnSpc>
                <a:spcPct val="107000"/>
              </a:lnSpc>
              <a:spcAft>
                <a:spcPts val="800"/>
              </a:spcAft>
            </a:pPr>
            <a:endParaRPr lang="en-US" sz="3200" dirty="0">
              <a:latin typeface="Times New Roman" panose="02020603050405020304" pitchFamily="18"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976676802"/>
      </p:ext>
    </p:extLst>
  </p:cSld>
  <p:clrMapOvr>
    <a:masterClrMapping/>
  </p:clrMapOvr>
  <p:transition spd="med">
    <p:pull/>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Diab – Image Analysis and Computer Vision</a:t>
            </a:r>
            <a:endParaRPr lang="en-US" dirty="0"/>
          </a:p>
        </p:txBody>
      </p:sp>
      <p:sp>
        <p:nvSpPr>
          <p:cNvPr id="5" name="Slide Number Placeholder 4"/>
          <p:cNvSpPr>
            <a:spLocks noGrp="1"/>
          </p:cNvSpPr>
          <p:nvPr>
            <p:ph type="sldNum" sz="quarter" idx="12"/>
          </p:nvPr>
        </p:nvSpPr>
        <p:spPr/>
        <p:txBody>
          <a:bodyPr/>
          <a:lstStyle/>
          <a:p>
            <a:fld id="{E502E73A-3B24-4B1D-86ED-220BCA158FC6}" type="slidenum">
              <a:rPr lang="en-US" smtClean="0"/>
              <a:t>35</a:t>
            </a:fld>
            <a:endParaRPr lang="en-US"/>
          </a:p>
        </p:txBody>
      </p:sp>
      <p:pic>
        <p:nvPicPr>
          <p:cNvPr id="6" name="Picture 4" descr="A picture containing text&#10;&#10;Description automatically genera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5625368"/>
            <a:ext cx="993775" cy="9906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04800" y="174596"/>
            <a:ext cx="11694695" cy="369332"/>
          </a:xfrm>
          <a:prstGeom prst="rect">
            <a:avLst/>
          </a:prstGeom>
        </p:spPr>
        <p:txBody>
          <a:bodyPr wrap="square">
            <a:spAutoFit/>
          </a:bodyPr>
          <a:lstStyle/>
          <a:p>
            <a:pPr>
              <a:tabLst>
                <a:tab pos="2865755" algn="ctr"/>
                <a:tab pos="5731510" algn="r"/>
                <a:tab pos="558800" algn="l"/>
                <a:tab pos="2865755" algn="ctr"/>
                <a:tab pos="5731510" algn="r"/>
              </a:tabLst>
            </a:pPr>
            <a:r>
              <a:rPr lang="en-US" dirty="0" smtClean="0">
                <a:solidFill>
                  <a:schemeClr val="bg1">
                    <a:lumMod val="65000"/>
                  </a:schemeClr>
                </a:solidFill>
                <a:latin typeface="Times New Roman" panose="02020603050405020304" pitchFamily="18" charset="0"/>
                <a:ea typeface="Calibri" panose="020F0502020204030204" pitchFamily="34" charset="0"/>
                <a:cs typeface="Times New Roman" panose="02020603050405020304" pitchFamily="18" charset="0"/>
              </a:rPr>
              <a:t>Version 1.0	                                                                                                                  	               2023</a:t>
            </a:r>
            <a:endParaRPr lang="en-US" dirty="0">
              <a:solidFill>
                <a:schemeClr val="bg1">
                  <a:lumMod val="65000"/>
                </a:schemeClr>
              </a:solidFill>
              <a:latin typeface="Times New Roman" panose="02020603050405020304" pitchFamily="18" charset="0"/>
              <a:ea typeface="Calibri" panose="020F0502020204030204" pitchFamily="34" charset="0"/>
              <a:cs typeface="Arial" panose="020B0604020202020204" pitchFamily="34" charset="0"/>
            </a:endParaRPr>
          </a:p>
        </p:txBody>
      </p:sp>
      <p:sp>
        <p:nvSpPr>
          <p:cNvPr id="9" name="Rectangle 8"/>
          <p:cNvSpPr/>
          <p:nvPr/>
        </p:nvSpPr>
        <p:spPr>
          <a:xfrm>
            <a:off x="4273267" y="549692"/>
            <a:ext cx="3757760" cy="769441"/>
          </a:xfrm>
          <a:prstGeom prst="rect">
            <a:avLst/>
          </a:prstGeom>
        </p:spPr>
        <p:txBody>
          <a:bodyPr wrap="none">
            <a:spAutoFit/>
          </a:bodyPr>
          <a:lstStyle/>
          <a:p>
            <a:r>
              <a:rPr lang="en-US" sz="4400" dirty="0" smtClean="0">
                <a:latin typeface="Times New Roman" panose="02020603050405020304" pitchFamily="18" charset="0"/>
                <a:ea typeface="Calibri" panose="020F0502020204030204" pitchFamily="34" charset="0"/>
                <a:cs typeface="Arial" panose="020B0604020202020204" pitchFamily="34" charset="0"/>
              </a:rPr>
              <a:t>Implementation</a:t>
            </a:r>
          </a:p>
        </p:txBody>
      </p:sp>
      <p:sp>
        <p:nvSpPr>
          <p:cNvPr id="10" name="Rectangle 9"/>
          <p:cNvSpPr/>
          <p:nvPr/>
        </p:nvSpPr>
        <p:spPr>
          <a:xfrm>
            <a:off x="1298575" y="1457093"/>
            <a:ext cx="4765342" cy="4088683"/>
          </a:xfrm>
          <a:prstGeom prst="rect">
            <a:avLst/>
          </a:prstGeom>
        </p:spPr>
        <p:txBody>
          <a:bodyPr wrap="square">
            <a:spAutoFit/>
          </a:bodyPr>
          <a:lstStyle/>
          <a:p>
            <a:pPr>
              <a:lnSpc>
                <a:spcPct val="107000"/>
              </a:lnSpc>
              <a:spcAft>
                <a:spcPts val="800"/>
              </a:spcAft>
            </a:pPr>
            <a:r>
              <a:rPr lang="en-US" sz="3200" b="1" dirty="0" smtClean="0">
                <a:latin typeface="Times New Roman" panose="02020603050405020304" pitchFamily="18" charset="0"/>
                <a:ea typeface="Calibri" panose="020F0502020204030204" pitchFamily="34" charset="0"/>
                <a:cs typeface="Times New Roman" panose="02020603050405020304" pitchFamily="18" charset="0"/>
              </a:rPr>
              <a:t>Geometrical formulation:</a:t>
            </a:r>
          </a:p>
          <a:p>
            <a:pPr marL="457200" indent="-457200">
              <a:lnSpc>
                <a:spcPct val="107000"/>
              </a:lnSpc>
              <a:spcAft>
                <a:spcPts val="800"/>
              </a:spcAft>
              <a:buFontTx/>
              <a:buChar char="-"/>
            </a:pPr>
            <a:r>
              <a:rPr lang="en-US" sz="3200" dirty="0" smtClean="0">
                <a:solidFill>
                  <a:srgbClr val="0070C0"/>
                </a:solidFill>
                <a:latin typeface="Times New Roman" panose="02020603050405020304" pitchFamily="18" charset="0"/>
                <a:ea typeface="Calibri" panose="020F0502020204030204" pitchFamily="34" charset="0"/>
                <a:cs typeface="Times New Roman" panose="02020603050405020304" pitchFamily="18" charset="0"/>
              </a:rPr>
              <a:t>How can it be generalized to the fingers and their articulations?</a:t>
            </a:r>
          </a:p>
          <a:p>
            <a:pPr marL="914400" lvl="1" indent="-457200">
              <a:lnSpc>
                <a:spcPct val="107000"/>
              </a:lnSpc>
              <a:spcAft>
                <a:spcPts val="800"/>
              </a:spcAft>
              <a:buFontTx/>
              <a:buChar char="-"/>
            </a:pPr>
            <a:r>
              <a:rPr lang="en-US" sz="3200" dirty="0" smtClean="0">
                <a:latin typeface="Times New Roman" panose="02020603050405020304" pitchFamily="18" charset="0"/>
                <a:ea typeface="Calibri" panose="020F0502020204030204" pitchFamily="34" charset="0"/>
                <a:cs typeface="Times New Roman" panose="02020603050405020304" pitchFamily="18" charset="0"/>
              </a:rPr>
              <a:t>Robust solution?</a:t>
            </a:r>
          </a:p>
          <a:p>
            <a:pPr marL="914400" lvl="1" indent="-457200">
              <a:lnSpc>
                <a:spcPct val="107000"/>
              </a:lnSpc>
              <a:spcAft>
                <a:spcPts val="800"/>
              </a:spcAft>
              <a:buFontTx/>
              <a:buChar char="-"/>
            </a:pPr>
            <a:r>
              <a:rPr lang="en-US" sz="3200" dirty="0" smtClean="0">
                <a:latin typeface="Times New Roman" panose="02020603050405020304" pitchFamily="18" charset="0"/>
                <a:ea typeface="Calibri" panose="020F0502020204030204" pitchFamily="34" charset="0"/>
                <a:cs typeface="Times New Roman" panose="02020603050405020304" pitchFamily="18" charset="0"/>
              </a:rPr>
              <a:t>Related to the palm plane depth?</a:t>
            </a:r>
            <a:endParaRPr lang="en-US" sz="3200" dirty="0">
              <a:latin typeface="Times New Roman" panose="02020603050405020304" pitchFamily="18" charset="0"/>
              <a:ea typeface="Calibri" panose="020F050202020403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6846816" y="4542509"/>
            <a:ext cx="4506984" cy="1003267"/>
          </a:xfrm>
          <a:prstGeom prst="rect">
            <a:avLst/>
          </a:prstGeom>
        </p:spPr>
      </p:pic>
      <p:pic>
        <p:nvPicPr>
          <p:cNvPr id="12" name="Picture 11"/>
          <p:cNvPicPr/>
          <p:nvPr/>
        </p:nvPicPr>
        <p:blipFill>
          <a:blip r:embed="rId4" cstate="print">
            <a:extLst>
              <a:ext uri="{28A0092B-C50C-407E-A947-70E740481C1C}">
                <a14:useLocalDpi xmlns:a14="http://schemas.microsoft.com/office/drawing/2010/main" val="0"/>
              </a:ext>
            </a:extLst>
          </a:blip>
          <a:stretch>
            <a:fillRect/>
          </a:stretch>
        </p:blipFill>
        <p:spPr>
          <a:xfrm>
            <a:off x="7517754" y="1457093"/>
            <a:ext cx="3439004" cy="2671267"/>
          </a:xfrm>
          <a:prstGeom prst="rect">
            <a:avLst/>
          </a:prstGeom>
        </p:spPr>
      </p:pic>
    </p:spTree>
    <p:extLst>
      <p:ext uri="{BB962C8B-B14F-4D97-AF65-F5344CB8AC3E}">
        <p14:creationId xmlns:p14="http://schemas.microsoft.com/office/powerpoint/2010/main" val="2287766749"/>
      </p:ext>
    </p:extLst>
  </p:cSld>
  <p:clrMapOvr>
    <a:masterClrMapping/>
  </p:clrMapOvr>
  <p:transition spd="med">
    <p:pull/>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Diab – Image Analysis and Computer Vision</a:t>
            </a:r>
            <a:endParaRPr lang="en-US" dirty="0"/>
          </a:p>
        </p:txBody>
      </p:sp>
      <p:sp>
        <p:nvSpPr>
          <p:cNvPr id="5" name="Slide Number Placeholder 4"/>
          <p:cNvSpPr>
            <a:spLocks noGrp="1"/>
          </p:cNvSpPr>
          <p:nvPr>
            <p:ph type="sldNum" sz="quarter" idx="12"/>
          </p:nvPr>
        </p:nvSpPr>
        <p:spPr/>
        <p:txBody>
          <a:bodyPr/>
          <a:lstStyle/>
          <a:p>
            <a:fld id="{E502E73A-3B24-4B1D-86ED-220BCA158FC6}" type="slidenum">
              <a:rPr lang="en-US" smtClean="0"/>
              <a:t>36</a:t>
            </a:fld>
            <a:endParaRPr lang="en-US"/>
          </a:p>
        </p:txBody>
      </p:sp>
      <p:pic>
        <p:nvPicPr>
          <p:cNvPr id="6" name="Picture 4" descr="A picture containing text&#10;&#10;Description automatically genera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5625368"/>
            <a:ext cx="993775" cy="9906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04800" y="174596"/>
            <a:ext cx="11694695" cy="369332"/>
          </a:xfrm>
          <a:prstGeom prst="rect">
            <a:avLst/>
          </a:prstGeom>
        </p:spPr>
        <p:txBody>
          <a:bodyPr wrap="square">
            <a:spAutoFit/>
          </a:bodyPr>
          <a:lstStyle/>
          <a:p>
            <a:pPr>
              <a:tabLst>
                <a:tab pos="2865755" algn="ctr"/>
                <a:tab pos="5731510" algn="r"/>
                <a:tab pos="558800" algn="l"/>
                <a:tab pos="2865755" algn="ctr"/>
                <a:tab pos="5731510" algn="r"/>
              </a:tabLst>
            </a:pPr>
            <a:r>
              <a:rPr lang="en-US" dirty="0" smtClean="0">
                <a:solidFill>
                  <a:schemeClr val="bg1">
                    <a:lumMod val="65000"/>
                  </a:schemeClr>
                </a:solidFill>
                <a:latin typeface="Times New Roman" panose="02020603050405020304" pitchFamily="18" charset="0"/>
                <a:ea typeface="Calibri" panose="020F0502020204030204" pitchFamily="34" charset="0"/>
                <a:cs typeface="Times New Roman" panose="02020603050405020304" pitchFamily="18" charset="0"/>
              </a:rPr>
              <a:t>Version 1.0	                                                                                                                  	               2023</a:t>
            </a:r>
            <a:endParaRPr lang="en-US" dirty="0">
              <a:solidFill>
                <a:schemeClr val="bg1">
                  <a:lumMod val="65000"/>
                </a:schemeClr>
              </a:solidFill>
              <a:latin typeface="Times New Roman" panose="02020603050405020304" pitchFamily="18" charset="0"/>
              <a:ea typeface="Calibri" panose="020F0502020204030204" pitchFamily="34" charset="0"/>
              <a:cs typeface="Arial" panose="020B0604020202020204" pitchFamily="34" charset="0"/>
            </a:endParaRPr>
          </a:p>
        </p:txBody>
      </p:sp>
      <p:sp>
        <p:nvSpPr>
          <p:cNvPr id="9" name="Rectangle 8"/>
          <p:cNvSpPr/>
          <p:nvPr/>
        </p:nvSpPr>
        <p:spPr>
          <a:xfrm>
            <a:off x="4273267" y="549692"/>
            <a:ext cx="3757760" cy="769441"/>
          </a:xfrm>
          <a:prstGeom prst="rect">
            <a:avLst/>
          </a:prstGeom>
        </p:spPr>
        <p:txBody>
          <a:bodyPr wrap="none">
            <a:spAutoFit/>
          </a:bodyPr>
          <a:lstStyle/>
          <a:p>
            <a:r>
              <a:rPr lang="en-US" sz="4400" dirty="0" smtClean="0">
                <a:latin typeface="Times New Roman" panose="02020603050405020304" pitchFamily="18" charset="0"/>
                <a:ea typeface="Calibri" panose="020F0502020204030204" pitchFamily="34" charset="0"/>
                <a:cs typeface="Arial" panose="020B0604020202020204" pitchFamily="34" charset="0"/>
              </a:rPr>
              <a:t>Implementation</a:t>
            </a:r>
          </a:p>
        </p:txBody>
      </p:sp>
      <p:pic>
        <p:nvPicPr>
          <p:cNvPr id="11" name="Picture 10"/>
          <p:cNvPicPr/>
          <p:nvPr/>
        </p:nvPicPr>
        <p:blipFill>
          <a:blip r:embed="rId3" cstate="print">
            <a:extLst>
              <a:ext uri="{28A0092B-C50C-407E-A947-70E740481C1C}">
                <a14:useLocalDpi xmlns:a14="http://schemas.microsoft.com/office/drawing/2010/main" val="0"/>
              </a:ext>
            </a:extLst>
          </a:blip>
          <a:stretch>
            <a:fillRect/>
          </a:stretch>
        </p:blipFill>
        <p:spPr>
          <a:xfrm>
            <a:off x="1472564" y="1775768"/>
            <a:ext cx="4381095" cy="3795782"/>
          </a:xfrm>
          <a:prstGeom prst="rect">
            <a:avLst/>
          </a:prstGeom>
        </p:spPr>
      </p:pic>
      <p:pic>
        <p:nvPicPr>
          <p:cNvPr id="13" name="Picture 12"/>
          <p:cNvPicPr/>
          <p:nvPr/>
        </p:nvPicPr>
        <p:blipFill>
          <a:blip r:embed="rId4" cstate="print">
            <a:extLst>
              <a:ext uri="{28A0092B-C50C-407E-A947-70E740481C1C}">
                <a14:useLocalDpi xmlns:a14="http://schemas.microsoft.com/office/drawing/2010/main" val="0"/>
              </a:ext>
            </a:extLst>
          </a:blip>
          <a:stretch>
            <a:fillRect/>
          </a:stretch>
        </p:blipFill>
        <p:spPr>
          <a:xfrm>
            <a:off x="6205220" y="1798063"/>
            <a:ext cx="4786630" cy="3773487"/>
          </a:xfrm>
          <a:prstGeom prst="rect">
            <a:avLst/>
          </a:prstGeom>
        </p:spPr>
      </p:pic>
    </p:spTree>
    <p:extLst>
      <p:ext uri="{BB962C8B-B14F-4D97-AF65-F5344CB8AC3E}">
        <p14:creationId xmlns:p14="http://schemas.microsoft.com/office/powerpoint/2010/main" val="4203266335"/>
      </p:ext>
    </p:extLst>
  </p:cSld>
  <p:clrMapOvr>
    <a:masterClrMapping/>
  </p:clrMapOvr>
  <p:transition spd="med">
    <p:pull/>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Diab – Image Analysis and Computer Vision</a:t>
            </a:r>
            <a:endParaRPr lang="en-US" dirty="0"/>
          </a:p>
        </p:txBody>
      </p:sp>
      <p:sp>
        <p:nvSpPr>
          <p:cNvPr id="5" name="Slide Number Placeholder 4"/>
          <p:cNvSpPr>
            <a:spLocks noGrp="1"/>
          </p:cNvSpPr>
          <p:nvPr>
            <p:ph type="sldNum" sz="quarter" idx="12"/>
          </p:nvPr>
        </p:nvSpPr>
        <p:spPr/>
        <p:txBody>
          <a:bodyPr/>
          <a:lstStyle/>
          <a:p>
            <a:fld id="{E502E73A-3B24-4B1D-86ED-220BCA158FC6}" type="slidenum">
              <a:rPr lang="en-US" smtClean="0"/>
              <a:t>37</a:t>
            </a:fld>
            <a:endParaRPr lang="en-US"/>
          </a:p>
        </p:txBody>
      </p:sp>
      <p:pic>
        <p:nvPicPr>
          <p:cNvPr id="6" name="Picture 4" descr="A picture containing text&#10;&#10;Description automatically genera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5625368"/>
            <a:ext cx="993775" cy="9906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04800" y="174596"/>
            <a:ext cx="11694695" cy="369332"/>
          </a:xfrm>
          <a:prstGeom prst="rect">
            <a:avLst/>
          </a:prstGeom>
        </p:spPr>
        <p:txBody>
          <a:bodyPr wrap="square">
            <a:spAutoFit/>
          </a:bodyPr>
          <a:lstStyle/>
          <a:p>
            <a:pPr>
              <a:tabLst>
                <a:tab pos="2865755" algn="ctr"/>
                <a:tab pos="5731510" algn="r"/>
                <a:tab pos="558800" algn="l"/>
                <a:tab pos="2865755" algn="ctr"/>
                <a:tab pos="5731510" algn="r"/>
              </a:tabLst>
            </a:pPr>
            <a:r>
              <a:rPr lang="en-US" dirty="0" smtClean="0">
                <a:solidFill>
                  <a:schemeClr val="bg1">
                    <a:lumMod val="65000"/>
                  </a:schemeClr>
                </a:solidFill>
                <a:latin typeface="Times New Roman" panose="02020603050405020304" pitchFamily="18" charset="0"/>
                <a:ea typeface="Calibri" panose="020F0502020204030204" pitchFamily="34" charset="0"/>
                <a:cs typeface="Times New Roman" panose="02020603050405020304" pitchFamily="18" charset="0"/>
              </a:rPr>
              <a:t>Version 1.0	                                                                                                                  	               2023</a:t>
            </a:r>
            <a:endParaRPr lang="en-US" dirty="0">
              <a:solidFill>
                <a:schemeClr val="bg1">
                  <a:lumMod val="65000"/>
                </a:schemeClr>
              </a:solidFill>
              <a:latin typeface="Times New Roman" panose="02020603050405020304" pitchFamily="18" charset="0"/>
              <a:ea typeface="Calibri" panose="020F0502020204030204" pitchFamily="34" charset="0"/>
              <a:cs typeface="Arial" panose="020B0604020202020204" pitchFamily="34" charset="0"/>
            </a:endParaRPr>
          </a:p>
        </p:txBody>
      </p:sp>
      <p:sp>
        <p:nvSpPr>
          <p:cNvPr id="9" name="Rectangle 8"/>
          <p:cNvSpPr/>
          <p:nvPr/>
        </p:nvSpPr>
        <p:spPr>
          <a:xfrm>
            <a:off x="4273267" y="549692"/>
            <a:ext cx="3757760" cy="769441"/>
          </a:xfrm>
          <a:prstGeom prst="rect">
            <a:avLst/>
          </a:prstGeom>
        </p:spPr>
        <p:txBody>
          <a:bodyPr wrap="none">
            <a:spAutoFit/>
          </a:bodyPr>
          <a:lstStyle/>
          <a:p>
            <a:r>
              <a:rPr lang="en-US" sz="4400" dirty="0" smtClean="0">
                <a:latin typeface="Times New Roman" panose="02020603050405020304" pitchFamily="18" charset="0"/>
                <a:ea typeface="Calibri" panose="020F0502020204030204" pitchFamily="34" charset="0"/>
                <a:cs typeface="Arial" panose="020B0604020202020204" pitchFamily="34" charset="0"/>
              </a:rPr>
              <a:t>Implementation</a:t>
            </a:r>
          </a:p>
        </p:txBody>
      </p:sp>
      <p:sp>
        <p:nvSpPr>
          <p:cNvPr id="10" name="Rectangle 9"/>
          <p:cNvSpPr/>
          <p:nvPr/>
        </p:nvSpPr>
        <p:spPr>
          <a:xfrm>
            <a:off x="1298574" y="1457093"/>
            <a:ext cx="10283825" cy="4088683"/>
          </a:xfrm>
          <a:prstGeom prst="rect">
            <a:avLst/>
          </a:prstGeom>
        </p:spPr>
        <p:txBody>
          <a:bodyPr wrap="square">
            <a:spAutoFit/>
          </a:bodyPr>
          <a:lstStyle/>
          <a:p>
            <a:pPr>
              <a:lnSpc>
                <a:spcPct val="107000"/>
              </a:lnSpc>
              <a:spcAft>
                <a:spcPts val="800"/>
              </a:spcAft>
            </a:pPr>
            <a:r>
              <a:rPr lang="en-US" sz="3200" b="1" dirty="0" smtClean="0">
                <a:latin typeface="Times New Roman" panose="02020603050405020304" pitchFamily="18" charset="0"/>
                <a:ea typeface="Calibri" panose="020F0502020204030204" pitchFamily="34" charset="0"/>
                <a:cs typeface="Times New Roman" panose="02020603050405020304" pitchFamily="18" charset="0"/>
              </a:rPr>
              <a:t>Geometrical formulation:</a:t>
            </a:r>
          </a:p>
          <a:p>
            <a:pPr marL="457200" indent="-457200">
              <a:lnSpc>
                <a:spcPct val="107000"/>
              </a:lnSpc>
              <a:spcAft>
                <a:spcPts val="800"/>
              </a:spcAft>
              <a:buFontTx/>
              <a:buChar char="-"/>
            </a:pPr>
            <a:r>
              <a:rPr lang="en-US" sz="3200" dirty="0" smtClean="0">
                <a:solidFill>
                  <a:srgbClr val="0070C0"/>
                </a:solidFill>
                <a:latin typeface="Times New Roman" panose="02020603050405020304" pitchFamily="18" charset="0"/>
                <a:ea typeface="Calibri" panose="020F0502020204030204" pitchFamily="34" charset="0"/>
                <a:cs typeface="Times New Roman" panose="02020603050405020304" pitchFamily="18" charset="0"/>
              </a:rPr>
              <a:t>How can it be generalized to the fingers and their articulations?</a:t>
            </a:r>
          </a:p>
          <a:p>
            <a:pPr marL="914400" lvl="1" indent="-457200">
              <a:lnSpc>
                <a:spcPct val="107000"/>
              </a:lnSpc>
              <a:spcAft>
                <a:spcPts val="800"/>
              </a:spcAft>
              <a:buFontTx/>
              <a:buChar char="-"/>
            </a:pPr>
            <a:r>
              <a:rPr lang="en-US" sz="3200" dirty="0" smtClean="0">
                <a:latin typeface="Times New Roman" panose="02020603050405020304" pitchFamily="18" charset="0"/>
                <a:ea typeface="Calibri" panose="020F0502020204030204" pitchFamily="34" charset="0"/>
                <a:cs typeface="Times New Roman" panose="02020603050405020304" pitchFamily="18" charset="0"/>
              </a:rPr>
              <a:t>The outcome of the musician playing a piano has been predicted and is printed on a text file on the directory.</a:t>
            </a:r>
          </a:p>
          <a:p>
            <a:pPr marL="914400" lvl="1" indent="-457200">
              <a:lnSpc>
                <a:spcPct val="107000"/>
              </a:lnSpc>
              <a:spcAft>
                <a:spcPts val="800"/>
              </a:spcAft>
              <a:buFontTx/>
              <a:buChar char="-"/>
            </a:pPr>
            <a:r>
              <a:rPr lang="en-US" sz="3200" dirty="0" smtClean="0">
                <a:latin typeface="Times New Roman" panose="02020603050405020304" pitchFamily="18" charset="0"/>
                <a:ea typeface="Calibri" panose="020F0502020204030204" pitchFamily="34" charset="0"/>
                <a:cs typeface="Times New Roman" panose="02020603050405020304" pitchFamily="18" charset="0"/>
              </a:rPr>
              <a:t>This can be implemented on multiple videos of the same format not this one only.</a:t>
            </a:r>
            <a:endParaRPr lang="en-US" sz="3200" dirty="0">
              <a:latin typeface="Times New Roman" panose="02020603050405020304" pitchFamily="18"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10015836"/>
      </p:ext>
    </p:extLst>
  </p:cSld>
  <p:clrMapOvr>
    <a:masterClrMapping/>
  </p:clrMapOvr>
  <p:transition spd="med">
    <p:pull/>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Diab – Image Analysis and Computer Vision</a:t>
            </a:r>
            <a:endParaRPr lang="en-US" dirty="0"/>
          </a:p>
        </p:txBody>
      </p:sp>
      <p:sp>
        <p:nvSpPr>
          <p:cNvPr id="5" name="Slide Number Placeholder 4"/>
          <p:cNvSpPr>
            <a:spLocks noGrp="1"/>
          </p:cNvSpPr>
          <p:nvPr>
            <p:ph type="sldNum" sz="quarter" idx="12"/>
          </p:nvPr>
        </p:nvSpPr>
        <p:spPr/>
        <p:txBody>
          <a:bodyPr/>
          <a:lstStyle/>
          <a:p>
            <a:fld id="{E502E73A-3B24-4B1D-86ED-220BCA158FC6}" type="slidenum">
              <a:rPr lang="en-US" smtClean="0"/>
              <a:t>38</a:t>
            </a:fld>
            <a:endParaRPr lang="en-US"/>
          </a:p>
        </p:txBody>
      </p:sp>
      <p:pic>
        <p:nvPicPr>
          <p:cNvPr id="6" name="Picture 4" descr="A picture containing text&#10;&#10;Description automatically genera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5625368"/>
            <a:ext cx="993775" cy="9906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04800" y="174596"/>
            <a:ext cx="11694695" cy="369332"/>
          </a:xfrm>
          <a:prstGeom prst="rect">
            <a:avLst/>
          </a:prstGeom>
        </p:spPr>
        <p:txBody>
          <a:bodyPr wrap="square">
            <a:spAutoFit/>
          </a:bodyPr>
          <a:lstStyle/>
          <a:p>
            <a:pPr>
              <a:tabLst>
                <a:tab pos="2865755" algn="ctr"/>
                <a:tab pos="5731510" algn="r"/>
                <a:tab pos="558800" algn="l"/>
                <a:tab pos="2865755" algn="ctr"/>
                <a:tab pos="5731510" algn="r"/>
              </a:tabLst>
            </a:pPr>
            <a:r>
              <a:rPr lang="en-US" dirty="0" smtClean="0">
                <a:solidFill>
                  <a:schemeClr val="bg1">
                    <a:lumMod val="65000"/>
                  </a:schemeClr>
                </a:solidFill>
                <a:latin typeface="Times New Roman" panose="02020603050405020304" pitchFamily="18" charset="0"/>
                <a:ea typeface="Calibri" panose="020F0502020204030204" pitchFamily="34" charset="0"/>
                <a:cs typeface="Times New Roman" panose="02020603050405020304" pitchFamily="18" charset="0"/>
              </a:rPr>
              <a:t>Version 1.0	                                                                                                                  	               2023</a:t>
            </a:r>
            <a:endParaRPr lang="en-US" dirty="0">
              <a:solidFill>
                <a:schemeClr val="bg1">
                  <a:lumMod val="65000"/>
                </a:schemeClr>
              </a:solidFill>
              <a:latin typeface="Times New Roman" panose="02020603050405020304" pitchFamily="18" charset="0"/>
              <a:ea typeface="Calibri" panose="020F0502020204030204" pitchFamily="34" charset="0"/>
              <a:cs typeface="Arial" panose="020B0604020202020204" pitchFamily="34" charset="0"/>
            </a:endParaRPr>
          </a:p>
        </p:txBody>
      </p:sp>
      <p:sp>
        <p:nvSpPr>
          <p:cNvPr id="9" name="Rectangle 8"/>
          <p:cNvSpPr/>
          <p:nvPr/>
        </p:nvSpPr>
        <p:spPr>
          <a:xfrm>
            <a:off x="5339264" y="543928"/>
            <a:ext cx="1625766" cy="769441"/>
          </a:xfrm>
          <a:prstGeom prst="rect">
            <a:avLst/>
          </a:prstGeom>
        </p:spPr>
        <p:txBody>
          <a:bodyPr wrap="none">
            <a:spAutoFit/>
          </a:bodyPr>
          <a:lstStyle/>
          <a:p>
            <a:r>
              <a:rPr lang="en-US" sz="4400" dirty="0" smtClean="0">
                <a:latin typeface="Times New Roman" panose="02020603050405020304" pitchFamily="18" charset="0"/>
                <a:ea typeface="Calibri" panose="020F0502020204030204" pitchFamily="34" charset="0"/>
                <a:cs typeface="Arial" panose="020B0604020202020204" pitchFamily="34" charset="0"/>
              </a:rPr>
              <a:t>Extras</a:t>
            </a:r>
          </a:p>
        </p:txBody>
      </p:sp>
      <p:sp>
        <p:nvSpPr>
          <p:cNvPr id="10" name="Rectangle 9"/>
          <p:cNvSpPr/>
          <p:nvPr/>
        </p:nvSpPr>
        <p:spPr>
          <a:xfrm>
            <a:off x="1298574" y="1457093"/>
            <a:ext cx="4930776" cy="4088683"/>
          </a:xfrm>
          <a:prstGeom prst="rect">
            <a:avLst/>
          </a:prstGeom>
        </p:spPr>
        <p:txBody>
          <a:bodyPr wrap="square">
            <a:spAutoFit/>
          </a:bodyPr>
          <a:lstStyle/>
          <a:p>
            <a:pPr>
              <a:lnSpc>
                <a:spcPct val="107000"/>
              </a:lnSpc>
              <a:spcAft>
                <a:spcPts val="800"/>
              </a:spcAft>
            </a:pPr>
            <a:r>
              <a:rPr lang="en-US" sz="3200" b="1" dirty="0" smtClean="0">
                <a:latin typeface="Times New Roman" panose="02020603050405020304" pitchFamily="18" charset="0"/>
                <a:ea typeface="Calibri" panose="020F0502020204030204" pitchFamily="34" charset="0"/>
                <a:cs typeface="Times New Roman" panose="02020603050405020304" pitchFamily="18" charset="0"/>
              </a:rPr>
              <a:t>Unity:</a:t>
            </a:r>
          </a:p>
          <a:p>
            <a:pPr marL="457200" indent="-457200">
              <a:lnSpc>
                <a:spcPct val="107000"/>
              </a:lnSpc>
              <a:spcAft>
                <a:spcPts val="800"/>
              </a:spcAft>
              <a:buFontTx/>
              <a:buChar char="-"/>
            </a:pPr>
            <a:r>
              <a:rPr lang="en-US" sz="3200" dirty="0" smtClean="0">
                <a:solidFill>
                  <a:srgbClr val="0070C0"/>
                </a:solidFill>
                <a:latin typeface="Times New Roman" panose="02020603050405020304" pitchFamily="18" charset="0"/>
                <a:ea typeface="Calibri" panose="020F0502020204030204" pitchFamily="34" charset="0"/>
                <a:cs typeface="Times New Roman" panose="02020603050405020304" pitchFamily="18" charset="0"/>
              </a:rPr>
              <a:t>Building a 3D environments</a:t>
            </a:r>
          </a:p>
          <a:p>
            <a:pPr marL="457200" indent="-457200">
              <a:lnSpc>
                <a:spcPct val="107000"/>
              </a:lnSpc>
              <a:spcAft>
                <a:spcPts val="800"/>
              </a:spcAft>
              <a:buFontTx/>
              <a:buChar char="-"/>
            </a:pPr>
            <a:r>
              <a:rPr lang="en-US" sz="3200" dirty="0" smtClean="0">
                <a:solidFill>
                  <a:srgbClr val="0070C0"/>
                </a:solidFill>
                <a:latin typeface="Times New Roman" panose="02020603050405020304" pitchFamily="18" charset="0"/>
                <a:ea typeface="Calibri" panose="020F0502020204030204" pitchFamily="34" charset="0"/>
                <a:cs typeface="Times New Roman" panose="02020603050405020304" pitchFamily="18" charset="0"/>
              </a:rPr>
              <a:t>Coordinates are exported, and streamed.</a:t>
            </a:r>
          </a:p>
          <a:p>
            <a:pPr marL="457200" indent="-457200">
              <a:lnSpc>
                <a:spcPct val="107000"/>
              </a:lnSpc>
              <a:spcAft>
                <a:spcPts val="800"/>
              </a:spcAft>
              <a:buFontTx/>
              <a:buChar char="-"/>
            </a:pPr>
            <a:r>
              <a:rPr lang="en-US" sz="3200" dirty="0" smtClean="0">
                <a:solidFill>
                  <a:srgbClr val="0070C0"/>
                </a:solidFill>
                <a:latin typeface="Times New Roman" panose="02020603050405020304" pitchFamily="18" charset="0"/>
                <a:ea typeface="Calibri" panose="020F0502020204030204" pitchFamily="34" charset="0"/>
                <a:cs typeface="Times New Roman" panose="02020603050405020304" pitchFamily="18" charset="0"/>
              </a:rPr>
              <a:t>Unity “listens” to the stream and displays.</a:t>
            </a:r>
            <a:endParaRPr lang="en-US" sz="3200" dirty="0">
              <a:latin typeface="Times New Roman" panose="02020603050405020304" pitchFamily="18" charset="0"/>
              <a:ea typeface="Calibri" panose="020F0502020204030204" pitchFamily="34" charset="0"/>
              <a:cs typeface="Arial" panose="020B0604020202020204" pitchFamily="34" charset="0"/>
            </a:endParaRPr>
          </a:p>
        </p:txBody>
      </p:sp>
      <p:pic>
        <p:nvPicPr>
          <p:cNvPr id="11" name="Picture 10" descr="A picture containing shape&#10;&#10;Description automatically generated"/>
          <p:cNvPicPr/>
          <p:nvPr/>
        </p:nvPicPr>
        <p:blipFill rotWithShape="1">
          <a:blip r:embed="rId3">
            <a:extLst>
              <a:ext uri="{28A0092B-C50C-407E-A947-70E740481C1C}">
                <a14:useLocalDpi xmlns:a14="http://schemas.microsoft.com/office/drawing/2010/main" val="0"/>
              </a:ext>
            </a:extLst>
          </a:blip>
          <a:srcRect l="6897" r="5746"/>
          <a:stretch/>
        </p:blipFill>
        <p:spPr bwMode="auto">
          <a:xfrm>
            <a:off x="6729730" y="1457093"/>
            <a:ext cx="2204720" cy="2322148"/>
          </a:xfrm>
          <a:prstGeom prst="rect">
            <a:avLst/>
          </a:prstGeom>
          <a:ln>
            <a:noFill/>
          </a:ln>
          <a:extLst>
            <a:ext uri="{53640926-AAD7-44D8-BBD7-CCE9431645EC}">
              <a14:shadowObscured xmlns:a14="http://schemas.microsoft.com/office/drawing/2010/main"/>
            </a:ext>
          </a:extLst>
        </p:spPr>
      </p:pic>
      <p:pic>
        <p:nvPicPr>
          <p:cNvPr id="12" name="Picture 11" descr="A picture containing text, businesscard, vector graphics&#10;&#10;Description automatically generated"/>
          <p:cNvPicPr/>
          <p:nvPr/>
        </p:nvPicPr>
        <p:blipFill rotWithShape="1">
          <a:blip r:embed="rId4">
            <a:extLst>
              <a:ext uri="{28A0092B-C50C-407E-A947-70E740481C1C}">
                <a14:useLocalDpi xmlns:a14="http://schemas.microsoft.com/office/drawing/2010/main" val="0"/>
              </a:ext>
            </a:extLst>
          </a:blip>
          <a:srcRect r="15446"/>
          <a:stretch/>
        </p:blipFill>
        <p:spPr bwMode="auto">
          <a:xfrm>
            <a:off x="9358630" y="1459630"/>
            <a:ext cx="2128520" cy="2319611"/>
          </a:xfrm>
          <a:prstGeom prst="rect">
            <a:avLst/>
          </a:prstGeom>
          <a:ln>
            <a:noFill/>
          </a:ln>
          <a:extLst>
            <a:ext uri="{53640926-AAD7-44D8-BBD7-CCE9431645EC}">
              <a14:shadowObscured xmlns:a14="http://schemas.microsoft.com/office/drawing/2010/main"/>
            </a:ext>
          </a:extLst>
        </p:spPr>
      </p:pic>
      <p:pic>
        <p:nvPicPr>
          <p:cNvPr id="13" name="Picture 12" descr="A picture containing text, businesscard&#10;&#10;Description automatically generated"/>
          <p:cNvPicPr/>
          <p:nvPr/>
        </p:nvPicPr>
        <p:blipFill>
          <a:blip r:embed="rId5">
            <a:extLst>
              <a:ext uri="{28A0092B-C50C-407E-A947-70E740481C1C}">
                <a14:useLocalDpi xmlns:a14="http://schemas.microsoft.com/office/drawing/2010/main" val="0"/>
              </a:ext>
            </a:extLst>
          </a:blip>
          <a:stretch>
            <a:fillRect/>
          </a:stretch>
        </p:blipFill>
        <p:spPr>
          <a:xfrm>
            <a:off x="8091170" y="3922965"/>
            <a:ext cx="2233930" cy="2096835"/>
          </a:xfrm>
          <a:prstGeom prst="rect">
            <a:avLst/>
          </a:prstGeom>
        </p:spPr>
      </p:pic>
    </p:spTree>
    <p:extLst>
      <p:ext uri="{BB962C8B-B14F-4D97-AF65-F5344CB8AC3E}">
        <p14:creationId xmlns:p14="http://schemas.microsoft.com/office/powerpoint/2010/main" val="891212707"/>
      </p:ext>
    </p:extLst>
  </p:cSld>
  <p:clrMapOvr>
    <a:masterClrMapping/>
  </p:clrMapOvr>
  <p:transition spd="med">
    <p:pull/>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Diab – Image Analysis and Computer Vision</a:t>
            </a:r>
            <a:endParaRPr lang="en-US" dirty="0"/>
          </a:p>
        </p:txBody>
      </p:sp>
      <p:sp>
        <p:nvSpPr>
          <p:cNvPr id="5" name="Slide Number Placeholder 4"/>
          <p:cNvSpPr>
            <a:spLocks noGrp="1"/>
          </p:cNvSpPr>
          <p:nvPr>
            <p:ph type="sldNum" sz="quarter" idx="12"/>
          </p:nvPr>
        </p:nvSpPr>
        <p:spPr/>
        <p:txBody>
          <a:bodyPr/>
          <a:lstStyle/>
          <a:p>
            <a:fld id="{E502E73A-3B24-4B1D-86ED-220BCA158FC6}" type="slidenum">
              <a:rPr lang="en-US" smtClean="0"/>
              <a:t>39</a:t>
            </a:fld>
            <a:endParaRPr lang="en-US"/>
          </a:p>
        </p:txBody>
      </p:sp>
      <p:pic>
        <p:nvPicPr>
          <p:cNvPr id="6" name="Picture 4" descr="A picture containing text&#10;&#10;Description automatically genera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5625368"/>
            <a:ext cx="993775" cy="9906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04800" y="174596"/>
            <a:ext cx="11694695" cy="369332"/>
          </a:xfrm>
          <a:prstGeom prst="rect">
            <a:avLst/>
          </a:prstGeom>
        </p:spPr>
        <p:txBody>
          <a:bodyPr wrap="square">
            <a:spAutoFit/>
          </a:bodyPr>
          <a:lstStyle/>
          <a:p>
            <a:pPr>
              <a:tabLst>
                <a:tab pos="2865755" algn="ctr"/>
                <a:tab pos="5731510" algn="r"/>
                <a:tab pos="558800" algn="l"/>
                <a:tab pos="2865755" algn="ctr"/>
                <a:tab pos="5731510" algn="r"/>
              </a:tabLst>
            </a:pPr>
            <a:r>
              <a:rPr lang="en-US" dirty="0" smtClean="0">
                <a:solidFill>
                  <a:schemeClr val="bg1">
                    <a:lumMod val="65000"/>
                  </a:schemeClr>
                </a:solidFill>
                <a:latin typeface="Times New Roman" panose="02020603050405020304" pitchFamily="18" charset="0"/>
                <a:ea typeface="Calibri" panose="020F0502020204030204" pitchFamily="34" charset="0"/>
                <a:cs typeface="Times New Roman" panose="02020603050405020304" pitchFamily="18" charset="0"/>
              </a:rPr>
              <a:t>Version 1.0	                                                                                                                  	               2023</a:t>
            </a:r>
            <a:endParaRPr lang="en-US" dirty="0">
              <a:solidFill>
                <a:schemeClr val="bg1">
                  <a:lumMod val="65000"/>
                </a:schemeClr>
              </a:solidFill>
              <a:latin typeface="Times New Roman" panose="02020603050405020304" pitchFamily="18" charset="0"/>
              <a:ea typeface="Calibri" panose="020F0502020204030204" pitchFamily="34" charset="0"/>
              <a:cs typeface="Arial" panose="020B0604020202020204" pitchFamily="34" charset="0"/>
            </a:endParaRPr>
          </a:p>
        </p:txBody>
      </p:sp>
      <p:sp>
        <p:nvSpPr>
          <p:cNvPr id="9" name="Rectangle 8"/>
          <p:cNvSpPr/>
          <p:nvPr/>
        </p:nvSpPr>
        <p:spPr>
          <a:xfrm>
            <a:off x="4718058" y="564494"/>
            <a:ext cx="2755883" cy="769441"/>
          </a:xfrm>
          <a:prstGeom prst="rect">
            <a:avLst/>
          </a:prstGeom>
        </p:spPr>
        <p:txBody>
          <a:bodyPr wrap="none">
            <a:spAutoFit/>
          </a:bodyPr>
          <a:lstStyle/>
          <a:p>
            <a:r>
              <a:rPr lang="en-US" sz="4400" dirty="0" smtClean="0">
                <a:latin typeface="Times New Roman" panose="02020603050405020304" pitchFamily="18" charset="0"/>
                <a:ea typeface="Calibri" panose="020F0502020204030204" pitchFamily="34" charset="0"/>
                <a:cs typeface="Arial" panose="020B0604020202020204" pitchFamily="34" charset="0"/>
              </a:rPr>
              <a:t>Conclusion</a:t>
            </a:r>
          </a:p>
        </p:txBody>
      </p:sp>
      <p:sp>
        <p:nvSpPr>
          <p:cNvPr id="10" name="Rectangle 9"/>
          <p:cNvSpPr/>
          <p:nvPr/>
        </p:nvSpPr>
        <p:spPr>
          <a:xfrm>
            <a:off x="1298574" y="1668681"/>
            <a:ext cx="9845676" cy="1444306"/>
          </a:xfrm>
          <a:prstGeom prst="rect">
            <a:avLst/>
          </a:prstGeom>
        </p:spPr>
        <p:txBody>
          <a:bodyPr wrap="square">
            <a:spAutoFit/>
          </a:bodyPr>
          <a:lstStyle/>
          <a:p>
            <a:pPr>
              <a:lnSpc>
                <a:spcPct val="107000"/>
              </a:lnSpc>
              <a:spcAft>
                <a:spcPts val="800"/>
              </a:spcAft>
            </a:pPr>
            <a:r>
              <a:rPr lang="en-US" sz="2800" dirty="0">
                <a:latin typeface="Times New Roman" panose="02020603050405020304" pitchFamily="18" charset="0"/>
                <a:cs typeface="Times New Roman" panose="02020603050405020304" pitchFamily="18" charset="0"/>
              </a:rPr>
              <a:t>In conclusion, this computer vision project successfully utilized deep learning and geometry to determine the position of a hand and individual fingers as well as their </a:t>
            </a:r>
            <a:r>
              <a:rPr lang="en-US" sz="2800" dirty="0" smtClean="0">
                <a:latin typeface="Times New Roman" panose="02020603050405020304" pitchFamily="18" charset="0"/>
                <a:cs typeface="Times New Roman" panose="02020603050405020304" pitchFamily="18" charset="0"/>
              </a:rPr>
              <a:t>articulations.</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Rectangle 2"/>
          <p:cNvSpPr/>
          <p:nvPr/>
        </p:nvSpPr>
        <p:spPr>
          <a:xfrm>
            <a:off x="1298574" y="3295169"/>
            <a:ext cx="9845676" cy="1936428"/>
          </a:xfrm>
          <a:prstGeom prst="rect">
            <a:avLst/>
          </a:prstGeom>
        </p:spPr>
        <p:txBody>
          <a:bodyPr wrap="square">
            <a:spAutoFit/>
          </a:bodyPr>
          <a:lstStyle/>
          <a:p>
            <a:pPr>
              <a:lnSpc>
                <a:spcPct val="107000"/>
              </a:lnSpc>
              <a:spcAft>
                <a:spcPts val="8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The use of deep learning algorithms allowed for high accuracy in detecting and identifying the hand and fingers, while the incorporation of geometry provided a more robust understanding of the hand's position and movement. </a:t>
            </a:r>
            <a:endParaRPr lang="en-US" sz="2800" dirty="0">
              <a:latin typeface="Times New Roman" panose="02020603050405020304" pitchFamily="18"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620821796"/>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Diab – Image Analysis and Computer Vision</a:t>
            </a:r>
            <a:endParaRPr lang="en-US"/>
          </a:p>
        </p:txBody>
      </p:sp>
      <p:sp>
        <p:nvSpPr>
          <p:cNvPr id="5" name="Slide Number Placeholder 4"/>
          <p:cNvSpPr>
            <a:spLocks noGrp="1"/>
          </p:cNvSpPr>
          <p:nvPr>
            <p:ph type="sldNum" sz="quarter" idx="12"/>
          </p:nvPr>
        </p:nvSpPr>
        <p:spPr/>
        <p:txBody>
          <a:bodyPr/>
          <a:lstStyle/>
          <a:p>
            <a:fld id="{E502E73A-3B24-4B1D-86ED-220BCA158FC6}" type="slidenum">
              <a:rPr lang="en-US" smtClean="0"/>
              <a:t>4</a:t>
            </a:fld>
            <a:endParaRPr lang="en-US"/>
          </a:p>
        </p:txBody>
      </p:sp>
      <p:pic>
        <p:nvPicPr>
          <p:cNvPr id="6" name="Picture 4" descr="A picture containing text&#10;&#10;Description automatically genera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5625368"/>
            <a:ext cx="993775" cy="9906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04800" y="174596"/>
            <a:ext cx="11694695" cy="369332"/>
          </a:xfrm>
          <a:prstGeom prst="rect">
            <a:avLst/>
          </a:prstGeom>
        </p:spPr>
        <p:txBody>
          <a:bodyPr wrap="square">
            <a:spAutoFit/>
          </a:bodyPr>
          <a:lstStyle/>
          <a:p>
            <a:pPr>
              <a:tabLst>
                <a:tab pos="2865755" algn="ctr"/>
                <a:tab pos="5731510" algn="r"/>
                <a:tab pos="558800" algn="l"/>
                <a:tab pos="2865755" algn="ctr"/>
                <a:tab pos="5731510" algn="r"/>
              </a:tabLst>
            </a:pPr>
            <a:r>
              <a:rPr lang="en-US" dirty="0" smtClean="0">
                <a:solidFill>
                  <a:schemeClr val="bg1">
                    <a:lumMod val="65000"/>
                  </a:schemeClr>
                </a:solidFill>
                <a:latin typeface="Times New Roman" panose="02020603050405020304" pitchFamily="18" charset="0"/>
                <a:ea typeface="Calibri" panose="020F0502020204030204" pitchFamily="34" charset="0"/>
                <a:cs typeface="Times New Roman" panose="02020603050405020304" pitchFamily="18" charset="0"/>
              </a:rPr>
              <a:t>Version 1.0	                                                                                                                  	               2023</a:t>
            </a:r>
            <a:endParaRPr lang="en-US" dirty="0">
              <a:solidFill>
                <a:schemeClr val="bg1">
                  <a:lumMod val="65000"/>
                </a:schemeClr>
              </a:solidFill>
              <a:latin typeface="Times New Roman" panose="02020603050405020304" pitchFamily="18" charset="0"/>
              <a:ea typeface="Calibri" panose="020F0502020204030204" pitchFamily="34" charset="0"/>
              <a:cs typeface="Arial" panose="020B0604020202020204" pitchFamily="34" charset="0"/>
            </a:endParaRPr>
          </a:p>
        </p:txBody>
      </p:sp>
      <p:sp>
        <p:nvSpPr>
          <p:cNvPr id="9" name="Rectangle 8"/>
          <p:cNvSpPr/>
          <p:nvPr/>
        </p:nvSpPr>
        <p:spPr>
          <a:xfrm>
            <a:off x="4665201" y="543928"/>
            <a:ext cx="2691763" cy="769441"/>
          </a:xfrm>
          <a:prstGeom prst="rect">
            <a:avLst/>
          </a:prstGeom>
        </p:spPr>
        <p:txBody>
          <a:bodyPr wrap="none">
            <a:spAutoFit/>
          </a:bodyPr>
          <a:lstStyle/>
          <a:p>
            <a:r>
              <a:rPr lang="en-US" sz="4400" dirty="0" smtClean="0">
                <a:latin typeface="Times New Roman" panose="02020603050405020304" pitchFamily="18" charset="0"/>
                <a:ea typeface="Calibri" panose="020F0502020204030204" pitchFamily="34" charset="0"/>
                <a:cs typeface="Arial" panose="020B0604020202020204" pitchFamily="34" charset="0"/>
              </a:rPr>
              <a:t>Challenges</a:t>
            </a:r>
            <a:endParaRPr lang="en-US" sz="4400" dirty="0"/>
          </a:p>
        </p:txBody>
      </p:sp>
      <p:sp>
        <p:nvSpPr>
          <p:cNvPr id="12" name="Rectangle 11"/>
          <p:cNvSpPr/>
          <p:nvPr/>
        </p:nvSpPr>
        <p:spPr>
          <a:xfrm>
            <a:off x="912295" y="1932736"/>
            <a:ext cx="5070141" cy="1248803"/>
          </a:xfrm>
          <a:prstGeom prst="rect">
            <a:avLst/>
          </a:prstGeom>
        </p:spPr>
        <p:txBody>
          <a:bodyPr wrap="square">
            <a:spAutoFit/>
          </a:bodyPr>
          <a:lstStyle/>
          <a:p>
            <a:pPr>
              <a:lnSpc>
                <a:spcPct val="107000"/>
              </a:lnSpc>
              <a:spcAft>
                <a:spcPts val="800"/>
              </a:spcAft>
            </a:pPr>
            <a:r>
              <a:rPr lang="en-US" sz="3200" b="1" dirty="0" smtClean="0">
                <a:latin typeface="Times New Roman" panose="02020603050405020304" pitchFamily="18" charset="0"/>
                <a:ea typeface="Calibri" panose="020F0502020204030204" pitchFamily="34" charset="0"/>
                <a:cs typeface="Times New Roman" panose="02020603050405020304" pitchFamily="18" charset="0"/>
              </a:rPr>
              <a:t>Input: </a:t>
            </a:r>
          </a:p>
          <a:p>
            <a:pPr>
              <a:lnSpc>
                <a:spcPct val="107000"/>
              </a:lnSpc>
              <a:spcAft>
                <a:spcPts val="800"/>
              </a:spcAft>
            </a:pPr>
            <a:r>
              <a:rPr lang="en-US" sz="3200" dirty="0" smtClean="0">
                <a:latin typeface="Times New Roman" panose="02020603050405020304" pitchFamily="18" charset="0"/>
                <a:ea typeface="Calibri" panose="020F0502020204030204" pitchFamily="34" charset="0"/>
                <a:cs typeface="Times New Roman" panose="02020603050405020304" pitchFamily="18" charset="0"/>
              </a:rPr>
              <a:t>A series of stationary frames</a:t>
            </a:r>
            <a:endParaRPr lang="en-US" sz="3200" dirty="0">
              <a:latin typeface="Times New Roman" panose="02020603050405020304" pitchFamily="18" charset="0"/>
              <a:ea typeface="Calibri" panose="020F0502020204030204" pitchFamily="34" charset="0"/>
              <a:cs typeface="Arial" panose="020B0604020202020204" pitchFamily="34" charset="0"/>
            </a:endParaRPr>
          </a:p>
        </p:txBody>
      </p:sp>
      <p:sp>
        <p:nvSpPr>
          <p:cNvPr id="10" name="Rectangle 9"/>
          <p:cNvSpPr/>
          <p:nvPr/>
        </p:nvSpPr>
        <p:spPr>
          <a:xfrm>
            <a:off x="5982436" y="1932736"/>
            <a:ext cx="5256328" cy="3034805"/>
          </a:xfrm>
          <a:prstGeom prst="rect">
            <a:avLst/>
          </a:prstGeom>
        </p:spPr>
        <p:txBody>
          <a:bodyPr wrap="square">
            <a:spAutoFit/>
          </a:bodyPr>
          <a:lstStyle/>
          <a:p>
            <a:pPr>
              <a:lnSpc>
                <a:spcPct val="107000"/>
              </a:lnSpc>
              <a:spcAft>
                <a:spcPts val="800"/>
              </a:spcAft>
            </a:pPr>
            <a:r>
              <a:rPr lang="en-US" sz="3200" b="1" dirty="0" smtClean="0">
                <a:latin typeface="Times New Roman" panose="02020603050405020304" pitchFamily="18" charset="0"/>
                <a:ea typeface="Calibri" panose="020F0502020204030204" pitchFamily="34" charset="0"/>
                <a:cs typeface="Times New Roman" panose="02020603050405020304" pitchFamily="18" charset="0"/>
              </a:rPr>
              <a:t>Proble</a:t>
            </a:r>
            <a:r>
              <a:rPr lang="en-US" sz="3200" b="1" dirty="0">
                <a:latin typeface="Times New Roman" panose="02020603050405020304" pitchFamily="18" charset="0"/>
                <a:ea typeface="Calibri" panose="020F0502020204030204" pitchFamily="34" charset="0"/>
                <a:cs typeface="Times New Roman" panose="02020603050405020304" pitchFamily="18" charset="0"/>
              </a:rPr>
              <a:t>m</a:t>
            </a:r>
            <a:r>
              <a:rPr lang="en-US" sz="3200" b="1" dirty="0" smtClean="0">
                <a:latin typeface="Times New Roman" panose="02020603050405020304" pitchFamily="18" charset="0"/>
                <a:ea typeface="Calibri" panose="020F0502020204030204" pitchFamily="34" charset="0"/>
                <a:cs typeface="Times New Roman" panose="02020603050405020304" pitchFamily="18" charset="0"/>
              </a:rPr>
              <a:t>: </a:t>
            </a:r>
          </a:p>
          <a:p>
            <a:pPr marL="457200" indent="-457200">
              <a:lnSpc>
                <a:spcPct val="107000"/>
              </a:lnSpc>
              <a:spcAft>
                <a:spcPts val="800"/>
              </a:spcAft>
              <a:buFontTx/>
              <a:buChar char="-"/>
            </a:pPr>
            <a:r>
              <a:rPr lang="en-US" sz="3200" dirty="0" smtClean="0">
                <a:latin typeface="Times New Roman" panose="02020603050405020304" pitchFamily="18" charset="0"/>
                <a:ea typeface="Calibri" panose="020F0502020204030204" pitchFamily="34" charset="0"/>
                <a:cs typeface="Times New Roman" panose="02020603050405020304" pitchFamily="18" charset="0"/>
              </a:rPr>
              <a:t>No stereographic vision!</a:t>
            </a:r>
          </a:p>
          <a:p>
            <a:pPr marL="457200" indent="-457200">
              <a:lnSpc>
                <a:spcPct val="107000"/>
              </a:lnSpc>
              <a:spcAft>
                <a:spcPts val="800"/>
              </a:spcAft>
              <a:buFontTx/>
              <a:buChar char="-"/>
            </a:pPr>
            <a:r>
              <a:rPr lang="en-US" sz="3200" dirty="0" smtClean="0">
                <a:latin typeface="Times New Roman" panose="02020603050405020304" pitchFamily="18" charset="0"/>
                <a:ea typeface="Calibri" panose="020F0502020204030204" pitchFamily="34" charset="0"/>
                <a:cs typeface="Times New Roman" panose="02020603050405020304" pitchFamily="18" charset="0"/>
              </a:rPr>
              <a:t>No possibility of  reconstructing a 3D model</a:t>
            </a:r>
            <a:endParaRPr lang="en-US" sz="3200" dirty="0" smtClean="0">
              <a:latin typeface="Times New Roman" panose="02020603050405020304" pitchFamily="18" charset="0"/>
              <a:ea typeface="Calibri" panose="020F0502020204030204" pitchFamily="34" charset="0"/>
              <a:cs typeface="Arial" panose="020B0604020202020204" pitchFamily="34" charset="0"/>
            </a:endParaRPr>
          </a:p>
          <a:p>
            <a:pPr marL="457200" indent="-457200">
              <a:lnSpc>
                <a:spcPct val="107000"/>
              </a:lnSpc>
              <a:spcAft>
                <a:spcPts val="800"/>
              </a:spcAft>
              <a:buFontTx/>
              <a:buChar char="-"/>
            </a:pPr>
            <a:endParaRPr lang="en-US" sz="3200" dirty="0" smtClean="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08674198"/>
      </p:ext>
    </p:extLst>
  </p:cSld>
  <p:clrMapOvr>
    <a:masterClrMapping/>
  </p:clrMapOvr>
  <p:transition spd="med">
    <p:pull/>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Diab – Image Analysis and Computer Vision</a:t>
            </a:r>
            <a:endParaRPr lang="en-US" dirty="0"/>
          </a:p>
        </p:txBody>
      </p:sp>
      <p:sp>
        <p:nvSpPr>
          <p:cNvPr id="5" name="Slide Number Placeholder 4"/>
          <p:cNvSpPr>
            <a:spLocks noGrp="1"/>
          </p:cNvSpPr>
          <p:nvPr>
            <p:ph type="sldNum" sz="quarter" idx="12"/>
          </p:nvPr>
        </p:nvSpPr>
        <p:spPr/>
        <p:txBody>
          <a:bodyPr/>
          <a:lstStyle/>
          <a:p>
            <a:fld id="{E502E73A-3B24-4B1D-86ED-220BCA158FC6}" type="slidenum">
              <a:rPr lang="en-US" smtClean="0"/>
              <a:t>40</a:t>
            </a:fld>
            <a:endParaRPr lang="en-US"/>
          </a:p>
        </p:txBody>
      </p:sp>
      <p:pic>
        <p:nvPicPr>
          <p:cNvPr id="6" name="Picture 4" descr="A picture containing text&#10;&#10;Description automatically genera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5625368"/>
            <a:ext cx="993775" cy="9906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04800" y="174596"/>
            <a:ext cx="11694695" cy="369332"/>
          </a:xfrm>
          <a:prstGeom prst="rect">
            <a:avLst/>
          </a:prstGeom>
        </p:spPr>
        <p:txBody>
          <a:bodyPr wrap="square">
            <a:spAutoFit/>
          </a:bodyPr>
          <a:lstStyle/>
          <a:p>
            <a:pPr>
              <a:tabLst>
                <a:tab pos="2865755" algn="ctr"/>
                <a:tab pos="5731510" algn="r"/>
                <a:tab pos="558800" algn="l"/>
                <a:tab pos="2865755" algn="ctr"/>
                <a:tab pos="5731510" algn="r"/>
              </a:tabLst>
            </a:pPr>
            <a:r>
              <a:rPr lang="en-US" dirty="0" smtClean="0">
                <a:solidFill>
                  <a:schemeClr val="bg1">
                    <a:lumMod val="65000"/>
                  </a:schemeClr>
                </a:solidFill>
                <a:latin typeface="Times New Roman" panose="02020603050405020304" pitchFamily="18" charset="0"/>
                <a:ea typeface="Calibri" panose="020F0502020204030204" pitchFamily="34" charset="0"/>
                <a:cs typeface="Times New Roman" panose="02020603050405020304" pitchFamily="18" charset="0"/>
              </a:rPr>
              <a:t>Version 1.0	                                                                                                                  	               2023</a:t>
            </a:r>
            <a:endParaRPr lang="en-US" dirty="0">
              <a:solidFill>
                <a:schemeClr val="bg1">
                  <a:lumMod val="65000"/>
                </a:schemeClr>
              </a:solidFill>
              <a:latin typeface="Times New Roman" panose="02020603050405020304" pitchFamily="18" charset="0"/>
              <a:ea typeface="Calibri" panose="020F0502020204030204" pitchFamily="34" charset="0"/>
              <a:cs typeface="Arial" panose="020B0604020202020204" pitchFamily="34" charset="0"/>
            </a:endParaRPr>
          </a:p>
        </p:txBody>
      </p:sp>
      <p:sp>
        <p:nvSpPr>
          <p:cNvPr id="9" name="Rectangle 8"/>
          <p:cNvSpPr/>
          <p:nvPr/>
        </p:nvSpPr>
        <p:spPr>
          <a:xfrm>
            <a:off x="4718058" y="564494"/>
            <a:ext cx="2755883" cy="769441"/>
          </a:xfrm>
          <a:prstGeom prst="rect">
            <a:avLst/>
          </a:prstGeom>
        </p:spPr>
        <p:txBody>
          <a:bodyPr wrap="none">
            <a:spAutoFit/>
          </a:bodyPr>
          <a:lstStyle/>
          <a:p>
            <a:r>
              <a:rPr lang="en-US" sz="4400" dirty="0" smtClean="0">
                <a:latin typeface="Times New Roman" panose="02020603050405020304" pitchFamily="18" charset="0"/>
                <a:ea typeface="Calibri" panose="020F0502020204030204" pitchFamily="34" charset="0"/>
                <a:cs typeface="Arial" panose="020B0604020202020204" pitchFamily="34" charset="0"/>
              </a:rPr>
              <a:t>Conclusion</a:t>
            </a:r>
          </a:p>
        </p:txBody>
      </p:sp>
      <p:sp>
        <p:nvSpPr>
          <p:cNvPr id="10" name="Rectangle 9"/>
          <p:cNvSpPr/>
          <p:nvPr/>
        </p:nvSpPr>
        <p:spPr>
          <a:xfrm>
            <a:off x="1298575" y="2206220"/>
            <a:ext cx="9845676" cy="1815882"/>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The results of this project demonstrate the potential for these techniques to be applied in various practical applications such as robotics, virtual and augmented reality and Human-computer interaction. </a:t>
            </a:r>
          </a:p>
        </p:txBody>
      </p:sp>
    </p:spTree>
    <p:extLst>
      <p:ext uri="{BB962C8B-B14F-4D97-AF65-F5344CB8AC3E}">
        <p14:creationId xmlns:p14="http://schemas.microsoft.com/office/powerpoint/2010/main" val="4064967790"/>
      </p:ext>
    </p:extLst>
  </p:cSld>
  <p:clrMapOvr>
    <a:masterClrMapping/>
  </p:clrMapOvr>
  <p:transition spd="med">
    <p:pull/>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Diab – Image Analysis and Computer Vision</a:t>
            </a:r>
            <a:endParaRPr lang="en-US" dirty="0"/>
          </a:p>
        </p:txBody>
      </p:sp>
      <p:sp>
        <p:nvSpPr>
          <p:cNvPr id="5" name="Slide Number Placeholder 4"/>
          <p:cNvSpPr>
            <a:spLocks noGrp="1"/>
          </p:cNvSpPr>
          <p:nvPr>
            <p:ph type="sldNum" sz="quarter" idx="12"/>
          </p:nvPr>
        </p:nvSpPr>
        <p:spPr/>
        <p:txBody>
          <a:bodyPr/>
          <a:lstStyle/>
          <a:p>
            <a:fld id="{E502E73A-3B24-4B1D-86ED-220BCA158FC6}" type="slidenum">
              <a:rPr lang="en-US" smtClean="0"/>
              <a:t>41</a:t>
            </a:fld>
            <a:endParaRPr lang="en-US"/>
          </a:p>
        </p:txBody>
      </p:sp>
      <p:pic>
        <p:nvPicPr>
          <p:cNvPr id="6" name="Picture 4" descr="A picture containing text&#10;&#10;Description automatically genera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5625368"/>
            <a:ext cx="993775" cy="9906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04800" y="174596"/>
            <a:ext cx="11694695" cy="369332"/>
          </a:xfrm>
          <a:prstGeom prst="rect">
            <a:avLst/>
          </a:prstGeom>
        </p:spPr>
        <p:txBody>
          <a:bodyPr wrap="square">
            <a:spAutoFit/>
          </a:bodyPr>
          <a:lstStyle/>
          <a:p>
            <a:pPr>
              <a:tabLst>
                <a:tab pos="2865755" algn="ctr"/>
                <a:tab pos="5731510" algn="r"/>
                <a:tab pos="558800" algn="l"/>
                <a:tab pos="2865755" algn="ctr"/>
                <a:tab pos="5731510" algn="r"/>
              </a:tabLst>
            </a:pPr>
            <a:r>
              <a:rPr lang="en-US" dirty="0" smtClean="0">
                <a:solidFill>
                  <a:schemeClr val="bg1">
                    <a:lumMod val="65000"/>
                  </a:schemeClr>
                </a:solidFill>
                <a:latin typeface="Times New Roman" panose="02020603050405020304" pitchFamily="18" charset="0"/>
                <a:ea typeface="Calibri" panose="020F0502020204030204" pitchFamily="34" charset="0"/>
                <a:cs typeface="Times New Roman" panose="02020603050405020304" pitchFamily="18" charset="0"/>
              </a:rPr>
              <a:t>Version 1.0	                                                                                                                  	               2023</a:t>
            </a:r>
            <a:endParaRPr lang="en-US" dirty="0">
              <a:solidFill>
                <a:schemeClr val="bg1">
                  <a:lumMod val="65000"/>
                </a:schemeClr>
              </a:solidFill>
              <a:latin typeface="Times New Roman" panose="02020603050405020304" pitchFamily="18" charset="0"/>
              <a:ea typeface="Calibri" panose="020F0502020204030204" pitchFamily="34" charset="0"/>
              <a:cs typeface="Arial" panose="020B0604020202020204" pitchFamily="34" charset="0"/>
            </a:endParaRPr>
          </a:p>
        </p:txBody>
      </p:sp>
      <p:sp>
        <p:nvSpPr>
          <p:cNvPr id="9" name="Rectangle 8"/>
          <p:cNvSpPr/>
          <p:nvPr/>
        </p:nvSpPr>
        <p:spPr>
          <a:xfrm>
            <a:off x="4029146" y="556890"/>
            <a:ext cx="4384534" cy="769441"/>
          </a:xfrm>
          <a:prstGeom prst="rect">
            <a:avLst/>
          </a:prstGeom>
        </p:spPr>
        <p:txBody>
          <a:bodyPr wrap="none">
            <a:spAutoFit/>
          </a:bodyPr>
          <a:lstStyle/>
          <a:p>
            <a:r>
              <a:rPr lang="en-US" sz="4400" dirty="0" smtClean="0">
                <a:latin typeface="Times New Roman" panose="02020603050405020304" pitchFamily="18" charset="0"/>
                <a:ea typeface="Calibri" panose="020F0502020204030204" pitchFamily="34" charset="0"/>
                <a:cs typeface="Arial" panose="020B0604020202020204" pitchFamily="34" charset="0"/>
              </a:rPr>
              <a:t>Recommendations</a:t>
            </a:r>
          </a:p>
        </p:txBody>
      </p:sp>
      <p:sp>
        <p:nvSpPr>
          <p:cNvPr id="10" name="Rectangle 9"/>
          <p:cNvSpPr/>
          <p:nvPr/>
        </p:nvSpPr>
        <p:spPr>
          <a:xfrm>
            <a:off x="1298575" y="1394517"/>
            <a:ext cx="9845676" cy="4893647"/>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Further research could focus on improving the robustness of the system in different lighting conditions and increasing the number of hand gestures that can be recognized. Overall, this project represents a step forward in the field of computer vision and its potential to enhance human-computer interaction</a:t>
            </a:r>
            <a:r>
              <a:rPr lang="en-US" sz="2400" dirty="0" smtClean="0">
                <a:latin typeface="Times New Roman" panose="02020603050405020304" pitchFamily="18" charset="0"/>
                <a:cs typeface="Times New Roman" panose="02020603050405020304" pitchFamily="18" charset="0"/>
              </a:rPr>
              <a:t>.</a:t>
            </a:r>
          </a:p>
          <a:p>
            <a:endParaRPr lang="en-US" sz="2400" dirty="0" smtClean="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Also further recommendations would be to take into account different scenarios where for instance the plane of the hand is not parallel to the plane of the camera or perpendicular or include all the cases in between</a:t>
            </a:r>
            <a:r>
              <a:rPr lang="en-US" sz="2400" dirty="0" smtClean="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And the problem where the musicians are playing instruments like the guitar and an accordion are still unsolved since the hands follow more complicated movements.</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1113016"/>
      </p:ext>
    </p:extLst>
  </p:cSld>
  <p:clrMapOvr>
    <a:masterClrMapping/>
  </p:clrMapOvr>
  <p:transition spd="med">
    <p:pull/>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Diab – Image Analysis and Computer Vision</a:t>
            </a:r>
            <a:endParaRPr lang="en-US" dirty="0"/>
          </a:p>
        </p:txBody>
      </p:sp>
      <p:sp>
        <p:nvSpPr>
          <p:cNvPr id="5" name="Slide Number Placeholder 4"/>
          <p:cNvSpPr>
            <a:spLocks noGrp="1"/>
          </p:cNvSpPr>
          <p:nvPr>
            <p:ph type="sldNum" sz="quarter" idx="12"/>
          </p:nvPr>
        </p:nvSpPr>
        <p:spPr/>
        <p:txBody>
          <a:bodyPr/>
          <a:lstStyle/>
          <a:p>
            <a:fld id="{E502E73A-3B24-4B1D-86ED-220BCA158FC6}" type="slidenum">
              <a:rPr lang="en-US" smtClean="0"/>
              <a:t>42</a:t>
            </a:fld>
            <a:endParaRPr lang="en-US"/>
          </a:p>
        </p:txBody>
      </p:sp>
      <p:pic>
        <p:nvPicPr>
          <p:cNvPr id="6" name="Picture 4" descr="A picture containing text&#10;&#10;Description automatically genera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5625368"/>
            <a:ext cx="993775" cy="9906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04800" y="174596"/>
            <a:ext cx="11694695" cy="369332"/>
          </a:xfrm>
          <a:prstGeom prst="rect">
            <a:avLst/>
          </a:prstGeom>
        </p:spPr>
        <p:txBody>
          <a:bodyPr wrap="square">
            <a:spAutoFit/>
          </a:bodyPr>
          <a:lstStyle/>
          <a:p>
            <a:pPr>
              <a:tabLst>
                <a:tab pos="2865755" algn="ctr"/>
                <a:tab pos="5731510" algn="r"/>
                <a:tab pos="558800" algn="l"/>
                <a:tab pos="2865755" algn="ctr"/>
                <a:tab pos="5731510" algn="r"/>
              </a:tabLst>
            </a:pPr>
            <a:r>
              <a:rPr lang="en-US" dirty="0" smtClean="0">
                <a:solidFill>
                  <a:schemeClr val="bg1">
                    <a:lumMod val="65000"/>
                  </a:schemeClr>
                </a:solidFill>
                <a:latin typeface="Times New Roman" panose="02020603050405020304" pitchFamily="18" charset="0"/>
                <a:ea typeface="Calibri" panose="020F0502020204030204" pitchFamily="34" charset="0"/>
                <a:cs typeface="Times New Roman" panose="02020603050405020304" pitchFamily="18" charset="0"/>
              </a:rPr>
              <a:t>Version 1.0	                                                                                                                  	               2023</a:t>
            </a:r>
            <a:endParaRPr lang="en-US" dirty="0">
              <a:solidFill>
                <a:schemeClr val="bg1">
                  <a:lumMod val="65000"/>
                </a:schemeClr>
              </a:solidFill>
              <a:latin typeface="Times New Roman" panose="02020603050405020304" pitchFamily="18" charset="0"/>
              <a:ea typeface="Calibri" panose="020F0502020204030204" pitchFamily="34" charset="0"/>
              <a:cs typeface="Arial" panose="020B0604020202020204" pitchFamily="34" charset="0"/>
            </a:endParaRPr>
          </a:p>
        </p:txBody>
      </p:sp>
      <p:sp>
        <p:nvSpPr>
          <p:cNvPr id="9" name="Rectangle 8"/>
          <p:cNvSpPr/>
          <p:nvPr/>
        </p:nvSpPr>
        <p:spPr>
          <a:xfrm>
            <a:off x="4807868" y="541707"/>
            <a:ext cx="2688557" cy="769441"/>
          </a:xfrm>
          <a:prstGeom prst="rect">
            <a:avLst/>
          </a:prstGeom>
        </p:spPr>
        <p:txBody>
          <a:bodyPr wrap="none">
            <a:spAutoFit/>
          </a:bodyPr>
          <a:lstStyle/>
          <a:p>
            <a:r>
              <a:rPr lang="en-US" sz="4400" dirty="0" smtClean="0">
                <a:latin typeface="Times New Roman" panose="02020603050405020304" pitchFamily="18" charset="0"/>
                <a:ea typeface="Calibri" panose="020F0502020204030204" pitchFamily="34" charset="0"/>
                <a:cs typeface="Arial" panose="020B0604020202020204" pitchFamily="34" charset="0"/>
              </a:rPr>
              <a:t>References</a:t>
            </a:r>
          </a:p>
        </p:txBody>
      </p:sp>
      <p:sp>
        <p:nvSpPr>
          <p:cNvPr id="10" name="Rectangle 9"/>
          <p:cNvSpPr/>
          <p:nvPr/>
        </p:nvSpPr>
        <p:spPr>
          <a:xfrm>
            <a:off x="1298575" y="1678259"/>
            <a:ext cx="9845676" cy="3539430"/>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1 – Mediapipe website : </a:t>
            </a:r>
            <a:r>
              <a:rPr lang="en-US" sz="2800" u="sng" dirty="0">
                <a:latin typeface="Times New Roman" panose="02020603050405020304" pitchFamily="18" charset="0"/>
                <a:cs typeface="Times New Roman" panose="02020603050405020304" pitchFamily="18" charset="0"/>
                <a:hlinkClick r:id="rId3"/>
              </a:rPr>
              <a:t>Home | </a:t>
            </a:r>
            <a:r>
              <a:rPr lang="en-US" sz="2800" u="sng" dirty="0" err="1">
                <a:latin typeface="Times New Roman" panose="02020603050405020304" pitchFamily="18" charset="0"/>
                <a:cs typeface="Times New Roman" panose="02020603050405020304" pitchFamily="18" charset="0"/>
                <a:hlinkClick r:id="rId3"/>
              </a:rPr>
              <a:t>mediapipe</a:t>
            </a:r>
            <a:r>
              <a:rPr lang="en-US" sz="2800" u="sng" dirty="0">
                <a:latin typeface="Times New Roman" panose="02020603050405020304" pitchFamily="18" charset="0"/>
                <a:cs typeface="Times New Roman" panose="02020603050405020304" pitchFamily="18" charset="0"/>
                <a:hlinkClick r:id="rId3"/>
              </a:rPr>
              <a:t> (google.github.io)</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2 – Mediapipe hand documentation: </a:t>
            </a:r>
            <a:r>
              <a:rPr lang="en-US" sz="2800" u="sng" dirty="0">
                <a:latin typeface="Times New Roman" panose="02020603050405020304" pitchFamily="18" charset="0"/>
                <a:cs typeface="Times New Roman" panose="02020603050405020304" pitchFamily="18" charset="0"/>
                <a:hlinkClick r:id="rId4"/>
              </a:rPr>
              <a:t>Hands | </a:t>
            </a:r>
            <a:r>
              <a:rPr lang="en-US" sz="2800" u="sng" dirty="0" err="1">
                <a:latin typeface="Times New Roman" panose="02020603050405020304" pitchFamily="18" charset="0"/>
                <a:cs typeface="Times New Roman" panose="02020603050405020304" pitchFamily="18" charset="0"/>
                <a:hlinkClick r:id="rId4"/>
              </a:rPr>
              <a:t>mediapipe</a:t>
            </a:r>
            <a:r>
              <a:rPr lang="en-US" sz="2800" u="sng" dirty="0">
                <a:latin typeface="Times New Roman" panose="02020603050405020304" pitchFamily="18" charset="0"/>
                <a:cs typeface="Times New Roman" panose="02020603050405020304" pitchFamily="18" charset="0"/>
                <a:hlinkClick r:id="rId4"/>
              </a:rPr>
              <a:t> (google.github.io)</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3 – Hand landmarks: </a:t>
            </a:r>
            <a:r>
              <a:rPr lang="en-US" sz="2800" u="sng" dirty="0">
                <a:latin typeface="Times New Roman" panose="02020603050405020304" pitchFamily="18" charset="0"/>
                <a:cs typeface="Times New Roman" panose="02020603050405020304" pitchFamily="18" charset="0"/>
                <a:hlinkClick r:id="rId5"/>
              </a:rPr>
              <a:t>hand_landmarks.png (1543×538) (</a:t>
            </a:r>
            <a:r>
              <a:rPr lang="en-US" sz="2800" u="sng" dirty="0" err="1">
                <a:latin typeface="Times New Roman" panose="02020603050405020304" pitchFamily="18" charset="0"/>
                <a:cs typeface="Times New Roman" panose="02020603050405020304" pitchFamily="18" charset="0"/>
                <a:hlinkClick r:id="rId5"/>
              </a:rPr>
              <a:t>mediapipe.dev</a:t>
            </a:r>
            <a:r>
              <a:rPr lang="en-US" sz="2800" u="sng" dirty="0">
                <a:latin typeface="Times New Roman" panose="02020603050405020304" pitchFamily="18" charset="0"/>
                <a:cs typeface="Times New Roman" panose="02020603050405020304" pitchFamily="18" charset="0"/>
                <a:hlinkClick r:id="rId5"/>
              </a:rPr>
              <a:t>)</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4 – Midas: </a:t>
            </a:r>
            <a:r>
              <a:rPr lang="en-US" sz="2800" u="sng" dirty="0" err="1">
                <a:latin typeface="Times New Roman" panose="02020603050405020304" pitchFamily="18" charset="0"/>
                <a:cs typeface="Times New Roman" panose="02020603050405020304" pitchFamily="18" charset="0"/>
                <a:hlinkClick r:id="rId6"/>
              </a:rPr>
              <a:t>MiDaS</a:t>
            </a:r>
            <a:r>
              <a:rPr lang="en-US" sz="2800" u="sng" dirty="0">
                <a:latin typeface="Times New Roman" panose="02020603050405020304" pitchFamily="18" charset="0"/>
                <a:cs typeface="Times New Roman" panose="02020603050405020304" pitchFamily="18" charset="0"/>
                <a:hlinkClick r:id="rId6"/>
              </a:rPr>
              <a:t> | </a:t>
            </a:r>
            <a:r>
              <a:rPr lang="en-US" sz="2800" u="sng" dirty="0" err="1">
                <a:latin typeface="Times New Roman" panose="02020603050405020304" pitchFamily="18" charset="0"/>
                <a:cs typeface="Times New Roman" panose="02020603050405020304" pitchFamily="18" charset="0"/>
                <a:hlinkClick r:id="rId6"/>
              </a:rPr>
              <a:t>PyTorch</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5- Yolov5: </a:t>
            </a:r>
            <a:r>
              <a:rPr lang="en-US" sz="2800" u="sng" dirty="0">
                <a:latin typeface="Times New Roman" panose="02020603050405020304" pitchFamily="18" charset="0"/>
                <a:cs typeface="Times New Roman" panose="02020603050405020304" pitchFamily="18" charset="0"/>
                <a:hlinkClick r:id="rId7"/>
              </a:rPr>
              <a:t>https://github.com/ultralytics/yolov5</a:t>
            </a:r>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6980835"/>
      </p:ext>
    </p:extLst>
  </p:cSld>
  <p:clrMapOvr>
    <a:masterClrMapping/>
  </p:clrMapOvr>
  <p:transition spd="med">
    <p:pull/>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Diab – Image Analysis and Computer Vision</a:t>
            </a:r>
            <a:endParaRPr lang="en-US" dirty="0"/>
          </a:p>
        </p:txBody>
      </p:sp>
      <p:sp>
        <p:nvSpPr>
          <p:cNvPr id="5" name="Slide Number Placeholder 4"/>
          <p:cNvSpPr>
            <a:spLocks noGrp="1"/>
          </p:cNvSpPr>
          <p:nvPr>
            <p:ph type="sldNum" sz="quarter" idx="12"/>
          </p:nvPr>
        </p:nvSpPr>
        <p:spPr/>
        <p:txBody>
          <a:bodyPr/>
          <a:lstStyle/>
          <a:p>
            <a:fld id="{E502E73A-3B24-4B1D-86ED-220BCA158FC6}" type="slidenum">
              <a:rPr lang="en-US" smtClean="0"/>
              <a:t>43</a:t>
            </a:fld>
            <a:endParaRPr lang="en-US"/>
          </a:p>
        </p:txBody>
      </p:sp>
      <p:pic>
        <p:nvPicPr>
          <p:cNvPr id="6" name="Picture 4" descr="A picture containing text&#10;&#10;Description automatically genera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5625368"/>
            <a:ext cx="993775" cy="9906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04800" y="174596"/>
            <a:ext cx="11694695" cy="369332"/>
          </a:xfrm>
          <a:prstGeom prst="rect">
            <a:avLst/>
          </a:prstGeom>
        </p:spPr>
        <p:txBody>
          <a:bodyPr wrap="square">
            <a:spAutoFit/>
          </a:bodyPr>
          <a:lstStyle/>
          <a:p>
            <a:pPr>
              <a:tabLst>
                <a:tab pos="2865755" algn="ctr"/>
                <a:tab pos="5731510" algn="r"/>
                <a:tab pos="558800" algn="l"/>
                <a:tab pos="2865755" algn="ctr"/>
                <a:tab pos="5731510" algn="r"/>
              </a:tabLst>
            </a:pPr>
            <a:r>
              <a:rPr lang="en-US" dirty="0" smtClean="0">
                <a:solidFill>
                  <a:schemeClr val="bg1">
                    <a:lumMod val="65000"/>
                  </a:schemeClr>
                </a:solidFill>
                <a:latin typeface="Times New Roman" panose="02020603050405020304" pitchFamily="18" charset="0"/>
                <a:ea typeface="Calibri" panose="020F0502020204030204" pitchFamily="34" charset="0"/>
                <a:cs typeface="Times New Roman" panose="02020603050405020304" pitchFamily="18" charset="0"/>
              </a:rPr>
              <a:t>Version 1.0	                                                                                                                  	               2023</a:t>
            </a:r>
            <a:endParaRPr lang="en-US" dirty="0">
              <a:solidFill>
                <a:schemeClr val="bg1">
                  <a:lumMod val="65000"/>
                </a:schemeClr>
              </a:solidFill>
              <a:latin typeface="Times New Roman" panose="02020603050405020304" pitchFamily="18" charset="0"/>
              <a:ea typeface="Calibri" panose="020F0502020204030204" pitchFamily="34" charset="0"/>
              <a:cs typeface="Arial" panose="020B0604020202020204" pitchFamily="34" charset="0"/>
            </a:endParaRPr>
          </a:p>
        </p:txBody>
      </p:sp>
      <p:sp>
        <p:nvSpPr>
          <p:cNvPr id="9" name="Rectangle 8"/>
          <p:cNvSpPr/>
          <p:nvPr/>
        </p:nvSpPr>
        <p:spPr>
          <a:xfrm>
            <a:off x="3410050" y="2388310"/>
            <a:ext cx="5484194" cy="2123658"/>
          </a:xfrm>
          <a:prstGeom prst="rect">
            <a:avLst/>
          </a:prstGeom>
        </p:spPr>
        <p:txBody>
          <a:bodyPr wrap="none">
            <a:spAutoFit/>
          </a:bodyPr>
          <a:lstStyle/>
          <a:p>
            <a:pPr algn="ctr"/>
            <a:r>
              <a:rPr lang="en-US" sz="9600" dirty="0" smtClean="0">
                <a:latin typeface="Times New Roman" panose="02020603050405020304" pitchFamily="18" charset="0"/>
                <a:ea typeface="Calibri" panose="020F0502020204030204" pitchFamily="34" charset="0"/>
                <a:cs typeface="Arial" panose="020B0604020202020204" pitchFamily="34" charset="0"/>
              </a:rPr>
              <a:t>Thank you</a:t>
            </a:r>
          </a:p>
          <a:p>
            <a:pPr algn="ctr"/>
            <a:r>
              <a:rPr lang="en-US" sz="3600" dirty="0" smtClean="0">
                <a:solidFill>
                  <a:schemeClr val="accent5"/>
                </a:solidFill>
                <a:latin typeface="Times New Roman" panose="02020603050405020304" pitchFamily="18" charset="0"/>
                <a:ea typeface="Calibri" panose="020F0502020204030204" pitchFamily="34" charset="0"/>
                <a:cs typeface="Arial" panose="020B0604020202020204" pitchFamily="34" charset="0"/>
              </a:rPr>
              <a:t>Next, a demo!</a:t>
            </a:r>
          </a:p>
        </p:txBody>
      </p:sp>
    </p:spTree>
    <p:extLst>
      <p:ext uri="{BB962C8B-B14F-4D97-AF65-F5344CB8AC3E}">
        <p14:creationId xmlns:p14="http://schemas.microsoft.com/office/powerpoint/2010/main" val="3186897269"/>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Diab – Image Analysis and Computer Vision</a:t>
            </a:r>
            <a:endParaRPr lang="en-US"/>
          </a:p>
        </p:txBody>
      </p:sp>
      <p:sp>
        <p:nvSpPr>
          <p:cNvPr id="5" name="Slide Number Placeholder 4"/>
          <p:cNvSpPr>
            <a:spLocks noGrp="1"/>
          </p:cNvSpPr>
          <p:nvPr>
            <p:ph type="sldNum" sz="quarter" idx="12"/>
          </p:nvPr>
        </p:nvSpPr>
        <p:spPr/>
        <p:txBody>
          <a:bodyPr/>
          <a:lstStyle/>
          <a:p>
            <a:fld id="{E502E73A-3B24-4B1D-86ED-220BCA158FC6}" type="slidenum">
              <a:rPr lang="en-US" smtClean="0"/>
              <a:t>5</a:t>
            </a:fld>
            <a:endParaRPr lang="en-US"/>
          </a:p>
        </p:txBody>
      </p:sp>
      <p:pic>
        <p:nvPicPr>
          <p:cNvPr id="6" name="Picture 4" descr="A picture containing text&#10;&#10;Description automatically genera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5625368"/>
            <a:ext cx="993775" cy="9906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04800" y="174596"/>
            <a:ext cx="11694695" cy="369332"/>
          </a:xfrm>
          <a:prstGeom prst="rect">
            <a:avLst/>
          </a:prstGeom>
        </p:spPr>
        <p:txBody>
          <a:bodyPr wrap="square">
            <a:spAutoFit/>
          </a:bodyPr>
          <a:lstStyle/>
          <a:p>
            <a:pPr>
              <a:tabLst>
                <a:tab pos="2865755" algn="ctr"/>
                <a:tab pos="5731510" algn="r"/>
                <a:tab pos="558800" algn="l"/>
                <a:tab pos="2865755" algn="ctr"/>
                <a:tab pos="5731510" algn="r"/>
              </a:tabLst>
            </a:pPr>
            <a:r>
              <a:rPr lang="en-US" dirty="0" smtClean="0">
                <a:solidFill>
                  <a:schemeClr val="bg1">
                    <a:lumMod val="65000"/>
                  </a:schemeClr>
                </a:solidFill>
                <a:latin typeface="Times New Roman" panose="02020603050405020304" pitchFamily="18" charset="0"/>
                <a:ea typeface="Calibri" panose="020F0502020204030204" pitchFamily="34" charset="0"/>
                <a:cs typeface="Times New Roman" panose="02020603050405020304" pitchFamily="18" charset="0"/>
              </a:rPr>
              <a:t>Version 1.0	                                                                                                                  	               2023</a:t>
            </a:r>
            <a:endParaRPr lang="en-US" dirty="0">
              <a:solidFill>
                <a:schemeClr val="bg1">
                  <a:lumMod val="65000"/>
                </a:schemeClr>
              </a:solidFill>
              <a:latin typeface="Times New Roman" panose="02020603050405020304" pitchFamily="18" charset="0"/>
              <a:ea typeface="Calibri" panose="020F0502020204030204" pitchFamily="34" charset="0"/>
              <a:cs typeface="Arial" panose="020B0604020202020204" pitchFamily="34" charset="0"/>
            </a:endParaRPr>
          </a:p>
        </p:txBody>
      </p:sp>
      <p:sp>
        <p:nvSpPr>
          <p:cNvPr id="9" name="Rectangle 8"/>
          <p:cNvSpPr/>
          <p:nvPr/>
        </p:nvSpPr>
        <p:spPr>
          <a:xfrm>
            <a:off x="4665201" y="543928"/>
            <a:ext cx="2691763" cy="769441"/>
          </a:xfrm>
          <a:prstGeom prst="rect">
            <a:avLst/>
          </a:prstGeom>
        </p:spPr>
        <p:txBody>
          <a:bodyPr wrap="none">
            <a:spAutoFit/>
          </a:bodyPr>
          <a:lstStyle/>
          <a:p>
            <a:r>
              <a:rPr lang="en-US" sz="4400" dirty="0" smtClean="0">
                <a:latin typeface="Times New Roman" panose="02020603050405020304" pitchFamily="18" charset="0"/>
                <a:ea typeface="Calibri" panose="020F0502020204030204" pitchFamily="34" charset="0"/>
                <a:cs typeface="Arial" panose="020B0604020202020204" pitchFamily="34" charset="0"/>
              </a:rPr>
              <a:t>Challenges</a:t>
            </a:r>
            <a:endParaRPr lang="en-US" sz="4400" dirty="0"/>
          </a:p>
        </p:txBody>
      </p:sp>
      <p:sp>
        <p:nvSpPr>
          <p:cNvPr id="12" name="Rectangle 11"/>
          <p:cNvSpPr/>
          <p:nvPr/>
        </p:nvSpPr>
        <p:spPr>
          <a:xfrm>
            <a:off x="912295" y="1932736"/>
            <a:ext cx="5070141" cy="1248803"/>
          </a:xfrm>
          <a:prstGeom prst="rect">
            <a:avLst/>
          </a:prstGeom>
        </p:spPr>
        <p:txBody>
          <a:bodyPr wrap="square">
            <a:spAutoFit/>
          </a:bodyPr>
          <a:lstStyle/>
          <a:p>
            <a:pPr>
              <a:lnSpc>
                <a:spcPct val="107000"/>
              </a:lnSpc>
              <a:spcAft>
                <a:spcPts val="800"/>
              </a:spcAft>
            </a:pPr>
            <a:r>
              <a:rPr lang="en-US" sz="3200" b="1" dirty="0" smtClean="0">
                <a:latin typeface="Times New Roman" panose="02020603050405020304" pitchFamily="18" charset="0"/>
                <a:ea typeface="Calibri" panose="020F0502020204030204" pitchFamily="34" charset="0"/>
                <a:cs typeface="Times New Roman" panose="02020603050405020304" pitchFamily="18" charset="0"/>
              </a:rPr>
              <a:t>Input: </a:t>
            </a:r>
          </a:p>
          <a:p>
            <a:pPr>
              <a:lnSpc>
                <a:spcPct val="107000"/>
              </a:lnSpc>
              <a:spcAft>
                <a:spcPts val="800"/>
              </a:spcAft>
            </a:pPr>
            <a:r>
              <a:rPr lang="en-US" sz="3200" dirty="0" smtClean="0">
                <a:latin typeface="Times New Roman" panose="02020603050405020304" pitchFamily="18" charset="0"/>
                <a:ea typeface="Calibri" panose="020F0502020204030204" pitchFamily="34" charset="0"/>
                <a:cs typeface="Times New Roman" panose="02020603050405020304" pitchFamily="18" charset="0"/>
              </a:rPr>
              <a:t>A series of stationary frames</a:t>
            </a:r>
            <a:endParaRPr lang="en-US" sz="3200" dirty="0">
              <a:latin typeface="Times New Roman" panose="02020603050405020304" pitchFamily="18" charset="0"/>
              <a:ea typeface="Calibri" panose="020F0502020204030204" pitchFamily="34" charset="0"/>
              <a:cs typeface="Arial" panose="020B0604020202020204" pitchFamily="34" charset="0"/>
            </a:endParaRPr>
          </a:p>
        </p:txBody>
      </p:sp>
      <p:sp>
        <p:nvSpPr>
          <p:cNvPr id="10" name="Rectangle 9"/>
          <p:cNvSpPr/>
          <p:nvPr/>
        </p:nvSpPr>
        <p:spPr>
          <a:xfrm>
            <a:off x="912295" y="3157138"/>
            <a:ext cx="5256328" cy="3034805"/>
          </a:xfrm>
          <a:prstGeom prst="rect">
            <a:avLst/>
          </a:prstGeom>
        </p:spPr>
        <p:txBody>
          <a:bodyPr wrap="square">
            <a:spAutoFit/>
          </a:bodyPr>
          <a:lstStyle/>
          <a:p>
            <a:pPr>
              <a:lnSpc>
                <a:spcPct val="107000"/>
              </a:lnSpc>
              <a:spcAft>
                <a:spcPts val="800"/>
              </a:spcAft>
            </a:pPr>
            <a:r>
              <a:rPr lang="en-US" sz="3200" b="1" dirty="0" smtClean="0">
                <a:latin typeface="Times New Roman" panose="02020603050405020304" pitchFamily="18" charset="0"/>
                <a:ea typeface="Calibri" panose="020F0502020204030204" pitchFamily="34" charset="0"/>
                <a:cs typeface="Times New Roman" panose="02020603050405020304" pitchFamily="18" charset="0"/>
              </a:rPr>
              <a:t>Proble</a:t>
            </a:r>
            <a:r>
              <a:rPr lang="en-US" sz="3200" b="1" dirty="0">
                <a:latin typeface="Times New Roman" panose="02020603050405020304" pitchFamily="18" charset="0"/>
                <a:ea typeface="Calibri" panose="020F0502020204030204" pitchFamily="34" charset="0"/>
                <a:cs typeface="Times New Roman" panose="02020603050405020304" pitchFamily="18" charset="0"/>
              </a:rPr>
              <a:t>m</a:t>
            </a:r>
            <a:r>
              <a:rPr lang="en-US" sz="3200" b="1" dirty="0" smtClean="0">
                <a:latin typeface="Times New Roman" panose="02020603050405020304" pitchFamily="18" charset="0"/>
                <a:ea typeface="Calibri" panose="020F0502020204030204" pitchFamily="34" charset="0"/>
                <a:cs typeface="Times New Roman" panose="02020603050405020304" pitchFamily="18" charset="0"/>
              </a:rPr>
              <a:t>: </a:t>
            </a:r>
          </a:p>
          <a:p>
            <a:pPr marL="457200" indent="-457200">
              <a:lnSpc>
                <a:spcPct val="107000"/>
              </a:lnSpc>
              <a:spcAft>
                <a:spcPts val="800"/>
              </a:spcAft>
              <a:buFontTx/>
              <a:buChar char="-"/>
            </a:pPr>
            <a:r>
              <a:rPr lang="en-US" sz="3200" dirty="0" smtClean="0">
                <a:latin typeface="Times New Roman" panose="02020603050405020304" pitchFamily="18" charset="0"/>
                <a:ea typeface="Calibri" panose="020F0502020204030204" pitchFamily="34" charset="0"/>
                <a:cs typeface="Times New Roman" panose="02020603050405020304" pitchFamily="18" charset="0"/>
              </a:rPr>
              <a:t>No stereographic vision!</a:t>
            </a:r>
          </a:p>
          <a:p>
            <a:pPr marL="457200" indent="-457200">
              <a:lnSpc>
                <a:spcPct val="107000"/>
              </a:lnSpc>
              <a:spcAft>
                <a:spcPts val="800"/>
              </a:spcAft>
              <a:buFontTx/>
              <a:buChar char="-"/>
            </a:pPr>
            <a:r>
              <a:rPr lang="en-US" sz="3200" dirty="0" smtClean="0">
                <a:latin typeface="Times New Roman" panose="02020603050405020304" pitchFamily="18" charset="0"/>
                <a:ea typeface="Calibri" panose="020F0502020204030204" pitchFamily="34" charset="0"/>
                <a:cs typeface="Times New Roman" panose="02020603050405020304" pitchFamily="18" charset="0"/>
              </a:rPr>
              <a:t>No possibility of  reconstructing a 3D model</a:t>
            </a:r>
            <a:endParaRPr lang="en-US" sz="3200" dirty="0" smtClean="0">
              <a:latin typeface="Times New Roman" panose="02020603050405020304" pitchFamily="18" charset="0"/>
              <a:ea typeface="Calibri" panose="020F0502020204030204" pitchFamily="34" charset="0"/>
              <a:cs typeface="Arial" panose="020B0604020202020204" pitchFamily="34" charset="0"/>
            </a:endParaRPr>
          </a:p>
          <a:p>
            <a:pPr marL="457200" indent="-457200">
              <a:lnSpc>
                <a:spcPct val="107000"/>
              </a:lnSpc>
              <a:spcAft>
                <a:spcPts val="800"/>
              </a:spcAft>
              <a:buFontTx/>
              <a:buChar char="-"/>
            </a:pPr>
            <a:endParaRPr lang="en-US" sz="3200" dirty="0" smtClean="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1" name="Picture 10" descr="Diagram&#10;&#10;Description automatically generated"/>
          <p:cNvPicPr/>
          <p:nvPr/>
        </p:nvPicPr>
        <p:blipFill>
          <a:blip r:embed="rId3">
            <a:extLst>
              <a:ext uri="{28A0092B-C50C-407E-A947-70E740481C1C}">
                <a14:useLocalDpi xmlns:a14="http://schemas.microsoft.com/office/drawing/2010/main" val="0"/>
              </a:ext>
            </a:extLst>
          </a:blip>
          <a:stretch>
            <a:fillRect/>
          </a:stretch>
        </p:blipFill>
        <p:spPr>
          <a:xfrm>
            <a:off x="6152147" y="1610898"/>
            <a:ext cx="5486400" cy="4014470"/>
          </a:xfrm>
          <a:prstGeom prst="rect">
            <a:avLst/>
          </a:prstGeom>
        </p:spPr>
      </p:pic>
    </p:spTree>
    <p:extLst>
      <p:ext uri="{BB962C8B-B14F-4D97-AF65-F5344CB8AC3E}">
        <p14:creationId xmlns:p14="http://schemas.microsoft.com/office/powerpoint/2010/main" val="2380377730"/>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Diab – Image Analysis and Computer Vision</a:t>
            </a:r>
            <a:endParaRPr lang="en-US"/>
          </a:p>
        </p:txBody>
      </p:sp>
      <p:sp>
        <p:nvSpPr>
          <p:cNvPr id="5" name="Slide Number Placeholder 4"/>
          <p:cNvSpPr>
            <a:spLocks noGrp="1"/>
          </p:cNvSpPr>
          <p:nvPr>
            <p:ph type="sldNum" sz="quarter" idx="12"/>
          </p:nvPr>
        </p:nvSpPr>
        <p:spPr/>
        <p:txBody>
          <a:bodyPr/>
          <a:lstStyle/>
          <a:p>
            <a:fld id="{E502E73A-3B24-4B1D-86ED-220BCA158FC6}" type="slidenum">
              <a:rPr lang="en-US" smtClean="0"/>
              <a:t>6</a:t>
            </a:fld>
            <a:endParaRPr lang="en-US"/>
          </a:p>
        </p:txBody>
      </p:sp>
      <p:pic>
        <p:nvPicPr>
          <p:cNvPr id="6" name="Picture 4" descr="A picture containing text&#10;&#10;Description automatically genera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5625368"/>
            <a:ext cx="993775" cy="9906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04800" y="174596"/>
            <a:ext cx="11694695" cy="369332"/>
          </a:xfrm>
          <a:prstGeom prst="rect">
            <a:avLst/>
          </a:prstGeom>
        </p:spPr>
        <p:txBody>
          <a:bodyPr wrap="square">
            <a:spAutoFit/>
          </a:bodyPr>
          <a:lstStyle/>
          <a:p>
            <a:pPr>
              <a:tabLst>
                <a:tab pos="2865755" algn="ctr"/>
                <a:tab pos="5731510" algn="r"/>
                <a:tab pos="558800" algn="l"/>
                <a:tab pos="2865755" algn="ctr"/>
                <a:tab pos="5731510" algn="r"/>
              </a:tabLst>
            </a:pPr>
            <a:r>
              <a:rPr lang="en-US" dirty="0" smtClean="0">
                <a:solidFill>
                  <a:schemeClr val="bg1">
                    <a:lumMod val="65000"/>
                  </a:schemeClr>
                </a:solidFill>
                <a:latin typeface="Times New Roman" panose="02020603050405020304" pitchFamily="18" charset="0"/>
                <a:ea typeface="Calibri" panose="020F0502020204030204" pitchFamily="34" charset="0"/>
                <a:cs typeface="Times New Roman" panose="02020603050405020304" pitchFamily="18" charset="0"/>
              </a:rPr>
              <a:t>Version 1.0	                                                                                                                  	               2023</a:t>
            </a:r>
            <a:endParaRPr lang="en-US" dirty="0">
              <a:solidFill>
                <a:schemeClr val="bg1">
                  <a:lumMod val="65000"/>
                </a:schemeClr>
              </a:solidFill>
              <a:latin typeface="Times New Roman" panose="02020603050405020304" pitchFamily="18" charset="0"/>
              <a:ea typeface="Calibri" panose="020F0502020204030204" pitchFamily="34" charset="0"/>
              <a:cs typeface="Arial" panose="020B0604020202020204" pitchFamily="34" charset="0"/>
            </a:endParaRPr>
          </a:p>
        </p:txBody>
      </p:sp>
      <p:sp>
        <p:nvSpPr>
          <p:cNvPr id="9" name="Rectangle 8"/>
          <p:cNvSpPr/>
          <p:nvPr/>
        </p:nvSpPr>
        <p:spPr>
          <a:xfrm>
            <a:off x="4665201" y="543928"/>
            <a:ext cx="2691763" cy="769441"/>
          </a:xfrm>
          <a:prstGeom prst="rect">
            <a:avLst/>
          </a:prstGeom>
        </p:spPr>
        <p:txBody>
          <a:bodyPr wrap="none">
            <a:spAutoFit/>
          </a:bodyPr>
          <a:lstStyle/>
          <a:p>
            <a:r>
              <a:rPr lang="en-US" sz="4400" dirty="0" smtClean="0">
                <a:latin typeface="Times New Roman" panose="02020603050405020304" pitchFamily="18" charset="0"/>
                <a:ea typeface="Calibri" panose="020F0502020204030204" pitchFamily="34" charset="0"/>
                <a:cs typeface="Arial" panose="020B0604020202020204" pitchFamily="34" charset="0"/>
              </a:rPr>
              <a:t>Challenges</a:t>
            </a:r>
            <a:endParaRPr lang="en-US" sz="4400" dirty="0"/>
          </a:p>
        </p:txBody>
      </p:sp>
      <p:sp>
        <p:nvSpPr>
          <p:cNvPr id="12" name="Rectangle 11"/>
          <p:cNvSpPr/>
          <p:nvPr/>
        </p:nvSpPr>
        <p:spPr>
          <a:xfrm>
            <a:off x="912295" y="1932736"/>
            <a:ext cx="5070141" cy="1248803"/>
          </a:xfrm>
          <a:prstGeom prst="rect">
            <a:avLst/>
          </a:prstGeom>
        </p:spPr>
        <p:txBody>
          <a:bodyPr wrap="square">
            <a:spAutoFit/>
          </a:bodyPr>
          <a:lstStyle/>
          <a:p>
            <a:pPr>
              <a:lnSpc>
                <a:spcPct val="107000"/>
              </a:lnSpc>
              <a:spcAft>
                <a:spcPts val="800"/>
              </a:spcAft>
            </a:pPr>
            <a:r>
              <a:rPr lang="en-US" sz="3200" b="1" dirty="0" smtClean="0">
                <a:latin typeface="Times New Roman" panose="02020603050405020304" pitchFamily="18" charset="0"/>
                <a:ea typeface="Calibri" panose="020F0502020204030204" pitchFamily="34" charset="0"/>
                <a:cs typeface="Times New Roman" panose="02020603050405020304" pitchFamily="18" charset="0"/>
              </a:rPr>
              <a:t>Input: </a:t>
            </a:r>
          </a:p>
          <a:p>
            <a:pPr>
              <a:lnSpc>
                <a:spcPct val="107000"/>
              </a:lnSpc>
              <a:spcAft>
                <a:spcPts val="800"/>
              </a:spcAft>
            </a:pPr>
            <a:r>
              <a:rPr lang="en-US" sz="3200" dirty="0" smtClean="0">
                <a:latin typeface="Times New Roman" panose="02020603050405020304" pitchFamily="18" charset="0"/>
                <a:ea typeface="Calibri" panose="020F0502020204030204" pitchFamily="34" charset="0"/>
                <a:cs typeface="Times New Roman" panose="02020603050405020304" pitchFamily="18" charset="0"/>
              </a:rPr>
              <a:t>A series of stationary frames</a:t>
            </a:r>
            <a:endParaRPr lang="en-US" sz="3200" dirty="0">
              <a:latin typeface="Times New Roman" panose="02020603050405020304" pitchFamily="18" charset="0"/>
              <a:ea typeface="Calibri" panose="020F0502020204030204" pitchFamily="34" charset="0"/>
              <a:cs typeface="Arial" panose="020B0604020202020204" pitchFamily="34" charset="0"/>
            </a:endParaRPr>
          </a:p>
        </p:txBody>
      </p:sp>
      <p:sp>
        <p:nvSpPr>
          <p:cNvPr id="10" name="Rectangle 9"/>
          <p:cNvSpPr/>
          <p:nvPr/>
        </p:nvSpPr>
        <p:spPr>
          <a:xfrm>
            <a:off x="912295" y="3157138"/>
            <a:ext cx="5256328" cy="3034805"/>
          </a:xfrm>
          <a:prstGeom prst="rect">
            <a:avLst/>
          </a:prstGeom>
        </p:spPr>
        <p:txBody>
          <a:bodyPr wrap="square">
            <a:spAutoFit/>
          </a:bodyPr>
          <a:lstStyle/>
          <a:p>
            <a:pPr>
              <a:lnSpc>
                <a:spcPct val="107000"/>
              </a:lnSpc>
              <a:spcAft>
                <a:spcPts val="800"/>
              </a:spcAft>
            </a:pPr>
            <a:r>
              <a:rPr lang="en-US" sz="3200" b="1" dirty="0" smtClean="0">
                <a:latin typeface="Times New Roman" panose="02020603050405020304" pitchFamily="18" charset="0"/>
                <a:ea typeface="Calibri" panose="020F0502020204030204" pitchFamily="34" charset="0"/>
                <a:cs typeface="Times New Roman" panose="02020603050405020304" pitchFamily="18" charset="0"/>
              </a:rPr>
              <a:t>Proble</a:t>
            </a:r>
            <a:r>
              <a:rPr lang="en-US" sz="3200" b="1" dirty="0">
                <a:latin typeface="Times New Roman" panose="02020603050405020304" pitchFamily="18" charset="0"/>
                <a:ea typeface="Calibri" panose="020F0502020204030204" pitchFamily="34" charset="0"/>
                <a:cs typeface="Times New Roman" panose="02020603050405020304" pitchFamily="18" charset="0"/>
              </a:rPr>
              <a:t>m</a:t>
            </a:r>
            <a:r>
              <a:rPr lang="en-US" sz="3200" b="1" dirty="0" smtClean="0">
                <a:latin typeface="Times New Roman" panose="02020603050405020304" pitchFamily="18" charset="0"/>
                <a:ea typeface="Calibri" panose="020F0502020204030204" pitchFamily="34" charset="0"/>
                <a:cs typeface="Times New Roman" panose="02020603050405020304" pitchFamily="18" charset="0"/>
              </a:rPr>
              <a:t>: </a:t>
            </a:r>
          </a:p>
          <a:p>
            <a:pPr marL="457200" indent="-457200">
              <a:lnSpc>
                <a:spcPct val="107000"/>
              </a:lnSpc>
              <a:spcAft>
                <a:spcPts val="800"/>
              </a:spcAft>
              <a:buFontTx/>
              <a:buChar char="-"/>
            </a:pPr>
            <a:r>
              <a:rPr lang="en-US" sz="3200" dirty="0" smtClean="0">
                <a:latin typeface="Times New Roman" panose="02020603050405020304" pitchFamily="18" charset="0"/>
                <a:ea typeface="Calibri" panose="020F0502020204030204" pitchFamily="34" charset="0"/>
                <a:cs typeface="Times New Roman" panose="02020603050405020304" pitchFamily="18" charset="0"/>
              </a:rPr>
              <a:t>No stereographic vision!</a:t>
            </a:r>
          </a:p>
          <a:p>
            <a:pPr marL="457200" indent="-457200">
              <a:lnSpc>
                <a:spcPct val="107000"/>
              </a:lnSpc>
              <a:spcAft>
                <a:spcPts val="800"/>
              </a:spcAft>
              <a:buFontTx/>
              <a:buChar char="-"/>
            </a:pPr>
            <a:r>
              <a:rPr lang="en-US" sz="3200" dirty="0" smtClean="0">
                <a:latin typeface="Times New Roman" panose="02020603050405020304" pitchFamily="18" charset="0"/>
                <a:ea typeface="Calibri" panose="020F0502020204030204" pitchFamily="34" charset="0"/>
                <a:cs typeface="Times New Roman" panose="02020603050405020304" pitchFamily="18" charset="0"/>
              </a:rPr>
              <a:t>No possibility of  reconstructing a 3D model</a:t>
            </a:r>
            <a:endParaRPr lang="en-US" sz="3200" dirty="0" smtClean="0">
              <a:latin typeface="Times New Roman" panose="02020603050405020304" pitchFamily="18" charset="0"/>
              <a:ea typeface="Calibri" panose="020F0502020204030204" pitchFamily="34" charset="0"/>
              <a:cs typeface="Arial" panose="020B0604020202020204" pitchFamily="34" charset="0"/>
            </a:endParaRPr>
          </a:p>
          <a:p>
            <a:pPr marL="457200" indent="-457200">
              <a:lnSpc>
                <a:spcPct val="107000"/>
              </a:lnSpc>
              <a:spcAft>
                <a:spcPts val="800"/>
              </a:spcAft>
              <a:buFontTx/>
              <a:buChar char="-"/>
            </a:pPr>
            <a:endParaRPr lang="en-US" sz="3200" dirty="0" smtClean="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3" name="Picture 12" descr="Diagram&#10;&#10;Description automatically generated"/>
          <p:cNvPicPr/>
          <p:nvPr/>
        </p:nvPicPr>
        <p:blipFill>
          <a:blip r:embed="rId3">
            <a:extLst>
              <a:ext uri="{28A0092B-C50C-407E-A947-70E740481C1C}">
                <a14:useLocalDpi xmlns:a14="http://schemas.microsoft.com/office/drawing/2010/main" val="0"/>
              </a:ext>
            </a:extLst>
          </a:blip>
          <a:stretch>
            <a:fillRect/>
          </a:stretch>
        </p:blipFill>
        <p:spPr>
          <a:xfrm>
            <a:off x="6492040" y="2157325"/>
            <a:ext cx="4861760" cy="2895938"/>
          </a:xfrm>
          <a:prstGeom prst="rect">
            <a:avLst/>
          </a:prstGeom>
        </p:spPr>
      </p:pic>
    </p:spTree>
    <p:extLst>
      <p:ext uri="{BB962C8B-B14F-4D97-AF65-F5344CB8AC3E}">
        <p14:creationId xmlns:p14="http://schemas.microsoft.com/office/powerpoint/2010/main" val="4041106779"/>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Diab – Image Analysis and Computer Vision</a:t>
            </a:r>
            <a:endParaRPr lang="en-US"/>
          </a:p>
        </p:txBody>
      </p:sp>
      <p:sp>
        <p:nvSpPr>
          <p:cNvPr id="5" name="Slide Number Placeholder 4"/>
          <p:cNvSpPr>
            <a:spLocks noGrp="1"/>
          </p:cNvSpPr>
          <p:nvPr>
            <p:ph type="sldNum" sz="quarter" idx="12"/>
          </p:nvPr>
        </p:nvSpPr>
        <p:spPr/>
        <p:txBody>
          <a:bodyPr/>
          <a:lstStyle/>
          <a:p>
            <a:fld id="{E502E73A-3B24-4B1D-86ED-220BCA158FC6}" type="slidenum">
              <a:rPr lang="en-US" smtClean="0"/>
              <a:t>7</a:t>
            </a:fld>
            <a:endParaRPr lang="en-US"/>
          </a:p>
        </p:txBody>
      </p:sp>
      <p:pic>
        <p:nvPicPr>
          <p:cNvPr id="6" name="Picture 4" descr="A picture containing text&#10;&#10;Description automatically genera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5625368"/>
            <a:ext cx="993775" cy="9906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04800" y="174596"/>
            <a:ext cx="11694695" cy="369332"/>
          </a:xfrm>
          <a:prstGeom prst="rect">
            <a:avLst/>
          </a:prstGeom>
        </p:spPr>
        <p:txBody>
          <a:bodyPr wrap="square">
            <a:spAutoFit/>
          </a:bodyPr>
          <a:lstStyle/>
          <a:p>
            <a:pPr>
              <a:tabLst>
                <a:tab pos="2865755" algn="ctr"/>
                <a:tab pos="5731510" algn="r"/>
                <a:tab pos="558800" algn="l"/>
                <a:tab pos="2865755" algn="ctr"/>
                <a:tab pos="5731510" algn="r"/>
              </a:tabLst>
            </a:pPr>
            <a:r>
              <a:rPr lang="en-US" dirty="0" smtClean="0">
                <a:solidFill>
                  <a:schemeClr val="bg1">
                    <a:lumMod val="65000"/>
                  </a:schemeClr>
                </a:solidFill>
                <a:latin typeface="Times New Roman" panose="02020603050405020304" pitchFamily="18" charset="0"/>
                <a:ea typeface="Calibri" panose="020F0502020204030204" pitchFamily="34" charset="0"/>
                <a:cs typeface="Times New Roman" panose="02020603050405020304" pitchFamily="18" charset="0"/>
              </a:rPr>
              <a:t>Version 1.0	                                                                                                                  	               2023</a:t>
            </a:r>
            <a:endParaRPr lang="en-US" dirty="0">
              <a:solidFill>
                <a:schemeClr val="bg1">
                  <a:lumMod val="65000"/>
                </a:schemeClr>
              </a:solidFill>
              <a:latin typeface="Times New Roman" panose="02020603050405020304" pitchFamily="18" charset="0"/>
              <a:ea typeface="Calibri" panose="020F0502020204030204" pitchFamily="34" charset="0"/>
              <a:cs typeface="Arial" panose="020B0604020202020204" pitchFamily="34" charset="0"/>
            </a:endParaRPr>
          </a:p>
        </p:txBody>
      </p:sp>
      <p:sp>
        <p:nvSpPr>
          <p:cNvPr id="9" name="Rectangle 8"/>
          <p:cNvSpPr/>
          <p:nvPr/>
        </p:nvSpPr>
        <p:spPr>
          <a:xfrm>
            <a:off x="4665201" y="543928"/>
            <a:ext cx="2691763" cy="769441"/>
          </a:xfrm>
          <a:prstGeom prst="rect">
            <a:avLst/>
          </a:prstGeom>
        </p:spPr>
        <p:txBody>
          <a:bodyPr wrap="none">
            <a:spAutoFit/>
          </a:bodyPr>
          <a:lstStyle/>
          <a:p>
            <a:r>
              <a:rPr lang="en-US" sz="4400" dirty="0" smtClean="0">
                <a:latin typeface="Times New Roman" panose="02020603050405020304" pitchFamily="18" charset="0"/>
                <a:ea typeface="Calibri" panose="020F0502020204030204" pitchFamily="34" charset="0"/>
                <a:cs typeface="Arial" panose="020B0604020202020204" pitchFamily="34" charset="0"/>
              </a:rPr>
              <a:t>Challenges</a:t>
            </a:r>
            <a:endParaRPr lang="en-US" sz="4400" dirty="0"/>
          </a:p>
        </p:txBody>
      </p:sp>
      <p:sp>
        <p:nvSpPr>
          <p:cNvPr id="12" name="Rectangle 11"/>
          <p:cNvSpPr/>
          <p:nvPr/>
        </p:nvSpPr>
        <p:spPr>
          <a:xfrm>
            <a:off x="912295" y="1932736"/>
            <a:ext cx="5070141" cy="1248803"/>
          </a:xfrm>
          <a:prstGeom prst="rect">
            <a:avLst/>
          </a:prstGeom>
        </p:spPr>
        <p:txBody>
          <a:bodyPr wrap="square">
            <a:spAutoFit/>
          </a:bodyPr>
          <a:lstStyle/>
          <a:p>
            <a:pPr>
              <a:lnSpc>
                <a:spcPct val="107000"/>
              </a:lnSpc>
              <a:spcAft>
                <a:spcPts val="800"/>
              </a:spcAft>
            </a:pPr>
            <a:r>
              <a:rPr lang="en-US" sz="3200" b="1" dirty="0" smtClean="0">
                <a:latin typeface="Times New Roman" panose="02020603050405020304" pitchFamily="18" charset="0"/>
                <a:ea typeface="Calibri" panose="020F0502020204030204" pitchFamily="34" charset="0"/>
                <a:cs typeface="Times New Roman" panose="02020603050405020304" pitchFamily="18" charset="0"/>
              </a:rPr>
              <a:t>Input: </a:t>
            </a:r>
          </a:p>
          <a:p>
            <a:pPr>
              <a:lnSpc>
                <a:spcPct val="107000"/>
              </a:lnSpc>
              <a:spcAft>
                <a:spcPts val="800"/>
              </a:spcAft>
            </a:pPr>
            <a:r>
              <a:rPr lang="en-US" sz="3200" dirty="0" smtClean="0">
                <a:latin typeface="Times New Roman" panose="02020603050405020304" pitchFamily="18" charset="0"/>
                <a:ea typeface="Calibri" panose="020F0502020204030204" pitchFamily="34" charset="0"/>
                <a:cs typeface="Times New Roman" panose="02020603050405020304" pitchFamily="18" charset="0"/>
              </a:rPr>
              <a:t>A series of stationary frames</a:t>
            </a:r>
            <a:endParaRPr lang="en-US" sz="3200" dirty="0">
              <a:latin typeface="Times New Roman" panose="02020603050405020304" pitchFamily="18" charset="0"/>
              <a:ea typeface="Calibri" panose="020F0502020204030204" pitchFamily="34" charset="0"/>
              <a:cs typeface="Arial" panose="020B0604020202020204" pitchFamily="34" charset="0"/>
            </a:endParaRPr>
          </a:p>
        </p:txBody>
      </p:sp>
      <p:sp>
        <p:nvSpPr>
          <p:cNvPr id="10" name="Rectangle 9"/>
          <p:cNvSpPr/>
          <p:nvPr/>
        </p:nvSpPr>
        <p:spPr>
          <a:xfrm>
            <a:off x="912295" y="3157138"/>
            <a:ext cx="5256328" cy="3034805"/>
          </a:xfrm>
          <a:prstGeom prst="rect">
            <a:avLst/>
          </a:prstGeom>
        </p:spPr>
        <p:txBody>
          <a:bodyPr wrap="square">
            <a:spAutoFit/>
          </a:bodyPr>
          <a:lstStyle/>
          <a:p>
            <a:pPr>
              <a:lnSpc>
                <a:spcPct val="107000"/>
              </a:lnSpc>
              <a:spcAft>
                <a:spcPts val="800"/>
              </a:spcAft>
            </a:pPr>
            <a:r>
              <a:rPr lang="en-US" sz="3200" b="1" dirty="0" smtClean="0">
                <a:latin typeface="Times New Roman" panose="02020603050405020304" pitchFamily="18" charset="0"/>
                <a:ea typeface="Calibri" panose="020F0502020204030204" pitchFamily="34" charset="0"/>
                <a:cs typeface="Times New Roman" panose="02020603050405020304" pitchFamily="18" charset="0"/>
              </a:rPr>
              <a:t>Solution:</a:t>
            </a:r>
          </a:p>
          <a:p>
            <a:pPr marL="457200" indent="-457200">
              <a:lnSpc>
                <a:spcPct val="107000"/>
              </a:lnSpc>
              <a:spcAft>
                <a:spcPts val="800"/>
              </a:spcAft>
              <a:buFontTx/>
              <a:buChar char="-"/>
            </a:pPr>
            <a:r>
              <a:rPr lang="en-US" sz="3200" dirty="0" smtClean="0">
                <a:latin typeface="Times New Roman" panose="02020603050405020304" pitchFamily="18" charset="0"/>
                <a:ea typeface="Calibri" panose="020F0502020204030204" pitchFamily="34" charset="0"/>
                <a:cs typeface="Times New Roman" panose="02020603050405020304" pitchFamily="18" charset="0"/>
              </a:rPr>
              <a:t>Automatic hand recognition.</a:t>
            </a:r>
          </a:p>
          <a:p>
            <a:pPr marL="457200" indent="-457200">
              <a:lnSpc>
                <a:spcPct val="107000"/>
              </a:lnSpc>
              <a:spcAft>
                <a:spcPts val="800"/>
              </a:spcAft>
              <a:buFontTx/>
              <a:buChar char="-"/>
            </a:pPr>
            <a:r>
              <a:rPr lang="en-US" sz="3200" dirty="0" smtClean="0">
                <a:latin typeface="Times New Roman" panose="02020603050405020304" pitchFamily="18" charset="0"/>
                <a:ea typeface="Calibri" panose="020F0502020204030204" pitchFamily="34" charset="0"/>
                <a:cs typeface="Times New Roman" panose="02020603050405020304" pitchFamily="18" charset="0"/>
              </a:rPr>
              <a:t>Geometric relations.</a:t>
            </a:r>
            <a:endParaRPr lang="en-US" sz="3200" dirty="0" smtClean="0">
              <a:latin typeface="Times New Roman" panose="02020603050405020304" pitchFamily="18" charset="0"/>
              <a:ea typeface="Calibri" panose="020F0502020204030204" pitchFamily="34" charset="0"/>
              <a:cs typeface="Arial" panose="020B0604020202020204" pitchFamily="34" charset="0"/>
            </a:endParaRPr>
          </a:p>
          <a:p>
            <a:pPr marL="457200" indent="-457200">
              <a:lnSpc>
                <a:spcPct val="107000"/>
              </a:lnSpc>
              <a:spcAft>
                <a:spcPts val="800"/>
              </a:spcAft>
              <a:buFontTx/>
              <a:buChar char="-"/>
            </a:pPr>
            <a:endParaRPr lang="en-US" sz="3200" dirty="0" smtClean="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7110663" y="1932736"/>
            <a:ext cx="3685674" cy="3455319"/>
          </a:xfrm>
          <a:prstGeom prst="rect">
            <a:avLst/>
          </a:prstGeom>
        </p:spPr>
      </p:pic>
    </p:spTree>
    <p:extLst>
      <p:ext uri="{BB962C8B-B14F-4D97-AF65-F5344CB8AC3E}">
        <p14:creationId xmlns:p14="http://schemas.microsoft.com/office/powerpoint/2010/main" val="1151286474"/>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Diab – Image Analysis and Computer Vision</a:t>
            </a:r>
            <a:endParaRPr lang="en-US"/>
          </a:p>
        </p:txBody>
      </p:sp>
      <p:sp>
        <p:nvSpPr>
          <p:cNvPr id="5" name="Slide Number Placeholder 4"/>
          <p:cNvSpPr>
            <a:spLocks noGrp="1"/>
          </p:cNvSpPr>
          <p:nvPr>
            <p:ph type="sldNum" sz="quarter" idx="12"/>
          </p:nvPr>
        </p:nvSpPr>
        <p:spPr/>
        <p:txBody>
          <a:bodyPr/>
          <a:lstStyle/>
          <a:p>
            <a:fld id="{E502E73A-3B24-4B1D-86ED-220BCA158FC6}" type="slidenum">
              <a:rPr lang="en-US" smtClean="0"/>
              <a:t>8</a:t>
            </a:fld>
            <a:endParaRPr lang="en-US"/>
          </a:p>
        </p:txBody>
      </p:sp>
      <p:pic>
        <p:nvPicPr>
          <p:cNvPr id="6" name="Picture 4" descr="A picture containing text&#10;&#10;Description automatically genera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5625368"/>
            <a:ext cx="993775" cy="9906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04800" y="174596"/>
            <a:ext cx="11694695" cy="369332"/>
          </a:xfrm>
          <a:prstGeom prst="rect">
            <a:avLst/>
          </a:prstGeom>
        </p:spPr>
        <p:txBody>
          <a:bodyPr wrap="square">
            <a:spAutoFit/>
          </a:bodyPr>
          <a:lstStyle/>
          <a:p>
            <a:pPr>
              <a:tabLst>
                <a:tab pos="2865755" algn="ctr"/>
                <a:tab pos="5731510" algn="r"/>
                <a:tab pos="558800" algn="l"/>
                <a:tab pos="2865755" algn="ctr"/>
                <a:tab pos="5731510" algn="r"/>
              </a:tabLst>
            </a:pPr>
            <a:r>
              <a:rPr lang="en-US" dirty="0" smtClean="0">
                <a:solidFill>
                  <a:schemeClr val="bg1">
                    <a:lumMod val="65000"/>
                  </a:schemeClr>
                </a:solidFill>
                <a:latin typeface="Times New Roman" panose="02020603050405020304" pitchFamily="18" charset="0"/>
                <a:ea typeface="Calibri" panose="020F0502020204030204" pitchFamily="34" charset="0"/>
                <a:cs typeface="Times New Roman" panose="02020603050405020304" pitchFamily="18" charset="0"/>
              </a:rPr>
              <a:t>Version 1.0	                                                                                                                  	               2023</a:t>
            </a:r>
            <a:endParaRPr lang="en-US" dirty="0">
              <a:solidFill>
                <a:schemeClr val="bg1">
                  <a:lumMod val="65000"/>
                </a:schemeClr>
              </a:solidFill>
              <a:latin typeface="Times New Roman" panose="02020603050405020304" pitchFamily="18" charset="0"/>
              <a:ea typeface="Calibri" panose="020F0502020204030204" pitchFamily="34" charset="0"/>
              <a:cs typeface="Arial" panose="020B0604020202020204" pitchFamily="34" charset="0"/>
            </a:endParaRPr>
          </a:p>
        </p:txBody>
      </p:sp>
      <p:sp>
        <p:nvSpPr>
          <p:cNvPr id="9" name="Rectangle 8"/>
          <p:cNvSpPr/>
          <p:nvPr/>
        </p:nvSpPr>
        <p:spPr>
          <a:xfrm>
            <a:off x="3623849" y="543928"/>
            <a:ext cx="4944302" cy="769441"/>
          </a:xfrm>
          <a:prstGeom prst="rect">
            <a:avLst/>
          </a:prstGeom>
        </p:spPr>
        <p:txBody>
          <a:bodyPr wrap="none">
            <a:spAutoFit/>
          </a:bodyPr>
          <a:lstStyle/>
          <a:p>
            <a:r>
              <a:rPr lang="en-US" sz="4400" dirty="0" smtClean="0">
                <a:latin typeface="Times New Roman" panose="02020603050405020304" pitchFamily="18" charset="0"/>
                <a:ea typeface="Calibri" panose="020F0502020204030204" pitchFamily="34" charset="0"/>
                <a:cs typeface="Arial" panose="020B0604020202020204" pitchFamily="34" charset="0"/>
              </a:rPr>
              <a:t>Preliminary</a:t>
            </a:r>
            <a:r>
              <a:rPr lang="en-US" sz="4400" dirty="0" smtClean="0"/>
              <a:t> research</a:t>
            </a:r>
            <a:endParaRPr lang="en-US" sz="4400" dirty="0" smtClean="0">
              <a:latin typeface="Times New Roman" panose="02020603050405020304" pitchFamily="18" charset="0"/>
              <a:ea typeface="Calibri" panose="020F0502020204030204" pitchFamily="34" charset="0"/>
              <a:cs typeface="Arial" panose="020B0604020202020204" pitchFamily="34" charset="0"/>
            </a:endParaRPr>
          </a:p>
        </p:txBody>
      </p:sp>
      <p:sp>
        <p:nvSpPr>
          <p:cNvPr id="12" name="Rectangle 11"/>
          <p:cNvSpPr/>
          <p:nvPr/>
        </p:nvSpPr>
        <p:spPr>
          <a:xfrm>
            <a:off x="1298575" y="1577264"/>
            <a:ext cx="5600800" cy="3766929"/>
          </a:xfrm>
          <a:prstGeom prst="rect">
            <a:avLst/>
          </a:prstGeom>
        </p:spPr>
        <p:txBody>
          <a:bodyPr wrap="square">
            <a:spAutoFit/>
          </a:bodyPr>
          <a:lstStyle/>
          <a:p>
            <a:pPr>
              <a:lnSpc>
                <a:spcPct val="107000"/>
              </a:lnSpc>
              <a:spcAft>
                <a:spcPts val="800"/>
              </a:spcAft>
            </a:pPr>
            <a:r>
              <a:rPr lang="en-US" sz="3200" b="1" dirty="0" smtClean="0">
                <a:latin typeface="Times New Roman" panose="02020603050405020304" pitchFamily="18" charset="0"/>
                <a:ea typeface="Calibri" panose="020F0502020204030204" pitchFamily="34" charset="0"/>
                <a:cs typeface="Times New Roman" panose="02020603050405020304" pitchFamily="18" charset="0"/>
              </a:rPr>
              <a:t>Technologies &amp; methods: </a:t>
            </a:r>
          </a:p>
          <a:p>
            <a:pPr marL="457200" indent="-457200">
              <a:lnSpc>
                <a:spcPct val="107000"/>
              </a:lnSpc>
              <a:spcAft>
                <a:spcPts val="800"/>
              </a:spcAft>
              <a:buFontTx/>
              <a:buChar char="-"/>
            </a:pPr>
            <a:r>
              <a:rPr lang="en-US" sz="3200" dirty="0" smtClean="0">
                <a:latin typeface="Times New Roman" panose="02020603050405020304" pitchFamily="18" charset="0"/>
                <a:ea typeface="Calibri" panose="020F0502020204030204" pitchFamily="34" charset="0"/>
                <a:cs typeface="Times New Roman" panose="02020603050405020304" pitchFamily="18" charset="0"/>
              </a:rPr>
              <a:t>Haar classifiers</a:t>
            </a:r>
          </a:p>
          <a:p>
            <a:pPr marL="457200" indent="-457200">
              <a:lnSpc>
                <a:spcPct val="107000"/>
              </a:lnSpc>
              <a:spcAft>
                <a:spcPts val="800"/>
              </a:spcAft>
              <a:buFontTx/>
              <a:buChar char="-"/>
            </a:pPr>
            <a:r>
              <a:rPr lang="en-US" sz="3200" dirty="0" smtClean="0">
                <a:latin typeface="Times New Roman" panose="02020603050405020304" pitchFamily="18" charset="0"/>
                <a:ea typeface="Calibri" panose="020F0502020204030204" pitchFamily="34" charset="0"/>
                <a:cs typeface="Times New Roman" panose="02020603050405020304" pitchFamily="18" charset="0"/>
              </a:rPr>
              <a:t>Mediapipe</a:t>
            </a:r>
          </a:p>
          <a:p>
            <a:pPr marL="457200" indent="-457200">
              <a:lnSpc>
                <a:spcPct val="107000"/>
              </a:lnSpc>
              <a:spcAft>
                <a:spcPts val="800"/>
              </a:spcAft>
              <a:buFontTx/>
              <a:buChar char="-"/>
            </a:pPr>
            <a:r>
              <a:rPr lang="en-US" sz="3200" dirty="0" smtClean="0">
                <a:latin typeface="Times New Roman" panose="02020603050405020304" pitchFamily="18" charset="0"/>
                <a:ea typeface="Calibri" panose="020F0502020204030204" pitchFamily="34" charset="0"/>
                <a:cs typeface="Times New Roman" panose="02020603050405020304" pitchFamily="18" charset="0"/>
              </a:rPr>
              <a:t>Yolo model</a:t>
            </a:r>
          </a:p>
          <a:p>
            <a:pPr marL="457200" indent="-457200">
              <a:lnSpc>
                <a:spcPct val="107000"/>
              </a:lnSpc>
              <a:spcAft>
                <a:spcPts val="800"/>
              </a:spcAft>
              <a:buFontTx/>
              <a:buChar char="-"/>
            </a:pPr>
            <a:r>
              <a:rPr lang="en-US" sz="3200" dirty="0" smtClean="0">
                <a:latin typeface="Times New Roman" panose="02020603050405020304" pitchFamily="18" charset="0"/>
                <a:ea typeface="Calibri" panose="020F0502020204030204" pitchFamily="34" charset="0"/>
                <a:cs typeface="Times New Roman" panose="02020603050405020304" pitchFamily="18" charset="0"/>
              </a:rPr>
              <a:t>Midas depth maps</a:t>
            </a:r>
          </a:p>
          <a:p>
            <a:pPr marL="457200" indent="-457200">
              <a:lnSpc>
                <a:spcPct val="107000"/>
              </a:lnSpc>
              <a:spcAft>
                <a:spcPts val="800"/>
              </a:spcAft>
              <a:buFontTx/>
              <a:buChar char="-"/>
            </a:pPr>
            <a:r>
              <a:rPr lang="en-US" sz="3200" dirty="0" smtClean="0">
                <a:latin typeface="Times New Roman" panose="02020603050405020304" pitchFamily="18" charset="0"/>
                <a:ea typeface="Calibri" panose="020F0502020204030204" pitchFamily="34" charset="0"/>
                <a:cs typeface="Times New Roman" panose="02020603050405020304" pitchFamily="18" charset="0"/>
              </a:rPr>
              <a:t>Geometrical considerations</a:t>
            </a:r>
            <a:endParaRPr lang="en-US" sz="3200" dirty="0">
              <a:latin typeface="Times New Roman" panose="02020603050405020304" pitchFamily="18"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01062377"/>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Diab – Image Analysis and Computer Vision</a:t>
            </a:r>
            <a:endParaRPr lang="en-US"/>
          </a:p>
        </p:txBody>
      </p:sp>
      <p:sp>
        <p:nvSpPr>
          <p:cNvPr id="5" name="Slide Number Placeholder 4"/>
          <p:cNvSpPr>
            <a:spLocks noGrp="1"/>
          </p:cNvSpPr>
          <p:nvPr>
            <p:ph type="sldNum" sz="quarter" idx="12"/>
          </p:nvPr>
        </p:nvSpPr>
        <p:spPr/>
        <p:txBody>
          <a:bodyPr/>
          <a:lstStyle/>
          <a:p>
            <a:fld id="{E502E73A-3B24-4B1D-86ED-220BCA158FC6}" type="slidenum">
              <a:rPr lang="en-US" smtClean="0"/>
              <a:t>9</a:t>
            </a:fld>
            <a:endParaRPr lang="en-US"/>
          </a:p>
        </p:txBody>
      </p:sp>
      <p:pic>
        <p:nvPicPr>
          <p:cNvPr id="6" name="Picture 4" descr="A picture containing text&#10;&#10;Description automatically genera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5625368"/>
            <a:ext cx="993775" cy="9906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04800" y="174596"/>
            <a:ext cx="11694695" cy="369332"/>
          </a:xfrm>
          <a:prstGeom prst="rect">
            <a:avLst/>
          </a:prstGeom>
        </p:spPr>
        <p:txBody>
          <a:bodyPr wrap="square">
            <a:spAutoFit/>
          </a:bodyPr>
          <a:lstStyle/>
          <a:p>
            <a:pPr>
              <a:tabLst>
                <a:tab pos="2865755" algn="ctr"/>
                <a:tab pos="5731510" algn="r"/>
                <a:tab pos="558800" algn="l"/>
                <a:tab pos="2865755" algn="ctr"/>
                <a:tab pos="5731510" algn="r"/>
              </a:tabLst>
            </a:pPr>
            <a:r>
              <a:rPr lang="en-US" dirty="0" smtClean="0">
                <a:solidFill>
                  <a:schemeClr val="bg1">
                    <a:lumMod val="65000"/>
                  </a:schemeClr>
                </a:solidFill>
                <a:latin typeface="Times New Roman" panose="02020603050405020304" pitchFamily="18" charset="0"/>
                <a:ea typeface="Calibri" panose="020F0502020204030204" pitchFamily="34" charset="0"/>
                <a:cs typeface="Times New Roman" panose="02020603050405020304" pitchFamily="18" charset="0"/>
              </a:rPr>
              <a:t>Version 1.0	                                                                                                                  	               2023</a:t>
            </a:r>
            <a:endParaRPr lang="en-US" dirty="0">
              <a:solidFill>
                <a:schemeClr val="bg1">
                  <a:lumMod val="65000"/>
                </a:schemeClr>
              </a:solidFill>
              <a:latin typeface="Times New Roman" panose="02020603050405020304" pitchFamily="18" charset="0"/>
              <a:ea typeface="Calibri" panose="020F0502020204030204" pitchFamily="34" charset="0"/>
              <a:cs typeface="Arial" panose="020B0604020202020204" pitchFamily="34" charset="0"/>
            </a:endParaRPr>
          </a:p>
        </p:txBody>
      </p:sp>
      <p:sp>
        <p:nvSpPr>
          <p:cNvPr id="9" name="Rectangle 8"/>
          <p:cNvSpPr/>
          <p:nvPr/>
        </p:nvSpPr>
        <p:spPr>
          <a:xfrm>
            <a:off x="3623849" y="543928"/>
            <a:ext cx="4944302" cy="769441"/>
          </a:xfrm>
          <a:prstGeom prst="rect">
            <a:avLst/>
          </a:prstGeom>
        </p:spPr>
        <p:txBody>
          <a:bodyPr wrap="none">
            <a:spAutoFit/>
          </a:bodyPr>
          <a:lstStyle/>
          <a:p>
            <a:r>
              <a:rPr lang="en-US" sz="4400" dirty="0" smtClean="0">
                <a:latin typeface="Times New Roman" panose="02020603050405020304" pitchFamily="18" charset="0"/>
                <a:ea typeface="Calibri" panose="020F0502020204030204" pitchFamily="34" charset="0"/>
                <a:cs typeface="Arial" panose="020B0604020202020204" pitchFamily="34" charset="0"/>
              </a:rPr>
              <a:t>Preliminary</a:t>
            </a:r>
            <a:r>
              <a:rPr lang="en-US" sz="4400" dirty="0" smtClean="0"/>
              <a:t> research</a:t>
            </a:r>
            <a:endParaRPr lang="en-US" sz="4400" dirty="0" smtClean="0">
              <a:latin typeface="Times New Roman" panose="02020603050405020304" pitchFamily="18" charset="0"/>
              <a:ea typeface="Calibri" panose="020F0502020204030204" pitchFamily="34" charset="0"/>
              <a:cs typeface="Arial" panose="020B0604020202020204" pitchFamily="34" charset="0"/>
            </a:endParaRPr>
          </a:p>
        </p:txBody>
      </p:sp>
      <p:sp>
        <p:nvSpPr>
          <p:cNvPr id="12" name="Rectangle 11"/>
          <p:cNvSpPr/>
          <p:nvPr/>
        </p:nvSpPr>
        <p:spPr>
          <a:xfrm>
            <a:off x="1298575" y="1577264"/>
            <a:ext cx="5600800" cy="3766929"/>
          </a:xfrm>
          <a:prstGeom prst="rect">
            <a:avLst/>
          </a:prstGeom>
        </p:spPr>
        <p:txBody>
          <a:bodyPr wrap="square">
            <a:spAutoFit/>
          </a:bodyPr>
          <a:lstStyle/>
          <a:p>
            <a:pPr>
              <a:lnSpc>
                <a:spcPct val="107000"/>
              </a:lnSpc>
              <a:spcAft>
                <a:spcPts val="800"/>
              </a:spcAft>
            </a:pPr>
            <a:r>
              <a:rPr lang="en-US" sz="3200" b="1" dirty="0" smtClean="0">
                <a:latin typeface="Times New Roman" panose="02020603050405020304" pitchFamily="18" charset="0"/>
                <a:ea typeface="Calibri" panose="020F0502020204030204" pitchFamily="34" charset="0"/>
                <a:cs typeface="Times New Roman" panose="02020603050405020304" pitchFamily="18" charset="0"/>
              </a:rPr>
              <a:t>Technologies &amp; methods: </a:t>
            </a:r>
          </a:p>
          <a:p>
            <a:pPr marL="457200" indent="-457200">
              <a:lnSpc>
                <a:spcPct val="107000"/>
              </a:lnSpc>
              <a:spcAft>
                <a:spcPts val="800"/>
              </a:spcAft>
              <a:buFontTx/>
              <a:buChar char="-"/>
            </a:pPr>
            <a:r>
              <a:rPr lang="en-US" sz="3200" dirty="0" smtClean="0">
                <a:solidFill>
                  <a:srgbClr val="0070C0"/>
                </a:solidFill>
                <a:latin typeface="Times New Roman" panose="02020603050405020304" pitchFamily="18" charset="0"/>
                <a:ea typeface="Calibri" panose="020F0502020204030204" pitchFamily="34" charset="0"/>
                <a:cs typeface="Times New Roman" panose="02020603050405020304" pitchFamily="18" charset="0"/>
              </a:rPr>
              <a:t>Haar classifiers</a:t>
            </a:r>
          </a:p>
          <a:p>
            <a:pPr marL="457200" indent="-457200">
              <a:lnSpc>
                <a:spcPct val="107000"/>
              </a:lnSpc>
              <a:spcAft>
                <a:spcPts val="800"/>
              </a:spcAft>
              <a:buFontTx/>
              <a:buChar char="-"/>
            </a:pPr>
            <a:r>
              <a:rPr lang="en-US" sz="3200" dirty="0" smtClean="0">
                <a:latin typeface="Times New Roman" panose="02020603050405020304" pitchFamily="18" charset="0"/>
                <a:ea typeface="Calibri" panose="020F0502020204030204" pitchFamily="34" charset="0"/>
                <a:cs typeface="Times New Roman" panose="02020603050405020304" pitchFamily="18" charset="0"/>
              </a:rPr>
              <a:t>Mediapipe</a:t>
            </a:r>
          </a:p>
          <a:p>
            <a:pPr marL="457200" indent="-457200">
              <a:lnSpc>
                <a:spcPct val="107000"/>
              </a:lnSpc>
              <a:spcAft>
                <a:spcPts val="800"/>
              </a:spcAft>
              <a:buFontTx/>
              <a:buChar char="-"/>
            </a:pPr>
            <a:r>
              <a:rPr lang="en-US" sz="3200" dirty="0" smtClean="0">
                <a:latin typeface="Times New Roman" panose="02020603050405020304" pitchFamily="18" charset="0"/>
                <a:ea typeface="Calibri" panose="020F0502020204030204" pitchFamily="34" charset="0"/>
                <a:cs typeface="Times New Roman" panose="02020603050405020304" pitchFamily="18" charset="0"/>
              </a:rPr>
              <a:t>Yolo model</a:t>
            </a:r>
          </a:p>
          <a:p>
            <a:pPr marL="457200" indent="-457200">
              <a:lnSpc>
                <a:spcPct val="107000"/>
              </a:lnSpc>
              <a:spcAft>
                <a:spcPts val="800"/>
              </a:spcAft>
              <a:buFontTx/>
              <a:buChar char="-"/>
            </a:pPr>
            <a:r>
              <a:rPr lang="en-US" sz="3200" dirty="0" smtClean="0">
                <a:latin typeface="Times New Roman" panose="02020603050405020304" pitchFamily="18" charset="0"/>
                <a:ea typeface="Calibri" panose="020F0502020204030204" pitchFamily="34" charset="0"/>
                <a:cs typeface="Times New Roman" panose="02020603050405020304" pitchFamily="18" charset="0"/>
              </a:rPr>
              <a:t>Midas depth maps</a:t>
            </a:r>
          </a:p>
          <a:p>
            <a:pPr marL="457200" indent="-457200">
              <a:lnSpc>
                <a:spcPct val="107000"/>
              </a:lnSpc>
              <a:spcAft>
                <a:spcPts val="800"/>
              </a:spcAft>
              <a:buFontTx/>
              <a:buChar char="-"/>
            </a:pPr>
            <a:r>
              <a:rPr lang="en-US" sz="3200" dirty="0" smtClean="0">
                <a:latin typeface="Times New Roman" panose="02020603050405020304" pitchFamily="18" charset="0"/>
                <a:ea typeface="Calibri" panose="020F0502020204030204" pitchFamily="34" charset="0"/>
                <a:cs typeface="Times New Roman" panose="02020603050405020304" pitchFamily="18" charset="0"/>
              </a:rPr>
              <a:t>Geometrical considerations</a:t>
            </a:r>
            <a:endParaRPr lang="en-US" sz="3200" dirty="0">
              <a:latin typeface="Times New Roman" panose="02020603050405020304" pitchFamily="18" charset="0"/>
              <a:ea typeface="Calibri" panose="020F0502020204030204" pitchFamily="34" charset="0"/>
              <a:cs typeface="Arial" panose="020B0604020202020204" pitchFamily="34" charset="0"/>
            </a:endParaRPr>
          </a:p>
        </p:txBody>
      </p:sp>
      <p:pic>
        <p:nvPicPr>
          <p:cNvPr id="10" name="Picture 9" descr="A picture containing person, person, toy, lady&#10;&#10;Description automatically generated"/>
          <p:cNvPicPr/>
          <p:nvPr/>
        </p:nvPicPr>
        <p:blipFill>
          <a:blip r:embed="rId3">
            <a:extLst>
              <a:ext uri="{28A0092B-C50C-407E-A947-70E740481C1C}">
                <a14:useLocalDpi xmlns:a14="http://schemas.microsoft.com/office/drawing/2010/main" val="0"/>
              </a:ext>
            </a:extLst>
          </a:blip>
          <a:stretch>
            <a:fillRect/>
          </a:stretch>
        </p:blipFill>
        <p:spPr>
          <a:xfrm>
            <a:off x="7829483" y="1682701"/>
            <a:ext cx="2694138" cy="3533217"/>
          </a:xfrm>
          <a:prstGeom prst="rect">
            <a:avLst/>
          </a:prstGeom>
        </p:spPr>
      </p:pic>
    </p:spTree>
    <p:extLst>
      <p:ext uri="{BB962C8B-B14F-4D97-AF65-F5344CB8AC3E}">
        <p14:creationId xmlns:p14="http://schemas.microsoft.com/office/powerpoint/2010/main" val="3276545887"/>
      </p:ext>
    </p:extLst>
  </p:cSld>
  <p:clrMapOvr>
    <a:masterClrMapping/>
  </p:clrMapOvr>
  <p:transition spd="med">
    <p:pull/>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117</TotalTime>
  <Words>1635</Words>
  <Application>Microsoft Office PowerPoint</Application>
  <PresentationFormat>Widescreen</PresentationFormat>
  <Paragraphs>337</Paragraphs>
  <Slides>43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16</cp:revision>
  <dcterms:created xsi:type="dcterms:W3CDTF">2023-02-10T15:07:35Z</dcterms:created>
  <dcterms:modified xsi:type="dcterms:W3CDTF">2023-02-10T17:04:55Z</dcterms:modified>
</cp:coreProperties>
</file>