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4"/>
  </p:notesMasterIdLst>
  <p:sldIdLst>
    <p:sldId id="256" r:id="rId2"/>
    <p:sldId id="257" r:id="rId3"/>
    <p:sldId id="259" r:id="rId4"/>
    <p:sldId id="296" r:id="rId5"/>
    <p:sldId id="260" r:id="rId6"/>
    <p:sldId id="261" r:id="rId7"/>
    <p:sldId id="262" r:id="rId8"/>
    <p:sldId id="297" r:id="rId9"/>
    <p:sldId id="265" r:id="rId10"/>
    <p:sldId id="300" r:id="rId11"/>
    <p:sldId id="301" r:id="rId12"/>
    <p:sldId id="302" r:id="rId13"/>
    <p:sldId id="285" r:id="rId14"/>
    <p:sldId id="266" r:id="rId15"/>
    <p:sldId id="299" r:id="rId16"/>
    <p:sldId id="271" r:id="rId17"/>
    <p:sldId id="273" r:id="rId18"/>
    <p:sldId id="298" r:id="rId19"/>
    <p:sldId id="303" r:id="rId20"/>
    <p:sldId id="304" r:id="rId21"/>
    <p:sldId id="305" r:id="rId22"/>
    <p:sldId id="263" r:id="rId23"/>
    <p:sldId id="312" r:id="rId24"/>
    <p:sldId id="306" r:id="rId25"/>
    <p:sldId id="307" r:id="rId26"/>
    <p:sldId id="309" r:id="rId27"/>
    <p:sldId id="311" r:id="rId28"/>
    <p:sldId id="308" r:id="rId29"/>
    <p:sldId id="310" r:id="rId30"/>
    <p:sldId id="313" r:id="rId31"/>
    <p:sldId id="314" r:id="rId32"/>
    <p:sldId id="315"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Roboto Slab" pitchFamily="2" charset="0"/>
      <p:regular r:id="rId39"/>
      <p:bold r:id="rId40"/>
    </p:embeddedFont>
    <p:embeddedFont>
      <p:font typeface="Source Sans Pr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65" y="427"/>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notesMaster" Target="notesMasters/notesMaster1.xml" /><Relationship Id="rId42" Type="http://schemas.openxmlformats.org/officeDocument/2006/relationships/font" Target="fonts/font8.fntdata"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font" Target="fonts/font4.fntdata"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7.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font" Target="fonts/font3.fntdata" /><Relationship Id="rId40" Type="http://schemas.openxmlformats.org/officeDocument/2006/relationships/font" Target="fonts/font6.fntdata"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2.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font" Target="fonts/font10.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font" Target="fonts/font1.fntdata" /><Relationship Id="rId43" Type="http://schemas.openxmlformats.org/officeDocument/2006/relationships/font" Target="fonts/font9.fntdata" /><Relationship Id="rId4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687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0756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bf1dbd17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bf1dbd17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215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8.xml" /></Relationships>
</file>

<file path=ppt/slides/_rels/slide1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363245" y="2400197"/>
            <a:ext cx="6553063"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t>Detecting fraudulent health insurance claims submitted by GP’s- NatHealth </a:t>
            </a:r>
            <a:br>
              <a:rPr lang="en-US" sz="4800" dirty="0"/>
            </a:br>
            <a:r>
              <a:rPr lang="en-US" sz="4800" dirty="0"/>
              <a:t>Data set </a:t>
            </a:r>
            <a:br>
              <a:rPr lang="en-US" sz="4800" dirty="0"/>
            </a:br>
            <a:br>
              <a:rPr lang="en-US" sz="4800" dirty="0"/>
            </a:br>
            <a:endParaRPr sz="4800" dirty="0"/>
          </a:p>
        </p:txBody>
      </p:sp>
      <p:sp>
        <p:nvSpPr>
          <p:cNvPr id="2" name="TextBox 1">
            <a:extLst>
              <a:ext uri="{FF2B5EF4-FFF2-40B4-BE49-F238E27FC236}">
                <a16:creationId xmlns:a16="http://schemas.microsoft.com/office/drawing/2014/main" id="{698F0B86-0F15-412A-8A6A-F23C1A592321}"/>
              </a:ext>
            </a:extLst>
          </p:cNvPr>
          <p:cNvSpPr txBox="1"/>
          <p:nvPr/>
        </p:nvSpPr>
        <p:spPr>
          <a:xfrm>
            <a:off x="539646" y="4107305"/>
            <a:ext cx="5021705" cy="307777"/>
          </a:xfrm>
          <a:prstGeom prst="rect">
            <a:avLst/>
          </a:prstGeom>
          <a:noFill/>
        </p:spPr>
        <p:txBody>
          <a:bodyPr wrap="square" rtlCol="0">
            <a:spAutoFit/>
          </a:bodyPr>
          <a:lstStyle/>
          <a:p>
            <a:r>
              <a:rPr lang="en-US" b="1" dirty="0"/>
              <a:t>Data Management Plan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8AB062-AC41-4847-8FF6-0FCE44B8D582}"/>
              </a:ext>
            </a:extLst>
          </p:cNvPr>
          <p:cNvSpPr>
            <a:spLocks noGrp="1"/>
          </p:cNvSpPr>
          <p:nvPr>
            <p:ph type="body" idx="1"/>
          </p:nvPr>
        </p:nvSpPr>
        <p:spPr>
          <a:xfrm>
            <a:off x="591278" y="342900"/>
            <a:ext cx="7571700" cy="4015650"/>
          </a:xfrm>
        </p:spPr>
        <p:txBody>
          <a:bodyPr/>
          <a:lstStyle/>
          <a:p>
            <a:pPr marL="0" marR="0">
              <a:spcBef>
                <a:spcPts val="0"/>
              </a:spcBef>
              <a:spcAft>
                <a:spcPts val="800"/>
              </a:spcAf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project, we will look at several patterns related to abnormal provider records:</a:t>
            </a:r>
            <a:endParaRPr lang="en-US" b="1"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Symbol" panose="05050102010706020507" pitchFamily="18" charset="2"/>
              <a:buChar char=""/>
            </a:pP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Overcharging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treatment or medicine in a health center. </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unusually high number of invoices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a particular insured in the short time frame (3-4 days).</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fontAlgn="base">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several examples of inappropriate practices, such as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overservicing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 providing excessive or unnecessary services),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upcoding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(claiming for more expensive services when less expensive services are provided),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poor quality medicine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(i.e., providing a service of questionable therapeutic benefit), and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ordering Lab tests randomly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 haphazardly that have no bearing on the patient's condition.</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8C1214F9-1780-4594-AB10-B1ECC787C9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75823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4775C9-6491-4F05-8A9F-389EABD9AF79}"/>
              </a:ext>
            </a:extLst>
          </p:cNvPr>
          <p:cNvSpPr>
            <a:spLocks noGrp="1"/>
          </p:cNvSpPr>
          <p:nvPr>
            <p:ph type="body" idx="1"/>
          </p:nvPr>
        </p:nvSpPr>
        <p:spPr>
          <a:xfrm>
            <a:off x="317226" y="511423"/>
            <a:ext cx="8721265" cy="3573600"/>
          </a:xfrm>
        </p:spPr>
        <p:txBody>
          <a:bodyPr/>
          <a:lstStyle/>
          <a:p>
            <a:pPr marL="342900" marR="0" lvl="0" indent="-342900" fontAlgn="base">
              <a:spcBef>
                <a:spcPts val="0"/>
              </a:spcBef>
              <a:spcAft>
                <a:spcPts val="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Patients </a:t>
            </a:r>
            <a:r>
              <a:rPr lang="en-US"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consult many doctors (*doctor shops)</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order to obtain large amounts of prescription drugs, and they receive help from the doctors in order to obtain prescription medications.</a:t>
            </a:r>
            <a:endParaRPr lang="en-US" sz="2000" dirty="0">
              <a:effectLst/>
              <a:latin typeface="Times New Roman" panose="02020603050405020304" pitchFamily="18" charset="0"/>
              <a:ea typeface="Times New Roman" panose="02020603050405020304" pitchFamily="18" charset="0"/>
            </a:endParaRPr>
          </a:p>
          <a:p>
            <a:pPr marL="800100" lvl="1" indent="-342900" fontAlgn="base">
              <a:spcAft>
                <a:spcPts val="80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patients are susceptible to receiving large quantities of medicines that are far beyond their own therapeutic needs, either for sale or to support their own drug habit.</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800"/>
              </a:spcAft>
              <a:buFont typeface="Symbol" panose="05050102010706020507" pitchFamily="18" charset="2"/>
              <a:buChar char=""/>
            </a:pPr>
            <a:r>
              <a:rPr 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bnormal behaviors may be related to drug abuse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usually, the drug with the abuse behavior's high price directly influences the profit or kickback.</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800"/>
              </a:spcAft>
              <a:buFont typeface="Symbol" panose="05050102010706020507" pitchFamily="18" charset="2"/>
              <a:buChar char=""/>
            </a:pPr>
            <a:r>
              <a:rPr lang="en-US"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Billing for unnecessary services or procedures</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such as daily checkups rather than monthly ones, only to create insurance payments.</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800"/>
              </a:spcAft>
              <a:buFont typeface="Symbol" panose="05050102010706020507" pitchFamily="18" charset="2"/>
              <a:buChar char=""/>
            </a:pPr>
            <a:r>
              <a:rPr lang="en-US"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Faking diagnoses to justify non-medically necessary services and procedures.</a:t>
            </a:r>
            <a:endParaRPr lang="en-US" sz="2000" dirty="0">
              <a:solidFill>
                <a:srgbClr val="FF0000"/>
              </a:solidFill>
              <a:effectLst/>
              <a:latin typeface="Times New Roman" panose="02020603050405020304" pitchFamily="18" charset="0"/>
              <a:ea typeface="Times New Roman" panose="02020603050405020304" pitchFamily="18" charset="0"/>
            </a:endParaRPr>
          </a:p>
          <a:p>
            <a:endParaRPr lang="en-US" sz="2000" dirty="0"/>
          </a:p>
        </p:txBody>
      </p:sp>
      <p:sp>
        <p:nvSpPr>
          <p:cNvPr id="4" name="Slide Number Placeholder 3">
            <a:extLst>
              <a:ext uri="{FF2B5EF4-FFF2-40B4-BE49-F238E27FC236}">
                <a16:creationId xmlns:a16="http://schemas.microsoft.com/office/drawing/2014/main" id="{E3FC26D8-7D4D-4201-B13D-AEF0CBE50D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48856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2709B5-F31D-41B7-9B34-41FBAFE2B10B}"/>
              </a:ext>
            </a:extLst>
          </p:cNvPr>
          <p:cNvSpPr>
            <a:spLocks noGrp="1"/>
          </p:cNvSpPr>
          <p:nvPr>
            <p:ph type="body" idx="1"/>
          </p:nvPr>
        </p:nvSpPr>
        <p:spPr>
          <a:xfrm>
            <a:off x="610304" y="784950"/>
            <a:ext cx="7571700" cy="3573600"/>
          </a:xfrm>
        </p:spPr>
        <p:txBody>
          <a:bodyPr/>
          <a:lstStyle/>
          <a:p>
            <a:pPr marL="342900" marR="0" lvl="0" indent="-342900" fontAlgn="base">
              <a:spcBef>
                <a:spcPts val="0"/>
              </a:spcBef>
              <a:spcAft>
                <a:spcPts val="80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Abuse of drugs with similar effects was detected in the records, which suggests </a:t>
            </a:r>
            <a:r>
              <a:rPr lang="en-US"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that excessive dosages and drugs with similar effects were taken for individual treatment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usually involves medical providers abusing patients.</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80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average amount for a single outpatient visit is 150 NIS.  If the price is higher than this figure.</a:t>
            </a:r>
          </a:p>
          <a:p>
            <a:pPr marL="342900" marR="0" lvl="0" indent="-342900" fontAlgn="base">
              <a:spcBef>
                <a:spcPts val="0"/>
              </a:spcBef>
              <a:spcAft>
                <a:spcPts val="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large number of medical claims in a short period of time. </a:t>
            </a: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fontAlgn="base">
              <a:spcBef>
                <a:spcPts val="0"/>
              </a:spcBef>
              <a:spcAft>
                <a:spcPts val="0"/>
              </a:spcAft>
              <a:buFont typeface="Symbol" panose="05050102010706020507" pitchFamily="18" charset="2"/>
              <a:buChar char=""/>
            </a:pPr>
            <a:r>
              <a:rPr lang="en-US" sz="2000" dirty="0">
                <a:solidFill>
                  <a:srgbClr val="000000"/>
                </a:solidFill>
                <a:latin typeface="Times New Roman" panose="02020603050405020304" pitchFamily="18" charset="0"/>
                <a:cs typeface="Times New Roman" panose="02020603050405020304" pitchFamily="18" charset="0"/>
              </a:rPr>
              <a:t>Billing for expensive services instead of billing for low cost services or procedures which were performed.</a:t>
            </a:r>
          </a:p>
          <a:p>
            <a:pPr marL="342900" marR="0" lvl="0" indent="-342900" fontAlgn="base">
              <a:spcBef>
                <a:spcPts val="0"/>
              </a:spcBef>
              <a:spcAft>
                <a:spcPts val="0"/>
              </a:spcAft>
              <a:buFont typeface="Symbol" panose="05050102010706020507" pitchFamily="18" charset="2"/>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fontAlgn="base">
              <a:spcBef>
                <a:spcPts val="0"/>
              </a:spcBef>
              <a:spcAft>
                <a:spcPts val="800"/>
              </a:spcAft>
              <a:buFont typeface="Symbol" panose="05050102010706020507" pitchFamily="18" charset="2"/>
              <a:buChar char=""/>
            </a:pPr>
            <a:endParaRPr lang="en-US" sz="2000" dirty="0"/>
          </a:p>
        </p:txBody>
      </p:sp>
      <p:sp>
        <p:nvSpPr>
          <p:cNvPr id="4" name="Slide Number Placeholder 3">
            <a:extLst>
              <a:ext uri="{FF2B5EF4-FFF2-40B4-BE49-F238E27FC236}">
                <a16:creationId xmlns:a16="http://schemas.microsoft.com/office/drawing/2014/main" id="{2E23BD1E-5F90-4813-88A2-AE211AF79F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16788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title"/>
          </p:nvPr>
        </p:nvSpPr>
        <p:spPr>
          <a:xfrm>
            <a:off x="250286" y="872000"/>
            <a:ext cx="8222678" cy="702600"/>
          </a:xfrm>
          <a:prstGeom prst="rect">
            <a:avLst/>
          </a:prstGeom>
        </p:spPr>
        <p:txBody>
          <a:bodyPr spcFirstLastPara="1" wrap="square" lIns="91425" tIns="91425" rIns="91425" bIns="91425" anchor="b" anchorCtr="0">
            <a:noAutofit/>
          </a:bodyPr>
          <a:lstStyle/>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We require a generic approach to develop predictors for detecting healthcare fraud in this specialty within the time frame of four to six months for this project.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00" name="Google Shape;500;p4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501" name="Google Shape;501;p41"/>
          <p:cNvGraphicFramePr/>
          <p:nvPr>
            <p:extLst>
              <p:ext uri="{D42A27DB-BD31-4B8C-83A1-F6EECF244321}">
                <p14:modId xmlns:p14="http://schemas.microsoft.com/office/powerpoint/2010/main" val="3765365103"/>
              </p:ext>
            </p:extLst>
          </p:nvPr>
        </p:nvGraphicFramePr>
        <p:xfrm>
          <a:off x="548640" y="1661159"/>
          <a:ext cx="7222171" cy="2681970"/>
        </p:xfrm>
        <a:graphic>
          <a:graphicData uri="http://schemas.openxmlformats.org/drawingml/2006/table">
            <a:tbl>
              <a:tblPr>
                <a:noFill/>
                <a:tableStyleId>{701FB10D-A61A-4DE4-8506-F670E7A89527}</a:tableStyleId>
              </a:tblPr>
              <a:tblGrid>
                <a:gridCol w="1243681">
                  <a:extLst>
                    <a:ext uri="{9D8B030D-6E8A-4147-A177-3AD203B41FA5}">
                      <a16:colId xmlns:a16="http://schemas.microsoft.com/office/drawing/2014/main" val="20000"/>
                    </a:ext>
                  </a:extLst>
                </a:gridCol>
                <a:gridCol w="427035">
                  <a:extLst>
                    <a:ext uri="{9D8B030D-6E8A-4147-A177-3AD203B41FA5}">
                      <a16:colId xmlns:a16="http://schemas.microsoft.com/office/drawing/2014/main" val="20001"/>
                    </a:ext>
                  </a:extLst>
                </a:gridCol>
                <a:gridCol w="427035">
                  <a:extLst>
                    <a:ext uri="{9D8B030D-6E8A-4147-A177-3AD203B41FA5}">
                      <a16:colId xmlns:a16="http://schemas.microsoft.com/office/drawing/2014/main" val="20002"/>
                    </a:ext>
                  </a:extLst>
                </a:gridCol>
                <a:gridCol w="427035">
                  <a:extLst>
                    <a:ext uri="{9D8B030D-6E8A-4147-A177-3AD203B41FA5}">
                      <a16:colId xmlns:a16="http://schemas.microsoft.com/office/drawing/2014/main" val="20003"/>
                    </a:ext>
                  </a:extLst>
                </a:gridCol>
                <a:gridCol w="427035">
                  <a:extLst>
                    <a:ext uri="{9D8B030D-6E8A-4147-A177-3AD203B41FA5}">
                      <a16:colId xmlns:a16="http://schemas.microsoft.com/office/drawing/2014/main" val="20004"/>
                    </a:ext>
                  </a:extLst>
                </a:gridCol>
                <a:gridCol w="427035">
                  <a:extLst>
                    <a:ext uri="{9D8B030D-6E8A-4147-A177-3AD203B41FA5}">
                      <a16:colId xmlns:a16="http://schemas.microsoft.com/office/drawing/2014/main" val="20005"/>
                    </a:ext>
                  </a:extLst>
                </a:gridCol>
                <a:gridCol w="427035">
                  <a:extLst>
                    <a:ext uri="{9D8B030D-6E8A-4147-A177-3AD203B41FA5}">
                      <a16:colId xmlns:a16="http://schemas.microsoft.com/office/drawing/2014/main" val="20006"/>
                    </a:ext>
                  </a:extLst>
                </a:gridCol>
                <a:gridCol w="427035">
                  <a:extLst>
                    <a:ext uri="{9D8B030D-6E8A-4147-A177-3AD203B41FA5}">
                      <a16:colId xmlns:a16="http://schemas.microsoft.com/office/drawing/2014/main" val="20007"/>
                    </a:ext>
                  </a:extLst>
                </a:gridCol>
                <a:gridCol w="427035">
                  <a:extLst>
                    <a:ext uri="{9D8B030D-6E8A-4147-A177-3AD203B41FA5}">
                      <a16:colId xmlns:a16="http://schemas.microsoft.com/office/drawing/2014/main" val="20008"/>
                    </a:ext>
                  </a:extLst>
                </a:gridCol>
                <a:gridCol w="427035">
                  <a:extLst>
                    <a:ext uri="{9D8B030D-6E8A-4147-A177-3AD203B41FA5}">
                      <a16:colId xmlns:a16="http://schemas.microsoft.com/office/drawing/2014/main" val="20009"/>
                    </a:ext>
                  </a:extLst>
                </a:gridCol>
                <a:gridCol w="427035">
                  <a:extLst>
                    <a:ext uri="{9D8B030D-6E8A-4147-A177-3AD203B41FA5}">
                      <a16:colId xmlns:a16="http://schemas.microsoft.com/office/drawing/2014/main" val="20010"/>
                    </a:ext>
                  </a:extLst>
                </a:gridCol>
                <a:gridCol w="427035">
                  <a:extLst>
                    <a:ext uri="{9D8B030D-6E8A-4147-A177-3AD203B41FA5}">
                      <a16:colId xmlns:a16="http://schemas.microsoft.com/office/drawing/2014/main" val="20011"/>
                    </a:ext>
                  </a:extLst>
                </a:gridCol>
                <a:gridCol w="427035">
                  <a:extLst>
                    <a:ext uri="{9D8B030D-6E8A-4147-A177-3AD203B41FA5}">
                      <a16:colId xmlns:a16="http://schemas.microsoft.com/office/drawing/2014/main" val="20012"/>
                    </a:ext>
                  </a:extLst>
                </a:gridCol>
                <a:gridCol w="427035">
                  <a:extLst>
                    <a:ext uri="{9D8B030D-6E8A-4147-A177-3AD203B41FA5}">
                      <a16:colId xmlns:a16="http://schemas.microsoft.com/office/drawing/2014/main" val="20013"/>
                    </a:ext>
                  </a:extLst>
                </a:gridCol>
                <a:gridCol w="427035">
                  <a:extLst>
                    <a:ext uri="{9D8B030D-6E8A-4147-A177-3AD203B41FA5}">
                      <a16:colId xmlns:a16="http://schemas.microsoft.com/office/drawing/2014/main" val="20014"/>
                    </a:ext>
                  </a:extLst>
                </a:gridCol>
              </a:tblGrid>
              <a:tr h="268197">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dirty="0">
                          <a:solidFill>
                            <a:schemeClr val="dk2"/>
                          </a:solidFill>
                          <a:latin typeface="Source Sans Pro"/>
                          <a:ea typeface="Source Sans Pro"/>
                          <a:cs typeface="Source Sans Pro"/>
                          <a:sym typeface="Source Sans Pro"/>
                        </a:rPr>
                        <a:t>3 months</a:t>
                      </a:r>
                      <a:endParaRPr sz="800" b="1"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dirty="0">
                          <a:solidFill>
                            <a:schemeClr val="dk2"/>
                          </a:solidFill>
                          <a:latin typeface="Source Sans Pro"/>
                          <a:ea typeface="Source Sans Pro"/>
                          <a:cs typeface="Source Sans Pro"/>
                          <a:sym typeface="Source Sans Pro"/>
                        </a:rPr>
                        <a:t>3 months</a:t>
                      </a:r>
                      <a:endParaRPr sz="800" b="1"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197">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1</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5</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6</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7</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8</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9</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10</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14</a:t>
                      </a:r>
                      <a:endParaRPr sz="800" dirty="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68197">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Task 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68197">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68197">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68197">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68197">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5</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68197">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6</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68197">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7</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68197">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8</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
        <p:nvSpPr>
          <p:cNvPr id="5" name="Google Shape;150;p21">
            <a:extLst>
              <a:ext uri="{FF2B5EF4-FFF2-40B4-BE49-F238E27FC236}">
                <a16:creationId xmlns:a16="http://schemas.microsoft.com/office/drawing/2014/main" id="{5A5F7E2A-DD5B-4B58-92C9-66E28F1C171E}"/>
              </a:ext>
            </a:extLst>
          </p:cNvPr>
          <p:cNvSpPr txBox="1">
            <a:spLocks/>
          </p:cNvSpPr>
          <p:nvPr/>
        </p:nvSpPr>
        <p:spPr>
          <a:xfrm>
            <a:off x="199111" y="169400"/>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Time Frame of the project</a:t>
            </a:r>
          </a:p>
        </p:txBody>
      </p:sp>
    </p:spTree>
    <p:extLst>
      <p:ext uri="{BB962C8B-B14F-4D97-AF65-F5344CB8AC3E}">
        <p14:creationId xmlns:p14="http://schemas.microsoft.com/office/powerpoint/2010/main" val="201887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2"/>
          <p:cNvSpPr/>
          <p:nvPr/>
        </p:nvSpPr>
        <p:spPr>
          <a:xfrm>
            <a:off x="387174" y="327675"/>
            <a:ext cx="3087545" cy="2496900"/>
          </a:xfrm>
          <a:prstGeom prst="ellipse">
            <a:avLst/>
          </a:prstGeom>
          <a:no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chemeClr val="accent1"/>
                </a:solidFill>
                <a:latin typeface="Roboto Slab"/>
                <a:ea typeface="Roboto Slab"/>
                <a:cs typeface="Source Sans Pro"/>
                <a:sym typeface="Roboto Slab"/>
              </a:rPr>
              <a:t>The Data </a:t>
            </a:r>
            <a:r>
              <a:rPr lang="en" sz="1800" dirty="0">
                <a:solidFill>
                  <a:srgbClr val="FFFFFF"/>
                </a:solidFill>
                <a:latin typeface="Source Sans Pro"/>
                <a:ea typeface="Source Sans Pro"/>
                <a:cs typeface="Source Sans Pro"/>
                <a:sym typeface="Source Sans Pro"/>
              </a:rPr>
              <a:t>.</a:t>
            </a:r>
            <a:endParaRPr sz="1800" dirty="0">
              <a:solidFill>
                <a:srgbClr val="FFFFFF"/>
              </a:solidFill>
              <a:latin typeface="Roboto Slab"/>
              <a:ea typeface="Roboto Slab"/>
              <a:cs typeface="Roboto Slab"/>
              <a:sym typeface="Roboto Slab"/>
            </a:endParaRPr>
          </a:p>
        </p:txBody>
      </p:sp>
      <p:sp>
        <p:nvSpPr>
          <p:cNvPr id="162" name="Google Shape;162;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13A956-0A4A-4D10-AA87-ACB57DDF0D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Text Placeholder 4">
            <a:extLst>
              <a:ext uri="{FF2B5EF4-FFF2-40B4-BE49-F238E27FC236}">
                <a16:creationId xmlns:a16="http://schemas.microsoft.com/office/drawing/2014/main" id="{1CB426FD-E118-4570-ADB4-C7A687577ADC}"/>
              </a:ext>
            </a:extLst>
          </p:cNvPr>
          <p:cNvSpPr txBox="1">
            <a:spLocks noGrp="1"/>
          </p:cNvSpPr>
          <p:nvPr>
            <p:ph type="body" idx="1"/>
          </p:nvPr>
        </p:nvSpPr>
        <p:spPr>
          <a:xfrm>
            <a:off x="785813" y="1262063"/>
            <a:ext cx="7572375" cy="207746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In </a:t>
            </a:r>
            <a:r>
              <a:rPr lang="en-US" sz="1800" dirty="0">
                <a:solidFill>
                  <a:srgbClr val="000000"/>
                </a:solidFill>
                <a:effectLst/>
                <a:latin typeface="Times New Roman" panose="02020603050405020304" pitchFamily="18" charset="0"/>
                <a:ea typeface="Calibri" panose="020F0502020204030204" pitchFamily="34" charset="0"/>
              </a:rPr>
              <a:t>order to obtain the required data, NatHealth and the team participants signed a confidentiality agreement. </a:t>
            </a:r>
          </a:p>
          <a:p>
            <a:r>
              <a:rPr lang="en-US" sz="1800" dirty="0">
                <a:effectLst/>
                <a:latin typeface="Times New Roman" panose="02020603050405020304" pitchFamily="18" charset="0"/>
                <a:ea typeface="Times New Roman" panose="02020603050405020304" pitchFamily="18" charset="0"/>
              </a:rPr>
              <a:t>NatHealth database of a sample of large number of structured transactions from 2018 through 2021.</a:t>
            </a:r>
          </a:p>
          <a:p>
            <a:r>
              <a:rPr lang="en-US" sz="1800" dirty="0">
                <a:effectLst/>
                <a:latin typeface="Times New Roman" panose="02020603050405020304" pitchFamily="18" charset="0"/>
                <a:ea typeface="Times New Roman" panose="02020603050405020304" pitchFamily="18" charset="0"/>
              </a:rPr>
              <a:t> These transactions are stored in Excel 2019 spreadsheet format, with no indices indicating fraud or legitimacy.</a:t>
            </a:r>
            <a:endParaRPr lang="en-US" sz="2400" b="1" dirty="0">
              <a:solidFill>
                <a:schemeClr val="accent6">
                  <a:lumMod val="10000"/>
                </a:schemeClr>
              </a:solidFill>
            </a:endParaRPr>
          </a:p>
        </p:txBody>
      </p:sp>
      <p:sp>
        <p:nvSpPr>
          <p:cNvPr id="8" name="TextBox 7">
            <a:extLst>
              <a:ext uri="{FF2B5EF4-FFF2-40B4-BE49-F238E27FC236}">
                <a16:creationId xmlns:a16="http://schemas.microsoft.com/office/drawing/2014/main" id="{E2EB8D40-B8A9-47AD-B82C-CD7BA7F25D1A}"/>
              </a:ext>
            </a:extLst>
          </p:cNvPr>
          <p:cNvSpPr txBox="1"/>
          <p:nvPr/>
        </p:nvSpPr>
        <p:spPr>
          <a:xfrm>
            <a:off x="616682" y="531617"/>
            <a:ext cx="4595854" cy="523220"/>
          </a:xfrm>
          <a:prstGeom prst="rect">
            <a:avLst/>
          </a:prstGeom>
          <a:noFill/>
        </p:spPr>
        <p:txBody>
          <a:bodyPr wrap="square">
            <a:spAutoFit/>
          </a:bodyPr>
          <a:lstStyle/>
          <a:p>
            <a:r>
              <a:rPr lang="en-US" sz="2800" b="1" dirty="0"/>
              <a:t>Data type and Collection </a:t>
            </a:r>
          </a:p>
        </p:txBody>
      </p:sp>
    </p:spTree>
    <p:extLst>
      <p:ext uri="{BB962C8B-B14F-4D97-AF65-F5344CB8AC3E}">
        <p14:creationId xmlns:p14="http://schemas.microsoft.com/office/powerpoint/2010/main" val="262956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569512" y="3040811"/>
            <a:ext cx="8004976"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t>1,193,707 Transactions</a:t>
            </a:r>
            <a:endParaRPr sz="9600" b="1" dirty="0"/>
          </a:p>
        </p:txBody>
      </p:sp>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TextBox 7">
            <a:extLst>
              <a:ext uri="{FF2B5EF4-FFF2-40B4-BE49-F238E27FC236}">
                <a16:creationId xmlns:a16="http://schemas.microsoft.com/office/drawing/2014/main" id="{7E659551-CC07-49E1-904E-227F2A87167D}"/>
              </a:ext>
            </a:extLst>
          </p:cNvPr>
          <p:cNvSpPr txBox="1"/>
          <p:nvPr/>
        </p:nvSpPr>
        <p:spPr>
          <a:xfrm>
            <a:off x="166978" y="344240"/>
            <a:ext cx="4595854" cy="523220"/>
          </a:xfrm>
          <a:prstGeom prst="rect">
            <a:avLst/>
          </a:prstGeom>
          <a:noFill/>
        </p:spPr>
        <p:txBody>
          <a:bodyPr wrap="square">
            <a:spAutoFit/>
          </a:bodyPr>
          <a:lstStyle/>
          <a:p>
            <a:r>
              <a:rPr lang="en-US" sz="2800" b="1" dirty="0"/>
              <a:t>Data type and Collection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1"/>
        <p:cNvGrpSpPr/>
        <p:nvPr/>
      </p:nvGrpSpPr>
      <p:grpSpPr>
        <a:xfrm>
          <a:off x="0" y="0"/>
          <a:ext cx="0" cy="0"/>
          <a:chOff x="0" y="0"/>
          <a:chExt cx="0" cy="0"/>
        </a:xfrm>
      </p:grpSpPr>
      <p:sp>
        <p:nvSpPr>
          <p:cNvPr id="262" name="Google Shape;262;p29"/>
          <p:cNvSpPr txBox="1">
            <a:spLocks noGrp="1"/>
          </p:cNvSpPr>
          <p:nvPr>
            <p:ph type="ctrTitle" idx="4294967295"/>
          </p:nvPr>
        </p:nvSpPr>
        <p:spPr>
          <a:xfrm>
            <a:off x="1973100" y="800400"/>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37,694,096 NIS</a:t>
            </a:r>
            <a:endParaRPr sz="4800" dirty="0"/>
          </a:p>
        </p:txBody>
      </p:sp>
      <p:sp>
        <p:nvSpPr>
          <p:cNvPr id="264" name="Google Shape;264;p29"/>
          <p:cNvSpPr txBox="1">
            <a:spLocks noGrp="1"/>
          </p:cNvSpPr>
          <p:nvPr>
            <p:ph type="ctrTitle" idx="4294967295"/>
          </p:nvPr>
        </p:nvSpPr>
        <p:spPr>
          <a:xfrm>
            <a:off x="1160891" y="3429313"/>
            <a:ext cx="7474226" cy="894900"/>
          </a:xfrm>
          <a:prstGeom prst="rect">
            <a:avLst/>
          </a:prstGeom>
          <a:noFill/>
          <a:ln>
            <a:noFill/>
          </a:ln>
        </p:spPr>
        <p:txBody>
          <a:bodyPr spcFirstLastPara="1" wrap="square" lIns="91425" tIns="91425" rIns="91425" bIns="91425" anchor="b" anchorCtr="0">
            <a:noAutofit/>
          </a:bodyPr>
          <a:lstStyle/>
          <a:p>
            <a:r>
              <a:rPr lang="en-US" sz="4800" dirty="0"/>
              <a:t>663 GP providers </a:t>
            </a:r>
            <a:endParaRPr sz="4800" dirty="0"/>
          </a:p>
        </p:txBody>
      </p:sp>
      <p:sp>
        <p:nvSpPr>
          <p:cNvPr id="266" name="Google Shape;266;p29"/>
          <p:cNvSpPr txBox="1">
            <a:spLocks noGrp="1"/>
          </p:cNvSpPr>
          <p:nvPr>
            <p:ph type="ctrTitle" idx="4294967295"/>
          </p:nvPr>
        </p:nvSpPr>
        <p:spPr>
          <a:xfrm>
            <a:off x="1547410" y="2124300"/>
            <a:ext cx="6129280" cy="894900"/>
          </a:xfrm>
          <a:prstGeom prst="rect">
            <a:avLst/>
          </a:prstGeom>
          <a:noFill/>
          <a:ln>
            <a:noFill/>
          </a:ln>
        </p:spPr>
        <p:txBody>
          <a:bodyPr spcFirstLastPara="1" wrap="square" lIns="91425" tIns="91425" rIns="91425" bIns="91425" anchor="b" anchorCtr="0">
            <a:noAutofit/>
          </a:bodyPr>
          <a:lstStyle/>
          <a:p>
            <a:r>
              <a:rPr lang="en-US" sz="4800" dirty="0"/>
              <a:t>59,199 </a:t>
            </a:r>
            <a:r>
              <a:rPr lang="en" sz="4800" dirty="0"/>
              <a:t> Beneficiries </a:t>
            </a:r>
            <a:endParaRPr sz="4800" dirty="0"/>
          </a:p>
        </p:txBody>
      </p:sp>
      <p:sp>
        <p:nvSpPr>
          <p:cNvPr id="268" name="Google Shape;268;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287E79-EB29-4A64-896D-48D0EA49E7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4" name="TextBox 3">
            <a:extLst>
              <a:ext uri="{FF2B5EF4-FFF2-40B4-BE49-F238E27FC236}">
                <a16:creationId xmlns:a16="http://schemas.microsoft.com/office/drawing/2014/main" id="{71395CA6-7EAB-4CF7-A4D4-E9C036888562}"/>
              </a:ext>
            </a:extLst>
          </p:cNvPr>
          <p:cNvSpPr txBox="1"/>
          <p:nvPr/>
        </p:nvSpPr>
        <p:spPr>
          <a:xfrm>
            <a:off x="83820" y="-919698"/>
            <a:ext cx="8976360" cy="28007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chemeClr val="accent1"/>
              </a:buClr>
              <a:buSzPts val="4400"/>
              <a:buFont typeface="Roboto Slab"/>
              <a:buNone/>
              <a:defRPr sz="4400" b="1">
                <a:solidFill>
                  <a:schemeClr val="accent1"/>
                </a:solidFill>
                <a:latin typeface="Roboto Slab"/>
                <a:ea typeface="Roboto Slab"/>
                <a:cs typeface="Roboto Slab"/>
                <a:sym typeface="Roboto Slab"/>
              </a:defRPr>
            </a:lvl1pPr>
            <a:lvl2pPr>
              <a:buClr>
                <a:schemeClr val="accent1"/>
              </a:buClr>
              <a:buSzPts val="4400"/>
              <a:buFont typeface="Roboto Slab"/>
              <a:buNone/>
              <a:defRPr sz="4400" b="1">
                <a:solidFill>
                  <a:schemeClr val="accent1"/>
                </a:solidFill>
                <a:latin typeface="Roboto Slab"/>
                <a:ea typeface="Roboto Slab"/>
                <a:cs typeface="Roboto Slab"/>
                <a:sym typeface="Roboto Slab"/>
              </a:defRPr>
            </a:lvl2pPr>
            <a:lvl3pPr>
              <a:buClr>
                <a:schemeClr val="accent1"/>
              </a:buClr>
              <a:buSzPts val="4400"/>
              <a:buFont typeface="Roboto Slab"/>
              <a:buNone/>
              <a:defRPr sz="4400" b="1">
                <a:solidFill>
                  <a:schemeClr val="accent1"/>
                </a:solidFill>
                <a:latin typeface="Roboto Slab"/>
                <a:ea typeface="Roboto Slab"/>
                <a:cs typeface="Roboto Slab"/>
                <a:sym typeface="Roboto Slab"/>
              </a:defRPr>
            </a:lvl3pPr>
            <a:lvl4pPr>
              <a:buClr>
                <a:schemeClr val="accent1"/>
              </a:buClr>
              <a:buSzPts val="4400"/>
              <a:buFont typeface="Roboto Slab"/>
              <a:buNone/>
              <a:defRPr sz="4400" b="1">
                <a:solidFill>
                  <a:schemeClr val="accent1"/>
                </a:solidFill>
                <a:latin typeface="Roboto Slab"/>
                <a:ea typeface="Roboto Slab"/>
                <a:cs typeface="Roboto Slab"/>
                <a:sym typeface="Roboto Slab"/>
              </a:defRPr>
            </a:lvl4pPr>
            <a:lvl5pPr>
              <a:buClr>
                <a:schemeClr val="accent1"/>
              </a:buClr>
              <a:buSzPts val="4400"/>
              <a:buFont typeface="Roboto Slab"/>
              <a:buNone/>
              <a:defRPr sz="4400" b="1">
                <a:solidFill>
                  <a:schemeClr val="accent1"/>
                </a:solidFill>
                <a:latin typeface="Roboto Slab"/>
                <a:ea typeface="Roboto Slab"/>
                <a:cs typeface="Roboto Slab"/>
                <a:sym typeface="Roboto Slab"/>
              </a:defRPr>
            </a:lvl5pPr>
            <a:lvl6pPr>
              <a:buClr>
                <a:schemeClr val="accent1"/>
              </a:buClr>
              <a:buSzPts val="4400"/>
              <a:buFont typeface="Roboto Slab"/>
              <a:buNone/>
              <a:defRPr sz="4400" b="1">
                <a:solidFill>
                  <a:schemeClr val="accent1"/>
                </a:solidFill>
                <a:latin typeface="Roboto Slab"/>
                <a:ea typeface="Roboto Slab"/>
                <a:cs typeface="Roboto Slab"/>
                <a:sym typeface="Roboto Slab"/>
              </a:defRPr>
            </a:lvl6pPr>
            <a:lvl7pPr>
              <a:buClr>
                <a:schemeClr val="accent1"/>
              </a:buClr>
              <a:buSzPts val="4400"/>
              <a:buFont typeface="Roboto Slab"/>
              <a:buNone/>
              <a:defRPr sz="4400" b="1">
                <a:solidFill>
                  <a:schemeClr val="accent1"/>
                </a:solidFill>
                <a:latin typeface="Roboto Slab"/>
                <a:ea typeface="Roboto Slab"/>
                <a:cs typeface="Roboto Slab"/>
                <a:sym typeface="Roboto Slab"/>
              </a:defRPr>
            </a:lvl7pPr>
            <a:lvl8pPr>
              <a:buClr>
                <a:schemeClr val="accent1"/>
              </a:buClr>
              <a:buSzPts val="4400"/>
              <a:buFont typeface="Roboto Slab"/>
              <a:buNone/>
              <a:defRPr sz="4400" b="1">
                <a:solidFill>
                  <a:schemeClr val="accent1"/>
                </a:solidFill>
                <a:latin typeface="Roboto Slab"/>
                <a:ea typeface="Roboto Slab"/>
                <a:cs typeface="Roboto Slab"/>
                <a:sym typeface="Roboto Slab"/>
              </a:defRPr>
            </a:lvl8pPr>
            <a:lvl9pPr>
              <a:buClr>
                <a:schemeClr val="accent1"/>
              </a:buClr>
              <a:buSzPts val="4400"/>
              <a:buFont typeface="Roboto Slab"/>
              <a:buNone/>
              <a:defRPr sz="4400" b="1">
                <a:solidFill>
                  <a:schemeClr val="accent1"/>
                </a:solidFill>
                <a:latin typeface="Roboto Slab"/>
                <a:ea typeface="Roboto Slab"/>
                <a:cs typeface="Roboto Slab"/>
                <a:sym typeface="Roboto Slab"/>
              </a:defRPr>
            </a:lvl9pPr>
          </a:lstStyle>
          <a:p>
            <a:r>
              <a:rPr lang="en-US" dirty="0"/>
              <a:t>Data Description &amp; Metadata</a:t>
            </a:r>
          </a:p>
          <a:p>
            <a:r>
              <a:rPr lang="en-US" dirty="0"/>
              <a:t> - Dataset </a:t>
            </a:r>
          </a:p>
        </p:txBody>
      </p:sp>
      <p:sp>
        <p:nvSpPr>
          <p:cNvPr id="6" name="TextBox 5">
            <a:extLst>
              <a:ext uri="{FF2B5EF4-FFF2-40B4-BE49-F238E27FC236}">
                <a16:creationId xmlns:a16="http://schemas.microsoft.com/office/drawing/2014/main" id="{8C796A4F-1CA9-4320-9B31-9B7093DDD5FD}"/>
              </a:ext>
            </a:extLst>
          </p:cNvPr>
          <p:cNvSpPr txBox="1"/>
          <p:nvPr/>
        </p:nvSpPr>
        <p:spPr>
          <a:xfrm>
            <a:off x="485775" y="2045249"/>
            <a:ext cx="8172450" cy="126316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Our initial data set contained 48 attributes. There are binary, numerical, and categorical attributes. In a medical insurance database, attributes include demographics (age and sex), details of services (treatments), and details of policies and claims (benefits and amounts).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0431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8B702A-9BC3-4684-B680-4C8951555C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TextBox 3">
            <a:extLst>
              <a:ext uri="{FF2B5EF4-FFF2-40B4-BE49-F238E27FC236}">
                <a16:creationId xmlns:a16="http://schemas.microsoft.com/office/drawing/2014/main" id="{8C7D8D27-6594-4F1C-AAA8-31D3EFD1835C}"/>
              </a:ext>
            </a:extLst>
          </p:cNvPr>
          <p:cNvSpPr txBox="1"/>
          <p:nvPr/>
        </p:nvSpPr>
        <p:spPr>
          <a:xfrm>
            <a:off x="401191" y="1971344"/>
            <a:ext cx="7523747" cy="2055756"/>
          </a:xfrm>
          <a:prstGeom prst="rect">
            <a:avLst/>
          </a:prstGeom>
          <a:noFill/>
        </p:spPr>
        <p:txBody>
          <a:bodyPr wrap="square">
            <a:spAutoFit/>
          </a:bodyPr>
          <a:lstStyle>
            <a:defPPr marR="0" lvl="0" algn="l" rtl="0">
              <a:lnSpc>
                <a:spcPct val="100000"/>
              </a:lnSpc>
              <a:spcBef>
                <a:spcPts val="0"/>
              </a:spcBef>
              <a:spcAft>
                <a:spcPts val="0"/>
              </a:spcAft>
            </a:defPPr>
            <a:lvl1pPr marL="0">
              <a:lnSpc>
                <a:spcPct val="107000"/>
              </a:lnSpc>
              <a:spcAft>
                <a:spcPts val="800"/>
              </a:spcAft>
              <a:defRPr sz="1800">
                <a:effectLst/>
                <a:latin typeface="Times New Roman" panose="02020603050405020304" pitchFamily="18" charset="0"/>
                <a:ea typeface="Times New Roman" panose="02020603050405020304" pitchFamily="18" charset="0"/>
                <a:cs typeface="Arial" panose="020B0604020202020204" pitchFamily="34" charset="0"/>
              </a:defRPr>
            </a:lvl1pPr>
          </a:lstStyle>
          <a:p>
            <a:pPr marL="285750" indent="-285750">
              <a:buFont typeface="Arial" panose="020B0604020202020204" pitchFamily="34" charset="0"/>
              <a:buChar char="•"/>
            </a:pPr>
            <a:r>
              <a:rPr lang="en-US" dirty="0"/>
              <a:t>Every transaction represents a medical claim for the patient.</a:t>
            </a:r>
          </a:p>
          <a:p>
            <a:pPr marL="285750" indent="-285750">
              <a:buFont typeface="Arial" panose="020B0604020202020204" pitchFamily="34" charset="0"/>
              <a:buChar char="•"/>
            </a:pPr>
            <a:r>
              <a:rPr lang="en-US" dirty="0"/>
              <a:t> The data that is entered comes mainly from the general practitioner, and all data is mandatory to ensure that there is no missing information. </a:t>
            </a:r>
          </a:p>
          <a:p>
            <a:pPr marL="285750" indent="-285750">
              <a:buFont typeface="Arial" panose="020B0604020202020204" pitchFamily="34" charset="0"/>
              <a:buChar char="•"/>
            </a:pPr>
            <a:r>
              <a:rPr lang="en-US" dirty="0"/>
              <a:t>Medical data is entered based on international standards, such as ICD-9 for diagnoses, CPT for doctors, laboratories and radiology, and ATC for medicines.</a:t>
            </a:r>
          </a:p>
        </p:txBody>
      </p:sp>
      <p:sp>
        <p:nvSpPr>
          <p:cNvPr id="5" name="TextBox 4">
            <a:extLst>
              <a:ext uri="{FF2B5EF4-FFF2-40B4-BE49-F238E27FC236}">
                <a16:creationId xmlns:a16="http://schemas.microsoft.com/office/drawing/2014/main" id="{E43CE2B5-9460-4577-8EB6-36D08C51EEA6}"/>
              </a:ext>
            </a:extLst>
          </p:cNvPr>
          <p:cNvSpPr txBox="1"/>
          <p:nvPr/>
        </p:nvSpPr>
        <p:spPr>
          <a:xfrm>
            <a:off x="83820" y="-919698"/>
            <a:ext cx="8976360" cy="28007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chemeClr val="accent1"/>
              </a:buClr>
              <a:buSzPts val="4400"/>
              <a:buFont typeface="Roboto Slab"/>
              <a:buNone/>
              <a:defRPr sz="4400" b="1">
                <a:solidFill>
                  <a:schemeClr val="accent1"/>
                </a:solidFill>
                <a:latin typeface="Roboto Slab"/>
                <a:ea typeface="Roboto Slab"/>
                <a:cs typeface="Roboto Slab"/>
                <a:sym typeface="Roboto Slab"/>
              </a:defRPr>
            </a:lvl1pPr>
            <a:lvl2pPr>
              <a:buClr>
                <a:schemeClr val="accent1"/>
              </a:buClr>
              <a:buSzPts val="4400"/>
              <a:buFont typeface="Roboto Slab"/>
              <a:buNone/>
              <a:defRPr sz="4400" b="1">
                <a:solidFill>
                  <a:schemeClr val="accent1"/>
                </a:solidFill>
                <a:latin typeface="Roboto Slab"/>
                <a:ea typeface="Roboto Slab"/>
                <a:cs typeface="Roboto Slab"/>
                <a:sym typeface="Roboto Slab"/>
              </a:defRPr>
            </a:lvl2pPr>
            <a:lvl3pPr>
              <a:buClr>
                <a:schemeClr val="accent1"/>
              </a:buClr>
              <a:buSzPts val="4400"/>
              <a:buFont typeface="Roboto Slab"/>
              <a:buNone/>
              <a:defRPr sz="4400" b="1">
                <a:solidFill>
                  <a:schemeClr val="accent1"/>
                </a:solidFill>
                <a:latin typeface="Roboto Slab"/>
                <a:ea typeface="Roboto Slab"/>
                <a:cs typeface="Roboto Slab"/>
                <a:sym typeface="Roboto Slab"/>
              </a:defRPr>
            </a:lvl3pPr>
            <a:lvl4pPr>
              <a:buClr>
                <a:schemeClr val="accent1"/>
              </a:buClr>
              <a:buSzPts val="4400"/>
              <a:buFont typeface="Roboto Slab"/>
              <a:buNone/>
              <a:defRPr sz="4400" b="1">
                <a:solidFill>
                  <a:schemeClr val="accent1"/>
                </a:solidFill>
                <a:latin typeface="Roboto Slab"/>
                <a:ea typeface="Roboto Slab"/>
                <a:cs typeface="Roboto Slab"/>
                <a:sym typeface="Roboto Slab"/>
              </a:defRPr>
            </a:lvl4pPr>
            <a:lvl5pPr>
              <a:buClr>
                <a:schemeClr val="accent1"/>
              </a:buClr>
              <a:buSzPts val="4400"/>
              <a:buFont typeface="Roboto Slab"/>
              <a:buNone/>
              <a:defRPr sz="4400" b="1">
                <a:solidFill>
                  <a:schemeClr val="accent1"/>
                </a:solidFill>
                <a:latin typeface="Roboto Slab"/>
                <a:ea typeface="Roboto Slab"/>
                <a:cs typeface="Roboto Slab"/>
                <a:sym typeface="Roboto Slab"/>
              </a:defRPr>
            </a:lvl5pPr>
            <a:lvl6pPr>
              <a:buClr>
                <a:schemeClr val="accent1"/>
              </a:buClr>
              <a:buSzPts val="4400"/>
              <a:buFont typeface="Roboto Slab"/>
              <a:buNone/>
              <a:defRPr sz="4400" b="1">
                <a:solidFill>
                  <a:schemeClr val="accent1"/>
                </a:solidFill>
                <a:latin typeface="Roboto Slab"/>
                <a:ea typeface="Roboto Slab"/>
                <a:cs typeface="Roboto Slab"/>
                <a:sym typeface="Roboto Slab"/>
              </a:defRPr>
            </a:lvl6pPr>
            <a:lvl7pPr>
              <a:buClr>
                <a:schemeClr val="accent1"/>
              </a:buClr>
              <a:buSzPts val="4400"/>
              <a:buFont typeface="Roboto Slab"/>
              <a:buNone/>
              <a:defRPr sz="4400" b="1">
                <a:solidFill>
                  <a:schemeClr val="accent1"/>
                </a:solidFill>
                <a:latin typeface="Roboto Slab"/>
                <a:ea typeface="Roboto Slab"/>
                <a:cs typeface="Roboto Slab"/>
                <a:sym typeface="Roboto Slab"/>
              </a:defRPr>
            </a:lvl7pPr>
            <a:lvl8pPr>
              <a:buClr>
                <a:schemeClr val="accent1"/>
              </a:buClr>
              <a:buSzPts val="4400"/>
              <a:buFont typeface="Roboto Slab"/>
              <a:buNone/>
              <a:defRPr sz="4400" b="1">
                <a:solidFill>
                  <a:schemeClr val="accent1"/>
                </a:solidFill>
                <a:latin typeface="Roboto Slab"/>
                <a:ea typeface="Roboto Slab"/>
                <a:cs typeface="Roboto Slab"/>
                <a:sym typeface="Roboto Slab"/>
              </a:defRPr>
            </a:lvl8pPr>
            <a:lvl9pPr>
              <a:buClr>
                <a:schemeClr val="accent1"/>
              </a:buClr>
              <a:buSzPts val="4400"/>
              <a:buFont typeface="Roboto Slab"/>
              <a:buNone/>
              <a:defRPr sz="4400" b="1">
                <a:solidFill>
                  <a:schemeClr val="accent1"/>
                </a:solidFill>
                <a:latin typeface="Roboto Slab"/>
                <a:ea typeface="Roboto Slab"/>
                <a:cs typeface="Roboto Slab"/>
                <a:sym typeface="Roboto Slab"/>
              </a:defRPr>
            </a:lvl9pPr>
          </a:lstStyle>
          <a:p>
            <a:r>
              <a:rPr lang="en-US" dirty="0"/>
              <a:t>Data Description &amp; Metadata</a:t>
            </a:r>
          </a:p>
          <a:p>
            <a:r>
              <a:rPr lang="en-US" dirty="0"/>
              <a:t> - Dataset </a:t>
            </a:r>
          </a:p>
        </p:txBody>
      </p:sp>
    </p:spTree>
    <p:extLst>
      <p:ext uri="{BB962C8B-B14F-4D97-AF65-F5344CB8AC3E}">
        <p14:creationId xmlns:p14="http://schemas.microsoft.com/office/powerpoint/2010/main" val="300355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3"/>
          <p:cNvSpPr txBox="1"/>
          <p:nvPr/>
        </p:nvSpPr>
        <p:spPr>
          <a:xfrm>
            <a:off x="1437766" y="1507913"/>
            <a:ext cx="5839502"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solidFill>
                  <a:srgbClr val="0091EA"/>
                </a:solidFill>
                <a:latin typeface="Source Sans Pro"/>
                <a:ea typeface="Source Sans Pro"/>
                <a:cs typeface="Source Sans Pro"/>
                <a:sym typeface="Source Sans Pro"/>
              </a:rPr>
              <a:t>Many factors have caused health insurance expenses to increase, but the large amount of money involved in this sector has made it a target for insurance payment frauds by health care providers.</a:t>
            </a:r>
            <a:endParaRPr sz="2000"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sz="2000"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5A76BB-9B98-474D-8A6F-7DAFB73B81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graphicFrame>
        <p:nvGraphicFramePr>
          <p:cNvPr id="3" name="Table 2">
            <a:extLst>
              <a:ext uri="{FF2B5EF4-FFF2-40B4-BE49-F238E27FC236}">
                <a16:creationId xmlns:a16="http://schemas.microsoft.com/office/drawing/2014/main" id="{7277CD50-57AA-4237-B9E3-EF21A418B91A}"/>
              </a:ext>
            </a:extLst>
          </p:cNvPr>
          <p:cNvGraphicFramePr>
            <a:graphicFrameLocks noGrp="1"/>
          </p:cNvGraphicFramePr>
          <p:nvPr>
            <p:extLst>
              <p:ext uri="{D42A27DB-BD31-4B8C-83A1-F6EECF244321}">
                <p14:modId xmlns:p14="http://schemas.microsoft.com/office/powerpoint/2010/main" val="2734634639"/>
              </p:ext>
            </p:extLst>
          </p:nvPr>
        </p:nvGraphicFramePr>
        <p:xfrm>
          <a:off x="599573" y="646363"/>
          <a:ext cx="2057400" cy="548640"/>
        </p:xfrm>
        <a:graphic>
          <a:graphicData uri="http://schemas.openxmlformats.org/drawingml/2006/table">
            <a:tbl>
              <a:tblPr>
                <a:tableStyleId>{701FB10D-A61A-4DE4-8506-F670E7A89527}</a:tableStyleId>
              </a:tblPr>
              <a:tblGrid>
                <a:gridCol w="2057400">
                  <a:extLst>
                    <a:ext uri="{9D8B030D-6E8A-4147-A177-3AD203B41FA5}">
                      <a16:colId xmlns:a16="http://schemas.microsoft.com/office/drawing/2014/main" val="3657493724"/>
                    </a:ext>
                  </a:extLst>
                </a:gridCol>
              </a:tblGrid>
              <a:tr h="182880">
                <a:tc>
                  <a:txBody>
                    <a:bodyPr/>
                    <a:lstStyle/>
                    <a:p>
                      <a:pPr algn="l" fontAlgn="b"/>
                      <a:r>
                        <a:rPr lang="en-US" sz="1100" u="none" strike="noStrike">
                          <a:effectLst/>
                        </a:rPr>
                        <a:t>EP_MAN_ICO_ID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6950995"/>
                  </a:ext>
                </a:extLst>
              </a:tr>
              <a:tr h="182880">
                <a:tc>
                  <a:txBody>
                    <a:bodyPr/>
                    <a:lstStyle/>
                    <a:p>
                      <a:pPr algn="l" fontAlgn="b"/>
                      <a:r>
                        <a:rPr lang="en-US" sz="1100" u="none" strike="noStrike">
                          <a:effectLst/>
                        </a:rPr>
                        <a:t>EFFECTIVE_DATE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5694156"/>
                  </a:ext>
                </a:extLst>
              </a:tr>
              <a:tr h="182880">
                <a:tc>
                  <a:txBody>
                    <a:bodyPr/>
                    <a:lstStyle/>
                    <a:p>
                      <a:pPr algn="l" fontAlgn="b"/>
                      <a:r>
                        <a:rPr lang="en-US" sz="1100" u="none" strike="noStrike" dirty="0">
                          <a:effectLst/>
                        </a:rPr>
                        <a:t>EXPIRATION_DATE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639343"/>
                  </a:ext>
                </a:extLst>
              </a:tr>
            </a:tbl>
          </a:graphicData>
        </a:graphic>
      </p:graphicFrame>
      <p:graphicFrame>
        <p:nvGraphicFramePr>
          <p:cNvPr id="4" name="Table 3">
            <a:extLst>
              <a:ext uri="{FF2B5EF4-FFF2-40B4-BE49-F238E27FC236}">
                <a16:creationId xmlns:a16="http://schemas.microsoft.com/office/drawing/2014/main" id="{F8B8098A-EA05-4B01-839B-1D0D9429306B}"/>
              </a:ext>
            </a:extLst>
          </p:cNvPr>
          <p:cNvGraphicFramePr>
            <a:graphicFrameLocks noGrp="1"/>
          </p:cNvGraphicFramePr>
          <p:nvPr>
            <p:extLst>
              <p:ext uri="{D42A27DB-BD31-4B8C-83A1-F6EECF244321}">
                <p14:modId xmlns:p14="http://schemas.microsoft.com/office/powerpoint/2010/main" val="1884847501"/>
              </p:ext>
            </p:extLst>
          </p:nvPr>
        </p:nvGraphicFramePr>
        <p:xfrm>
          <a:off x="599573" y="1524835"/>
          <a:ext cx="2057400" cy="2560320"/>
        </p:xfrm>
        <a:graphic>
          <a:graphicData uri="http://schemas.openxmlformats.org/drawingml/2006/table">
            <a:tbl>
              <a:tblPr>
                <a:tableStyleId>{701FB10D-A61A-4DE4-8506-F670E7A89527}</a:tableStyleId>
              </a:tblPr>
              <a:tblGrid>
                <a:gridCol w="2057400">
                  <a:extLst>
                    <a:ext uri="{9D8B030D-6E8A-4147-A177-3AD203B41FA5}">
                      <a16:colId xmlns:a16="http://schemas.microsoft.com/office/drawing/2014/main" val="4062688460"/>
                    </a:ext>
                  </a:extLst>
                </a:gridCol>
              </a:tblGrid>
              <a:tr h="182880">
                <a:tc>
                  <a:txBody>
                    <a:bodyPr/>
                    <a:lstStyle/>
                    <a:p>
                      <a:pPr algn="l" fontAlgn="b"/>
                      <a:r>
                        <a:rPr lang="en-US" sz="1100" u="none" strike="noStrike">
                          <a:effectLst/>
                        </a:rPr>
                        <a:t>HCP_ID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2127654"/>
                  </a:ext>
                </a:extLst>
              </a:tr>
              <a:tr h="182880">
                <a:tc>
                  <a:txBody>
                    <a:bodyPr/>
                    <a:lstStyle/>
                    <a:p>
                      <a:pPr algn="l" fontAlgn="b"/>
                      <a:r>
                        <a:rPr lang="en-US" sz="1100" u="none" strike="noStrike">
                          <a:effectLst/>
                        </a:rPr>
                        <a:t>HOSPITAL_DOCTOR_ID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5654899"/>
                  </a:ext>
                </a:extLst>
              </a:tr>
              <a:tr h="182880">
                <a:tc>
                  <a:txBody>
                    <a:bodyPr/>
                    <a:lstStyle/>
                    <a:p>
                      <a:pPr algn="l" fontAlgn="b"/>
                      <a:r>
                        <a:rPr lang="en-US" sz="1100" u="none" strike="noStrike">
                          <a:effectLst/>
                        </a:rPr>
                        <a:t>CLAIMING_HCP_ID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8338301"/>
                  </a:ext>
                </a:extLst>
              </a:tr>
              <a:tr h="182880">
                <a:tc>
                  <a:txBody>
                    <a:bodyPr/>
                    <a:lstStyle/>
                    <a:p>
                      <a:pPr algn="l" fontAlgn="b"/>
                      <a:r>
                        <a:rPr lang="en-US" sz="1100" u="none" strike="noStrike">
                          <a:effectLst/>
                        </a:rPr>
                        <a:t>CLAIM_PAYMENT_TYPE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9735907"/>
                  </a:ext>
                </a:extLst>
              </a:tr>
              <a:tr h="182880">
                <a:tc>
                  <a:txBody>
                    <a:bodyPr/>
                    <a:lstStyle/>
                    <a:p>
                      <a:pPr algn="l" fontAlgn="b"/>
                      <a:r>
                        <a:rPr lang="en-US" sz="1100" u="none" strike="noStrike">
                          <a:effectLst/>
                        </a:rPr>
                        <a:t>PAYMENT_TYPE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0579989"/>
                  </a:ext>
                </a:extLst>
              </a:tr>
              <a:tr h="182880">
                <a:tc>
                  <a:txBody>
                    <a:bodyPr/>
                    <a:lstStyle/>
                    <a:p>
                      <a:pPr algn="l" fontAlgn="b"/>
                      <a:r>
                        <a:rPr lang="en-US" sz="1100" u="none" strike="noStrike">
                          <a:effectLst/>
                        </a:rPr>
                        <a:t>HCP_TYPE_ID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122057"/>
                  </a:ext>
                </a:extLst>
              </a:tr>
              <a:tr h="182880">
                <a:tc>
                  <a:txBody>
                    <a:bodyPr/>
                    <a:lstStyle/>
                    <a:p>
                      <a:pPr algn="l" fontAlgn="b"/>
                      <a:r>
                        <a:rPr lang="en-US" sz="1100" u="none" strike="noStrike">
                          <a:effectLst/>
                        </a:rPr>
                        <a:t>HCP Type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8124260"/>
                  </a:ext>
                </a:extLst>
              </a:tr>
              <a:tr h="182880">
                <a:tc>
                  <a:txBody>
                    <a:bodyPr/>
                    <a:lstStyle/>
                    <a:p>
                      <a:pPr algn="l" fontAlgn="b"/>
                      <a:r>
                        <a:rPr lang="en-US" sz="1100" u="none" strike="noStrike">
                          <a:effectLst/>
                        </a:rPr>
                        <a:t>DOCTOR_ID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393783"/>
                  </a:ext>
                </a:extLst>
              </a:tr>
              <a:tr h="182880">
                <a:tc>
                  <a:txBody>
                    <a:bodyPr/>
                    <a:lstStyle/>
                    <a:p>
                      <a:pPr algn="l" fontAlgn="b"/>
                      <a:r>
                        <a:rPr lang="en-US" sz="1100" u="none" strike="noStrike">
                          <a:effectLst/>
                        </a:rPr>
                        <a:t>SPECIALITY_ID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7264323"/>
                  </a:ext>
                </a:extLst>
              </a:tr>
              <a:tr h="182880">
                <a:tc>
                  <a:txBody>
                    <a:bodyPr/>
                    <a:lstStyle/>
                    <a:p>
                      <a:pPr algn="l" fontAlgn="b"/>
                      <a:r>
                        <a:rPr lang="en-US" sz="1100" u="none" strike="noStrike">
                          <a:effectLst/>
                        </a:rPr>
                        <a:t>DOCTOR_SPECIALITY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0687923"/>
                  </a:ext>
                </a:extLst>
              </a:tr>
              <a:tr h="182880">
                <a:tc>
                  <a:txBody>
                    <a:bodyPr/>
                    <a:lstStyle/>
                    <a:p>
                      <a:pPr algn="l" fontAlgn="b"/>
                      <a:r>
                        <a:rPr lang="en-US" sz="1100" u="none" strike="noStrike">
                          <a:effectLst/>
                        </a:rPr>
                        <a:t>SPECIALITY_ID_1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0103013"/>
                  </a:ext>
                </a:extLst>
              </a:tr>
              <a:tr h="182880">
                <a:tc>
                  <a:txBody>
                    <a:bodyPr/>
                    <a:lstStyle/>
                    <a:p>
                      <a:pPr algn="l" fontAlgn="b"/>
                      <a:r>
                        <a:rPr lang="en-US" sz="1100" u="none" strike="noStrike">
                          <a:effectLst/>
                        </a:rPr>
                        <a:t>DESCRIPTION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9601281"/>
                  </a:ext>
                </a:extLst>
              </a:tr>
              <a:tr h="182880">
                <a:tc>
                  <a:txBody>
                    <a:bodyPr/>
                    <a:lstStyle/>
                    <a:p>
                      <a:pPr algn="l" fontAlgn="b"/>
                      <a:r>
                        <a:rPr lang="en-US" sz="1100" u="none" strike="noStrike">
                          <a:effectLst/>
                        </a:rPr>
                        <a:t>CITY_CODE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0379112"/>
                  </a:ext>
                </a:extLst>
              </a:tr>
              <a:tr h="182880">
                <a:tc>
                  <a:txBody>
                    <a:bodyPr/>
                    <a:lstStyle/>
                    <a:p>
                      <a:pPr algn="l" fontAlgn="b"/>
                      <a:r>
                        <a:rPr lang="en-US" sz="1100" u="none" strike="noStrike" dirty="0">
                          <a:effectLst/>
                        </a:rPr>
                        <a:t>CITY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724631"/>
                  </a:ext>
                </a:extLst>
              </a:tr>
            </a:tbl>
          </a:graphicData>
        </a:graphic>
      </p:graphicFrame>
      <p:graphicFrame>
        <p:nvGraphicFramePr>
          <p:cNvPr id="5" name="Table 4">
            <a:extLst>
              <a:ext uri="{FF2B5EF4-FFF2-40B4-BE49-F238E27FC236}">
                <a16:creationId xmlns:a16="http://schemas.microsoft.com/office/drawing/2014/main" id="{4600773D-C88A-44FF-8944-153F83C7E184}"/>
              </a:ext>
            </a:extLst>
          </p:cNvPr>
          <p:cNvGraphicFramePr>
            <a:graphicFrameLocks noGrp="1"/>
          </p:cNvGraphicFramePr>
          <p:nvPr>
            <p:extLst>
              <p:ext uri="{D42A27DB-BD31-4B8C-83A1-F6EECF244321}">
                <p14:modId xmlns:p14="http://schemas.microsoft.com/office/powerpoint/2010/main" val="3697910004"/>
              </p:ext>
            </p:extLst>
          </p:nvPr>
        </p:nvGraphicFramePr>
        <p:xfrm>
          <a:off x="4029242" y="884755"/>
          <a:ext cx="1545390" cy="1280160"/>
        </p:xfrm>
        <a:graphic>
          <a:graphicData uri="http://schemas.openxmlformats.org/drawingml/2006/table">
            <a:tbl>
              <a:tblPr>
                <a:tableStyleId>{701FB10D-A61A-4DE4-8506-F670E7A89527}</a:tableStyleId>
              </a:tblPr>
              <a:tblGrid>
                <a:gridCol w="1545390">
                  <a:extLst>
                    <a:ext uri="{9D8B030D-6E8A-4147-A177-3AD203B41FA5}">
                      <a16:colId xmlns:a16="http://schemas.microsoft.com/office/drawing/2014/main" val="1953513624"/>
                    </a:ext>
                  </a:extLst>
                </a:gridCol>
              </a:tblGrid>
              <a:tr h="182880">
                <a:tc>
                  <a:txBody>
                    <a:bodyPr/>
                    <a:lstStyle/>
                    <a:p>
                      <a:pPr algn="l" fontAlgn="b"/>
                      <a:r>
                        <a:rPr lang="en-US" sz="1100" u="none" strike="noStrike">
                          <a:effectLst/>
                        </a:rPr>
                        <a:t>GENDER_ID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01132726"/>
                  </a:ext>
                </a:extLst>
              </a:tr>
              <a:tr h="182880">
                <a:tc>
                  <a:txBody>
                    <a:bodyPr/>
                    <a:lstStyle/>
                    <a:p>
                      <a:pPr algn="l" fontAlgn="b"/>
                      <a:r>
                        <a:rPr lang="en-US" sz="1100" u="none" strike="noStrike">
                          <a:effectLst/>
                        </a:rPr>
                        <a:t>Gender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6526096"/>
                  </a:ext>
                </a:extLst>
              </a:tr>
              <a:tr h="182880">
                <a:tc>
                  <a:txBody>
                    <a:bodyPr/>
                    <a:lstStyle/>
                    <a:p>
                      <a:pPr algn="l" fontAlgn="b"/>
                      <a:r>
                        <a:rPr lang="en-US" sz="1100" u="none" strike="noStrike">
                          <a:effectLst/>
                        </a:rPr>
                        <a:t>DEPENDENT_CODE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909099"/>
                  </a:ext>
                </a:extLst>
              </a:tr>
              <a:tr h="182880">
                <a:tc>
                  <a:txBody>
                    <a:bodyPr/>
                    <a:lstStyle/>
                    <a:p>
                      <a:pPr algn="l" fontAlgn="b"/>
                      <a:r>
                        <a:rPr lang="en-US" sz="1100" u="none" strike="noStrike">
                          <a:effectLst/>
                        </a:rPr>
                        <a:t>AGE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9003079"/>
                  </a:ext>
                </a:extLst>
              </a:tr>
              <a:tr h="182880">
                <a:tc>
                  <a:txBody>
                    <a:bodyPr/>
                    <a:lstStyle/>
                    <a:p>
                      <a:pPr algn="l" fontAlgn="b"/>
                      <a:r>
                        <a:rPr lang="en-US" sz="1100" u="none" strike="noStrike">
                          <a:effectLst/>
                        </a:rPr>
                        <a:t>SUBSCRIBER_SEQ_ID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0601900"/>
                  </a:ext>
                </a:extLst>
              </a:tr>
              <a:tr h="182880">
                <a:tc>
                  <a:txBody>
                    <a:bodyPr/>
                    <a:lstStyle/>
                    <a:p>
                      <a:pPr algn="l" fontAlgn="b"/>
                      <a:r>
                        <a:rPr lang="en-US" sz="1100" u="none" strike="noStrike">
                          <a:effectLst/>
                        </a:rPr>
                        <a:t>HOF_SEQ_ID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5909692"/>
                  </a:ext>
                </a:extLst>
              </a:tr>
              <a:tr h="182880">
                <a:tc>
                  <a:txBody>
                    <a:bodyPr/>
                    <a:lstStyle/>
                    <a:p>
                      <a:pPr algn="l" fontAlgn="b"/>
                      <a:r>
                        <a:rPr lang="en-US" sz="1100" u="none" strike="noStrike" dirty="0">
                          <a:effectLst/>
                        </a:rPr>
                        <a:t>DEPENDANCE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5404128"/>
                  </a:ext>
                </a:extLst>
              </a:tr>
            </a:tbl>
          </a:graphicData>
        </a:graphic>
      </p:graphicFrame>
      <p:graphicFrame>
        <p:nvGraphicFramePr>
          <p:cNvPr id="6" name="Table 5">
            <a:extLst>
              <a:ext uri="{FF2B5EF4-FFF2-40B4-BE49-F238E27FC236}">
                <a16:creationId xmlns:a16="http://schemas.microsoft.com/office/drawing/2014/main" id="{9B16922C-2B47-43DB-8D57-C9A3CCAA4CB8}"/>
              </a:ext>
            </a:extLst>
          </p:cNvPr>
          <p:cNvGraphicFramePr>
            <a:graphicFrameLocks noGrp="1"/>
          </p:cNvGraphicFramePr>
          <p:nvPr>
            <p:extLst>
              <p:ext uri="{D42A27DB-BD31-4B8C-83A1-F6EECF244321}">
                <p14:modId xmlns:p14="http://schemas.microsoft.com/office/powerpoint/2010/main" val="1694517587"/>
              </p:ext>
            </p:extLst>
          </p:nvPr>
        </p:nvGraphicFramePr>
        <p:xfrm>
          <a:off x="4089066" y="2804995"/>
          <a:ext cx="1485566" cy="731520"/>
        </p:xfrm>
        <a:graphic>
          <a:graphicData uri="http://schemas.openxmlformats.org/drawingml/2006/table">
            <a:tbl>
              <a:tblPr>
                <a:tableStyleId>{701FB10D-A61A-4DE4-8506-F670E7A89527}</a:tableStyleId>
              </a:tblPr>
              <a:tblGrid>
                <a:gridCol w="1485566">
                  <a:extLst>
                    <a:ext uri="{9D8B030D-6E8A-4147-A177-3AD203B41FA5}">
                      <a16:colId xmlns:a16="http://schemas.microsoft.com/office/drawing/2014/main" val="1982402864"/>
                    </a:ext>
                  </a:extLst>
                </a:gridCol>
              </a:tblGrid>
              <a:tr h="182880">
                <a:tc>
                  <a:txBody>
                    <a:bodyPr/>
                    <a:lstStyle/>
                    <a:p>
                      <a:pPr algn="l" fontAlgn="b"/>
                      <a:r>
                        <a:rPr lang="en-US" sz="1100" u="none" strike="noStrike">
                          <a:effectLst/>
                        </a:rPr>
                        <a:t>VISIT_DATE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7205791"/>
                  </a:ext>
                </a:extLst>
              </a:tr>
              <a:tr h="182880">
                <a:tc>
                  <a:txBody>
                    <a:bodyPr/>
                    <a:lstStyle/>
                    <a:p>
                      <a:pPr algn="l" fontAlgn="b"/>
                      <a:r>
                        <a:rPr lang="en-US" sz="1100" u="none" strike="noStrike">
                          <a:effectLst/>
                        </a:rPr>
                        <a:t>VISIT_SEQ</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3529603"/>
                  </a:ext>
                </a:extLst>
              </a:tr>
              <a:tr h="182880">
                <a:tc>
                  <a:txBody>
                    <a:bodyPr/>
                    <a:lstStyle/>
                    <a:p>
                      <a:pPr algn="l" fontAlgn="b"/>
                      <a:r>
                        <a:rPr lang="en-US" sz="1100" u="none" strike="noStrike">
                          <a:effectLst/>
                        </a:rPr>
                        <a:t>TPYE_OF_VISIT_ID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74629"/>
                  </a:ext>
                </a:extLst>
              </a:tr>
              <a:tr h="182880">
                <a:tc>
                  <a:txBody>
                    <a:bodyPr/>
                    <a:lstStyle/>
                    <a:p>
                      <a:pPr algn="l" fontAlgn="b"/>
                      <a:r>
                        <a:rPr lang="en-US" sz="1100" u="none" strike="noStrike" dirty="0">
                          <a:effectLst/>
                        </a:rPr>
                        <a:t>Type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3449542"/>
                  </a:ext>
                </a:extLst>
              </a:tr>
            </a:tbl>
          </a:graphicData>
        </a:graphic>
      </p:graphicFrame>
      <p:sp>
        <p:nvSpPr>
          <p:cNvPr id="7" name="TextBox 6">
            <a:extLst>
              <a:ext uri="{FF2B5EF4-FFF2-40B4-BE49-F238E27FC236}">
                <a16:creationId xmlns:a16="http://schemas.microsoft.com/office/drawing/2014/main" id="{D4E091A6-8418-4A0F-8E0C-300201FECDBA}"/>
              </a:ext>
            </a:extLst>
          </p:cNvPr>
          <p:cNvSpPr txBox="1"/>
          <p:nvPr/>
        </p:nvSpPr>
        <p:spPr>
          <a:xfrm>
            <a:off x="3997158" y="576978"/>
            <a:ext cx="2457787" cy="307777"/>
          </a:xfrm>
          <a:prstGeom prst="rect">
            <a:avLst/>
          </a:prstGeom>
          <a:noFill/>
        </p:spPr>
        <p:txBody>
          <a:bodyPr wrap="square" rtlCol="0">
            <a:spAutoFit/>
          </a:bodyPr>
          <a:lstStyle/>
          <a:p>
            <a:r>
              <a:rPr lang="en-US" dirty="0"/>
              <a:t>Subscriber Features (7)</a:t>
            </a:r>
          </a:p>
        </p:txBody>
      </p:sp>
      <p:sp>
        <p:nvSpPr>
          <p:cNvPr id="8" name="TextBox 7">
            <a:extLst>
              <a:ext uri="{FF2B5EF4-FFF2-40B4-BE49-F238E27FC236}">
                <a16:creationId xmlns:a16="http://schemas.microsoft.com/office/drawing/2014/main" id="{258C4767-DF9E-480B-8C1B-505FFCA6A0E2}"/>
              </a:ext>
            </a:extLst>
          </p:cNvPr>
          <p:cNvSpPr txBox="1"/>
          <p:nvPr/>
        </p:nvSpPr>
        <p:spPr>
          <a:xfrm>
            <a:off x="3892884" y="2417861"/>
            <a:ext cx="2457787" cy="307777"/>
          </a:xfrm>
          <a:prstGeom prst="rect">
            <a:avLst/>
          </a:prstGeom>
          <a:noFill/>
        </p:spPr>
        <p:txBody>
          <a:bodyPr wrap="square" rtlCol="0">
            <a:spAutoFit/>
          </a:bodyPr>
          <a:lstStyle/>
          <a:p>
            <a:r>
              <a:rPr lang="en-US" dirty="0"/>
              <a:t>Visit Features (4)</a:t>
            </a:r>
          </a:p>
        </p:txBody>
      </p:sp>
      <p:sp>
        <p:nvSpPr>
          <p:cNvPr id="9" name="TextBox 8">
            <a:extLst>
              <a:ext uri="{FF2B5EF4-FFF2-40B4-BE49-F238E27FC236}">
                <a16:creationId xmlns:a16="http://schemas.microsoft.com/office/drawing/2014/main" id="{1EFA1512-D433-4725-A74E-9852517A9166}"/>
              </a:ext>
            </a:extLst>
          </p:cNvPr>
          <p:cNvSpPr txBox="1"/>
          <p:nvPr/>
        </p:nvSpPr>
        <p:spPr>
          <a:xfrm>
            <a:off x="564154" y="288223"/>
            <a:ext cx="2457787" cy="307777"/>
          </a:xfrm>
          <a:prstGeom prst="rect">
            <a:avLst/>
          </a:prstGeom>
          <a:noFill/>
        </p:spPr>
        <p:txBody>
          <a:bodyPr wrap="square" rtlCol="0">
            <a:spAutoFit/>
          </a:bodyPr>
          <a:lstStyle/>
          <a:p>
            <a:r>
              <a:rPr lang="en-US" dirty="0"/>
              <a:t>Policy Features ( 3 )</a:t>
            </a:r>
          </a:p>
        </p:txBody>
      </p:sp>
      <p:sp>
        <p:nvSpPr>
          <p:cNvPr id="10" name="TextBox 9">
            <a:extLst>
              <a:ext uri="{FF2B5EF4-FFF2-40B4-BE49-F238E27FC236}">
                <a16:creationId xmlns:a16="http://schemas.microsoft.com/office/drawing/2014/main" id="{5951A4BE-3401-4628-B07D-99FF7BBECB2D}"/>
              </a:ext>
            </a:extLst>
          </p:cNvPr>
          <p:cNvSpPr txBox="1"/>
          <p:nvPr/>
        </p:nvSpPr>
        <p:spPr>
          <a:xfrm>
            <a:off x="564153" y="1245366"/>
            <a:ext cx="2457787" cy="307777"/>
          </a:xfrm>
          <a:prstGeom prst="rect">
            <a:avLst/>
          </a:prstGeom>
          <a:noFill/>
        </p:spPr>
        <p:txBody>
          <a:bodyPr wrap="square" rtlCol="0">
            <a:spAutoFit/>
          </a:bodyPr>
          <a:lstStyle/>
          <a:p>
            <a:r>
              <a:rPr lang="en-US" dirty="0"/>
              <a:t>Provider Features (14)</a:t>
            </a:r>
          </a:p>
        </p:txBody>
      </p:sp>
    </p:spTree>
    <p:extLst>
      <p:ext uri="{BB962C8B-B14F-4D97-AF65-F5344CB8AC3E}">
        <p14:creationId xmlns:p14="http://schemas.microsoft.com/office/powerpoint/2010/main" val="34082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BA7F13-A16D-46AC-A784-842E08B602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aphicFrame>
        <p:nvGraphicFramePr>
          <p:cNvPr id="3" name="Table 2">
            <a:extLst>
              <a:ext uri="{FF2B5EF4-FFF2-40B4-BE49-F238E27FC236}">
                <a16:creationId xmlns:a16="http://schemas.microsoft.com/office/drawing/2014/main" id="{9EDD29A1-A68F-4794-9944-0DE7F02315C1}"/>
              </a:ext>
            </a:extLst>
          </p:cNvPr>
          <p:cNvGraphicFramePr>
            <a:graphicFrameLocks noGrp="1"/>
          </p:cNvGraphicFramePr>
          <p:nvPr>
            <p:extLst>
              <p:ext uri="{D42A27DB-BD31-4B8C-83A1-F6EECF244321}">
                <p14:modId xmlns:p14="http://schemas.microsoft.com/office/powerpoint/2010/main" val="3232347222"/>
              </p:ext>
            </p:extLst>
          </p:nvPr>
        </p:nvGraphicFramePr>
        <p:xfrm>
          <a:off x="633663" y="1060450"/>
          <a:ext cx="1645193" cy="2560320"/>
        </p:xfrm>
        <a:graphic>
          <a:graphicData uri="http://schemas.openxmlformats.org/drawingml/2006/table">
            <a:tbl>
              <a:tblPr>
                <a:tableStyleId>{701FB10D-A61A-4DE4-8506-F670E7A89527}</a:tableStyleId>
              </a:tblPr>
              <a:tblGrid>
                <a:gridCol w="1645193">
                  <a:extLst>
                    <a:ext uri="{9D8B030D-6E8A-4147-A177-3AD203B41FA5}">
                      <a16:colId xmlns:a16="http://schemas.microsoft.com/office/drawing/2014/main" val="3373792360"/>
                    </a:ext>
                  </a:extLst>
                </a:gridCol>
              </a:tblGrid>
              <a:tr h="182880">
                <a:tc>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0298056"/>
                  </a:ext>
                </a:extLst>
              </a:tr>
              <a:tr h="182880">
                <a:tc>
                  <a:txBody>
                    <a:bodyPr/>
                    <a:lstStyle/>
                    <a:p>
                      <a:pPr algn="l" fontAlgn="b"/>
                      <a:r>
                        <a:rPr lang="en-US" sz="1100" u="none" strike="noStrike">
                          <a:effectLst/>
                        </a:rPr>
                        <a:t>MANUFACTURERS_ID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4331132"/>
                  </a:ext>
                </a:extLst>
              </a:tr>
              <a:tr h="182880">
                <a:tc>
                  <a:txBody>
                    <a:bodyPr/>
                    <a:lstStyle/>
                    <a:p>
                      <a:pPr algn="l" fontAlgn="b"/>
                      <a:r>
                        <a:rPr lang="en-US" sz="1100" u="none" strike="noStrike">
                          <a:effectLst/>
                        </a:rPr>
                        <a:t>THR_CODE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4438444"/>
                  </a:ext>
                </a:extLst>
              </a:tr>
              <a:tr h="182880">
                <a:tc>
                  <a:txBody>
                    <a:bodyPr/>
                    <a:lstStyle/>
                    <a:p>
                      <a:pPr algn="l" fontAlgn="b"/>
                      <a:r>
                        <a:rPr lang="en-US" sz="1100" u="none" strike="noStrike">
                          <a:effectLst/>
                        </a:rPr>
                        <a:t>THR_NAME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1015634"/>
                  </a:ext>
                </a:extLst>
              </a:tr>
              <a:tr h="182880">
                <a:tc>
                  <a:txBody>
                    <a:bodyPr/>
                    <a:lstStyle/>
                    <a:p>
                      <a:pPr algn="l" fontAlgn="b"/>
                      <a:r>
                        <a:rPr lang="en-US" sz="1100" u="none" strike="noStrike">
                          <a:effectLst/>
                        </a:rPr>
                        <a:t>BRAND_ID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0041655"/>
                  </a:ext>
                </a:extLst>
              </a:tr>
              <a:tr h="182880">
                <a:tc>
                  <a:txBody>
                    <a:bodyPr/>
                    <a:lstStyle/>
                    <a:p>
                      <a:pPr algn="l" fontAlgn="b"/>
                      <a:r>
                        <a:rPr lang="en-US" sz="1100" u="none" strike="noStrike">
                          <a:effectLst/>
                        </a:rPr>
                        <a:t>BRAND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998212"/>
                  </a:ext>
                </a:extLst>
              </a:tr>
              <a:tr h="182880">
                <a:tc>
                  <a:txBody>
                    <a:bodyPr/>
                    <a:lstStyle/>
                    <a:p>
                      <a:pPr algn="l" fontAlgn="b"/>
                      <a:r>
                        <a:rPr lang="en-US" sz="1100" u="none" strike="noStrike">
                          <a:effectLst/>
                        </a:rPr>
                        <a:t>FORM_ID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4022572"/>
                  </a:ext>
                </a:extLst>
              </a:tr>
              <a:tr h="182880">
                <a:tc>
                  <a:txBody>
                    <a:bodyPr/>
                    <a:lstStyle/>
                    <a:p>
                      <a:pPr algn="l" fontAlgn="b"/>
                      <a:r>
                        <a:rPr lang="en-US" sz="1100" u="none" strike="noStrike">
                          <a:effectLst/>
                        </a:rPr>
                        <a:t>FORM</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2872780"/>
                  </a:ext>
                </a:extLst>
              </a:tr>
              <a:tr h="182880">
                <a:tc>
                  <a:txBody>
                    <a:bodyPr/>
                    <a:lstStyle/>
                    <a:p>
                      <a:pPr algn="l" fontAlgn="b"/>
                      <a:r>
                        <a:rPr lang="en-US" sz="1100" u="none" strike="noStrike">
                          <a:effectLst/>
                        </a:rPr>
                        <a:t>SKU_ID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0072574"/>
                  </a:ext>
                </a:extLst>
              </a:tr>
              <a:tr h="182880">
                <a:tc>
                  <a:txBody>
                    <a:bodyPr/>
                    <a:lstStyle/>
                    <a:p>
                      <a:pPr algn="l" fontAlgn="b"/>
                      <a:r>
                        <a:rPr lang="en-US" sz="1100" u="none" strike="noStrike">
                          <a:effectLst/>
                        </a:rPr>
                        <a:t>size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1457978"/>
                  </a:ext>
                </a:extLst>
              </a:tr>
              <a:tr h="182880">
                <a:tc>
                  <a:txBody>
                    <a:bodyPr/>
                    <a:lstStyle/>
                    <a:p>
                      <a:pPr algn="l" fontAlgn="b"/>
                      <a:r>
                        <a:rPr lang="en-US" sz="1100" u="none" strike="noStrike">
                          <a:effectLst/>
                        </a:rPr>
                        <a:t>UNIT_TYPE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8544836"/>
                  </a:ext>
                </a:extLst>
              </a:tr>
              <a:tr h="182880">
                <a:tc>
                  <a:txBody>
                    <a:bodyPr/>
                    <a:lstStyle/>
                    <a:p>
                      <a:pPr algn="l" fontAlgn="b"/>
                      <a:r>
                        <a:rPr lang="en-US" sz="1100" u="none" strike="noStrike">
                          <a:effectLst/>
                        </a:rPr>
                        <a:t>TOTAL_QTY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5176692"/>
                  </a:ext>
                </a:extLst>
              </a:tr>
              <a:tr h="182880">
                <a:tc>
                  <a:txBody>
                    <a:bodyPr/>
                    <a:lstStyle/>
                    <a:p>
                      <a:pPr algn="l" fontAlgn="b"/>
                      <a:r>
                        <a:rPr lang="en-US" sz="1100" u="none" strike="noStrike">
                          <a:effectLst/>
                        </a:rPr>
                        <a:t>DOSAGEAGE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79353"/>
                  </a:ext>
                </a:extLst>
              </a:tr>
              <a:tr h="182880">
                <a:tc>
                  <a:txBody>
                    <a:bodyPr/>
                    <a:lstStyle/>
                    <a:p>
                      <a:pPr algn="l" fontAlgn="b"/>
                      <a:r>
                        <a:rPr lang="en-US" sz="1100" u="none" strike="noStrike" dirty="0">
                          <a:effectLst/>
                        </a:rPr>
                        <a:t>UNIT_TYPE_ID</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9897086"/>
                  </a:ext>
                </a:extLst>
              </a:tr>
            </a:tbl>
          </a:graphicData>
        </a:graphic>
      </p:graphicFrame>
      <p:graphicFrame>
        <p:nvGraphicFramePr>
          <p:cNvPr id="4" name="Table 3">
            <a:extLst>
              <a:ext uri="{FF2B5EF4-FFF2-40B4-BE49-F238E27FC236}">
                <a16:creationId xmlns:a16="http://schemas.microsoft.com/office/drawing/2014/main" id="{E82689BB-9933-4F01-9C33-3F4BF015DFEE}"/>
              </a:ext>
            </a:extLst>
          </p:cNvPr>
          <p:cNvGraphicFramePr>
            <a:graphicFrameLocks noGrp="1"/>
          </p:cNvGraphicFramePr>
          <p:nvPr>
            <p:extLst>
              <p:ext uri="{D42A27DB-BD31-4B8C-83A1-F6EECF244321}">
                <p14:modId xmlns:p14="http://schemas.microsoft.com/office/powerpoint/2010/main" val="2912434326"/>
              </p:ext>
            </p:extLst>
          </p:nvPr>
        </p:nvGraphicFramePr>
        <p:xfrm>
          <a:off x="3095331" y="1287621"/>
          <a:ext cx="1750261" cy="1280160"/>
        </p:xfrm>
        <a:graphic>
          <a:graphicData uri="http://schemas.openxmlformats.org/drawingml/2006/table">
            <a:tbl>
              <a:tblPr>
                <a:tableStyleId>{701FB10D-A61A-4DE4-8506-F670E7A89527}</a:tableStyleId>
              </a:tblPr>
              <a:tblGrid>
                <a:gridCol w="1750261">
                  <a:extLst>
                    <a:ext uri="{9D8B030D-6E8A-4147-A177-3AD203B41FA5}">
                      <a16:colId xmlns:a16="http://schemas.microsoft.com/office/drawing/2014/main" val="2758492337"/>
                    </a:ext>
                  </a:extLst>
                </a:gridCol>
              </a:tblGrid>
              <a:tr h="182880">
                <a:tc>
                  <a:txBody>
                    <a:bodyPr/>
                    <a:lstStyle/>
                    <a:p>
                      <a:pPr algn="l" fontAlgn="b"/>
                      <a:r>
                        <a:rPr lang="en-US" sz="1100" u="none" strike="noStrike">
                          <a:effectLst/>
                        </a:rPr>
                        <a:t>CODE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4162248"/>
                  </a:ext>
                </a:extLst>
              </a:tr>
              <a:tr h="182880">
                <a:tc>
                  <a:txBody>
                    <a:bodyPr/>
                    <a:lstStyle/>
                    <a:p>
                      <a:pPr algn="l" fontAlgn="b"/>
                      <a:r>
                        <a:rPr lang="en-US" sz="1100" u="none" strike="noStrike">
                          <a:effectLst/>
                        </a:rPr>
                        <a:t>CHAPTER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7015942"/>
                  </a:ext>
                </a:extLst>
              </a:tr>
              <a:tr h="182880">
                <a:tc>
                  <a:txBody>
                    <a:bodyPr/>
                    <a:lstStyle/>
                    <a:p>
                      <a:pPr algn="l" fontAlgn="b"/>
                      <a:r>
                        <a:rPr lang="en-US" sz="1100" u="none" strike="noStrike">
                          <a:effectLst/>
                        </a:rPr>
                        <a:t>CODE_1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4253507"/>
                  </a:ext>
                </a:extLst>
              </a:tr>
              <a:tr h="182880">
                <a:tc>
                  <a:txBody>
                    <a:bodyPr/>
                    <a:lstStyle/>
                    <a:p>
                      <a:pPr algn="l" fontAlgn="b"/>
                      <a:r>
                        <a:rPr lang="en-US" sz="1100" u="none" strike="noStrike">
                          <a:effectLst/>
                        </a:rPr>
                        <a:t>SECTIONS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9188442"/>
                  </a:ext>
                </a:extLst>
              </a:tr>
              <a:tr h="182880">
                <a:tc>
                  <a:txBody>
                    <a:bodyPr/>
                    <a:lstStyle/>
                    <a:p>
                      <a:pPr algn="l" fontAlgn="b"/>
                      <a:r>
                        <a:rPr lang="en-US" sz="1100" u="none" strike="noStrike" dirty="0">
                          <a:effectLst/>
                        </a:rPr>
                        <a:t>ICD9_CODE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2370932"/>
                  </a:ext>
                </a:extLst>
              </a:tr>
              <a:tr h="182880">
                <a:tc>
                  <a:txBody>
                    <a:bodyPr/>
                    <a:lstStyle/>
                    <a:p>
                      <a:pPr algn="l" fontAlgn="b"/>
                      <a:r>
                        <a:rPr lang="en-US" sz="1100" u="none" strike="noStrike">
                          <a:effectLst/>
                        </a:rPr>
                        <a:t>ICD-9 Description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3101635"/>
                  </a:ext>
                </a:extLst>
              </a:tr>
              <a:tr h="182880">
                <a:tc>
                  <a:txBody>
                    <a:bodyPr/>
                    <a:lstStyle/>
                    <a:p>
                      <a:pPr algn="l" fontAlgn="b"/>
                      <a:r>
                        <a:rPr lang="en-US" sz="1100" u="none" strike="noStrike" dirty="0">
                          <a:effectLst/>
                        </a:rPr>
                        <a:t>ICD-9 Description </a:t>
                      </a:r>
                      <a:r>
                        <a:rPr lang="en-US" sz="1100" u="none" strike="noStrike" dirty="0" err="1">
                          <a:effectLst/>
                        </a:rPr>
                        <a:t>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2710920"/>
                  </a:ext>
                </a:extLst>
              </a:tr>
            </a:tbl>
          </a:graphicData>
        </a:graphic>
      </p:graphicFrame>
      <p:sp>
        <p:nvSpPr>
          <p:cNvPr id="8" name="TextBox 7">
            <a:extLst>
              <a:ext uri="{FF2B5EF4-FFF2-40B4-BE49-F238E27FC236}">
                <a16:creationId xmlns:a16="http://schemas.microsoft.com/office/drawing/2014/main" id="{4CA8066E-1012-43D9-9FA0-75273B161401}"/>
              </a:ext>
            </a:extLst>
          </p:cNvPr>
          <p:cNvSpPr txBox="1"/>
          <p:nvPr/>
        </p:nvSpPr>
        <p:spPr>
          <a:xfrm>
            <a:off x="3109618" y="2952910"/>
            <a:ext cx="1676694" cy="307777"/>
          </a:xfrm>
          <a:prstGeom prst="rect">
            <a:avLst/>
          </a:prstGeom>
          <a:noFill/>
          <a:ln w="6350">
            <a:solidFill>
              <a:schemeClr val="tx1"/>
            </a:solidFill>
          </a:ln>
        </p:spPr>
        <p:txBody>
          <a:bodyPr wrap="square">
            <a:spAutoFit/>
          </a:bodyPr>
          <a:lstStyle/>
          <a:p>
            <a:r>
              <a:rPr lang="en-US" sz="1400" b="0" i="0" u="none" strike="noStrike" dirty="0">
                <a:solidFill>
                  <a:srgbClr val="000000"/>
                </a:solidFill>
                <a:effectLst/>
                <a:latin typeface="Calibri" panose="020F0502020204030204" pitchFamily="34" charset="0"/>
              </a:rPr>
              <a:t>EP_MDC_CPT_CODE</a:t>
            </a:r>
            <a:r>
              <a:rPr lang="en-US" dirty="0"/>
              <a:t> </a:t>
            </a:r>
          </a:p>
        </p:txBody>
      </p:sp>
      <p:graphicFrame>
        <p:nvGraphicFramePr>
          <p:cNvPr id="9" name="Table 8">
            <a:extLst>
              <a:ext uri="{FF2B5EF4-FFF2-40B4-BE49-F238E27FC236}">
                <a16:creationId xmlns:a16="http://schemas.microsoft.com/office/drawing/2014/main" id="{64141F4A-BCD3-4D1C-8917-51477473D7DA}"/>
              </a:ext>
            </a:extLst>
          </p:cNvPr>
          <p:cNvGraphicFramePr>
            <a:graphicFrameLocks noGrp="1"/>
          </p:cNvGraphicFramePr>
          <p:nvPr>
            <p:extLst>
              <p:ext uri="{D42A27DB-BD31-4B8C-83A1-F6EECF244321}">
                <p14:modId xmlns:p14="http://schemas.microsoft.com/office/powerpoint/2010/main" val="1689977071"/>
              </p:ext>
            </p:extLst>
          </p:nvPr>
        </p:nvGraphicFramePr>
        <p:xfrm>
          <a:off x="5575300" y="1700530"/>
          <a:ext cx="1422400" cy="548640"/>
        </p:xfrm>
        <a:graphic>
          <a:graphicData uri="http://schemas.openxmlformats.org/drawingml/2006/table">
            <a:tbl>
              <a:tblPr>
                <a:tableStyleId>{701FB10D-A61A-4DE4-8506-F670E7A89527}</a:tableStyleId>
              </a:tblPr>
              <a:tblGrid>
                <a:gridCol w="1422400">
                  <a:extLst>
                    <a:ext uri="{9D8B030D-6E8A-4147-A177-3AD203B41FA5}">
                      <a16:colId xmlns:a16="http://schemas.microsoft.com/office/drawing/2014/main" val="1936186156"/>
                    </a:ext>
                  </a:extLst>
                </a:gridCol>
              </a:tblGrid>
              <a:tr h="182880">
                <a:tc>
                  <a:txBody>
                    <a:bodyPr/>
                    <a:lstStyle/>
                    <a:p>
                      <a:pPr algn="l" fontAlgn="b"/>
                      <a:r>
                        <a:rPr lang="en-US" sz="1100" u="none" strike="noStrike">
                          <a:effectLst/>
                        </a:rPr>
                        <a:t>CLAIMED ITEM</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2907641"/>
                  </a:ext>
                </a:extLst>
              </a:tr>
              <a:tr h="182880">
                <a:tc>
                  <a:txBody>
                    <a:bodyPr/>
                    <a:lstStyle/>
                    <a:p>
                      <a:pPr algn="l" fontAlgn="b"/>
                      <a:r>
                        <a:rPr lang="en-US" sz="1100" u="none" strike="noStrike">
                          <a:effectLst/>
                        </a:rPr>
                        <a:t>DATE_CREATED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473852"/>
                  </a:ext>
                </a:extLst>
              </a:tr>
              <a:tr h="182880">
                <a:tc>
                  <a:txBody>
                    <a:bodyPr/>
                    <a:lstStyle/>
                    <a:p>
                      <a:pPr algn="l" fontAlgn="b"/>
                      <a:r>
                        <a:rPr lang="en-US" sz="1100" u="none" strike="noStrike" dirty="0">
                          <a:effectLst/>
                        </a:rPr>
                        <a:t>CLAIMED_VALUE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5116685"/>
                  </a:ext>
                </a:extLst>
              </a:tr>
            </a:tbl>
          </a:graphicData>
        </a:graphic>
      </p:graphicFrame>
      <p:sp>
        <p:nvSpPr>
          <p:cNvPr id="10" name="TextBox 9">
            <a:extLst>
              <a:ext uri="{FF2B5EF4-FFF2-40B4-BE49-F238E27FC236}">
                <a16:creationId xmlns:a16="http://schemas.microsoft.com/office/drawing/2014/main" id="{5F819485-A530-414D-B659-554B15F61AF1}"/>
              </a:ext>
            </a:extLst>
          </p:cNvPr>
          <p:cNvSpPr txBox="1"/>
          <p:nvPr/>
        </p:nvSpPr>
        <p:spPr>
          <a:xfrm>
            <a:off x="633662" y="692944"/>
            <a:ext cx="2056198" cy="307777"/>
          </a:xfrm>
          <a:prstGeom prst="rect">
            <a:avLst/>
          </a:prstGeom>
          <a:noFill/>
        </p:spPr>
        <p:txBody>
          <a:bodyPr wrap="square" rtlCol="0">
            <a:spAutoFit/>
          </a:bodyPr>
          <a:lstStyle/>
          <a:p>
            <a:r>
              <a:rPr lang="en-US" dirty="0"/>
              <a:t>Medicine Features (14)</a:t>
            </a:r>
          </a:p>
        </p:txBody>
      </p:sp>
      <p:sp>
        <p:nvSpPr>
          <p:cNvPr id="11" name="TextBox 10">
            <a:extLst>
              <a:ext uri="{FF2B5EF4-FFF2-40B4-BE49-F238E27FC236}">
                <a16:creationId xmlns:a16="http://schemas.microsoft.com/office/drawing/2014/main" id="{A113C28D-2222-4C89-88D6-8B7DA380964D}"/>
              </a:ext>
            </a:extLst>
          </p:cNvPr>
          <p:cNvSpPr txBox="1"/>
          <p:nvPr/>
        </p:nvSpPr>
        <p:spPr>
          <a:xfrm>
            <a:off x="3109617" y="1000721"/>
            <a:ext cx="2552449" cy="307777"/>
          </a:xfrm>
          <a:prstGeom prst="rect">
            <a:avLst/>
          </a:prstGeom>
          <a:noFill/>
        </p:spPr>
        <p:txBody>
          <a:bodyPr wrap="square" rtlCol="0">
            <a:spAutoFit/>
          </a:bodyPr>
          <a:lstStyle/>
          <a:p>
            <a:r>
              <a:rPr lang="en-US" dirty="0"/>
              <a:t>Diagnosis Features (7)</a:t>
            </a:r>
          </a:p>
        </p:txBody>
      </p:sp>
      <p:sp>
        <p:nvSpPr>
          <p:cNvPr id="12" name="TextBox 11">
            <a:extLst>
              <a:ext uri="{FF2B5EF4-FFF2-40B4-BE49-F238E27FC236}">
                <a16:creationId xmlns:a16="http://schemas.microsoft.com/office/drawing/2014/main" id="{1714C672-48B2-44EC-963E-0A2BACD4B7DB}"/>
              </a:ext>
            </a:extLst>
          </p:cNvPr>
          <p:cNvSpPr txBox="1"/>
          <p:nvPr/>
        </p:nvSpPr>
        <p:spPr>
          <a:xfrm>
            <a:off x="5575300" y="1392753"/>
            <a:ext cx="2082800" cy="307777"/>
          </a:xfrm>
          <a:prstGeom prst="rect">
            <a:avLst/>
          </a:prstGeom>
          <a:noFill/>
        </p:spPr>
        <p:txBody>
          <a:bodyPr wrap="square" rtlCol="0">
            <a:spAutoFit/>
          </a:bodyPr>
          <a:lstStyle/>
          <a:p>
            <a:r>
              <a:rPr lang="en-US" dirty="0"/>
              <a:t>Claim Features (3)</a:t>
            </a:r>
          </a:p>
        </p:txBody>
      </p:sp>
      <p:sp>
        <p:nvSpPr>
          <p:cNvPr id="13" name="TextBox 12">
            <a:extLst>
              <a:ext uri="{FF2B5EF4-FFF2-40B4-BE49-F238E27FC236}">
                <a16:creationId xmlns:a16="http://schemas.microsoft.com/office/drawing/2014/main" id="{B9D9C2BE-2F26-40AF-8FBE-187398D505CD}"/>
              </a:ext>
            </a:extLst>
          </p:cNvPr>
          <p:cNvSpPr txBox="1"/>
          <p:nvPr/>
        </p:nvSpPr>
        <p:spPr>
          <a:xfrm>
            <a:off x="3186110" y="2700336"/>
            <a:ext cx="1971675" cy="307777"/>
          </a:xfrm>
          <a:prstGeom prst="rect">
            <a:avLst/>
          </a:prstGeom>
          <a:noFill/>
        </p:spPr>
        <p:txBody>
          <a:bodyPr wrap="square" rtlCol="0">
            <a:spAutoFit/>
          </a:bodyPr>
          <a:lstStyle/>
          <a:p>
            <a:r>
              <a:rPr lang="en-US" dirty="0"/>
              <a:t>Procedure Features</a:t>
            </a:r>
          </a:p>
        </p:txBody>
      </p:sp>
    </p:spTree>
    <p:extLst>
      <p:ext uri="{BB962C8B-B14F-4D97-AF65-F5344CB8AC3E}">
        <p14:creationId xmlns:p14="http://schemas.microsoft.com/office/powerpoint/2010/main" val="3861189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810272" y="1220951"/>
            <a:ext cx="6885928" cy="3725700"/>
          </a:xfrm>
          <a:prstGeom prst="rect">
            <a:avLst/>
          </a:prstGeom>
        </p:spPr>
        <p:txBody>
          <a:bodyPr spcFirstLastPara="1" wrap="square" lIns="91425" tIns="91425" rIns="91425" bIns="91425" anchor="t" anchorCtr="0">
            <a:noAutofit/>
          </a:bodyPr>
          <a:lstStyle/>
          <a:p>
            <a:pPr marL="285750" indent="-285750">
              <a:lnSpc>
                <a:spcPct val="107000"/>
              </a:lnSpc>
              <a:spcBef>
                <a:spcPts val="0"/>
              </a:spcBef>
              <a:spcAft>
                <a:spcPts val="800"/>
              </a:spcAft>
            </a:pPr>
            <a:r>
              <a:rPr lang="en-US" sz="1800" dirty="0">
                <a:effectLst/>
                <a:latin typeface="Times New Roman" panose="02020603050405020304" pitchFamily="18" charset="0"/>
                <a:ea typeface="Tahoma" panose="020B0604030504040204" pitchFamily="34" charset="0"/>
                <a:cs typeface="Times New Roman" panose="02020603050405020304" pitchFamily="18" charset="0"/>
              </a:rPr>
              <a:t>Write the documentation into a separate, well-structured file and associate that with the data file. </a:t>
            </a:r>
          </a:p>
        </p:txBody>
      </p:sp>
      <p:sp>
        <p:nvSpPr>
          <p:cNvPr id="134" name="Google Shape;134;p19"/>
          <p:cNvSpPr txBox="1">
            <a:spLocks noGrp="1"/>
          </p:cNvSpPr>
          <p:nvPr>
            <p:ph type="body" idx="2"/>
          </p:nvPr>
        </p:nvSpPr>
        <p:spPr>
          <a:xfrm>
            <a:off x="810272" y="1923551"/>
            <a:ext cx="7016744" cy="3725700"/>
          </a:xfrm>
          <a:prstGeom prst="rect">
            <a:avLst/>
          </a:prstGeom>
        </p:spPr>
        <p:txBody>
          <a:bodyPr spcFirstLastPara="1" wrap="square" lIns="91425" tIns="91425" rIns="91425" bIns="91425" anchor="t" anchorCtr="0">
            <a:noAutofit/>
          </a:bodyPr>
          <a:lstStyle/>
          <a:p>
            <a:pPr marL="285750" indent="-285750">
              <a:lnSpc>
                <a:spcPct val="107000"/>
              </a:lnSpc>
              <a:spcBef>
                <a:spcPts val="0"/>
              </a:spcBef>
              <a:spcAft>
                <a:spcPts val="800"/>
              </a:spcAft>
            </a:pPr>
            <a:r>
              <a:rPr lang="en-US" sz="1800" dirty="0">
                <a:solidFill>
                  <a:srgbClr val="000000"/>
                </a:solidFill>
                <a:latin typeface="Times New Roman" panose="02020603050405020304" pitchFamily="18" charset="0"/>
                <a:cs typeface="Times New Roman" panose="02020603050405020304" pitchFamily="18" charset="0"/>
              </a:rPr>
              <a:t>After all data has been collected, the Excel spreadsheet will be saved as a comma-separated values (.csv) file and backed up to a cloud. The data are then imported into Python for statistical analysis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have 2.35 GB of data stored  in cloud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Title 2">
            <a:extLst>
              <a:ext uri="{FF2B5EF4-FFF2-40B4-BE49-F238E27FC236}">
                <a16:creationId xmlns:a16="http://schemas.microsoft.com/office/drawing/2014/main" id="{AB905089-51FF-4ED7-A285-2DB1364E33F9}"/>
              </a:ext>
            </a:extLst>
          </p:cNvPr>
          <p:cNvSpPr>
            <a:spLocks noGrp="1"/>
          </p:cNvSpPr>
          <p:nvPr>
            <p:ph type="title"/>
          </p:nvPr>
        </p:nvSpPr>
        <p:spPr>
          <a:xfrm>
            <a:off x="786136" y="788968"/>
            <a:ext cx="7571700" cy="702600"/>
          </a:xfrm>
          <a:noFill/>
          <a:ln>
            <a:noFill/>
          </a:ln>
        </p:spPr>
        <p:txBody>
          <a:bodyPr spcFirstLastPara="1" wrap="square" lIns="91425" tIns="91425" rIns="91425" bIns="91425" anchor="b" anchorCtr="0">
            <a:noAutofit/>
          </a:bodyPr>
          <a:lstStyle/>
          <a:p>
            <a:pPr>
              <a:buSzPts val="4400"/>
            </a:pPr>
            <a:r>
              <a:rPr lang="en-US" sz="2800" b="1" dirty="0">
                <a:sym typeface="Arial"/>
              </a:rPr>
              <a:t>Data</a:t>
            </a:r>
            <a:r>
              <a:rPr lang="en-US" sz="3200" b="1" dirty="0">
                <a:sym typeface="Arial"/>
              </a:rPr>
              <a:t> documentation and data Storage </a:t>
            </a:r>
            <a:br>
              <a:rPr lang="en-US" sz="3200" b="1" dirty="0">
                <a:sym typeface="Arial"/>
              </a:rPr>
            </a:br>
            <a:endParaRPr lang="en-US" sz="3200" b="1" dirty="0">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41BD57-CBAD-4AA3-80C8-102014BDDD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TextBox 2">
            <a:extLst>
              <a:ext uri="{FF2B5EF4-FFF2-40B4-BE49-F238E27FC236}">
                <a16:creationId xmlns:a16="http://schemas.microsoft.com/office/drawing/2014/main" id="{D0A04B4D-7551-4D5A-97EC-ADBA7A8436E5}"/>
              </a:ext>
            </a:extLst>
          </p:cNvPr>
          <p:cNvSpPr txBox="1"/>
          <p:nvPr/>
        </p:nvSpPr>
        <p:spPr>
          <a:xfrm>
            <a:off x="289366" y="410703"/>
            <a:ext cx="6749512" cy="9415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a:buClr>
                <a:schemeClr val="accent1"/>
              </a:buClr>
              <a:buSzPts val="4400"/>
              <a:buFont typeface="Roboto Slab"/>
              <a:buNone/>
              <a:defRPr sz="4400" b="1">
                <a:solidFill>
                  <a:schemeClr val="accent1"/>
                </a:solidFill>
                <a:latin typeface="Roboto Slab"/>
                <a:ea typeface="Roboto Slab"/>
                <a:cs typeface="Roboto Slab"/>
              </a:defRPr>
            </a:lvl1pPr>
            <a:lvl2pPr>
              <a:buClr>
                <a:schemeClr val="accent1"/>
              </a:buClr>
              <a:buSzPts val="4400"/>
              <a:buFont typeface="Roboto Slab"/>
              <a:buNone/>
              <a:defRPr sz="4400" b="1">
                <a:solidFill>
                  <a:schemeClr val="accent1"/>
                </a:solidFill>
                <a:latin typeface="Roboto Slab"/>
                <a:ea typeface="Roboto Slab"/>
                <a:cs typeface="Roboto Slab"/>
              </a:defRPr>
            </a:lvl2pPr>
            <a:lvl3pPr>
              <a:buClr>
                <a:schemeClr val="accent1"/>
              </a:buClr>
              <a:buSzPts val="4400"/>
              <a:buFont typeface="Roboto Slab"/>
              <a:buNone/>
              <a:defRPr sz="4400" b="1">
                <a:solidFill>
                  <a:schemeClr val="accent1"/>
                </a:solidFill>
                <a:latin typeface="Roboto Slab"/>
                <a:ea typeface="Roboto Slab"/>
                <a:cs typeface="Roboto Slab"/>
              </a:defRPr>
            </a:lvl3pPr>
            <a:lvl4pPr>
              <a:buClr>
                <a:schemeClr val="accent1"/>
              </a:buClr>
              <a:buSzPts val="4400"/>
              <a:buFont typeface="Roboto Slab"/>
              <a:buNone/>
              <a:defRPr sz="4400" b="1">
                <a:solidFill>
                  <a:schemeClr val="accent1"/>
                </a:solidFill>
                <a:latin typeface="Roboto Slab"/>
                <a:ea typeface="Roboto Slab"/>
                <a:cs typeface="Roboto Slab"/>
              </a:defRPr>
            </a:lvl4pPr>
            <a:lvl5pPr>
              <a:buClr>
                <a:schemeClr val="accent1"/>
              </a:buClr>
              <a:buSzPts val="4400"/>
              <a:buFont typeface="Roboto Slab"/>
              <a:buNone/>
              <a:defRPr sz="4400" b="1">
                <a:solidFill>
                  <a:schemeClr val="accent1"/>
                </a:solidFill>
                <a:latin typeface="Roboto Slab"/>
                <a:ea typeface="Roboto Slab"/>
                <a:cs typeface="Roboto Slab"/>
              </a:defRPr>
            </a:lvl5pPr>
            <a:lvl6pPr>
              <a:buClr>
                <a:schemeClr val="accent1"/>
              </a:buClr>
              <a:buSzPts val="4400"/>
              <a:buFont typeface="Roboto Slab"/>
              <a:buNone/>
              <a:defRPr sz="4400" b="1">
                <a:solidFill>
                  <a:schemeClr val="accent1"/>
                </a:solidFill>
                <a:latin typeface="Roboto Slab"/>
                <a:ea typeface="Roboto Slab"/>
                <a:cs typeface="Roboto Slab"/>
              </a:defRPr>
            </a:lvl6pPr>
            <a:lvl7pPr>
              <a:buClr>
                <a:schemeClr val="accent1"/>
              </a:buClr>
              <a:buSzPts val="4400"/>
              <a:buFont typeface="Roboto Slab"/>
              <a:buNone/>
              <a:defRPr sz="4400" b="1">
                <a:solidFill>
                  <a:schemeClr val="accent1"/>
                </a:solidFill>
                <a:latin typeface="Roboto Slab"/>
                <a:ea typeface="Roboto Slab"/>
                <a:cs typeface="Roboto Slab"/>
              </a:defRPr>
            </a:lvl7pPr>
            <a:lvl8pPr>
              <a:buClr>
                <a:schemeClr val="accent1"/>
              </a:buClr>
              <a:buSzPts val="4400"/>
              <a:buFont typeface="Roboto Slab"/>
              <a:buNone/>
              <a:defRPr sz="4400" b="1">
                <a:solidFill>
                  <a:schemeClr val="accent1"/>
                </a:solidFill>
                <a:latin typeface="Roboto Slab"/>
                <a:ea typeface="Roboto Slab"/>
                <a:cs typeface="Roboto Slab"/>
              </a:defRPr>
            </a:lvl8pPr>
            <a:lvl9pPr>
              <a:buClr>
                <a:schemeClr val="accent1"/>
              </a:buClr>
              <a:buSzPts val="4400"/>
              <a:buFont typeface="Roboto Slab"/>
              <a:buNone/>
              <a:defRPr sz="4400" b="1">
                <a:solidFill>
                  <a:schemeClr val="accent1"/>
                </a:solidFill>
                <a:latin typeface="Roboto Slab"/>
                <a:ea typeface="Roboto Slab"/>
                <a:cs typeface="Roboto Slab"/>
              </a:defRPr>
            </a:lvl9pPr>
          </a:lstStyle>
          <a:p>
            <a:r>
              <a:rPr lang="en-US" dirty="0"/>
              <a:t>Data Preservation </a:t>
            </a:r>
          </a:p>
        </p:txBody>
      </p:sp>
      <p:sp>
        <p:nvSpPr>
          <p:cNvPr id="4" name="Text Placeholder 4">
            <a:extLst>
              <a:ext uri="{FF2B5EF4-FFF2-40B4-BE49-F238E27FC236}">
                <a16:creationId xmlns:a16="http://schemas.microsoft.com/office/drawing/2014/main" id="{18DA5A16-A2F6-474C-9BFA-355BC6CBE79C}"/>
              </a:ext>
            </a:extLst>
          </p:cNvPr>
          <p:cNvSpPr txBox="1">
            <a:spLocks/>
          </p:cNvSpPr>
          <p:nvPr/>
        </p:nvSpPr>
        <p:spPr>
          <a:xfrm>
            <a:off x="585770" y="1771761"/>
            <a:ext cx="6958029" cy="19343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2000" dirty="0"/>
              <a:t>Classification of the data according to its sensitivity .</a:t>
            </a:r>
          </a:p>
          <a:p>
            <a:pPr marL="342900" indent="-342900">
              <a:buFont typeface="Arial" panose="020B0604020202020204" pitchFamily="34" charset="0"/>
              <a:buChar char="•"/>
            </a:pPr>
            <a:r>
              <a:rPr lang="en-US" sz="2000" dirty="0"/>
              <a:t>Storing of the data in different location and devices </a:t>
            </a:r>
          </a:p>
          <a:p>
            <a:pPr marL="342900" indent="-342900">
              <a:buFont typeface="Arial" panose="020B0604020202020204" pitchFamily="34" charset="0"/>
              <a:buChar char="•"/>
            </a:pPr>
            <a:r>
              <a:rPr lang="en-US" sz="2000" dirty="0"/>
              <a:t>Storing the data on cloud according to the type of data .</a:t>
            </a:r>
          </a:p>
        </p:txBody>
      </p:sp>
    </p:spTree>
    <p:extLst>
      <p:ext uri="{BB962C8B-B14F-4D97-AF65-F5344CB8AC3E}">
        <p14:creationId xmlns:p14="http://schemas.microsoft.com/office/powerpoint/2010/main" val="2234328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145AC5-1A70-4AB8-A887-D2EDEDCE10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4" name="TextBox 3">
            <a:extLst>
              <a:ext uri="{FF2B5EF4-FFF2-40B4-BE49-F238E27FC236}">
                <a16:creationId xmlns:a16="http://schemas.microsoft.com/office/drawing/2014/main" id="{E92E794F-45A3-4EC8-AC13-509D337451D4}"/>
              </a:ext>
            </a:extLst>
          </p:cNvPr>
          <p:cNvSpPr txBox="1"/>
          <p:nvPr/>
        </p:nvSpPr>
        <p:spPr>
          <a:xfrm>
            <a:off x="289366" y="1494083"/>
            <a:ext cx="8206451" cy="2249527"/>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research team will check for internal consistency of the data modelled by the project. </a:t>
            </a:r>
          </a:p>
          <a:p>
            <a:pPr marL="285750" marR="0"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will sample data at various points to determine whether any algorithm applied has produced the expected and desired outcome. In the following step, the data will be compared with similar variables from another source, if appropriate, to determine if the results have the expected results in comparison with other international data that already exist.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13F1456-2773-49CC-B761-2C9289CED7F0}"/>
              </a:ext>
            </a:extLst>
          </p:cNvPr>
          <p:cNvSpPr txBox="1"/>
          <p:nvPr/>
        </p:nvSpPr>
        <p:spPr>
          <a:xfrm>
            <a:off x="289366" y="410703"/>
            <a:ext cx="6749512" cy="9415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a:buClr>
                <a:schemeClr val="accent1"/>
              </a:buClr>
              <a:buSzPts val="4400"/>
              <a:buFont typeface="Roboto Slab"/>
              <a:buNone/>
              <a:defRPr sz="4400" b="1">
                <a:solidFill>
                  <a:schemeClr val="accent1"/>
                </a:solidFill>
                <a:latin typeface="Roboto Slab"/>
                <a:ea typeface="Roboto Slab"/>
                <a:cs typeface="Roboto Slab"/>
              </a:defRPr>
            </a:lvl1pPr>
            <a:lvl2pPr>
              <a:buClr>
                <a:schemeClr val="accent1"/>
              </a:buClr>
              <a:buSzPts val="4400"/>
              <a:buFont typeface="Roboto Slab"/>
              <a:buNone/>
              <a:defRPr sz="4400" b="1">
                <a:solidFill>
                  <a:schemeClr val="accent1"/>
                </a:solidFill>
                <a:latin typeface="Roboto Slab"/>
                <a:ea typeface="Roboto Slab"/>
                <a:cs typeface="Roboto Slab"/>
              </a:defRPr>
            </a:lvl2pPr>
            <a:lvl3pPr>
              <a:buClr>
                <a:schemeClr val="accent1"/>
              </a:buClr>
              <a:buSzPts val="4400"/>
              <a:buFont typeface="Roboto Slab"/>
              <a:buNone/>
              <a:defRPr sz="4400" b="1">
                <a:solidFill>
                  <a:schemeClr val="accent1"/>
                </a:solidFill>
                <a:latin typeface="Roboto Slab"/>
                <a:ea typeface="Roboto Slab"/>
                <a:cs typeface="Roboto Slab"/>
              </a:defRPr>
            </a:lvl3pPr>
            <a:lvl4pPr>
              <a:buClr>
                <a:schemeClr val="accent1"/>
              </a:buClr>
              <a:buSzPts val="4400"/>
              <a:buFont typeface="Roboto Slab"/>
              <a:buNone/>
              <a:defRPr sz="4400" b="1">
                <a:solidFill>
                  <a:schemeClr val="accent1"/>
                </a:solidFill>
                <a:latin typeface="Roboto Slab"/>
                <a:ea typeface="Roboto Slab"/>
                <a:cs typeface="Roboto Slab"/>
              </a:defRPr>
            </a:lvl4pPr>
            <a:lvl5pPr>
              <a:buClr>
                <a:schemeClr val="accent1"/>
              </a:buClr>
              <a:buSzPts val="4400"/>
              <a:buFont typeface="Roboto Slab"/>
              <a:buNone/>
              <a:defRPr sz="4400" b="1">
                <a:solidFill>
                  <a:schemeClr val="accent1"/>
                </a:solidFill>
                <a:latin typeface="Roboto Slab"/>
                <a:ea typeface="Roboto Slab"/>
                <a:cs typeface="Roboto Slab"/>
              </a:defRPr>
            </a:lvl5pPr>
            <a:lvl6pPr>
              <a:buClr>
                <a:schemeClr val="accent1"/>
              </a:buClr>
              <a:buSzPts val="4400"/>
              <a:buFont typeface="Roboto Slab"/>
              <a:buNone/>
              <a:defRPr sz="4400" b="1">
                <a:solidFill>
                  <a:schemeClr val="accent1"/>
                </a:solidFill>
                <a:latin typeface="Roboto Slab"/>
                <a:ea typeface="Roboto Slab"/>
                <a:cs typeface="Roboto Slab"/>
              </a:defRPr>
            </a:lvl6pPr>
            <a:lvl7pPr>
              <a:buClr>
                <a:schemeClr val="accent1"/>
              </a:buClr>
              <a:buSzPts val="4400"/>
              <a:buFont typeface="Roboto Slab"/>
              <a:buNone/>
              <a:defRPr sz="4400" b="1">
                <a:solidFill>
                  <a:schemeClr val="accent1"/>
                </a:solidFill>
                <a:latin typeface="Roboto Slab"/>
                <a:ea typeface="Roboto Slab"/>
                <a:cs typeface="Roboto Slab"/>
              </a:defRPr>
            </a:lvl7pPr>
            <a:lvl8pPr>
              <a:buClr>
                <a:schemeClr val="accent1"/>
              </a:buClr>
              <a:buSzPts val="4400"/>
              <a:buFont typeface="Roboto Slab"/>
              <a:buNone/>
              <a:defRPr sz="4400" b="1">
                <a:solidFill>
                  <a:schemeClr val="accent1"/>
                </a:solidFill>
                <a:latin typeface="Roboto Slab"/>
                <a:ea typeface="Roboto Slab"/>
                <a:cs typeface="Roboto Slab"/>
              </a:defRPr>
            </a:lvl8pPr>
            <a:lvl9pPr>
              <a:buClr>
                <a:schemeClr val="accent1"/>
              </a:buClr>
              <a:buSzPts val="4400"/>
              <a:buFont typeface="Roboto Slab"/>
              <a:buNone/>
              <a:defRPr sz="4400" b="1">
                <a:solidFill>
                  <a:schemeClr val="accent1"/>
                </a:solidFill>
                <a:latin typeface="Roboto Slab"/>
                <a:ea typeface="Roboto Slab"/>
                <a:cs typeface="Roboto Slab"/>
              </a:defRPr>
            </a:lvl9pPr>
          </a:lstStyle>
          <a:p>
            <a:r>
              <a:rPr lang="en-US" dirty="0"/>
              <a:t>Integrity of the data </a:t>
            </a:r>
          </a:p>
        </p:txBody>
      </p:sp>
    </p:spTree>
    <p:extLst>
      <p:ext uri="{BB962C8B-B14F-4D97-AF65-F5344CB8AC3E}">
        <p14:creationId xmlns:p14="http://schemas.microsoft.com/office/powerpoint/2010/main" val="2804443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E8B031-B611-4E8D-A6E6-0BE6AB9C15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4" name="TextBox 3">
            <a:extLst>
              <a:ext uri="{FF2B5EF4-FFF2-40B4-BE49-F238E27FC236}">
                <a16:creationId xmlns:a16="http://schemas.microsoft.com/office/drawing/2014/main" id="{E089CEDD-307E-4075-99D4-48353CB8D40C}"/>
              </a:ext>
            </a:extLst>
          </p:cNvPr>
          <p:cNvSpPr txBox="1"/>
          <p:nvPr/>
        </p:nvSpPr>
        <p:spPr>
          <a:xfrm>
            <a:off x="162733" y="178231"/>
            <a:ext cx="7846150" cy="12354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a:buClr>
                <a:schemeClr val="accent1"/>
              </a:buClr>
              <a:buSzPts val="4400"/>
              <a:buFont typeface="Roboto Slab"/>
              <a:buNone/>
              <a:defRPr sz="4400" b="1">
                <a:solidFill>
                  <a:schemeClr val="accent1"/>
                </a:solidFill>
                <a:latin typeface="Roboto Slab"/>
                <a:ea typeface="Roboto Slab"/>
                <a:cs typeface="Roboto Slab"/>
              </a:defRPr>
            </a:lvl1pPr>
            <a:lvl2pPr>
              <a:buClr>
                <a:schemeClr val="accent1"/>
              </a:buClr>
              <a:buSzPts val="4400"/>
              <a:buFont typeface="Roboto Slab"/>
              <a:buNone/>
              <a:defRPr sz="4400" b="1">
                <a:solidFill>
                  <a:schemeClr val="accent1"/>
                </a:solidFill>
                <a:latin typeface="Roboto Slab"/>
                <a:ea typeface="Roboto Slab"/>
                <a:cs typeface="Roboto Slab"/>
              </a:defRPr>
            </a:lvl2pPr>
            <a:lvl3pPr>
              <a:buClr>
                <a:schemeClr val="accent1"/>
              </a:buClr>
              <a:buSzPts val="4400"/>
              <a:buFont typeface="Roboto Slab"/>
              <a:buNone/>
              <a:defRPr sz="4400" b="1">
                <a:solidFill>
                  <a:schemeClr val="accent1"/>
                </a:solidFill>
                <a:latin typeface="Roboto Slab"/>
                <a:ea typeface="Roboto Slab"/>
                <a:cs typeface="Roboto Slab"/>
              </a:defRPr>
            </a:lvl3pPr>
            <a:lvl4pPr>
              <a:buClr>
                <a:schemeClr val="accent1"/>
              </a:buClr>
              <a:buSzPts val="4400"/>
              <a:buFont typeface="Roboto Slab"/>
              <a:buNone/>
              <a:defRPr sz="4400" b="1">
                <a:solidFill>
                  <a:schemeClr val="accent1"/>
                </a:solidFill>
                <a:latin typeface="Roboto Slab"/>
                <a:ea typeface="Roboto Slab"/>
                <a:cs typeface="Roboto Slab"/>
              </a:defRPr>
            </a:lvl4pPr>
            <a:lvl5pPr>
              <a:buClr>
                <a:schemeClr val="accent1"/>
              </a:buClr>
              <a:buSzPts val="4400"/>
              <a:buFont typeface="Roboto Slab"/>
              <a:buNone/>
              <a:defRPr sz="4400" b="1">
                <a:solidFill>
                  <a:schemeClr val="accent1"/>
                </a:solidFill>
                <a:latin typeface="Roboto Slab"/>
                <a:ea typeface="Roboto Slab"/>
                <a:cs typeface="Roboto Slab"/>
              </a:defRPr>
            </a:lvl5pPr>
            <a:lvl6pPr>
              <a:buClr>
                <a:schemeClr val="accent1"/>
              </a:buClr>
              <a:buSzPts val="4400"/>
              <a:buFont typeface="Roboto Slab"/>
              <a:buNone/>
              <a:defRPr sz="4400" b="1">
                <a:solidFill>
                  <a:schemeClr val="accent1"/>
                </a:solidFill>
                <a:latin typeface="Roboto Slab"/>
                <a:ea typeface="Roboto Slab"/>
                <a:cs typeface="Roboto Slab"/>
              </a:defRPr>
            </a:lvl6pPr>
            <a:lvl7pPr>
              <a:buClr>
                <a:schemeClr val="accent1"/>
              </a:buClr>
              <a:buSzPts val="4400"/>
              <a:buFont typeface="Roboto Slab"/>
              <a:buNone/>
              <a:defRPr sz="4400" b="1">
                <a:solidFill>
                  <a:schemeClr val="accent1"/>
                </a:solidFill>
                <a:latin typeface="Roboto Slab"/>
                <a:ea typeface="Roboto Slab"/>
                <a:cs typeface="Roboto Slab"/>
              </a:defRPr>
            </a:lvl7pPr>
            <a:lvl8pPr>
              <a:buClr>
                <a:schemeClr val="accent1"/>
              </a:buClr>
              <a:buSzPts val="4400"/>
              <a:buFont typeface="Roboto Slab"/>
              <a:buNone/>
              <a:defRPr sz="4400" b="1">
                <a:solidFill>
                  <a:schemeClr val="accent1"/>
                </a:solidFill>
                <a:latin typeface="Roboto Slab"/>
                <a:ea typeface="Roboto Slab"/>
                <a:cs typeface="Roboto Slab"/>
              </a:defRPr>
            </a:lvl8pPr>
            <a:lvl9pPr>
              <a:buClr>
                <a:schemeClr val="accent1"/>
              </a:buClr>
              <a:buSzPts val="4400"/>
              <a:buFont typeface="Roboto Slab"/>
              <a:buNone/>
              <a:defRPr sz="4400" b="1">
                <a:solidFill>
                  <a:schemeClr val="accent1"/>
                </a:solidFill>
                <a:latin typeface="Roboto Slab"/>
                <a:ea typeface="Roboto Slab"/>
                <a:cs typeface="Roboto Slab"/>
              </a:defRPr>
            </a:lvl9pPr>
          </a:lstStyle>
          <a:p>
            <a:r>
              <a:rPr lang="en-US" sz="2400" dirty="0"/>
              <a:t>The availability of the data and any issues related to privacy and/or intellectual property</a:t>
            </a:r>
          </a:p>
        </p:txBody>
      </p:sp>
      <p:sp>
        <p:nvSpPr>
          <p:cNvPr id="6" name="TextBox 5">
            <a:extLst>
              <a:ext uri="{FF2B5EF4-FFF2-40B4-BE49-F238E27FC236}">
                <a16:creationId xmlns:a16="http://schemas.microsoft.com/office/drawing/2014/main" id="{8A5E1832-92C9-4F16-8C7C-0410AD0A8FE7}"/>
              </a:ext>
            </a:extLst>
          </p:cNvPr>
          <p:cNvSpPr txBox="1"/>
          <p:nvPr/>
        </p:nvSpPr>
        <p:spPr>
          <a:xfrm>
            <a:off x="402956" y="1705481"/>
            <a:ext cx="7446936" cy="2227469"/>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 obtained permission to enable access to this data for team members through information confidentiality agreements as well as to protect this information through anonymity, restricted access.</a:t>
            </a:r>
          </a:p>
          <a:p>
            <a:pPr marL="285750" marR="0" indent="-285750">
              <a:lnSpc>
                <a:spcPct val="107000"/>
              </a:lnSpc>
              <a:spcBef>
                <a:spcPts val="0"/>
              </a:spcBef>
              <a:spcAft>
                <a:spcPts val="800"/>
              </a:spcAft>
              <a:buFont typeface="Arial" panose="020B0604020202020204" pitchFamily="34" charset="0"/>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anonymous transactions and identification details (such as subscriber name, national identifier, policy number and health care provider name) have been eliminated and replaced with names and aliases on the file. </a:t>
            </a:r>
          </a:p>
          <a:p>
            <a:pPr marL="285750" marR="0" indent="-285750">
              <a:lnSpc>
                <a:spcPct val="107000"/>
              </a:lnSpc>
              <a:spcBef>
                <a:spcPts val="0"/>
              </a:spcBef>
              <a:spcAft>
                <a:spcPts val="800"/>
              </a:spcAft>
              <a:buFont typeface="Arial" panose="020B0604020202020204" pitchFamily="34" charset="0"/>
              <a:buChar char="•"/>
            </a:pPr>
            <a:r>
              <a:rPr lang="en-US" dirty="0">
                <a:latin typeface="Arial" panose="020B0604020202020204" pitchFamily="34" charset="0"/>
                <a:ea typeface="Calibri" panose="020F0502020204030204" pitchFamily="34" charset="0"/>
                <a:cs typeface="Arial" panose="020B0604020202020204" pitchFamily="34" charset="0"/>
              </a:rPr>
              <a:t>No sharing allowed for the data.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dirty="0">
                <a:latin typeface="Arial" panose="020B0604020202020204" pitchFamily="34" charset="0"/>
                <a:cs typeface="Arial" panose="020B0604020202020204" pitchFamily="34" charset="0"/>
              </a:rPr>
              <a:t>Email attachments are used to directly share data files to all team member.</a:t>
            </a:r>
          </a:p>
        </p:txBody>
      </p:sp>
    </p:spTree>
    <p:extLst>
      <p:ext uri="{BB962C8B-B14F-4D97-AF65-F5344CB8AC3E}">
        <p14:creationId xmlns:p14="http://schemas.microsoft.com/office/powerpoint/2010/main" val="4044989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AB469-5B27-4F81-9F8F-2ED338639A02}"/>
              </a:ext>
            </a:extLst>
          </p:cNvPr>
          <p:cNvSpPr>
            <a:spLocks noGrp="1"/>
          </p:cNvSpPr>
          <p:nvPr>
            <p:ph type="title"/>
          </p:nvPr>
        </p:nvSpPr>
        <p:spPr/>
        <p:txBody>
          <a:bodyPr/>
          <a:lstStyle/>
          <a:p>
            <a:r>
              <a:rPr lang="en-US" sz="2800" b="1" dirty="0"/>
              <a:t>Our Product</a:t>
            </a:r>
          </a:p>
        </p:txBody>
      </p:sp>
      <p:sp>
        <p:nvSpPr>
          <p:cNvPr id="5" name="Text Placeholder 4">
            <a:extLst>
              <a:ext uri="{FF2B5EF4-FFF2-40B4-BE49-F238E27FC236}">
                <a16:creationId xmlns:a16="http://schemas.microsoft.com/office/drawing/2014/main" id="{55AD5307-101A-4365-ADDA-5DDEE4318E7C}"/>
              </a:ext>
            </a:extLst>
          </p:cNvPr>
          <p:cNvSpPr>
            <a:spLocks noGrp="1"/>
          </p:cNvSpPr>
          <p:nvPr>
            <p:ph type="body" idx="1"/>
          </p:nvPr>
        </p:nvSpPr>
        <p:spPr>
          <a:xfrm>
            <a:off x="0" y="1169088"/>
            <a:ext cx="8832412" cy="4091838"/>
          </a:xfrm>
        </p:spPr>
        <p:txBody>
          <a:bodyPr/>
          <a:lstStyle/>
          <a:p>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Our product</a:t>
            </a:r>
            <a:r>
              <a:rPr lang="en-US" sz="1600" dirty="0">
                <a:solidFill>
                  <a:srgbClr val="000000"/>
                </a:solidFill>
                <a:latin typeface="Times New Roman" panose="02020603050405020304" pitchFamily="18" charset="0"/>
                <a:ea typeface="Calibri" panose="020F0502020204030204" pitchFamily="34" charset="0"/>
                <a:cs typeface="Arial" panose="020B0604020202020204" pitchFamily="34" charset="0"/>
              </a:rPr>
              <a:t> e</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xclusive to NatHealth and will function when patients are referred to medical providers. The clinician in a general practice clinic will submit an eligibility request to </a:t>
            </a:r>
            <a:r>
              <a:rPr lang="en-US" sz="1600" dirty="0">
                <a:solidFill>
                  <a:srgbClr val="000000"/>
                </a:solidFill>
                <a:latin typeface="Times New Roman" panose="02020603050405020304" pitchFamily="18" charset="0"/>
                <a:ea typeface="Calibri" panose="020F0502020204030204" pitchFamily="34" charset="0"/>
                <a:cs typeface="Arial" panose="020B0604020202020204" pitchFamily="34" charset="0"/>
              </a:rPr>
              <a:t>NatHealth </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to determine eligibility or to obtain a list of the benefits and coverages that may apply to the patient.</a:t>
            </a:r>
            <a:endParaRPr lang="en-US" sz="16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As part of this pre-authorization request, information about the patient and clinic will be provided, as well as a list of diagnoses and activities. A list of medications or other items may be included in this request.</a:t>
            </a:r>
          </a:p>
          <a:p>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During pre-authorization, our system handles the request, validates the activities, and advises NatHealth reviewer (the physician who accepts or rejects the activities during pre-authorization) if fraudulent activity is suspected. </a:t>
            </a:r>
          </a:p>
          <a:p>
            <a:endParaRPr lang="en-US" sz="2000" dirty="0"/>
          </a:p>
        </p:txBody>
      </p:sp>
    </p:spTree>
    <p:extLst>
      <p:ext uri="{BB962C8B-B14F-4D97-AF65-F5344CB8AC3E}">
        <p14:creationId xmlns:p14="http://schemas.microsoft.com/office/powerpoint/2010/main" val="482958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504B46-8BD3-4206-A4A1-F1091DA03CE4}"/>
              </a:ext>
            </a:extLst>
          </p:cNvPr>
          <p:cNvSpPr>
            <a:spLocks noGrp="1"/>
          </p:cNvSpPr>
          <p:nvPr>
            <p:ph type="body" idx="1"/>
          </p:nvPr>
        </p:nvSpPr>
        <p:spPr>
          <a:xfrm>
            <a:off x="637658" y="863115"/>
            <a:ext cx="7571700" cy="3573600"/>
          </a:xfrm>
        </p:spPr>
        <p:txBody>
          <a:bodyPr/>
          <a:lstStyle/>
          <a:p>
            <a:r>
              <a:rPr lang="en-US" sz="1600" dirty="0" err="1">
                <a:solidFill>
                  <a:srgbClr val="000000"/>
                </a:solidFill>
                <a:latin typeface="Times New Roman" panose="02020603050405020304" pitchFamily="18" charset="0"/>
                <a:cs typeface="Arial" panose="020B0604020202020204" pitchFamily="34" charset="0"/>
              </a:rPr>
              <a:t>NatHealth's</a:t>
            </a:r>
            <a:r>
              <a:rPr lang="en-US" sz="1600" dirty="0">
                <a:solidFill>
                  <a:srgbClr val="000000"/>
                </a:solidFill>
                <a:latin typeface="Times New Roman" panose="02020603050405020304" pitchFamily="18" charset="0"/>
                <a:cs typeface="Arial" panose="020B0604020202020204" pitchFamily="34" charset="0"/>
              </a:rPr>
              <a:t> final product has no time limit for use. </a:t>
            </a:r>
          </a:p>
          <a:p>
            <a:r>
              <a:rPr lang="en-US" sz="1600" dirty="0">
                <a:solidFill>
                  <a:srgbClr val="000000"/>
                </a:solidFill>
                <a:latin typeface="Times New Roman" panose="02020603050405020304" pitchFamily="18" charset="0"/>
                <a:cs typeface="Arial" panose="020B0604020202020204" pitchFamily="34" charset="0"/>
              </a:rPr>
              <a:t>As the documents and the data will be kept on an internal server and made available on demand, the user can access them so they remain confidential and not for public use.</a:t>
            </a:r>
          </a:p>
          <a:p>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use of unsupervised machine learning, which is an iterative process, can assist in the automatic extraction of this knowledge. </a:t>
            </a:r>
          </a:p>
          <a:p>
            <a:pPr lvl="1"/>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Identifying and quantifying the characteristics of fraudulent claims, </a:t>
            </a:r>
          </a:p>
          <a:p>
            <a:pPr lvl="1"/>
            <a:r>
              <a:rPr lang="en-US" sz="1600" dirty="0">
                <a:solidFill>
                  <a:srgbClr val="000000"/>
                </a:solidFill>
                <a:latin typeface="Times New Roman" panose="02020603050405020304" pitchFamily="18" charset="0"/>
                <a:ea typeface="Calibri" panose="020F0502020204030204" pitchFamily="34" charset="0"/>
                <a:cs typeface="Arial" panose="020B0604020202020204" pitchFamily="34" charset="0"/>
              </a:rPr>
              <a:t>F</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raudulent providers</a:t>
            </a:r>
            <a:endParaRPr lang="en-US" sz="16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lvl="1"/>
            <a:r>
              <a:rPr lang="en-US" sz="1600" dirty="0">
                <a:solidFill>
                  <a:srgbClr val="000000"/>
                </a:solidFill>
                <a:latin typeface="Times New Roman" panose="02020603050405020304" pitchFamily="18" charset="0"/>
                <a:ea typeface="Calibri" panose="020F0502020204030204" pitchFamily="34" charset="0"/>
                <a:cs typeface="Arial" panose="020B0604020202020204" pitchFamily="34" charset="0"/>
              </a:rPr>
              <a:t>F</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raudulent beneficiaries has improved the direction and use of health care fraud detection and investigation resources.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endParaRPr lang="en-US" sz="1600" dirty="0"/>
          </a:p>
        </p:txBody>
      </p:sp>
      <p:sp>
        <p:nvSpPr>
          <p:cNvPr id="4" name="Slide Number Placeholder 3">
            <a:extLst>
              <a:ext uri="{FF2B5EF4-FFF2-40B4-BE49-F238E27FC236}">
                <a16:creationId xmlns:a16="http://schemas.microsoft.com/office/drawing/2014/main" id="{AA8EB92E-2DB6-4D33-BBE6-4B319298B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914295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3EDF-EE26-4486-A111-B9E729699D27}"/>
              </a:ext>
            </a:extLst>
          </p:cNvPr>
          <p:cNvSpPr>
            <a:spLocks noGrp="1"/>
          </p:cNvSpPr>
          <p:nvPr>
            <p:ph type="ctrTitle"/>
          </p:nvPr>
        </p:nvSpPr>
        <p:spPr>
          <a:xfrm>
            <a:off x="1453427" y="458429"/>
            <a:ext cx="5832600" cy="1159800"/>
          </a:xfrm>
        </p:spPr>
        <p:txBody>
          <a:bodyPr/>
          <a:lstStyle/>
          <a:p>
            <a:r>
              <a:rPr lang="en-US" dirty="0"/>
              <a:t>What’s Next ?</a:t>
            </a:r>
          </a:p>
        </p:txBody>
      </p:sp>
      <p:sp>
        <p:nvSpPr>
          <p:cNvPr id="3" name="Subtitle 2">
            <a:extLst>
              <a:ext uri="{FF2B5EF4-FFF2-40B4-BE49-F238E27FC236}">
                <a16:creationId xmlns:a16="http://schemas.microsoft.com/office/drawing/2014/main" id="{2A07DAEB-747D-4833-A9C7-8DA0C9281440}"/>
              </a:ext>
            </a:extLst>
          </p:cNvPr>
          <p:cNvSpPr>
            <a:spLocks noGrp="1"/>
          </p:cNvSpPr>
          <p:nvPr>
            <p:ph type="subTitle" idx="1"/>
          </p:nvPr>
        </p:nvSpPr>
        <p:spPr>
          <a:xfrm>
            <a:off x="1083038" y="1786950"/>
            <a:ext cx="5832600" cy="784800"/>
          </a:xfrm>
        </p:spPr>
        <p:txBody>
          <a:bodyPr/>
          <a:lstStyle/>
          <a:p>
            <a:r>
              <a:rPr lang="en-US" sz="2400" dirty="0">
                <a:solidFill>
                  <a:schemeClr val="tx1"/>
                </a:solidFill>
                <a:latin typeface="Times New Roman" panose="02020603050405020304" pitchFamily="18" charset="0"/>
                <a:cs typeface="Times New Roman" panose="02020603050405020304" pitchFamily="18" charset="0"/>
              </a:rPr>
              <a:t>● Application development</a:t>
            </a:r>
          </a:p>
          <a:p>
            <a:r>
              <a:rPr lang="en-US" sz="2400" dirty="0">
                <a:solidFill>
                  <a:schemeClr val="tx1"/>
                </a:solidFill>
                <a:latin typeface="Times New Roman" panose="02020603050405020304" pitchFamily="18" charset="0"/>
                <a:cs typeface="Times New Roman" panose="02020603050405020304" pitchFamily="18" charset="0"/>
              </a:rPr>
              <a:t>● Datasets expansions</a:t>
            </a:r>
          </a:p>
        </p:txBody>
      </p:sp>
    </p:spTree>
    <p:extLst>
      <p:ext uri="{BB962C8B-B14F-4D97-AF65-F5344CB8AC3E}">
        <p14:creationId xmlns:p14="http://schemas.microsoft.com/office/powerpoint/2010/main" val="2732794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5FFDB15-3BE9-43F4-9C9E-702C65EBE2F3}"/>
              </a:ext>
            </a:extLst>
          </p:cNvPr>
          <p:cNvSpPr txBox="1">
            <a:spLocks noGrp="1"/>
          </p:cNvSpPr>
          <p:nvPr>
            <p:ph type="body" idx="1"/>
          </p:nvPr>
        </p:nvSpPr>
        <p:spPr>
          <a:xfrm>
            <a:off x="785813" y="1262063"/>
            <a:ext cx="7572375" cy="2385238"/>
          </a:xfrm>
          <a:prstGeom prst="rect">
            <a:avLst/>
          </a:prstGeom>
          <a:noFill/>
        </p:spPr>
        <p:txBody>
          <a:bodyPr wrap="square" rtlCol="0">
            <a:spAutoFit/>
          </a:bodyPr>
          <a:lstStyle/>
          <a:p>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Although the current product will accomplish its objectives, fraud can be explored further so as to detect newly emerging frauds.</a:t>
            </a:r>
          </a:p>
          <a:p>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Thus, it is possible to sign an ongoing partnership contract with NatHealth through which the system is integrated with NatHealth and fraud prevention strategies can be implemented automatically.</a:t>
            </a:r>
          </a:p>
          <a:p>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Healthcare fraud detection methods need to be dynamic enough to keep up with evolving patterns in healthcare data. This is so that they can adapt to these changes with new data analytics techniques. </a:t>
            </a:r>
            <a:endParaRPr lang="en-US" sz="2000" dirty="0">
              <a:latin typeface="Times New Roman" panose="02020603050405020304" pitchFamily="18" charset="0"/>
              <a:cs typeface="Times New Roman" panose="02020603050405020304" pitchFamily="18" charset="0"/>
            </a:endParaRPr>
          </a:p>
        </p:txBody>
      </p:sp>
      <p:sp>
        <p:nvSpPr>
          <p:cNvPr id="7" name="Google Shape;418;p38">
            <a:extLst>
              <a:ext uri="{FF2B5EF4-FFF2-40B4-BE49-F238E27FC236}">
                <a16:creationId xmlns:a16="http://schemas.microsoft.com/office/drawing/2014/main" id="{E80378E2-EDD1-4528-A12F-878B9C22F7D4}"/>
              </a:ext>
            </a:extLst>
          </p:cNvPr>
          <p:cNvSpPr txBox="1">
            <a:spLocks/>
          </p:cNvSpPr>
          <p:nvPr/>
        </p:nvSpPr>
        <p:spPr>
          <a:xfrm>
            <a:off x="785812" y="637377"/>
            <a:ext cx="6702488" cy="6246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br>
              <a:rPr lang="en-US" sz="2800" b="1" dirty="0"/>
            </a:br>
            <a:r>
              <a:rPr lang="en-US" sz="2800" b="1" dirty="0"/>
              <a:t>Future Direction</a:t>
            </a:r>
          </a:p>
        </p:txBody>
      </p:sp>
    </p:spTree>
    <p:extLst>
      <p:ext uri="{BB962C8B-B14F-4D97-AF65-F5344CB8AC3E}">
        <p14:creationId xmlns:p14="http://schemas.microsoft.com/office/powerpoint/2010/main" val="374353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192663"/>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buNone/>
            </a:pPr>
            <a:r>
              <a:rPr lang="en-US" dirty="0"/>
              <a:t>Healthcare Fraud</a:t>
            </a:r>
            <a:endParaRPr dirty="0"/>
          </a:p>
        </p:txBody>
      </p:sp>
      <p:sp>
        <p:nvSpPr>
          <p:cNvPr id="98" name="Google Shape;98;p15"/>
          <p:cNvSpPr txBox="1">
            <a:spLocks noGrp="1"/>
          </p:cNvSpPr>
          <p:nvPr>
            <p:ph type="subTitle" idx="1"/>
          </p:nvPr>
        </p:nvSpPr>
        <p:spPr>
          <a:xfrm>
            <a:off x="1546025" y="2352463"/>
            <a:ext cx="5832600" cy="12906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rPr>
              <a:t>is defined as any form of intentional deception or misrepresentation which will result in some unauthorized benefit to the individual or his associates.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4E1E-D8F0-4128-A7C7-0429E9084120}"/>
              </a:ext>
            </a:extLst>
          </p:cNvPr>
          <p:cNvSpPr>
            <a:spLocks noGrp="1"/>
          </p:cNvSpPr>
          <p:nvPr>
            <p:ph type="title"/>
          </p:nvPr>
        </p:nvSpPr>
        <p:spPr/>
        <p:txBody>
          <a:bodyPr/>
          <a:lstStyle/>
          <a:p>
            <a:r>
              <a:rPr lang="en-US" dirty="0"/>
              <a:t>Hypothesis</a:t>
            </a:r>
          </a:p>
        </p:txBody>
      </p:sp>
      <p:sp>
        <p:nvSpPr>
          <p:cNvPr id="3" name="Text Placeholder 2">
            <a:extLst>
              <a:ext uri="{FF2B5EF4-FFF2-40B4-BE49-F238E27FC236}">
                <a16:creationId xmlns:a16="http://schemas.microsoft.com/office/drawing/2014/main" id="{C26E8E04-6022-447B-AF66-9DA9E4E78F61}"/>
              </a:ext>
            </a:extLst>
          </p:cNvPr>
          <p:cNvSpPr>
            <a:spLocks noGrp="1"/>
          </p:cNvSpPr>
          <p:nvPr>
            <p:ph type="body" idx="1"/>
          </p:nvPr>
        </p:nvSpPr>
        <p:spPr>
          <a:xfrm>
            <a:off x="786150" y="1010720"/>
            <a:ext cx="7571700" cy="3573600"/>
          </a:xfrm>
        </p:spPr>
        <p:txBody>
          <a:bodyPr/>
          <a:lstStyle/>
          <a:p>
            <a:r>
              <a:rPr lang="en-US" sz="1800" b="1" i="0" u="none" strike="noStrike" dirty="0">
                <a:solidFill>
                  <a:srgbClr val="000000"/>
                </a:solidFill>
                <a:effectLst/>
                <a:latin typeface="Arial" panose="020B0604020202020204" pitchFamily="34" charset="0"/>
              </a:rPr>
              <a:t>Families with more members are more fraudulent than those with fewer members.</a:t>
            </a:r>
          </a:p>
          <a:p>
            <a:r>
              <a:rPr lang="en-US" sz="1800" b="1" i="0" u="none" strike="noStrike" dirty="0">
                <a:solidFill>
                  <a:srgbClr val="000000"/>
                </a:solidFill>
                <a:effectLst/>
                <a:latin typeface="Arial" panose="020B0604020202020204" pitchFamily="34" charset="0"/>
              </a:rPr>
              <a:t>Fraudulent beneficiaries have a higher frequency rate than others</a:t>
            </a:r>
            <a:r>
              <a:rPr lang="en-US" sz="1800" b="1" dirty="0">
                <a:solidFill>
                  <a:srgbClr val="000000"/>
                </a:solidFill>
                <a:latin typeface="Arial" panose="020B0604020202020204" pitchFamily="34" charset="0"/>
              </a:rPr>
              <a:t>.</a:t>
            </a:r>
          </a:p>
          <a:p>
            <a:r>
              <a:rPr lang="en-US" sz="1800" b="1" i="0" u="none" strike="noStrike" dirty="0">
                <a:solidFill>
                  <a:srgbClr val="000000"/>
                </a:solidFill>
                <a:effectLst/>
                <a:latin typeface="Arial" panose="020B0604020202020204" pitchFamily="34" charset="0"/>
              </a:rPr>
              <a:t>The fraudulent doctors have more number of visits than other .</a:t>
            </a:r>
          </a:p>
          <a:p>
            <a:r>
              <a:rPr lang="en-US" sz="1800" b="1" i="0" u="none" strike="noStrike" dirty="0">
                <a:solidFill>
                  <a:srgbClr val="000000"/>
                </a:solidFill>
                <a:effectLst/>
                <a:latin typeface="Arial" panose="020B0604020202020204" pitchFamily="34" charset="0"/>
              </a:rPr>
              <a:t>Fraudulent doctors perform more procedures in clinic than other doctors</a:t>
            </a:r>
            <a:r>
              <a:rPr lang="en-US" sz="1800" dirty="0">
                <a:solidFill>
                  <a:srgbClr val="000000"/>
                </a:solidFill>
                <a:latin typeface="Arial" panose="020B0604020202020204" pitchFamily="34" charset="0"/>
              </a:rPr>
              <a:t>.</a:t>
            </a:r>
          </a:p>
          <a:p>
            <a:pPr rtl="0">
              <a:spcBef>
                <a:spcPts val="0"/>
              </a:spcBef>
              <a:spcAft>
                <a:spcPts val="0"/>
              </a:spcAft>
            </a:pPr>
            <a:r>
              <a:rPr lang="en-US" sz="1800" b="1" i="0" u="none" strike="noStrike" dirty="0">
                <a:solidFill>
                  <a:srgbClr val="000000"/>
                </a:solidFill>
                <a:effectLst/>
                <a:latin typeface="Arial" panose="020B0604020202020204" pitchFamily="34" charset="0"/>
              </a:rPr>
              <a:t>The number of drugs prescribed by fraudulent doctors is higher than average .</a:t>
            </a:r>
            <a:endParaRPr lang="en-US" sz="1400" b="0" dirty="0">
              <a:effectLst/>
            </a:endParaRPr>
          </a:p>
          <a:p>
            <a:r>
              <a:rPr lang="en-US" sz="1800" b="1" i="0" u="none" strike="noStrike" dirty="0">
                <a:solidFill>
                  <a:srgbClr val="000000"/>
                </a:solidFill>
                <a:effectLst/>
                <a:latin typeface="Arial" panose="020B0604020202020204" pitchFamily="34" charset="0"/>
              </a:rPr>
              <a:t>The average number of procedures and drugs per ICD9 for fraudulent doctors is higher than that of normal doctors </a:t>
            </a:r>
            <a:r>
              <a:rPr lang="ar-SA" sz="1800" b="1" i="0" u="none" strike="noStrike" dirty="0">
                <a:solidFill>
                  <a:srgbClr val="000000"/>
                </a:solidFill>
                <a:effectLst/>
                <a:latin typeface="Arial" panose="020B0604020202020204" pitchFamily="34" charset="0"/>
              </a:rPr>
              <a:t>.</a:t>
            </a:r>
          </a:p>
          <a:p>
            <a:r>
              <a:rPr lang="en-US" sz="1800" b="1" dirty="0">
                <a:solidFill>
                  <a:srgbClr val="000000"/>
                </a:solidFill>
                <a:latin typeface="Arial" panose="020B0604020202020204" pitchFamily="34" charset="0"/>
              </a:rPr>
              <a:t>Fraud is more likely to occur in medical centers than in private clinics</a:t>
            </a:r>
            <a:r>
              <a:rPr lang="ar-SA" sz="1800" b="1" dirty="0">
                <a:solidFill>
                  <a:srgbClr val="000000"/>
                </a:solidFill>
                <a:latin typeface="Arial" panose="020B0604020202020204" pitchFamily="34" charset="0"/>
              </a:rPr>
              <a:t>.</a:t>
            </a:r>
            <a:br>
              <a:rPr lang="en-US" sz="1400" dirty="0"/>
            </a:br>
            <a:endParaRPr lang="en-US" sz="1800" b="1" i="0" u="none" strike="noStrike" dirty="0">
              <a:solidFill>
                <a:srgbClr val="000000"/>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58CC2E1-211A-4F81-8A1D-97C570087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575780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5143F4-75FF-4F25-BC27-ED15D7A676C3}"/>
              </a:ext>
            </a:extLst>
          </p:cNvPr>
          <p:cNvSpPr>
            <a:spLocks noGrp="1"/>
          </p:cNvSpPr>
          <p:nvPr>
            <p:ph type="body" idx="1"/>
          </p:nvPr>
        </p:nvSpPr>
        <p:spPr>
          <a:xfrm>
            <a:off x="393075" y="129102"/>
            <a:ext cx="8357850" cy="4543638"/>
          </a:xfrm>
          <a:noFill/>
          <a:ln>
            <a:noFill/>
          </a:ln>
        </p:spPr>
        <p:txBody>
          <a:bodyPr spcFirstLastPara="1" wrap="square" lIns="91425" tIns="91425" rIns="91425" bIns="91425" anchor="t" anchorCtr="0">
            <a:noAutofit/>
          </a:bodyPr>
          <a:lstStyle/>
          <a:p>
            <a:r>
              <a:rPr lang="en-US" sz="1800" b="1" dirty="0">
                <a:solidFill>
                  <a:srgbClr val="000000"/>
                </a:solidFill>
                <a:latin typeface="Arial" panose="020B0604020202020204" pitchFamily="34" charset="0"/>
              </a:rPr>
              <a:t>Families with fraudulent activity have several visits within a short period of time .</a:t>
            </a:r>
          </a:p>
          <a:p>
            <a:r>
              <a:rPr lang="en-US" sz="1800" b="1" dirty="0">
                <a:solidFill>
                  <a:srgbClr val="000000"/>
                </a:solidFill>
                <a:latin typeface="Arial" panose="020B0604020202020204" pitchFamily="34" charset="0"/>
              </a:rPr>
              <a:t>Fraudulent doctors receive higher monthly and quarterly payments than other doctors</a:t>
            </a:r>
          </a:p>
          <a:p>
            <a:r>
              <a:rPr lang="en-US" sz="1800" b="1" dirty="0">
                <a:solidFill>
                  <a:srgbClr val="000000"/>
                </a:solidFill>
                <a:latin typeface="Arial" panose="020B0604020202020204" pitchFamily="34" charset="0"/>
              </a:rPr>
              <a:t>Fraudulent doctors receive higher yearly payments than other doctors</a:t>
            </a:r>
          </a:p>
          <a:p>
            <a:r>
              <a:rPr lang="en-US" sz="1800" b="1" dirty="0">
                <a:solidFill>
                  <a:srgbClr val="000000"/>
                </a:solidFill>
                <a:latin typeface="Arial" panose="020B0604020202020204" pitchFamily="34" charset="0"/>
              </a:rPr>
              <a:t>The average cost per HCP type per visit ( or per year )for fraudulent healthcare providers is higher than for other providers</a:t>
            </a:r>
          </a:p>
          <a:p>
            <a:r>
              <a:rPr lang="en-US" sz="1800" b="1" dirty="0">
                <a:solidFill>
                  <a:srgbClr val="000000"/>
                </a:solidFill>
                <a:latin typeface="Arial" panose="020B0604020202020204" pitchFamily="34" charset="0"/>
              </a:rPr>
              <a:t>The average cost per visit for fraudulent providers is higher than other providers</a:t>
            </a:r>
          </a:p>
          <a:p>
            <a:r>
              <a:rPr lang="en-US" sz="1800" b="1" dirty="0">
                <a:solidFill>
                  <a:srgbClr val="000000"/>
                </a:solidFill>
                <a:latin typeface="Arial" panose="020B0604020202020204" pitchFamily="34" charset="0"/>
              </a:rPr>
              <a:t>Fraudulent doctors have largest number of treated subscribers than other doctors .</a:t>
            </a:r>
          </a:p>
          <a:p>
            <a:r>
              <a:rPr lang="en-US" sz="1800" b="1" dirty="0">
                <a:solidFill>
                  <a:srgbClr val="000000"/>
                </a:solidFill>
                <a:latin typeface="Arial" panose="020B0604020202020204" pitchFamily="34" charset="0"/>
              </a:rPr>
              <a:t>The number of procedures performed by a fraudulent doctor is higher than those by other doctors in one single visit</a:t>
            </a:r>
          </a:p>
          <a:p>
            <a:r>
              <a:rPr lang="en-US" sz="1800" b="1" dirty="0">
                <a:solidFill>
                  <a:srgbClr val="000000"/>
                </a:solidFill>
                <a:latin typeface="Arial" panose="020B0604020202020204" pitchFamily="34" charset="0"/>
              </a:rPr>
              <a:t>The number of fraudulent claims made by a HCP is more than those made by other doctors in one single visit.</a:t>
            </a:r>
          </a:p>
          <a:p>
            <a:br>
              <a:rPr lang="en-US" sz="1800" b="1" dirty="0">
                <a:solidFill>
                  <a:srgbClr val="000000"/>
                </a:solidFill>
                <a:latin typeface="Arial" panose="020B0604020202020204" pitchFamily="34" charset="0"/>
              </a:rPr>
            </a:br>
            <a:br>
              <a:rPr lang="en-US" sz="1800" b="1" dirty="0">
                <a:solidFill>
                  <a:srgbClr val="000000"/>
                </a:solidFill>
                <a:latin typeface="Arial" panose="020B0604020202020204" pitchFamily="34" charset="0"/>
              </a:rPr>
            </a:br>
            <a:br>
              <a:rPr lang="en-US" sz="1800" b="1" dirty="0">
                <a:solidFill>
                  <a:srgbClr val="000000"/>
                </a:solidFill>
                <a:latin typeface="Arial" panose="020B0604020202020204" pitchFamily="34" charset="0"/>
              </a:rPr>
            </a:br>
            <a:endParaRPr lang="en-US" sz="1800" b="1" dirty="0">
              <a:solidFill>
                <a:srgbClr val="000000"/>
              </a:solidFill>
              <a:latin typeface="Arial" panose="020B0604020202020204" pitchFamily="34" charset="0"/>
            </a:endParaRPr>
          </a:p>
        </p:txBody>
      </p:sp>
      <p:sp>
        <p:nvSpPr>
          <p:cNvPr id="4" name="Slide Number Placeholder 3">
            <a:extLst>
              <a:ext uri="{FF2B5EF4-FFF2-40B4-BE49-F238E27FC236}">
                <a16:creationId xmlns:a16="http://schemas.microsoft.com/office/drawing/2014/main" id="{359CDA99-BAF0-4215-B2C5-0BA3B756AB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2413670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037F98-E217-440F-8C9D-AFA6C526B890}"/>
              </a:ext>
            </a:extLst>
          </p:cNvPr>
          <p:cNvSpPr>
            <a:spLocks noGrp="1"/>
          </p:cNvSpPr>
          <p:nvPr>
            <p:ph type="body" idx="1"/>
          </p:nvPr>
        </p:nvSpPr>
        <p:spPr>
          <a:xfrm>
            <a:off x="694710" y="0"/>
            <a:ext cx="7571700" cy="4401748"/>
          </a:xfrm>
          <a:noFill/>
          <a:ln>
            <a:noFill/>
          </a:ln>
        </p:spPr>
        <p:txBody>
          <a:bodyPr spcFirstLastPara="1" wrap="square" lIns="91425" tIns="91425" rIns="91425" bIns="91425" anchor="t" anchorCtr="0">
            <a:noAutofit/>
          </a:bodyPr>
          <a:lstStyle/>
          <a:p>
            <a:r>
              <a:rPr lang="en-US" sz="1800" b="1" dirty="0">
                <a:solidFill>
                  <a:srgbClr val="000000"/>
                </a:solidFill>
                <a:latin typeface="Arial" panose="020B0604020202020204" pitchFamily="34" charset="0"/>
              </a:rPr>
              <a:t>Fraudulent doctors have high number of prescribed medicines than other per visit .</a:t>
            </a:r>
          </a:p>
          <a:p>
            <a:r>
              <a:rPr lang="en-US" sz="1800" b="1" dirty="0">
                <a:solidFill>
                  <a:srgbClr val="000000"/>
                </a:solidFill>
                <a:latin typeface="Arial" panose="020B0604020202020204" pitchFamily="34" charset="0"/>
              </a:rPr>
              <a:t>Fraudulent doctor prescribed medicines per specific therapeutic class “ e.g. antibiotics or analgesics “.</a:t>
            </a:r>
          </a:p>
          <a:p>
            <a:r>
              <a:rPr lang="en-US" sz="1800" b="1" dirty="0">
                <a:solidFill>
                  <a:srgbClr val="000000"/>
                </a:solidFill>
                <a:latin typeface="Arial" panose="020B0604020202020204" pitchFamily="34" charset="0"/>
              </a:rPr>
              <a:t> Prescribed medicines per therapeutic class .</a:t>
            </a:r>
          </a:p>
          <a:p>
            <a:r>
              <a:rPr lang="en-US" sz="1800" b="1" dirty="0">
                <a:solidFill>
                  <a:srgbClr val="000000"/>
                </a:solidFill>
                <a:latin typeface="Arial" panose="020B0604020202020204" pitchFamily="34" charset="0"/>
              </a:rPr>
              <a:t>Fraudulent doctor prescribed medicines inconsistent with dependency type.</a:t>
            </a:r>
          </a:p>
          <a:p>
            <a:r>
              <a:rPr lang="en-US" sz="1800" b="1" dirty="0">
                <a:solidFill>
                  <a:srgbClr val="000000"/>
                </a:solidFill>
                <a:latin typeface="Arial" panose="020B0604020202020204" pitchFamily="34" charset="0"/>
              </a:rPr>
              <a:t>Form of medicine per dependency type “dependency type”  </a:t>
            </a:r>
          </a:p>
          <a:p>
            <a:r>
              <a:rPr lang="en-US" sz="1800" b="1" dirty="0">
                <a:solidFill>
                  <a:srgbClr val="000000"/>
                </a:solidFill>
                <a:latin typeface="Arial" panose="020B0604020202020204" pitchFamily="34" charset="0"/>
              </a:rPr>
              <a:t>Fraudulent doctor prescribed foreign medicines have the largest price than local medicines</a:t>
            </a:r>
          </a:p>
          <a:p>
            <a:r>
              <a:rPr lang="en-US" sz="1800" b="1" dirty="0">
                <a:solidFill>
                  <a:srgbClr val="000000"/>
                </a:solidFill>
                <a:latin typeface="Arial" panose="020B0604020202020204" pitchFamily="34" charset="0"/>
              </a:rPr>
              <a:t>If West Bank have the largest proportion of fraud than Gaza.</a:t>
            </a:r>
          </a:p>
          <a:p>
            <a:r>
              <a:rPr lang="en-US" sz="1800" b="1" dirty="0">
                <a:solidFill>
                  <a:srgbClr val="000000"/>
                </a:solidFill>
                <a:latin typeface="Arial" panose="020B0604020202020204" pitchFamily="34" charset="0"/>
              </a:rPr>
              <a:t>Subscribers in the 20-40 age range are most likely to commit provider fraud.</a:t>
            </a:r>
          </a:p>
          <a:p>
            <a:r>
              <a:rPr lang="en-US" sz="1800" b="1" dirty="0">
                <a:solidFill>
                  <a:srgbClr val="000000"/>
                </a:solidFill>
                <a:latin typeface="Arial" panose="020B0604020202020204" pitchFamily="34" charset="0"/>
              </a:rPr>
              <a:t>Male subscribers are most likely to commit provider fraud</a:t>
            </a:r>
            <a:br>
              <a:rPr lang="en-US" sz="1800" b="1" dirty="0">
                <a:solidFill>
                  <a:srgbClr val="000000"/>
                </a:solidFill>
                <a:latin typeface="Arial" panose="020B0604020202020204" pitchFamily="34" charset="0"/>
              </a:rPr>
            </a:br>
            <a:endParaRPr lang="en-US" sz="1800" b="1" dirty="0">
              <a:solidFill>
                <a:srgbClr val="000000"/>
              </a:solidFill>
              <a:latin typeface="Arial" panose="020B0604020202020204" pitchFamily="34" charset="0"/>
            </a:endParaRPr>
          </a:p>
        </p:txBody>
      </p:sp>
      <p:sp>
        <p:nvSpPr>
          <p:cNvPr id="4" name="Slide Number Placeholder 3">
            <a:extLst>
              <a:ext uri="{FF2B5EF4-FFF2-40B4-BE49-F238E27FC236}">
                <a16:creationId xmlns:a16="http://schemas.microsoft.com/office/drawing/2014/main" id="{42B76C39-21DE-46A7-9CA4-B89E6D96EB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75942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ACCE-7DD9-4DC9-A6A8-10CB256CA434}"/>
              </a:ext>
            </a:extLst>
          </p:cNvPr>
          <p:cNvSpPr>
            <a:spLocks noGrp="1"/>
          </p:cNvSpPr>
          <p:nvPr>
            <p:ph type="ctrTitle"/>
          </p:nvPr>
        </p:nvSpPr>
        <p:spPr>
          <a:xfrm>
            <a:off x="1546025" y="864248"/>
            <a:ext cx="5832600" cy="1159800"/>
          </a:xfrm>
        </p:spPr>
        <p:txBody>
          <a:bodyPr/>
          <a:lstStyle/>
          <a:p>
            <a:r>
              <a:rPr lang="en-US" dirty="0"/>
              <a:t>Provider Fraud</a:t>
            </a:r>
          </a:p>
        </p:txBody>
      </p:sp>
      <p:sp>
        <p:nvSpPr>
          <p:cNvPr id="3" name="Subtitle 2">
            <a:extLst>
              <a:ext uri="{FF2B5EF4-FFF2-40B4-BE49-F238E27FC236}">
                <a16:creationId xmlns:a16="http://schemas.microsoft.com/office/drawing/2014/main" id="{C5CC5FED-E4D4-4B20-A7DE-6D19AFF97626}"/>
              </a:ext>
            </a:extLst>
          </p:cNvPr>
          <p:cNvSpPr>
            <a:spLocks noGrp="1"/>
          </p:cNvSpPr>
          <p:nvPr>
            <p:ph type="subTitle" idx="1"/>
          </p:nvPr>
        </p:nvSpPr>
        <p:spPr>
          <a:xfrm>
            <a:off x="1490366" y="2256137"/>
            <a:ext cx="5832600" cy="784800"/>
          </a:xfrm>
          <a:noFill/>
          <a:ln>
            <a:noFill/>
          </a:ln>
        </p:spPr>
        <p:txBody>
          <a:bodyPr spcFirstLastPara="1" wrap="square" lIns="91425" tIns="91425" rIns="91425" bIns="91425" anchor="t" anchorCtr="0">
            <a:noAutofit/>
          </a:bodyPr>
          <a:lstStyle/>
          <a:p>
            <a:pPr marL="0" indent="0"/>
            <a:r>
              <a:rPr lang="en-US" sz="1800" dirty="0">
                <a:solidFill>
                  <a:srgbClr val="000000"/>
                </a:solidFill>
                <a:latin typeface="Times New Roman" panose="02020603050405020304" pitchFamily="18" charset="0"/>
              </a:rPr>
              <a:t>  It is the most common type of fraud in the healthcare industry. It is mostly committed by providers and is collectively known as “False Claim Schemes.” </a:t>
            </a:r>
          </a:p>
          <a:p>
            <a:pPr marL="0" indent="0"/>
            <a:endParaRPr lang="en-US" sz="1800" dirty="0">
              <a:solidFill>
                <a:srgbClr val="000000"/>
              </a:solidFill>
              <a:latin typeface="Times New Roman" panose="02020603050405020304" pitchFamily="18" charset="0"/>
            </a:endParaRPr>
          </a:p>
          <a:p>
            <a:pPr marL="0" indent="0"/>
            <a:r>
              <a:rPr lang="en-US" sz="1800" dirty="0">
                <a:solidFill>
                  <a:srgbClr val="000000"/>
                </a:solidFill>
                <a:latin typeface="Times New Roman" panose="02020603050405020304" pitchFamily="18" charset="0"/>
              </a:rPr>
              <a:t>These schemes entail billing healthcare insurance service providers for services or procedures that were not undertaken or performed with the intention of getting financial gains.</a:t>
            </a:r>
          </a:p>
        </p:txBody>
      </p:sp>
    </p:spTree>
    <p:extLst>
      <p:ext uri="{BB962C8B-B14F-4D97-AF65-F5344CB8AC3E}">
        <p14:creationId xmlns:p14="http://schemas.microsoft.com/office/powerpoint/2010/main" val="315608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49"/>
            <a:ext cx="6713400" cy="2466101"/>
          </a:xfrm>
          <a:prstGeom prst="rect">
            <a:avLst/>
          </a:prstGeom>
          <a:noFill/>
          <a:ln>
            <a:noFill/>
          </a:ln>
        </p:spPr>
        <p:txBody>
          <a:bodyPr spcFirstLastPara="1" wrap="square" lIns="91425" tIns="91425" rIns="91425" bIns="91425" anchor="t" anchorCtr="0">
            <a:noAutofit/>
          </a:bodyPr>
          <a:lstStyle/>
          <a:p>
            <a:pPr marL="0" indent="0">
              <a:buClr>
                <a:schemeClr val="accent4"/>
              </a:buClr>
              <a:buSzPts val="3000"/>
              <a:buNone/>
            </a:pPr>
            <a:r>
              <a:rPr lang="en-US" sz="3000" i="0" dirty="0"/>
              <a:t>“About </a:t>
            </a:r>
            <a:r>
              <a:rPr lang="en-US" sz="3000" i="0" dirty="0">
                <a:solidFill>
                  <a:schemeClr val="accent6">
                    <a:lumMod val="75000"/>
                  </a:schemeClr>
                </a:solidFill>
              </a:rPr>
              <a:t>10 percent </a:t>
            </a:r>
            <a:r>
              <a:rPr lang="en-US" sz="3000" i="0" dirty="0"/>
              <a:t>of expenditures in healthcare systems is wasted on fraud annually</a:t>
            </a:r>
            <a:r>
              <a:rPr lang="en" sz="3000" i="0" dirty="0"/>
              <a:t>” .</a:t>
            </a:r>
            <a:endParaRPr sz="3000" i="0"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4" name="Picture 3">
            <a:extLst>
              <a:ext uri="{FF2B5EF4-FFF2-40B4-BE49-F238E27FC236}">
                <a16:creationId xmlns:a16="http://schemas.microsoft.com/office/drawing/2014/main" id="{2EA5443A-20C3-439B-ACC1-7B57D3B632FF}"/>
              </a:ext>
            </a:extLst>
          </p:cNvPr>
          <p:cNvPicPr>
            <a:picLocks noChangeAspect="1"/>
          </p:cNvPicPr>
          <p:nvPr/>
        </p:nvPicPr>
        <p:blipFill>
          <a:blip r:embed="rId3"/>
          <a:stretch>
            <a:fillRect/>
          </a:stretch>
        </p:blipFill>
        <p:spPr>
          <a:xfrm>
            <a:off x="5844209" y="2956699"/>
            <a:ext cx="1943567" cy="15897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a:spLocks noGrp="1"/>
          </p:cNvSpPr>
          <p:nvPr>
            <p:ph type="body" idx="1"/>
          </p:nvPr>
        </p:nvSpPr>
        <p:spPr>
          <a:xfrm>
            <a:off x="95049" y="708691"/>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An effective fraud detection mechanism is not only crucial for </a:t>
            </a:r>
            <a:r>
              <a:rPr lang="en-US" dirty="0">
                <a:solidFill>
                  <a:srgbClr val="FF0000"/>
                </a:solidFill>
              </a:rPr>
              <a:t>insurance companies </a:t>
            </a:r>
            <a:r>
              <a:rPr lang="en-US" dirty="0"/>
              <a:t>but is also helpful for </a:t>
            </a:r>
            <a:r>
              <a:rPr lang="en-US" dirty="0">
                <a:solidFill>
                  <a:srgbClr val="FF0000"/>
                </a:solidFill>
              </a:rPr>
              <a:t>patients</a:t>
            </a:r>
            <a:r>
              <a:rPr lang="en-US" dirty="0"/>
              <a:t> and </a:t>
            </a:r>
            <a:r>
              <a:rPr lang="en-US" dirty="0">
                <a:solidFill>
                  <a:srgbClr val="FF0000"/>
                </a:solidFill>
              </a:rPr>
              <a:t>the economy at large. </a:t>
            </a:r>
          </a:p>
          <a:p>
            <a:pPr marL="457200" lvl="0" indent="-381000" algn="l" rtl="0">
              <a:spcBef>
                <a:spcPts val="600"/>
              </a:spcBef>
              <a:spcAft>
                <a:spcPts val="0"/>
              </a:spcAft>
              <a:buSzPts val="2400"/>
              <a:buChar char="◎"/>
            </a:pPr>
            <a:r>
              <a:rPr lang="en-US" dirty="0"/>
              <a:t>The right strategies will ensure people are satisfied, and only genuine claims are given, it improves the quality and reducing the cost of health care services, for which expertise domain knowledge is required. </a:t>
            </a:r>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184386" y="659958"/>
            <a:ext cx="5128614" cy="17519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b="1" dirty="0"/>
              <a:t>Machine Learning</a:t>
            </a:r>
            <a:endParaRPr sz="6000" b="1" dirty="0"/>
          </a:p>
        </p:txBody>
      </p:sp>
      <p:sp>
        <p:nvSpPr>
          <p:cNvPr id="119" name="Google Shape;119;p18"/>
          <p:cNvSpPr txBox="1">
            <a:spLocks noGrp="1"/>
          </p:cNvSpPr>
          <p:nvPr>
            <p:ph type="subTitle" idx="4294967295"/>
          </p:nvPr>
        </p:nvSpPr>
        <p:spPr>
          <a:xfrm>
            <a:off x="533400" y="2394538"/>
            <a:ext cx="590012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dirty="0"/>
              <a:t>It offer a glimmer of hope to patients, and insurance service providers.</a:t>
            </a:r>
          </a:p>
          <a:p>
            <a:pPr marL="0" lvl="0" indent="0" rtl="0">
              <a:spcBef>
                <a:spcPts val="600"/>
              </a:spcBef>
              <a:spcAft>
                <a:spcPts val="0"/>
              </a:spcAft>
              <a:buNone/>
            </a:pPr>
            <a:r>
              <a:rPr lang="en-US" sz="1800" dirty="0"/>
              <a:t> These tools reduce the cost and the amount of the premium that consumers must pay. </a:t>
            </a:r>
          </a:p>
          <a:p>
            <a:pPr marL="0" lvl="0" indent="0" rtl="0">
              <a:spcBef>
                <a:spcPts val="600"/>
              </a:spcBef>
              <a:spcAft>
                <a:spcPts val="0"/>
              </a:spcAft>
              <a:buNone/>
            </a:pPr>
            <a:r>
              <a:rPr lang="en-US" sz="1800" dirty="0"/>
              <a:t>With the increase in healthcare spending in many countries, efficient handling of fraud is necessary to detect anomalies and abuse in this sector and to increase the level of the health coverage .</a:t>
            </a:r>
            <a:endParaRPr sz="18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6A4FB3-EDED-4A88-8124-8AF6D16B6F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TextBox 3">
            <a:extLst>
              <a:ext uri="{FF2B5EF4-FFF2-40B4-BE49-F238E27FC236}">
                <a16:creationId xmlns:a16="http://schemas.microsoft.com/office/drawing/2014/main" id="{F49B4003-0BD1-420A-8867-B5F419098CA6}"/>
              </a:ext>
            </a:extLst>
          </p:cNvPr>
          <p:cNvSpPr txBox="1"/>
          <p:nvPr/>
        </p:nvSpPr>
        <p:spPr>
          <a:xfrm>
            <a:off x="1057523" y="1925419"/>
            <a:ext cx="6404776" cy="646331"/>
          </a:xfrm>
          <a:prstGeom prst="rect">
            <a:avLst/>
          </a:prstGeom>
          <a:noFill/>
        </p:spPr>
        <p:txBody>
          <a:bodyPr wrap="square">
            <a:spAutoFit/>
          </a:bodyPr>
          <a:lstStyle/>
          <a:p>
            <a:r>
              <a:rPr lang="en-US" sz="1800" b="1" i="0" u="none" strike="noStrike" dirty="0">
                <a:solidFill>
                  <a:srgbClr val="000000"/>
                </a:solidFill>
                <a:effectLst/>
                <a:latin typeface="Arial" panose="020B0604020202020204" pitchFamily="34" charset="0"/>
              </a:rPr>
              <a:t>There will be one user, NatHealth, who will have exclusive access to the program</a:t>
            </a:r>
            <a:r>
              <a:rPr lang="en-US" dirty="0"/>
              <a:t>.</a:t>
            </a:r>
          </a:p>
        </p:txBody>
      </p:sp>
      <p:sp>
        <p:nvSpPr>
          <p:cNvPr id="5" name="Google Shape;133;p19">
            <a:extLst>
              <a:ext uri="{FF2B5EF4-FFF2-40B4-BE49-F238E27FC236}">
                <a16:creationId xmlns:a16="http://schemas.microsoft.com/office/drawing/2014/main" id="{67B101F9-0FC5-445F-91C5-A59AB1959161}"/>
              </a:ext>
            </a:extLst>
          </p:cNvPr>
          <p:cNvSpPr txBox="1">
            <a:spLocks/>
          </p:cNvSpPr>
          <p:nvPr/>
        </p:nvSpPr>
        <p:spPr>
          <a:xfrm>
            <a:off x="555563" y="991932"/>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chemeClr val="accent1"/>
              </a:buClr>
              <a:buSzPts val="2000"/>
              <a:buFont typeface="Roboto Slab"/>
              <a:buNone/>
              <a:defRPr sz="2000">
                <a:solidFill>
                  <a:schemeClr val="accent1"/>
                </a:solidFill>
                <a:latin typeface="Roboto Slab"/>
                <a:ea typeface="Roboto Slab"/>
                <a:cs typeface="Roboto Slab"/>
                <a:sym typeface="Roboto Slab"/>
              </a:defRPr>
            </a:lvl1pPr>
            <a:lvl2pPr>
              <a:buClr>
                <a:schemeClr val="accent1"/>
              </a:buClr>
              <a:buSzPts val="2000"/>
              <a:buFont typeface="Roboto Slab"/>
              <a:buNone/>
              <a:defRPr sz="2000">
                <a:solidFill>
                  <a:schemeClr val="accent1"/>
                </a:solidFill>
                <a:latin typeface="Roboto Slab"/>
                <a:ea typeface="Roboto Slab"/>
                <a:cs typeface="Roboto Slab"/>
                <a:sym typeface="Roboto Slab"/>
              </a:defRPr>
            </a:lvl2pPr>
            <a:lvl3pPr>
              <a:buClr>
                <a:schemeClr val="accent1"/>
              </a:buClr>
              <a:buSzPts val="2000"/>
              <a:buFont typeface="Roboto Slab"/>
              <a:buNone/>
              <a:defRPr sz="2000">
                <a:solidFill>
                  <a:schemeClr val="accent1"/>
                </a:solidFill>
                <a:latin typeface="Roboto Slab"/>
                <a:ea typeface="Roboto Slab"/>
                <a:cs typeface="Roboto Slab"/>
                <a:sym typeface="Roboto Slab"/>
              </a:defRPr>
            </a:lvl3pPr>
            <a:lvl4pPr>
              <a:buClr>
                <a:schemeClr val="accent1"/>
              </a:buClr>
              <a:buSzPts val="2000"/>
              <a:buFont typeface="Roboto Slab"/>
              <a:buNone/>
              <a:defRPr sz="2000">
                <a:solidFill>
                  <a:schemeClr val="accent1"/>
                </a:solidFill>
                <a:latin typeface="Roboto Slab"/>
                <a:ea typeface="Roboto Slab"/>
                <a:cs typeface="Roboto Slab"/>
                <a:sym typeface="Roboto Slab"/>
              </a:defRPr>
            </a:lvl4pPr>
            <a:lvl5pPr>
              <a:buClr>
                <a:schemeClr val="accent1"/>
              </a:buClr>
              <a:buSzPts val="2000"/>
              <a:buFont typeface="Roboto Slab"/>
              <a:buNone/>
              <a:defRPr sz="2000">
                <a:solidFill>
                  <a:schemeClr val="accent1"/>
                </a:solidFill>
                <a:latin typeface="Roboto Slab"/>
                <a:ea typeface="Roboto Slab"/>
                <a:cs typeface="Roboto Slab"/>
                <a:sym typeface="Roboto Slab"/>
              </a:defRPr>
            </a:lvl5pPr>
            <a:lvl6pPr>
              <a:buClr>
                <a:schemeClr val="accent1"/>
              </a:buClr>
              <a:buSzPts val="2000"/>
              <a:buFont typeface="Roboto Slab"/>
              <a:buNone/>
              <a:defRPr sz="2000">
                <a:solidFill>
                  <a:schemeClr val="accent1"/>
                </a:solidFill>
                <a:latin typeface="Roboto Slab"/>
                <a:ea typeface="Roboto Slab"/>
                <a:cs typeface="Roboto Slab"/>
                <a:sym typeface="Roboto Slab"/>
              </a:defRPr>
            </a:lvl6pPr>
            <a:lvl7pPr>
              <a:buClr>
                <a:schemeClr val="accent1"/>
              </a:buClr>
              <a:buSzPts val="2000"/>
              <a:buFont typeface="Roboto Slab"/>
              <a:buNone/>
              <a:defRPr sz="2000">
                <a:solidFill>
                  <a:schemeClr val="accent1"/>
                </a:solidFill>
                <a:latin typeface="Roboto Slab"/>
                <a:ea typeface="Roboto Slab"/>
                <a:cs typeface="Roboto Slab"/>
                <a:sym typeface="Roboto Slab"/>
              </a:defRPr>
            </a:lvl7pPr>
            <a:lvl8pPr>
              <a:buClr>
                <a:schemeClr val="accent1"/>
              </a:buClr>
              <a:buSzPts val="2000"/>
              <a:buFont typeface="Roboto Slab"/>
              <a:buNone/>
              <a:defRPr sz="2000">
                <a:solidFill>
                  <a:schemeClr val="accent1"/>
                </a:solidFill>
                <a:latin typeface="Roboto Slab"/>
                <a:ea typeface="Roboto Slab"/>
                <a:cs typeface="Roboto Slab"/>
                <a:sym typeface="Roboto Slab"/>
              </a:defRPr>
            </a:lvl8pPr>
            <a:lvl9pPr>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r>
              <a:rPr lang="en-US" dirty="0"/>
              <a:t>Detecting fraudulent health insurance claims submitted </a:t>
            </a:r>
          </a:p>
          <a:p>
            <a:r>
              <a:rPr lang="en-US" dirty="0"/>
              <a:t>by GP’s: Target users</a:t>
            </a:r>
          </a:p>
        </p:txBody>
      </p:sp>
      <p:pic>
        <p:nvPicPr>
          <p:cNvPr id="6" name="Picture 5">
            <a:extLst>
              <a:ext uri="{FF2B5EF4-FFF2-40B4-BE49-F238E27FC236}">
                <a16:creationId xmlns:a16="http://schemas.microsoft.com/office/drawing/2014/main" id="{E73D26BA-23AB-4E47-895E-62CB4A333430}"/>
              </a:ext>
            </a:extLst>
          </p:cNvPr>
          <p:cNvPicPr>
            <a:picLocks noChangeAspect="1"/>
          </p:cNvPicPr>
          <p:nvPr/>
        </p:nvPicPr>
        <p:blipFill>
          <a:blip r:embed="rId2"/>
          <a:stretch>
            <a:fillRect/>
          </a:stretch>
        </p:blipFill>
        <p:spPr>
          <a:xfrm>
            <a:off x="2547494" y="2986885"/>
            <a:ext cx="3426586" cy="1259995"/>
          </a:xfrm>
          <a:prstGeom prst="rect">
            <a:avLst/>
          </a:prstGeom>
        </p:spPr>
      </p:pic>
    </p:spTree>
    <p:extLst>
      <p:ext uri="{BB962C8B-B14F-4D97-AF65-F5344CB8AC3E}">
        <p14:creationId xmlns:p14="http://schemas.microsoft.com/office/powerpoint/2010/main" val="144100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787451"/>
            <a:ext cx="2877300" cy="2528784"/>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213479" y="417539"/>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Scope of the project</a:t>
            </a:r>
            <a:endParaRPr sz="3200" dirty="0"/>
          </a:p>
        </p:txBody>
      </p:sp>
      <p:sp>
        <p:nvSpPr>
          <p:cNvPr id="151" name="Google Shape;151;p21"/>
          <p:cNvSpPr txBox="1">
            <a:spLocks noGrp="1"/>
          </p:cNvSpPr>
          <p:nvPr>
            <p:ph type="body" idx="1"/>
          </p:nvPr>
        </p:nvSpPr>
        <p:spPr>
          <a:xfrm>
            <a:off x="127221" y="1208051"/>
            <a:ext cx="4820854" cy="3020272"/>
          </a:xfrm>
          <a:prstGeom prst="rect">
            <a:avLst/>
          </a:prstGeom>
        </p:spPr>
        <p:txBody>
          <a:bodyPr spcFirstLastPara="1" wrap="square" lIns="91425" tIns="91425" rIns="91425" bIns="91425" anchor="t" anchorCtr="0">
            <a:noAutofit/>
          </a:bodyPr>
          <a:lstStyle/>
          <a:p>
            <a:pPr marL="285750" indent="-285750"/>
            <a:r>
              <a:rPr lang="en-US" sz="1600" dirty="0"/>
              <a:t> To  create a product to make healthcare systems work through early detection of abuse and fraudulent activities. </a:t>
            </a:r>
          </a:p>
          <a:p>
            <a:pPr marL="285750" indent="-285750"/>
            <a:r>
              <a:rPr lang="en-US" sz="1600" dirty="0"/>
              <a:t>Although manual detection methods have worked in some instances in detecting and deterring fraud, their performance is questionable and are also expensive. </a:t>
            </a:r>
          </a:p>
          <a:p>
            <a:pPr marL="285750" indent="-285750"/>
            <a:r>
              <a:rPr lang="en-US" sz="1600" dirty="0"/>
              <a:t>the new machine learning-based systems and data mining technologies, there is a promise for enhanced efficiency and low cost due to automation of fraud detection in healthcare.</a:t>
            </a:r>
            <a:endParaRPr sz="1600" dirty="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D407D2AB-9043-40C2-BF7D-1A7C2BEF5017}"/>
              </a:ext>
            </a:extLst>
          </p:cNvPr>
          <p:cNvPicPr>
            <a:picLocks noChangeAspect="1"/>
          </p:cNvPicPr>
          <p:nvPr/>
        </p:nvPicPr>
        <p:blipFill>
          <a:blip r:embed="rId3"/>
          <a:stretch>
            <a:fillRect/>
          </a:stretch>
        </p:blipFill>
        <p:spPr>
          <a:xfrm>
            <a:off x="4913453" y="2025613"/>
            <a:ext cx="2513526" cy="20672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2130</Words>
  <Application>Microsoft Office PowerPoint</Application>
  <PresentationFormat>On-screen Show (16:9)</PresentationFormat>
  <Paragraphs>231</Paragraphs>
  <Slides>32</Slides>
  <Notes>14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Cordelia template</vt:lpstr>
      <vt:lpstr>Detecting fraudulent health insurance claims submitted by GP’s- NatHealth  Data set   </vt:lpstr>
      <vt:lpstr>PowerPoint Presentation</vt:lpstr>
      <vt:lpstr> Healthcare Fraud</vt:lpstr>
      <vt:lpstr>Provider Fraud</vt:lpstr>
      <vt:lpstr>PowerPoint Presentation</vt:lpstr>
      <vt:lpstr>PowerPoint Presentation</vt:lpstr>
      <vt:lpstr>Machine Learning</vt:lpstr>
      <vt:lpstr>PowerPoint Presentation</vt:lpstr>
      <vt:lpstr>Scope of the project</vt:lpstr>
      <vt:lpstr>PowerPoint Presentation</vt:lpstr>
      <vt:lpstr>PowerPoint Presentation</vt:lpstr>
      <vt:lpstr>PowerPoint Presentation</vt:lpstr>
      <vt:lpstr>We require a generic approach to develop predictors for detecting healthcare fraud in this specialty within the time frame of four to six months for this project.</vt:lpstr>
      <vt:lpstr>PowerPoint Presentation</vt:lpstr>
      <vt:lpstr>PowerPoint Presentation</vt:lpstr>
      <vt:lpstr>1,193,707 Transactions</vt:lpstr>
      <vt:lpstr>37,694,096 NIS</vt:lpstr>
      <vt:lpstr>PowerPoint Presentation</vt:lpstr>
      <vt:lpstr>PowerPoint Presentation</vt:lpstr>
      <vt:lpstr>PowerPoint Presentation</vt:lpstr>
      <vt:lpstr>PowerPoint Presentation</vt:lpstr>
      <vt:lpstr>Data documentation and data Storage  </vt:lpstr>
      <vt:lpstr>PowerPoint Presentation</vt:lpstr>
      <vt:lpstr>PowerPoint Presentation</vt:lpstr>
      <vt:lpstr>PowerPoint Presentation</vt:lpstr>
      <vt:lpstr>Our Product</vt:lpstr>
      <vt:lpstr>PowerPoint Presentation</vt:lpstr>
      <vt:lpstr>What’s Next ?</vt:lpstr>
      <vt:lpstr>PowerPoint Presentation</vt:lpstr>
      <vt:lpstr>Hypothesis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fraudulent health insurance claims submitted by GP's</dc:title>
  <dc:creator>user</dc:creator>
  <cp:lastModifiedBy>Baraah Samara</cp:lastModifiedBy>
  <cp:revision>45</cp:revision>
  <dcterms:modified xsi:type="dcterms:W3CDTF">2022-05-24T19:43:03Z</dcterms:modified>
</cp:coreProperties>
</file>