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4" r:id="rId8"/>
    <p:sldId id="265" r:id="rId9"/>
    <p:sldId id="266" r:id="rId10"/>
    <p:sldId id="277" r:id="rId11"/>
    <p:sldId id="278" r:id="rId12"/>
    <p:sldId id="279" r:id="rId13"/>
    <p:sldId id="289" r:id="rId14"/>
    <p:sldId id="280" r:id="rId15"/>
    <p:sldId id="281" r:id="rId16"/>
    <p:sldId id="290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9AD2-8256-4C02-9A2B-C42DF6CF787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C1AD-B9C6-49BC-A576-0FB3C52FC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85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9AD2-8256-4C02-9A2B-C42DF6CF787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C1AD-B9C6-49BC-A576-0FB3C52FC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81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9AD2-8256-4C02-9A2B-C42DF6CF787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C1AD-B9C6-49BC-A576-0FB3C52FC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36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9AD2-8256-4C02-9A2B-C42DF6CF787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C1AD-B9C6-49BC-A576-0FB3C52FC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13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9AD2-8256-4C02-9A2B-C42DF6CF787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C1AD-B9C6-49BC-A576-0FB3C52FC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9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9AD2-8256-4C02-9A2B-C42DF6CF787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C1AD-B9C6-49BC-A576-0FB3C52FC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85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9AD2-8256-4C02-9A2B-C42DF6CF787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C1AD-B9C6-49BC-A576-0FB3C52FC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87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9AD2-8256-4C02-9A2B-C42DF6CF787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C1AD-B9C6-49BC-A576-0FB3C52FC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88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9AD2-8256-4C02-9A2B-C42DF6CF787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C1AD-B9C6-49BC-A576-0FB3C52FC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96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9AD2-8256-4C02-9A2B-C42DF6CF787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C1AD-B9C6-49BC-A576-0FB3C52FC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9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9AD2-8256-4C02-9A2B-C42DF6CF787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C1AD-B9C6-49BC-A576-0FB3C52FC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52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59AD2-8256-4C02-9A2B-C42DF6CF787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AC1AD-B9C6-49BC-A576-0FB3C52FC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60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groups/me/reports/d66472bd-c78e-4dab-83c0-b3769464ff28/ReportSection3f1ec83f95fc48b7590d?experience=power-b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4182" y="1240971"/>
            <a:ext cx="9144000" cy="2805203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b="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6700" dirty="0" smtClean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Analytical CRM Development for a Bank</a:t>
            </a: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9314" y="3536724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R.Mohanakanna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549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 Reasons Exploration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4754" y="1825625"/>
            <a:ext cx="393409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those who are active and non credit card holders have less chance of exit the bank.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customers with tenure greater than five years have less exit rate.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those who exited have salary majorly in the range of 100-110k.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962" y="1825625"/>
            <a:ext cx="5472403" cy="392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50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 Effectiveness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assess marketing campaign effectiveness on customer retention and acquisition, analyze metrics such as customer response rates, conversion rates, and churn rates before and after campaigns.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analysis, gather data on campaign specifics (e.g., target audience, channels), customer feedback, and external factors (e.g., competitor activity, economic conditions).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 techniques like A/B testing and attribution modeling to attribute changes in customer behavior to specific campaigns accurately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5095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674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Recommendation to decrease churn rate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165"/>
            <a:ext cx="10515600" cy="519901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Customer Experience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the overall customer experience by providing exceptional service, personalized interactions, and timely resolution of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offers, promotions, and content to maintain customer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loyalty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Retention Offers: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Offer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incentives or retention offers to encourage customers to stay with the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bank.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Tailor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based on customer segmentation and predictive analytics to maximize effectiveness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based on their needs, preferences, and behavior to tailor retention strategies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effectively.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high-value customers and those at risk of churn to prioritize retention efforts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565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Tab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244" y="1531075"/>
            <a:ext cx="84772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68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Information Tab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063" y="1690688"/>
            <a:ext cx="8497486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92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Churn Analysis Tab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314" y="1925082"/>
            <a:ext cx="8497486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09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reducing churn rate is essential for sustaining long-term growth and profitability in the banking industry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prioritizing customer experience, implementing targeted communication, and offering proactive support, banks can enhance customer loyalty and retention.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leveraging data analytics, innovative products, and personalized solutions can further strengthen customer relationships and mitigate churn risk.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monitoring, feedback integration, and adaptation of strategies based on customer insights are crucial for achieving sustained success in retaining customers and fostering enduring loyalty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880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CRM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775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today's competitive landscape, understanding customer behavior and preferences is paramount for sustained growth.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Customer Relationship Management (CRM) serves as a strategic tool for harnessing data insights to enhance customer engagement,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retention.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a deeper understanding of customer needs and market trends, enabling proactive decision-making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incremental revenue through targeted cross-selling, up-selling, and retention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Analytical CRM also plays a crucial role in risk management. By analyzing patterns and anomalies in transaction data, banks can proactively identify potential fraud and mitigate risks, safeguarding both the institution and its customers.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54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patterns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long-term versus new customers to understand loyalty drivers.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cross-selling opportunities by studying product affinity and usage correlations.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Correlate geographic economic indicators with account activity and churn rates for targeted strategies.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demographic segments posing high financial risk to optimize risk management.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Forecast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lifetime value using predictive models based on tenure and transaction history.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campaign effectiveness and churn reasons to refine strategies and improve retention.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32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9768840" cy="45882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RowNumber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row number in the dataset, likely used for reference or indexing.</a:t>
            </a:r>
          </a:p>
          <a:p>
            <a:pPr>
              <a:lnSpc>
                <a:spcPct val="170000"/>
              </a:lnSpc>
            </a:pP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unique identifier for each customer.</a:t>
            </a:r>
          </a:p>
          <a:p>
            <a:pPr>
              <a:lnSpc>
                <a:spcPct val="170000"/>
              </a:lnSpc>
            </a:pP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CreditScore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numerical representation of the customer's creditworthiness.</a:t>
            </a:r>
          </a:p>
          <a:p>
            <a:pPr>
              <a:lnSpc>
                <a:spcPct val="170000"/>
              </a:lnSpc>
            </a:pP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GeographyID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numerical identifier that likely corresponds to a geographical location, such as a country or region.</a:t>
            </a:r>
          </a:p>
          <a:p>
            <a:pPr>
              <a:lnSpc>
                <a:spcPct val="170000"/>
              </a:lnSpc>
            </a:pP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GenderID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numerical identifier for the customer's gender, where for example, '1' could represent male and '2' could represent female.</a:t>
            </a:r>
          </a:p>
          <a:p>
            <a:pPr>
              <a:lnSpc>
                <a:spcPct val="170000"/>
              </a:lnSpc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DOJ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date when the Customer associated/joined  with the bank.</a:t>
            </a:r>
          </a:p>
          <a:p>
            <a:pPr>
              <a:lnSpc>
                <a:spcPct val="170000"/>
              </a:lnSpc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age of the customer.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23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Contd.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622483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50000"/>
              </a:lnSpc>
            </a:pP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Tenure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number of years the customer has been with the bank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</a:pPr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Current balance in the customer's account.</a:t>
            </a:r>
          </a:p>
          <a:p>
            <a:pPr marL="285750" indent="-285750">
              <a:lnSpc>
                <a:spcPct val="150000"/>
              </a:lnSpc>
            </a:pP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NumOfProducts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refers to the number of products that a customer has purchased through the bank. </a:t>
            </a:r>
          </a:p>
          <a:p>
            <a:pPr marL="285750" indent="-285750">
              <a:lnSpc>
                <a:spcPct val="150000"/>
              </a:lnSpc>
            </a:pP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HasCrCard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denotes whether or not a customer has a credit card. This column is also relevant, since people with a credit card are less likely to leave the bank.</a:t>
            </a:r>
          </a:p>
          <a:p>
            <a:pPr marL="285750" indent="-285750">
              <a:lnSpc>
                <a:spcPct val="150000"/>
              </a:lnSpc>
            </a:pP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IsActiveMember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active customers are less likely to leave the bank (as per the criteria defined by the bank for identifying the activeness).</a:t>
            </a:r>
          </a:p>
          <a:p>
            <a:pPr marL="285750" indent="-285750">
              <a:lnSpc>
                <a:spcPct val="150000"/>
              </a:lnSpc>
            </a:pP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Salary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 with balance, people with lower salaries are more likely to leave the bank compared to those with higher salaries.</a:t>
            </a:r>
          </a:p>
          <a:p>
            <a:pPr marL="285750" indent="-285750">
              <a:lnSpc>
                <a:spcPct val="150000"/>
              </a:lnSpc>
            </a:pP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Exited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whether or not the customer left the bank.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058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Objective Questions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2057" y="1825625"/>
            <a:ext cx="4691743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customers joining year-wise increasing constantly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Among the countries Spain has  lesser total balance indicates the lower customer satisfaction.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in the age group of 30-50 can have high chance of  holding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creditcards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Almost male and female have equal income in all the countries.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939" y="1825625"/>
            <a:ext cx="5134044" cy="3760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17795" y="5720848"/>
            <a:ext cx="9798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Figure:1</a:t>
            </a:r>
          </a:p>
        </p:txBody>
      </p:sp>
    </p:spTree>
    <p:extLst>
      <p:ext uri="{BB962C8B-B14F-4D97-AF65-F5344CB8AC3E}">
        <p14:creationId xmlns:p14="http://schemas.microsoft.com/office/powerpoint/2010/main" val="179164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Objective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Contd.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7818" y="1690688"/>
            <a:ext cx="4325982" cy="44862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Females have higher churn rate then males. 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Female customers in the age group 50+ have high churn rate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No. of Non credit card holders exited are less compared to credit card holders.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in the Fair credit score segment has high chance of churn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033" y="1690688"/>
            <a:ext cx="5454338" cy="40833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1474" y="5807631"/>
            <a:ext cx="10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825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Objective Questions 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477" y="1834379"/>
            <a:ext cx="6338598" cy="43051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8229" y="6139542"/>
            <a:ext cx="96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Figure:3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445829" y="1834379"/>
            <a:ext cx="3907971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no outliers  present in the given 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Exited customers mostly have balance in range of 60k-120k approximately in all the countries.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those who purchase only one products are mostly exited.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Exited customers having high balance are purchasing either 1 or 4 products.</a:t>
            </a:r>
          </a:p>
        </p:txBody>
      </p:sp>
    </p:spTree>
    <p:extLst>
      <p:ext uri="{BB962C8B-B14F-4D97-AF65-F5344CB8AC3E}">
        <p14:creationId xmlns:p14="http://schemas.microsoft.com/office/powerpoint/2010/main" val="196165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3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 market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trends and influence  of demographic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segements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4900" y="1502229"/>
            <a:ext cx="5490860" cy="51728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ustomers with the active status has lesser churn rate. And need economic indicators like unemployment rate etc… to correlate with the above factors.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segments like gender(female) and age group(50+) have high financial risk to the bank.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given data able to find how many products are commonly used and their cross selling strategies to find services require more data.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Churn rate gets reduced in the past 2 years and to find customer spending habits require expense data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00" y="1690688"/>
            <a:ext cx="5466700" cy="41630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6667" y="5853694"/>
            <a:ext cx="103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51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1050</Words>
  <Application>Microsoft Office PowerPoint</Application>
  <PresentationFormat>Widescreen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Lato</vt:lpstr>
      <vt:lpstr>Times New Roman</vt:lpstr>
      <vt:lpstr>Office Theme</vt:lpstr>
      <vt:lpstr> Analytical CRM Development for a Bank </vt:lpstr>
      <vt:lpstr>Introduction</vt:lpstr>
      <vt:lpstr>Objectives</vt:lpstr>
      <vt:lpstr>Data Overview</vt:lpstr>
      <vt:lpstr>Data Overview Contd.</vt:lpstr>
      <vt:lpstr>Analysis of Objective Questions</vt:lpstr>
      <vt:lpstr>Analysis of Objective Questions Contd.</vt:lpstr>
      <vt:lpstr>Analysis of Objective Questions Contd.</vt:lpstr>
      <vt:lpstr>Geographic market trends and influence  of demographic segements</vt:lpstr>
      <vt:lpstr>Customer Exit Reasons Exploration</vt:lpstr>
      <vt:lpstr>Marketing Campaign Effectiveness</vt:lpstr>
      <vt:lpstr>Strategic Recommendation to decrease churn rate</vt:lpstr>
      <vt:lpstr>Main Tab</vt:lpstr>
      <vt:lpstr>Customer Information Tab</vt:lpstr>
      <vt:lpstr>Customer Churn Analysis Tab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Analytical CRM Development for a Bank</dc:title>
  <dc:creator>White-Devil</dc:creator>
  <cp:lastModifiedBy>White-Devil</cp:lastModifiedBy>
  <cp:revision>17</cp:revision>
  <dcterms:created xsi:type="dcterms:W3CDTF">2024-05-01T21:05:04Z</dcterms:created>
  <dcterms:modified xsi:type="dcterms:W3CDTF">2024-05-02T05:55:12Z</dcterms:modified>
</cp:coreProperties>
</file>