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9" r:id="rId3"/>
    <p:sldId id="265" r:id="rId4"/>
    <p:sldId id="262" r:id="rId5"/>
    <p:sldId id="266" r:id="rId6"/>
    <p:sldId id="260" r:id="rId7"/>
    <p:sldId id="263" r:id="rId8"/>
    <p:sldId id="267" r:id="rId9"/>
    <p:sldId id="268" r:id="rId10"/>
    <p:sldId id="269" r:id="rId11"/>
    <p:sldId id="270"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DD52-7570-4B7C-9E93-52648444CD79}" type="datetimeFigureOut">
              <a:rPr lang="en-IN" smtClean="0"/>
              <a:t>02-09-2024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4F13-D13A-407C-93FF-EAA3141A6E00}" type="slidenum">
              <a:rPr lang="en-IN" smtClean="0"/>
              <a:t>‹#›</a:t>
            </a:fld>
            <a:endParaRPr lang="en-IN"/>
          </a:p>
        </p:txBody>
      </p:sp>
    </p:spTree>
    <p:extLst>
      <p:ext uri="{BB962C8B-B14F-4D97-AF65-F5344CB8AC3E}">
        <p14:creationId xmlns:p14="http://schemas.microsoft.com/office/powerpoint/2010/main" val="392136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1" descr="band">
            <a:extLst>
              <a:ext uri="{FF2B5EF4-FFF2-40B4-BE49-F238E27FC236}">
                <a16:creationId xmlns:a16="http://schemas.microsoft.com/office/drawing/2014/main" id="{93831395-FD10-D040-39BC-94D9549A3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83238"/>
            <a:ext cx="1217083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a:ext uri="{FF2B5EF4-FFF2-40B4-BE49-F238E27FC236}">
                <a16:creationId xmlns:a16="http://schemas.microsoft.com/office/drawing/2014/main" id="{E7DC885E-D864-5C9F-DFF2-28895FC371DA}"/>
              </a:ext>
            </a:extLst>
          </p:cNvPr>
          <p:cNvSpPr>
            <a:spLocks noChangeArrowheads="1"/>
          </p:cNvSpPr>
          <p:nvPr/>
        </p:nvSpPr>
        <p:spPr bwMode="auto">
          <a:xfrm>
            <a:off x="0" y="0"/>
            <a:ext cx="12192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800">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0"/>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2976307807"/>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33C52A7-F4F0-1A90-2ED2-E2EBE37337EE}"/>
              </a:ext>
            </a:extLst>
          </p:cNvPr>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D743C37-34E2-5661-680A-1A7CBBBB32B6}"/>
              </a:ext>
            </a:extLst>
          </p:cNvPr>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3"/>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9571497"/>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a:extLst>
              <a:ext uri="{FF2B5EF4-FFF2-40B4-BE49-F238E27FC236}">
                <a16:creationId xmlns:a16="http://schemas.microsoft.com/office/drawing/2014/main" id="{6A977C47-5D42-1CB1-C089-25EF81654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568950"/>
            <a:ext cx="12189884"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E46B911-A9A9-E45D-438F-D955B7CB27C7}"/>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48633745-4AC9-E539-D2BF-23BC909E1B68}"/>
              </a:ext>
            </a:extLst>
          </p:cNvPr>
          <p:cNvSpPr>
            <a:spLocks noGrp="1" noChangeArrowheads="1"/>
          </p:cNvSpPr>
          <p:nvPr>
            <p:ph type="body" idx="1"/>
          </p:nvPr>
        </p:nvSpPr>
        <p:spPr bwMode="auto">
          <a:xfrm>
            <a:off x="609600" y="1447800"/>
            <a:ext cx="10972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a:extLst>
              <a:ext uri="{FF2B5EF4-FFF2-40B4-BE49-F238E27FC236}">
                <a16:creationId xmlns:a16="http://schemas.microsoft.com/office/drawing/2014/main" id="{E8EA0A19-E5A2-1D2C-E7A1-4A6E47939B20}"/>
              </a:ext>
            </a:extLst>
          </p:cNvPr>
          <p:cNvSpPr>
            <a:spLocks noChangeArrowheads="1"/>
          </p:cNvSpPr>
          <p:nvPr/>
        </p:nvSpPr>
        <p:spPr bwMode="auto">
          <a:xfrm>
            <a:off x="0" y="6213475"/>
            <a:ext cx="914400" cy="304800"/>
          </a:xfrm>
          <a:prstGeom prst="ellipse">
            <a:avLst/>
          </a:prstGeom>
          <a:solidFill>
            <a:schemeClr val="bg1"/>
          </a:solidFill>
          <a:ln w="25400" algn="ctr">
            <a:solidFill>
              <a:schemeClr val="bg1"/>
            </a:solidFill>
            <a:round/>
            <a:headEnd/>
            <a:tailEnd/>
          </a:ln>
        </p:spPr>
        <p:txBody>
          <a:bodyPr lIns="0" tIns="0" rIns="0" bIns="0" anchor="ctr"/>
          <a:lstStyle>
            <a:lvl1pPr eaLnBrk="0" hangingPunct="0">
              <a:defRPr>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a:solidFill>
                  <a:schemeClr val="tx1"/>
                </a:solidFill>
                <a:latin typeface="Comic Sans MS" panose="030F0702030302020204" pitchFamily="66" charset="0"/>
                <a:ea typeface="MS PGothic" panose="020B0600070205080204" pitchFamily="34" charset="-128"/>
              </a:defRPr>
            </a:lvl3pPr>
            <a:lvl4pPr marL="1600200" indent="-228600" eaLnBrk="0" hangingPunct="0">
              <a:defRPr>
                <a:solidFill>
                  <a:schemeClr val="tx1"/>
                </a:solidFill>
                <a:latin typeface="Comic Sans MS" panose="030F0702030302020204" pitchFamily="66" charset="0"/>
                <a:ea typeface="MS PGothic" panose="020B0600070205080204" pitchFamily="34" charset="-128"/>
              </a:defRPr>
            </a:lvl4pPr>
            <a:lvl5pPr marL="2057400" indent="-228600" eaLnBrk="0" hangingPunct="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defRPr/>
            </a:pPr>
            <a:fld id="{D1A89307-C8F3-4D9E-B8CB-5FA5576735D8}" type="slidenum">
              <a:rPr lang="en-US" altLang="en-US" sz="1600" b="1" smtClean="0">
                <a:solidFill>
                  <a:schemeClr val="accent2"/>
                </a:solidFill>
                <a:latin typeface="Calibri" panose="020F0502020204030204" pitchFamily="34" charset="0"/>
                <a:cs typeface="Arial" panose="020B0604020202020204" pitchFamily="34" charset="0"/>
              </a:rPr>
              <a:pPr algn="ctr" eaLnBrk="1" hangingPunct="1">
                <a:defRPr/>
              </a:pPr>
              <a:t>‹#›</a:t>
            </a:fld>
            <a:endParaRPr lang="en-US" altLang="en-US" sz="1800" b="1">
              <a:solidFill>
                <a:schemeClr val="accent2"/>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797979"/>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dir="d"/>
  </p:transition>
  <p:hf sldNum="0" hdr="0" ft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anose="020B0600070205080204"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anose="020B0600070205080204"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anose="020B0600070205080204"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497E-0085-F027-87BA-7B4100B4F800}"/>
              </a:ext>
            </a:extLst>
          </p:cNvPr>
          <p:cNvSpPr>
            <a:spLocks noGrp="1"/>
          </p:cNvSpPr>
          <p:nvPr>
            <p:ph type="ctrTitle"/>
          </p:nvPr>
        </p:nvSpPr>
        <p:spPr>
          <a:xfrm>
            <a:off x="989045" y="1936102"/>
            <a:ext cx="10363200" cy="1819469"/>
          </a:xfrm>
        </p:spPr>
        <p:txBody>
          <a:bodyPr/>
          <a:lstStyle/>
          <a:p>
            <a:pPr algn="ctr"/>
            <a:r>
              <a:rPr lang="en-IN" sz="3200" dirty="0"/>
              <a:t>UIT2511 – </a:t>
            </a:r>
            <a:r>
              <a:rPr lang="en-IN" dirty="0"/>
              <a:t>Software Development Project - II</a:t>
            </a:r>
            <a:br>
              <a:rPr lang="en-IN" sz="3200" dirty="0"/>
            </a:br>
            <a:r>
              <a:rPr lang="en-IN" dirty="0">
                <a:solidFill>
                  <a:schemeClr val="tx1"/>
                </a:solidFill>
              </a:rPr>
              <a:t> </a:t>
            </a:r>
            <a:br>
              <a:rPr lang="en-IN" dirty="0"/>
            </a:br>
            <a:r>
              <a:rPr lang="en-IN" dirty="0">
                <a:solidFill>
                  <a:schemeClr val="tx1"/>
                </a:solidFill>
              </a:rPr>
              <a:t>Sleep Stage Classification to identify Sleep disorders using EEG Signals</a:t>
            </a:r>
          </a:p>
        </p:txBody>
      </p:sp>
      <p:sp>
        <p:nvSpPr>
          <p:cNvPr id="3" name="Subtitle 2">
            <a:extLst>
              <a:ext uri="{FF2B5EF4-FFF2-40B4-BE49-F238E27FC236}">
                <a16:creationId xmlns:a16="http://schemas.microsoft.com/office/drawing/2014/main" id="{EADDFA3A-577B-0447-6CC5-19A8DA58AFDA}"/>
              </a:ext>
            </a:extLst>
          </p:cNvPr>
          <p:cNvSpPr>
            <a:spLocks noGrp="1"/>
          </p:cNvSpPr>
          <p:nvPr>
            <p:ph type="subTitle" idx="1"/>
          </p:nvPr>
        </p:nvSpPr>
        <p:spPr>
          <a:xfrm>
            <a:off x="1828800" y="4105469"/>
            <a:ext cx="8534400" cy="2463282"/>
          </a:xfrm>
        </p:spPr>
        <p:txBody>
          <a:bodyPr/>
          <a:lstStyle/>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Verdana"/>
              </a:rPr>
              <a:t>Presentation By </a:t>
            </a:r>
            <a:b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Verdana"/>
              </a:rPr>
              <a:t>Lewin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Verdana"/>
              </a:rPr>
              <a:t>Jesudhas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Verdana"/>
              </a:rPr>
              <a:t> H – 3122 22 5002 064</a:t>
            </a:r>
            <a:b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Verdana"/>
              </a:rPr>
              <a:t>Mohanakrishnaa</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Verdana"/>
              </a:rPr>
              <a:t> R – 3122 22 5002 075</a:t>
            </a:r>
          </a:p>
          <a:p>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Verdana"/>
            </a:endParaRPr>
          </a:p>
          <a:p>
            <a:pPr>
              <a:spcBef>
                <a:spcPts val="0"/>
              </a:spcBef>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Guided By</a:t>
            </a:r>
          </a:p>
          <a:p>
            <a:pPr>
              <a:spcBef>
                <a:spcPts val="0"/>
              </a:spcBef>
            </a:pP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Dr.</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V.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Durgadevi</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Assistant Professor, SSNCE</a:t>
            </a:r>
          </a:p>
        </p:txBody>
      </p:sp>
    </p:spTree>
    <p:extLst>
      <p:ext uri="{BB962C8B-B14F-4D97-AF65-F5344CB8AC3E}">
        <p14:creationId xmlns:p14="http://schemas.microsoft.com/office/powerpoint/2010/main" val="31563410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REFERENCES</a:t>
            </a:r>
            <a:endParaRPr lang="en-IN" sz="3000" dirty="0">
              <a:solidFill>
                <a:schemeClr val="accent6"/>
              </a:solidFill>
            </a:endParaRPr>
          </a:p>
        </p:txBody>
      </p:sp>
      <p:sp>
        <p:nvSpPr>
          <p:cNvPr id="3" name="Content Placeholder 2">
            <a:extLst>
              <a:ext uri="{FF2B5EF4-FFF2-40B4-BE49-F238E27FC236}">
                <a16:creationId xmlns:a16="http://schemas.microsoft.com/office/drawing/2014/main" id="{ABCEE02B-E95C-0BB5-1F56-14CBB2480688}"/>
              </a:ext>
            </a:extLst>
          </p:cNvPr>
          <p:cNvSpPr>
            <a:spLocks noGrp="1"/>
          </p:cNvSpPr>
          <p:nvPr>
            <p:ph idx="1"/>
          </p:nvPr>
        </p:nvSpPr>
        <p:spPr>
          <a:xfrm>
            <a:off x="609600" y="1056641"/>
            <a:ext cx="10972800" cy="5069526"/>
          </a:xfrm>
        </p:spPr>
        <p:txBody>
          <a:bodyPr/>
          <a:lstStyle/>
          <a:p>
            <a:pPr marL="400050" lvl="1" indent="0">
              <a:buNone/>
            </a:pPr>
            <a:r>
              <a:rPr lang="en-US" dirty="0">
                <a:solidFill>
                  <a:schemeClr val="accent6"/>
                </a:solidFill>
              </a:rPr>
              <a:t>[1] </a:t>
            </a:r>
            <a:r>
              <a:rPr lang="en-US" dirty="0"/>
              <a:t>A two-step automatic sleep stage classification method with dubious</a:t>
            </a:r>
          </a:p>
          <a:p>
            <a:pPr marL="400050" lvl="1" indent="0">
              <a:buNone/>
            </a:pPr>
            <a:r>
              <a:rPr lang="en-US" dirty="0"/>
              <a:t>Range detection. Teresa Sousa N, </a:t>
            </a:r>
            <a:r>
              <a:rPr lang="en-US" dirty="0" err="1"/>
              <a:t>Aniana</a:t>
            </a:r>
            <a:r>
              <a:rPr lang="en-US" dirty="0"/>
              <a:t> Cruz, </a:t>
            </a:r>
            <a:r>
              <a:rPr lang="en-US" dirty="0" err="1"/>
              <a:t>Sirvan</a:t>
            </a:r>
            <a:r>
              <a:rPr lang="en-US" dirty="0"/>
              <a:t> </a:t>
            </a:r>
            <a:r>
              <a:rPr lang="en-US" dirty="0" err="1"/>
              <a:t>Khalighi</a:t>
            </a:r>
            <a:r>
              <a:rPr lang="en-US" dirty="0"/>
              <a:t>, Gabriel Pires, </a:t>
            </a:r>
            <a:r>
              <a:rPr lang="en-US" dirty="0" err="1"/>
              <a:t>Urbano</a:t>
            </a:r>
            <a:r>
              <a:rPr lang="en-US" dirty="0"/>
              <a:t> Nunes, Institute of Systems and Robotics (ISRUC), Electrical and Computer Engineering Department, University of Coimbra, Portugal</a:t>
            </a:r>
          </a:p>
          <a:p>
            <a:pPr marL="400050" lvl="1" indent="0">
              <a:buNone/>
            </a:pPr>
            <a:endParaRPr lang="en-US" dirty="0">
              <a:solidFill>
                <a:schemeClr val="accent6"/>
              </a:solidFill>
            </a:endParaRPr>
          </a:p>
          <a:p>
            <a:pPr marL="400050" lvl="1" indent="0">
              <a:buNone/>
            </a:pPr>
            <a:r>
              <a:rPr lang="en-US" dirty="0">
                <a:solidFill>
                  <a:schemeClr val="accent6"/>
                </a:solidFill>
              </a:rPr>
              <a:t>[2] </a:t>
            </a:r>
            <a:r>
              <a:rPr lang="en-US" dirty="0"/>
              <a:t>A method of REM-NREM sleep distinction using ECG signal for unobtrusive personal monitoring. Jaspal Singh, R.K. Sharma, A.K Gupta, National Institute of Technology, Kurukshetra, Haryana, India</a:t>
            </a:r>
          </a:p>
          <a:p>
            <a:pPr marL="400050" lvl="1" indent="0">
              <a:buNone/>
            </a:pPr>
            <a:endParaRPr lang="en-US" dirty="0">
              <a:solidFill>
                <a:schemeClr val="accent6"/>
              </a:solidFill>
            </a:endParaRPr>
          </a:p>
          <a:p>
            <a:pPr marL="400050" lvl="1" indent="0">
              <a:buNone/>
            </a:pPr>
            <a:r>
              <a:rPr lang="en-US" dirty="0">
                <a:solidFill>
                  <a:schemeClr val="accent6"/>
                </a:solidFill>
              </a:rPr>
              <a:t>[3] </a:t>
            </a:r>
            <a:r>
              <a:rPr lang="en-US" dirty="0"/>
              <a:t>Multivariate phase space reconstruction and Riemannian manifold for sleep</a:t>
            </a:r>
          </a:p>
          <a:p>
            <a:pPr marL="400050" lvl="1" indent="0">
              <a:buNone/>
            </a:pPr>
            <a:r>
              <a:rPr lang="en-US" dirty="0"/>
              <a:t>stage classification. </a:t>
            </a:r>
            <a:r>
              <a:rPr lang="en-US" dirty="0" err="1"/>
              <a:t>Xueling</a:t>
            </a:r>
            <a:r>
              <a:rPr lang="en-US" dirty="0"/>
              <a:t> Zhou, Bingo Wing-</a:t>
            </a:r>
            <a:r>
              <a:rPr lang="en-US" dirty="0" err="1"/>
              <a:t>Kuen</a:t>
            </a:r>
            <a:r>
              <a:rPr lang="en-US" dirty="0"/>
              <a:t> Ling, Waqar Ahmed, Yang Zhou, </a:t>
            </a:r>
            <a:r>
              <a:rPr lang="en-US" dirty="0" err="1"/>
              <a:t>Yuxin</a:t>
            </a:r>
            <a:r>
              <a:rPr lang="en-US" dirty="0"/>
              <a:t> Lin, </a:t>
            </a:r>
            <a:r>
              <a:rPr lang="en-US" dirty="0" err="1"/>
              <a:t>Hongtao</a:t>
            </a:r>
            <a:r>
              <a:rPr lang="en-US" dirty="0"/>
              <a:t> Zhang </a:t>
            </a:r>
          </a:p>
        </p:txBody>
      </p:sp>
    </p:spTree>
    <p:extLst>
      <p:ext uri="{BB962C8B-B14F-4D97-AF65-F5344CB8AC3E}">
        <p14:creationId xmlns:p14="http://schemas.microsoft.com/office/powerpoint/2010/main" val="3188870180"/>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5BE5-A08C-6764-5D15-BFB55EDC18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2E6550-4B39-0DDB-DD13-4C425CCB03BD}"/>
              </a:ext>
            </a:extLst>
          </p:cNvPr>
          <p:cNvSpPr>
            <a:spLocks noGrp="1"/>
          </p:cNvSpPr>
          <p:nvPr>
            <p:ph idx="1"/>
          </p:nvPr>
        </p:nvSpPr>
        <p:spPr/>
        <p:txBody>
          <a:bodyPr/>
          <a:lstStyle/>
          <a:p>
            <a:endParaRPr lang="en-IN"/>
          </a:p>
        </p:txBody>
      </p:sp>
      <p:pic>
        <p:nvPicPr>
          <p:cNvPr id="2050" name="Picture 2" descr="Purple Petaled Flower and Thank You Card · Free Stock Photo">
            <a:extLst>
              <a:ext uri="{FF2B5EF4-FFF2-40B4-BE49-F238E27FC236}">
                <a16:creationId xmlns:a16="http://schemas.microsoft.com/office/drawing/2014/main" id="{7AE2ABDC-6501-D04F-861E-297F35472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849178"/>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D22-500B-9DC0-155C-6D8C6AAC7096}"/>
              </a:ext>
            </a:extLst>
          </p:cNvPr>
          <p:cNvSpPr>
            <a:spLocks noGrp="1"/>
          </p:cNvSpPr>
          <p:nvPr>
            <p:ph type="title"/>
          </p:nvPr>
        </p:nvSpPr>
        <p:spPr/>
        <p:txBody>
          <a:bodyPr/>
          <a:lstStyle/>
          <a:p>
            <a:r>
              <a:rPr lang="en-IN" dirty="0">
                <a:solidFill>
                  <a:schemeClr val="tx1"/>
                </a:solidFill>
                <a:latin typeface="Arial" panose="020B0604020202020204" pitchFamily="34" charset="0"/>
                <a:cs typeface="Arial" panose="020B0604020202020204" pitchFamily="34" charset="0"/>
              </a:rPr>
              <a:t>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7D983E07-A182-7936-F549-34683E9D18DA}"/>
              </a:ext>
            </a:extLst>
          </p:cNvPr>
          <p:cNvSpPr>
            <a:spLocks noGrp="1"/>
          </p:cNvSpPr>
          <p:nvPr>
            <p:ph idx="1"/>
          </p:nvPr>
        </p:nvSpPr>
        <p:spPr>
          <a:xfrm>
            <a:off x="609600" y="1625600"/>
            <a:ext cx="10972800" cy="3738880"/>
          </a:xfrm>
        </p:spPr>
        <p:txBody>
          <a:bodyPr/>
          <a:lstStyle/>
          <a:p>
            <a:pPr marL="0" indent="0" algn="just">
              <a:buNone/>
            </a:pPr>
            <a:r>
              <a:rPr lang="en-US" dirty="0">
                <a:solidFill>
                  <a:schemeClr val="tx1"/>
                </a:solidFill>
              </a:rPr>
              <a:t>Develop an automated system that accurately classifies sleep stages – Wake, REM, NREM -1,2, and 3 - using EEG signals and wavelet transform. To create a scalable solution that enhances the accuracy and efficiency of sleep monitoring, with potential applications in both consumer sleep trackers and clinical diagnostics.</a:t>
            </a:r>
            <a:endParaRPr lang="en-IN" dirty="0">
              <a:solidFill>
                <a:schemeClr val="tx1"/>
              </a:solidFill>
            </a:endParaRPr>
          </a:p>
        </p:txBody>
      </p:sp>
    </p:spTree>
    <p:extLst>
      <p:ext uri="{BB962C8B-B14F-4D97-AF65-F5344CB8AC3E}">
        <p14:creationId xmlns:p14="http://schemas.microsoft.com/office/powerpoint/2010/main" val="3619762071"/>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EEG Signals</a:t>
            </a:r>
            <a:endParaRPr lang="en-IN" sz="3000" dirty="0">
              <a:solidFill>
                <a:schemeClr val="tx1"/>
              </a:solidFill>
            </a:endParaRPr>
          </a:p>
        </p:txBody>
      </p:sp>
      <p:sp>
        <p:nvSpPr>
          <p:cNvPr id="3" name="Content Placeholder 2">
            <a:extLst>
              <a:ext uri="{FF2B5EF4-FFF2-40B4-BE49-F238E27FC236}">
                <a16:creationId xmlns:a16="http://schemas.microsoft.com/office/drawing/2014/main" id="{ABCEE02B-E95C-0BB5-1F56-14CBB2480688}"/>
              </a:ext>
            </a:extLst>
          </p:cNvPr>
          <p:cNvSpPr>
            <a:spLocks noGrp="1"/>
          </p:cNvSpPr>
          <p:nvPr>
            <p:ph idx="1"/>
          </p:nvPr>
        </p:nvSpPr>
        <p:spPr>
          <a:xfrm>
            <a:off x="609600" y="1056641"/>
            <a:ext cx="10972800" cy="5069526"/>
          </a:xfrm>
        </p:spPr>
        <p:txBody>
          <a:bodyPr/>
          <a:lstStyle/>
          <a:p>
            <a:pPr marL="342900" indent="-342900" algn="l">
              <a:buFont typeface="Arial" panose="020B0604020202020204" pitchFamily="34" charset="0"/>
              <a:buChar char="•"/>
            </a:pPr>
            <a:r>
              <a:rPr lang="en-US" dirty="0">
                <a:solidFill>
                  <a:schemeClr val="tx1"/>
                </a:solidFill>
              </a:rPr>
              <a:t>Electroencephalography (EEG) signals are electrical signals produced by the brain that are recorded by small sensors attached to the scalp during a painless test.</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5 types namely:</a:t>
            </a:r>
          </a:p>
          <a:p>
            <a:pPr lvl="1" indent="-342900">
              <a:buFont typeface="Arial" panose="020B0604020202020204" pitchFamily="34" charset="0"/>
              <a:buChar char="•"/>
            </a:pPr>
            <a:r>
              <a:rPr lang="en-US" dirty="0">
                <a:solidFill>
                  <a:schemeClr val="tx1"/>
                </a:solidFill>
              </a:rPr>
              <a:t>delta (0.5 to 4Hz) – sleep, dreaming</a:t>
            </a:r>
          </a:p>
          <a:p>
            <a:pPr lvl="1" indent="-342900">
              <a:buFont typeface="Arial" panose="020B0604020202020204" pitchFamily="34" charset="0"/>
              <a:buChar char="•"/>
            </a:pPr>
            <a:r>
              <a:rPr lang="en-US" dirty="0">
                <a:solidFill>
                  <a:schemeClr val="tx1"/>
                </a:solidFill>
              </a:rPr>
              <a:t>theta (4 to 7Hz) – drowsiness</a:t>
            </a:r>
          </a:p>
          <a:p>
            <a:pPr lvl="1" indent="-342900">
              <a:buFont typeface="Arial" panose="020B0604020202020204" pitchFamily="34" charset="0"/>
              <a:buChar char="•"/>
            </a:pPr>
            <a:r>
              <a:rPr lang="en-US" dirty="0">
                <a:solidFill>
                  <a:schemeClr val="tx1"/>
                </a:solidFill>
              </a:rPr>
              <a:t>alpha (8 to 12Hz) – reflective, restful</a:t>
            </a:r>
          </a:p>
          <a:p>
            <a:pPr lvl="1" indent="-342900">
              <a:buFont typeface="Arial" panose="020B0604020202020204" pitchFamily="34" charset="0"/>
              <a:buChar char="•"/>
            </a:pPr>
            <a:r>
              <a:rPr lang="en-US" dirty="0">
                <a:solidFill>
                  <a:schemeClr val="tx1"/>
                </a:solidFill>
              </a:rPr>
              <a:t>beta (13 to 30Hz) – busy, active mind</a:t>
            </a:r>
          </a:p>
          <a:p>
            <a:pPr lvl="1" indent="-342900">
              <a:buFont typeface="Arial" panose="020B0604020202020204" pitchFamily="34" charset="0"/>
              <a:buChar char="•"/>
            </a:pPr>
            <a:r>
              <a:rPr lang="en-US" dirty="0">
                <a:solidFill>
                  <a:schemeClr val="tx1"/>
                </a:solidFill>
              </a:rPr>
              <a:t>gamma (30 to 45Hz) – problem solving, concentration</a:t>
            </a:r>
            <a:endParaRPr lang="en-US" dirty="0"/>
          </a:p>
          <a:p>
            <a:pPr lvl="1"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871554557"/>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EEG Signals</a:t>
            </a:r>
            <a:endParaRPr lang="en-IN" sz="3000" dirty="0">
              <a:solidFill>
                <a:schemeClr val="tx1"/>
              </a:solidFill>
            </a:endParaRPr>
          </a:p>
        </p:txBody>
      </p:sp>
      <p:pic>
        <p:nvPicPr>
          <p:cNvPr id="1026" name="Picture 2" descr="Brain Waves - an overview | ScienceDirect Topics">
            <a:extLst>
              <a:ext uri="{FF2B5EF4-FFF2-40B4-BE49-F238E27FC236}">
                <a16:creationId xmlns:a16="http://schemas.microsoft.com/office/drawing/2014/main" id="{E5176C55-D5AF-8332-E835-BDFF88E425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985202"/>
            <a:ext cx="10972800" cy="40810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11F1A4-D072-82B6-6D50-9CF994E7F7F8}"/>
              </a:ext>
            </a:extLst>
          </p:cNvPr>
          <p:cNvSpPr txBox="1"/>
          <p:nvPr/>
        </p:nvSpPr>
        <p:spPr>
          <a:xfrm>
            <a:off x="609600" y="5384800"/>
            <a:ext cx="8300720"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Source: </a:t>
            </a:r>
            <a:r>
              <a:rPr lang="en-IN" sz="2400" dirty="0">
                <a:latin typeface="Calibri" panose="020F0502020204030204" pitchFamily="34" charset="0"/>
                <a:ea typeface="Calibri" panose="020F0502020204030204" pitchFamily="34" charset="0"/>
                <a:cs typeface="Calibri" panose="020F0502020204030204" pitchFamily="34" charset="0"/>
              </a:rPr>
              <a:t>ScienceDirect.com</a:t>
            </a:r>
          </a:p>
        </p:txBody>
      </p:sp>
    </p:spTree>
    <p:extLst>
      <p:ext uri="{BB962C8B-B14F-4D97-AF65-F5344CB8AC3E}">
        <p14:creationId xmlns:p14="http://schemas.microsoft.com/office/powerpoint/2010/main" val="12427084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OBJECTIVES</a:t>
            </a:r>
            <a:endParaRPr lang="en-IN" sz="3000" dirty="0">
              <a:solidFill>
                <a:schemeClr val="tx1"/>
              </a:solidFill>
            </a:endParaRPr>
          </a:p>
        </p:txBody>
      </p:sp>
      <p:sp>
        <p:nvSpPr>
          <p:cNvPr id="3" name="Content Placeholder 2">
            <a:extLst>
              <a:ext uri="{FF2B5EF4-FFF2-40B4-BE49-F238E27FC236}">
                <a16:creationId xmlns:a16="http://schemas.microsoft.com/office/drawing/2014/main" id="{ABCEE02B-E95C-0BB5-1F56-14CBB2480688}"/>
              </a:ext>
            </a:extLst>
          </p:cNvPr>
          <p:cNvSpPr>
            <a:spLocks noGrp="1"/>
          </p:cNvSpPr>
          <p:nvPr>
            <p:ph idx="1"/>
          </p:nvPr>
        </p:nvSpPr>
        <p:spPr>
          <a:xfrm>
            <a:off x="609600" y="1320799"/>
            <a:ext cx="10972800" cy="4805367"/>
          </a:xfrm>
        </p:spPr>
        <p:txBody>
          <a:bodyPr/>
          <a:lstStyle/>
          <a:p>
            <a:pPr lvl="1" indent="-342900" algn="just">
              <a:buFont typeface="Arial" panose="020B0604020202020204" pitchFamily="34" charset="0"/>
              <a:buChar char="•"/>
            </a:pPr>
            <a:r>
              <a:rPr lang="en-US" dirty="0">
                <a:solidFill>
                  <a:schemeClr val="tx1"/>
                </a:solidFill>
              </a:rPr>
              <a:t>To monitor the sleep of the subject and accurately classify their sleep based on the different stages </a:t>
            </a:r>
            <a:r>
              <a:rPr lang="en-US" dirty="0"/>
              <a:t>using EEG data by using wavelet transform and delta parameter analysis for precise and real-time sleep monitoring</a:t>
            </a:r>
            <a:r>
              <a:rPr lang="en-US" dirty="0">
                <a:solidFill>
                  <a:schemeClr val="tx1"/>
                </a:solidFill>
              </a:rPr>
              <a:t>.</a:t>
            </a:r>
          </a:p>
          <a:p>
            <a:pPr lvl="1" indent="-342900" algn="just">
              <a:buFont typeface="Arial" panose="020B0604020202020204" pitchFamily="34" charset="0"/>
              <a:buChar char="•"/>
            </a:pPr>
            <a:endParaRPr lang="en-US" dirty="0">
              <a:solidFill>
                <a:schemeClr val="tx1"/>
              </a:solidFill>
            </a:endParaRPr>
          </a:p>
          <a:p>
            <a:pPr lvl="1" indent="-342900" algn="just">
              <a:buFont typeface="Arial" panose="020B0604020202020204" pitchFamily="34" charset="0"/>
              <a:buChar char="•"/>
            </a:pPr>
            <a:r>
              <a:rPr lang="en-US" dirty="0"/>
              <a:t>Reliable and precise tracking and classification of their sleep stages (Wake, REM, NREM – 1,2,3) with high precision.</a:t>
            </a:r>
          </a:p>
          <a:p>
            <a:pPr lvl="1" indent="-342900" algn="just">
              <a:buFont typeface="Arial" panose="020B0604020202020204" pitchFamily="34" charset="0"/>
              <a:buChar char="•"/>
            </a:pPr>
            <a:endParaRPr lang="en-US" dirty="0"/>
          </a:p>
          <a:p>
            <a:pPr lvl="1" indent="-342900" algn="just">
              <a:buFont typeface="Arial" panose="020B0604020202020204" pitchFamily="34" charset="0"/>
              <a:buChar char="•"/>
            </a:pPr>
            <a:r>
              <a:rPr lang="en-US" dirty="0"/>
              <a:t>Analyze and u</a:t>
            </a:r>
            <a:r>
              <a:rPr lang="en-US" dirty="0">
                <a:solidFill>
                  <a:schemeClr val="tx1"/>
                </a:solidFill>
              </a:rPr>
              <a:t>nderstand the different sleeping </a:t>
            </a:r>
            <a:r>
              <a:rPr lang="en-US" dirty="0"/>
              <a:t>patterns and identifying any irregularities or anomalies that could indicate potential sleep disorders or issues.</a:t>
            </a:r>
            <a:endParaRPr lang="en-US" dirty="0">
              <a:solidFill>
                <a:schemeClr val="tx1"/>
              </a:solidFill>
            </a:endParaRPr>
          </a:p>
        </p:txBody>
      </p:sp>
    </p:spTree>
    <p:extLst>
      <p:ext uri="{BB962C8B-B14F-4D97-AF65-F5344CB8AC3E}">
        <p14:creationId xmlns:p14="http://schemas.microsoft.com/office/powerpoint/2010/main" val="2632328592"/>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SCOPE</a:t>
            </a:r>
            <a:endParaRPr lang="en-IN" sz="3000" dirty="0">
              <a:solidFill>
                <a:schemeClr val="tx1"/>
              </a:solidFill>
            </a:endParaRPr>
          </a:p>
        </p:txBody>
      </p:sp>
      <p:sp>
        <p:nvSpPr>
          <p:cNvPr id="3" name="Content Placeholder 2">
            <a:extLst>
              <a:ext uri="{FF2B5EF4-FFF2-40B4-BE49-F238E27FC236}">
                <a16:creationId xmlns:a16="http://schemas.microsoft.com/office/drawing/2014/main" id="{ABCEE02B-E95C-0BB5-1F56-14CBB2480688}"/>
              </a:ext>
            </a:extLst>
          </p:cNvPr>
          <p:cNvSpPr>
            <a:spLocks noGrp="1"/>
          </p:cNvSpPr>
          <p:nvPr>
            <p:ph idx="1"/>
          </p:nvPr>
        </p:nvSpPr>
        <p:spPr>
          <a:xfrm>
            <a:off x="609600" y="1066800"/>
            <a:ext cx="10972800" cy="5334000"/>
          </a:xfrm>
        </p:spPr>
        <p:txBody>
          <a:bodyPr/>
          <a:lstStyle/>
          <a:p>
            <a:pPr lvl="1" indent="-342900">
              <a:buFont typeface="Arial" panose="020B0604020202020204" pitchFamily="34" charset="0"/>
              <a:buChar char="•"/>
            </a:pPr>
            <a:r>
              <a:rPr lang="en-US" b="1" dirty="0">
                <a:solidFill>
                  <a:schemeClr val="tx1"/>
                </a:solidFill>
              </a:rPr>
              <a:t>Data collection and Preprocessing: </a:t>
            </a:r>
          </a:p>
          <a:p>
            <a:pPr lvl="2" indent="-342900">
              <a:buFont typeface="Arial" panose="020B0604020202020204" pitchFamily="34" charset="0"/>
              <a:buChar char="•"/>
            </a:pPr>
            <a:r>
              <a:rPr lang="en-US" dirty="0">
                <a:solidFill>
                  <a:schemeClr val="tx1"/>
                </a:solidFill>
              </a:rPr>
              <a:t>Data containing EEG signals is obtained from sources like physionet.org and </a:t>
            </a:r>
            <a:r>
              <a:rPr lang="en-US" dirty="0" err="1">
                <a:solidFill>
                  <a:schemeClr val="tx1"/>
                </a:solidFill>
              </a:rPr>
              <a:t>IEEEdataport</a:t>
            </a:r>
            <a:r>
              <a:rPr lang="en-US" dirty="0">
                <a:solidFill>
                  <a:schemeClr val="tx1"/>
                </a:solidFill>
              </a:rPr>
              <a:t> and the signals are de-noised and filtered.</a:t>
            </a:r>
          </a:p>
          <a:p>
            <a:pPr lvl="2" indent="-342900">
              <a:buFont typeface="Arial" panose="020B0604020202020204" pitchFamily="34" charset="0"/>
              <a:buChar char="•"/>
            </a:pPr>
            <a:r>
              <a:rPr lang="en-US" dirty="0">
                <a:solidFill>
                  <a:schemeClr val="tx1"/>
                </a:solidFill>
              </a:rPr>
              <a:t>Wavelet transform is applied to decompose data into different frequency bands focusing on the delta frequency band.</a:t>
            </a:r>
          </a:p>
          <a:p>
            <a:pPr marL="800100" lvl="2" indent="0">
              <a:buNone/>
            </a:pPr>
            <a:endParaRPr lang="en-US" dirty="0">
              <a:solidFill>
                <a:schemeClr val="tx1"/>
              </a:solidFill>
            </a:endParaRPr>
          </a:p>
          <a:p>
            <a:pPr lvl="1" indent="-342900">
              <a:buFont typeface="Arial" panose="020B0604020202020204" pitchFamily="34" charset="0"/>
              <a:buChar char="•"/>
            </a:pPr>
            <a:r>
              <a:rPr lang="en-US" b="1" dirty="0">
                <a:solidFill>
                  <a:schemeClr val="tx1"/>
                </a:solidFill>
              </a:rPr>
              <a:t>Feature Engineering:</a:t>
            </a:r>
          </a:p>
          <a:p>
            <a:pPr lvl="2" indent="-342900">
              <a:buFont typeface="Arial" panose="020B0604020202020204" pitchFamily="34" charset="0"/>
              <a:buChar char="•"/>
            </a:pPr>
            <a:r>
              <a:rPr lang="en-US" dirty="0">
                <a:solidFill>
                  <a:schemeClr val="tx1"/>
                </a:solidFill>
              </a:rPr>
              <a:t>Delta parameter is extracted and measured using the wavelet transformed data.</a:t>
            </a:r>
          </a:p>
          <a:p>
            <a:pPr marL="800100" lvl="2" indent="0">
              <a:buNone/>
            </a:pPr>
            <a:endParaRPr lang="en-US" dirty="0">
              <a:solidFill>
                <a:schemeClr val="tx1"/>
              </a:solidFill>
            </a:endParaRPr>
          </a:p>
          <a:p>
            <a:pPr lvl="1" indent="-342900">
              <a:buFont typeface="Arial" panose="020B0604020202020204" pitchFamily="34" charset="0"/>
              <a:buChar char="•"/>
            </a:pPr>
            <a:r>
              <a:rPr lang="en-US" b="1" dirty="0"/>
              <a:t>Model Development:</a:t>
            </a:r>
          </a:p>
          <a:p>
            <a:pPr lvl="2" indent="-342900">
              <a:buFont typeface="Arial" panose="020B0604020202020204" pitchFamily="34" charset="0"/>
              <a:buChar char="•"/>
            </a:pPr>
            <a:r>
              <a:rPr lang="en-US" dirty="0">
                <a:solidFill>
                  <a:schemeClr val="tx1"/>
                </a:solidFill>
              </a:rPr>
              <a:t>Developing and training various ML models (</a:t>
            </a:r>
            <a:r>
              <a:rPr lang="en-US" dirty="0" err="1">
                <a:solidFill>
                  <a:schemeClr val="tx1"/>
                </a:solidFill>
              </a:rPr>
              <a:t>eg.</a:t>
            </a:r>
            <a:r>
              <a:rPr lang="en-US" dirty="0">
                <a:solidFill>
                  <a:schemeClr val="tx1"/>
                </a:solidFill>
              </a:rPr>
              <a:t> CNN, RNN) using the extracted features.</a:t>
            </a:r>
          </a:p>
          <a:p>
            <a:pPr lvl="2" indent="-342900">
              <a:buFont typeface="Arial" panose="020B0604020202020204" pitchFamily="34" charset="0"/>
              <a:buChar char="•"/>
            </a:pPr>
            <a:endParaRPr lang="en-US" dirty="0">
              <a:solidFill>
                <a:schemeClr val="tx1"/>
              </a:solidFill>
            </a:endParaRPr>
          </a:p>
          <a:p>
            <a:pPr lvl="1" indent="-342900">
              <a:buFont typeface="Arial" panose="020B0604020202020204" pitchFamily="34" charset="0"/>
              <a:buChar char="•"/>
            </a:pPr>
            <a:r>
              <a:rPr lang="en-US" b="1" dirty="0"/>
              <a:t>Model Evaluation and Validation:</a:t>
            </a:r>
          </a:p>
          <a:p>
            <a:pPr lvl="2" indent="-342900">
              <a:buFont typeface="Arial" panose="020B0604020202020204" pitchFamily="34" charset="0"/>
              <a:buChar char="•"/>
            </a:pPr>
            <a:r>
              <a:rPr lang="en-US" dirty="0">
                <a:solidFill>
                  <a:schemeClr val="tx1"/>
                </a:solidFill>
              </a:rPr>
              <a:t>Evaluated using standard metrics such as accuracy, precision, recall, and F1-score</a:t>
            </a:r>
          </a:p>
          <a:p>
            <a:pPr lvl="2" indent="-342900">
              <a:buFont typeface="Arial" panose="020B0604020202020204" pitchFamily="34" charset="0"/>
              <a:buChar char="•"/>
            </a:pPr>
            <a:endParaRPr lang="en-US" dirty="0">
              <a:solidFill>
                <a:schemeClr val="tx1"/>
              </a:solidFill>
            </a:endParaRPr>
          </a:p>
          <a:p>
            <a:pPr marL="740664" indent="-347472" algn="l" rtl="0" eaLnBrk="1" fontAlgn="base" hangingPunct="1">
              <a:spcBef>
                <a:spcPts val="480"/>
              </a:spcBef>
              <a:spcAft>
                <a:spcPts val="0"/>
              </a:spcAft>
              <a:buClrTx/>
              <a:buSzPts val="2000"/>
              <a:buFont typeface="Arial" panose="020B0604020202020204" pitchFamily="34" charset="0"/>
              <a:buChar char="•"/>
            </a:pPr>
            <a:r>
              <a:rPr lang="en-US" sz="2000" b="1" dirty="0">
                <a:solidFill>
                  <a:schemeClr val="tx1"/>
                </a:solidFill>
              </a:rPr>
              <a:t>Integration</a:t>
            </a:r>
            <a:endParaRPr lang="en-IN" sz="2000" b="1" dirty="0">
              <a:solidFill>
                <a:schemeClr val="tx1"/>
              </a:solidFill>
            </a:endParaRPr>
          </a:p>
          <a:p>
            <a:pPr marL="0" indent="0">
              <a:buNone/>
            </a:pPr>
            <a:endParaRPr lang="en-US" dirty="0">
              <a:solidFill>
                <a:schemeClr val="tx1"/>
              </a:solidFill>
            </a:endParaRPr>
          </a:p>
          <a:p>
            <a:pPr marL="800100" lvl="2" indent="0">
              <a:buNone/>
            </a:pPr>
            <a:endParaRPr lang="en-US" dirty="0">
              <a:solidFill>
                <a:schemeClr val="tx1"/>
              </a:solidFill>
            </a:endParaRPr>
          </a:p>
          <a:p>
            <a:pPr marL="800100" lvl="2" indent="0">
              <a:buNone/>
            </a:pPr>
            <a:endParaRPr lang="en-US" dirty="0">
              <a:solidFill>
                <a:schemeClr val="tx1"/>
              </a:solidFill>
            </a:endParaRPr>
          </a:p>
        </p:txBody>
      </p:sp>
    </p:spTree>
    <p:extLst>
      <p:ext uri="{BB962C8B-B14F-4D97-AF65-F5344CB8AC3E}">
        <p14:creationId xmlns:p14="http://schemas.microsoft.com/office/powerpoint/2010/main" val="760440289"/>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LITERATURE REVIEW  </a:t>
            </a:r>
            <a:r>
              <a:rPr lang="en-IN" sz="3000" dirty="0">
                <a:solidFill>
                  <a:schemeClr val="accent6"/>
                </a:solidFill>
                <a:latin typeface="Arial" panose="020B0604020202020204" pitchFamily="34" charset="0"/>
                <a:cs typeface="Arial" panose="020B0604020202020204" pitchFamily="34" charset="0"/>
              </a:rPr>
              <a:t>[1]</a:t>
            </a:r>
            <a:endParaRPr lang="en-IN" sz="3000" dirty="0">
              <a:solidFill>
                <a:schemeClr val="tx1"/>
              </a:solidFill>
            </a:endParaRPr>
          </a:p>
        </p:txBody>
      </p:sp>
      <p:sp>
        <p:nvSpPr>
          <p:cNvPr id="3" name="Content Placeholder 2">
            <a:extLst>
              <a:ext uri="{FF2B5EF4-FFF2-40B4-BE49-F238E27FC236}">
                <a16:creationId xmlns:a16="http://schemas.microsoft.com/office/drawing/2014/main" id="{ABCEE02B-E95C-0BB5-1F56-14CBB2480688}"/>
              </a:ext>
            </a:extLst>
          </p:cNvPr>
          <p:cNvSpPr>
            <a:spLocks noGrp="1"/>
          </p:cNvSpPr>
          <p:nvPr>
            <p:ph idx="1"/>
          </p:nvPr>
        </p:nvSpPr>
        <p:spPr>
          <a:xfrm>
            <a:off x="609600" y="1056641"/>
            <a:ext cx="10972800" cy="5069526"/>
          </a:xfrm>
        </p:spPr>
        <p:txBody>
          <a:bodyPr/>
          <a:lstStyle/>
          <a:p>
            <a:pPr lvl="1" indent="-342900">
              <a:buFont typeface="Arial" panose="020B0604020202020204" pitchFamily="34" charset="0"/>
              <a:buChar char="•"/>
            </a:pPr>
            <a:r>
              <a:rPr lang="en-US" dirty="0">
                <a:solidFill>
                  <a:schemeClr val="tx1"/>
                </a:solidFill>
              </a:rPr>
              <a:t>Sleep consists of REM (Rapid Eye Movement) and Non-REM (NREM) stages, with NREM further divided into light sleep (Stage 1 and 2) and deep sleep (Stage 3).</a:t>
            </a:r>
          </a:p>
          <a:p>
            <a:pPr lvl="1" indent="-342900">
              <a:buFont typeface="Arial" panose="020B0604020202020204" pitchFamily="34" charset="0"/>
              <a:buChar char="•"/>
            </a:pPr>
            <a:endParaRPr lang="en-US" dirty="0">
              <a:solidFill>
                <a:schemeClr val="tx1"/>
              </a:solidFill>
            </a:endParaRPr>
          </a:p>
          <a:p>
            <a:pPr lvl="1" indent="-342900">
              <a:buFont typeface="Arial" panose="020B0604020202020204" pitchFamily="34" charset="0"/>
              <a:buChar char="•"/>
            </a:pPr>
            <a:r>
              <a:rPr lang="en-US" dirty="0">
                <a:solidFill>
                  <a:schemeClr val="tx1"/>
                </a:solidFill>
              </a:rPr>
              <a:t>REM sleep is crucial for cognitive functions like memory consolidation, while deep sleep is vital for physical recovery.</a:t>
            </a:r>
          </a:p>
          <a:p>
            <a:pPr lvl="1" indent="-342900">
              <a:buFont typeface="Arial" panose="020B0604020202020204" pitchFamily="34" charset="0"/>
              <a:buChar char="•"/>
            </a:pPr>
            <a:endParaRPr lang="en-US" dirty="0">
              <a:solidFill>
                <a:schemeClr val="tx1"/>
              </a:solidFill>
            </a:endParaRPr>
          </a:p>
          <a:p>
            <a:pPr lvl="1" indent="-342900">
              <a:buFont typeface="Arial" panose="020B0604020202020204" pitchFamily="34" charset="0"/>
              <a:buChar char="•"/>
            </a:pPr>
            <a:r>
              <a:rPr lang="en-US" dirty="0"/>
              <a:t>Each sleep cycle lasts about 90 minutes and includes all stages of sleep, with deep sleep predominantly occurring in the first half of the night and REM sleep in the latter half.</a:t>
            </a:r>
          </a:p>
          <a:p>
            <a:pPr lvl="1" indent="-342900">
              <a:buFont typeface="Arial" panose="020B0604020202020204" pitchFamily="34" charset="0"/>
              <a:buChar char="•"/>
            </a:pPr>
            <a:endParaRPr lang="en-US" dirty="0"/>
          </a:p>
          <a:p>
            <a:pPr lvl="1" indent="-342900">
              <a:buFont typeface="Arial" panose="020B0604020202020204" pitchFamily="34" charset="0"/>
              <a:buChar char="•"/>
            </a:pPr>
            <a:r>
              <a:rPr lang="en-US" dirty="0"/>
              <a:t>Disturbances in these cycles can lead to various health issues, including impaired cognitive function and emotional instability.</a:t>
            </a:r>
          </a:p>
          <a:p>
            <a:pPr lvl="1" indent="-342900">
              <a:buFont typeface="Arial" panose="020B0604020202020204" pitchFamily="34" charset="0"/>
              <a:buChar char="•"/>
            </a:pPr>
            <a:endParaRPr lang="en-US" dirty="0"/>
          </a:p>
          <a:p>
            <a:pPr lvl="1" indent="-342900">
              <a:buFont typeface="Arial" panose="020B0604020202020204" pitchFamily="34" charset="0"/>
              <a:buChar char="•"/>
            </a:pPr>
            <a:r>
              <a:rPr lang="en-US" dirty="0"/>
              <a:t>Sleep stage classification system using two-stage Hidden Markov Models (HMMs) based on heart rate variability (HRV).    </a:t>
            </a:r>
            <a:endParaRPr lang="en-US" dirty="0">
              <a:solidFill>
                <a:schemeClr val="tx1"/>
              </a:solidFill>
            </a:endParaRPr>
          </a:p>
        </p:txBody>
      </p:sp>
    </p:spTree>
    <p:extLst>
      <p:ext uri="{BB962C8B-B14F-4D97-AF65-F5344CB8AC3E}">
        <p14:creationId xmlns:p14="http://schemas.microsoft.com/office/powerpoint/2010/main" val="1919659945"/>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LITERATURE REVIEW  </a:t>
            </a:r>
            <a:r>
              <a:rPr lang="en-IN" sz="3000" dirty="0">
                <a:solidFill>
                  <a:schemeClr val="accent6"/>
                </a:solidFill>
                <a:latin typeface="Arial" panose="020B0604020202020204" pitchFamily="34" charset="0"/>
                <a:cs typeface="Arial" panose="020B0604020202020204" pitchFamily="34" charset="0"/>
              </a:rPr>
              <a:t> [2]</a:t>
            </a:r>
            <a:endParaRPr lang="en-IN" sz="3000" dirty="0">
              <a:solidFill>
                <a:schemeClr val="accent6"/>
              </a:solidFill>
            </a:endParaRPr>
          </a:p>
        </p:txBody>
      </p:sp>
      <p:sp>
        <p:nvSpPr>
          <p:cNvPr id="3" name="Content Placeholder 2">
            <a:extLst>
              <a:ext uri="{FF2B5EF4-FFF2-40B4-BE49-F238E27FC236}">
                <a16:creationId xmlns:a16="http://schemas.microsoft.com/office/drawing/2014/main" id="{ABCEE02B-E95C-0BB5-1F56-14CBB2480688}"/>
              </a:ext>
            </a:extLst>
          </p:cNvPr>
          <p:cNvSpPr>
            <a:spLocks noGrp="1"/>
          </p:cNvSpPr>
          <p:nvPr>
            <p:ph idx="1"/>
          </p:nvPr>
        </p:nvSpPr>
        <p:spPr>
          <a:xfrm>
            <a:off x="609600" y="1056641"/>
            <a:ext cx="10972800" cy="5069526"/>
          </a:xfrm>
        </p:spPr>
        <p:txBody>
          <a:bodyPr/>
          <a:lstStyle/>
          <a:p>
            <a:pPr lvl="1" indent="-342900">
              <a:buFont typeface="Arial" panose="020B0604020202020204" pitchFamily="34" charset="0"/>
              <a:buChar char="•"/>
            </a:pPr>
            <a:r>
              <a:rPr lang="en-US" dirty="0"/>
              <a:t>Traditional sleep stage classification relies on polysomnography (PSG), is inconvenient for patients due to its intrusive nature and requirement for specialized sleep labs. </a:t>
            </a:r>
          </a:p>
          <a:p>
            <a:pPr lvl="1" indent="-342900">
              <a:buFont typeface="Arial" panose="020B0604020202020204" pitchFamily="34" charset="0"/>
              <a:buChar char="•"/>
            </a:pPr>
            <a:endParaRPr lang="en-US" dirty="0">
              <a:solidFill>
                <a:schemeClr val="tx1"/>
              </a:solidFill>
            </a:endParaRPr>
          </a:p>
          <a:p>
            <a:pPr lvl="1" indent="-342900">
              <a:buFont typeface="Arial" panose="020B0604020202020204" pitchFamily="34" charset="0"/>
              <a:buChar char="•"/>
            </a:pPr>
            <a:r>
              <a:rPr lang="en-US" dirty="0"/>
              <a:t>Need for in-home monitoring methods using physiological signals such as ECG and EEG.</a:t>
            </a:r>
          </a:p>
          <a:p>
            <a:pPr lvl="1" indent="-342900">
              <a:buFont typeface="Arial" panose="020B0604020202020204" pitchFamily="34" charset="0"/>
              <a:buChar char="•"/>
            </a:pPr>
            <a:endParaRPr lang="en-US" dirty="0"/>
          </a:p>
          <a:p>
            <a:pPr lvl="1" indent="-342900">
              <a:buFont typeface="Arial" panose="020B0604020202020204" pitchFamily="34" charset="0"/>
              <a:buChar char="•"/>
            </a:pPr>
            <a:r>
              <a:rPr lang="en-US" dirty="0"/>
              <a:t>Applied the Hamilton-Tompkins algorithm to detect R-wave onsets and construct RR interval series.</a:t>
            </a:r>
          </a:p>
          <a:p>
            <a:pPr lvl="1" indent="-342900">
              <a:buFont typeface="Arial" panose="020B0604020202020204" pitchFamily="34" charset="0"/>
              <a:buChar char="•"/>
            </a:pPr>
            <a:endParaRPr lang="en-US" dirty="0"/>
          </a:p>
          <a:p>
            <a:pPr lvl="1" indent="-342900">
              <a:buFont typeface="Arial" panose="020B0604020202020204" pitchFamily="34" charset="0"/>
              <a:buChar char="•"/>
            </a:pPr>
            <a:r>
              <a:rPr lang="en-US" dirty="0"/>
              <a:t>Used a polynomial Support Vector Machine (SVM) classifier trained on the selected features.</a:t>
            </a:r>
          </a:p>
          <a:p>
            <a:pPr lvl="1" indent="-342900">
              <a:buFont typeface="Arial" panose="020B0604020202020204" pitchFamily="34" charset="0"/>
              <a:buChar char="•"/>
            </a:pPr>
            <a:endParaRPr lang="en-US" dirty="0">
              <a:solidFill>
                <a:schemeClr val="tx1"/>
              </a:solidFill>
            </a:endParaRPr>
          </a:p>
          <a:p>
            <a:pPr lvl="1" indent="-342900">
              <a:buFont typeface="Arial" panose="020B0604020202020204" pitchFamily="34" charset="0"/>
              <a:buChar char="•"/>
            </a:pPr>
            <a:r>
              <a:rPr lang="en-US" dirty="0"/>
              <a:t>Conducted classification on both five-minute and one-minute signal segments to evaluate performance.</a:t>
            </a:r>
            <a:endParaRPr lang="en-US" dirty="0">
              <a:solidFill>
                <a:schemeClr val="tx1"/>
              </a:solidFill>
            </a:endParaRPr>
          </a:p>
        </p:txBody>
      </p:sp>
    </p:spTree>
    <p:extLst>
      <p:ext uri="{BB962C8B-B14F-4D97-AF65-F5344CB8AC3E}">
        <p14:creationId xmlns:p14="http://schemas.microsoft.com/office/powerpoint/2010/main" val="1100515165"/>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23C4-38EE-FEAA-CFA6-D0E156FA8013}"/>
              </a:ext>
            </a:extLst>
          </p:cNvPr>
          <p:cNvSpPr>
            <a:spLocks noGrp="1"/>
          </p:cNvSpPr>
          <p:nvPr>
            <p:ph type="title"/>
          </p:nvPr>
        </p:nvSpPr>
        <p:spPr>
          <a:xfrm>
            <a:off x="609600" y="193040"/>
            <a:ext cx="10972800" cy="792162"/>
          </a:xfrm>
        </p:spPr>
        <p:txBody>
          <a:bodyPr/>
          <a:lstStyle/>
          <a:p>
            <a:r>
              <a:rPr lang="en-IN" sz="3000" dirty="0">
                <a:solidFill>
                  <a:schemeClr val="tx1"/>
                </a:solidFill>
                <a:latin typeface="Arial" panose="020B0604020202020204" pitchFamily="34" charset="0"/>
                <a:cs typeface="Arial" panose="020B0604020202020204" pitchFamily="34" charset="0"/>
              </a:rPr>
              <a:t>LITERATURE REVIEW  </a:t>
            </a:r>
            <a:r>
              <a:rPr lang="en-IN" sz="3000" dirty="0">
                <a:solidFill>
                  <a:schemeClr val="accent6"/>
                </a:solidFill>
                <a:latin typeface="Arial" panose="020B0604020202020204" pitchFamily="34" charset="0"/>
                <a:cs typeface="Arial" panose="020B0604020202020204" pitchFamily="34" charset="0"/>
              </a:rPr>
              <a:t> [3]</a:t>
            </a:r>
            <a:endParaRPr lang="en-IN" sz="3000" dirty="0">
              <a:solidFill>
                <a:schemeClr val="accent6"/>
              </a:solidFill>
            </a:endParaRPr>
          </a:p>
        </p:txBody>
      </p:sp>
      <p:sp>
        <p:nvSpPr>
          <p:cNvPr id="3" name="Content Placeholder 2">
            <a:extLst>
              <a:ext uri="{FF2B5EF4-FFF2-40B4-BE49-F238E27FC236}">
                <a16:creationId xmlns:a16="http://schemas.microsoft.com/office/drawing/2014/main" id="{ABCEE02B-E95C-0BB5-1F56-14CBB2480688}"/>
              </a:ext>
            </a:extLst>
          </p:cNvPr>
          <p:cNvSpPr>
            <a:spLocks noGrp="1"/>
          </p:cNvSpPr>
          <p:nvPr>
            <p:ph idx="1"/>
          </p:nvPr>
        </p:nvSpPr>
        <p:spPr>
          <a:xfrm>
            <a:off x="609600" y="1056641"/>
            <a:ext cx="10972800" cy="5069526"/>
          </a:xfrm>
        </p:spPr>
        <p:txBody>
          <a:bodyPr/>
          <a:lstStyle/>
          <a:p>
            <a:pPr lvl="1" indent="-342900">
              <a:buFont typeface="Arial" panose="020B0604020202020204" pitchFamily="34" charset="0"/>
              <a:buChar char="•"/>
            </a:pPr>
            <a:r>
              <a:rPr lang="en-US" dirty="0"/>
              <a:t>Uses multivariate phase space reconstruction (MPSR) to construct covariance matrices on Riemannian manifolds. This approach effectively captures spatial relationships between different channels, improving sleep stage identification.</a:t>
            </a:r>
          </a:p>
          <a:p>
            <a:pPr lvl="1" indent="-342900">
              <a:buFont typeface="Arial" panose="020B0604020202020204" pitchFamily="34" charset="0"/>
              <a:buChar char="•"/>
            </a:pPr>
            <a:endParaRPr lang="en-US" dirty="0">
              <a:solidFill>
                <a:schemeClr val="tx1"/>
              </a:solidFill>
            </a:endParaRPr>
          </a:p>
          <a:p>
            <a:pPr lvl="1" indent="-342900">
              <a:buFont typeface="Arial" panose="020B0604020202020204" pitchFamily="34" charset="0"/>
              <a:buChar char="•"/>
            </a:pPr>
            <a:r>
              <a:rPr lang="en-US" dirty="0">
                <a:solidFill>
                  <a:schemeClr val="tx1"/>
                </a:solidFill>
              </a:rPr>
              <a:t>Covariance matrices in the Riemannian manifold are mapped to tangent spaces at the Riemannian geometric mean, simplifying feature extraction.</a:t>
            </a:r>
          </a:p>
          <a:p>
            <a:pPr lvl="1" indent="-342900">
              <a:buFont typeface="Arial" panose="020B0604020202020204" pitchFamily="34" charset="0"/>
              <a:buChar char="•"/>
            </a:pPr>
            <a:endParaRPr lang="en-US" dirty="0"/>
          </a:p>
          <a:p>
            <a:pPr lvl="1" indent="-342900">
              <a:buFont typeface="Arial" panose="020B0604020202020204" pitchFamily="34" charset="0"/>
              <a:buChar char="•"/>
            </a:pPr>
            <a:r>
              <a:rPr lang="en-US" dirty="0"/>
              <a:t>An ensemble learning classifier is used to recognize tangent feature vectors corresponding to different sleep stages, enhancing classification accuracy.</a:t>
            </a:r>
          </a:p>
          <a:p>
            <a:pPr marL="400050" lvl="1" indent="0">
              <a:buNone/>
            </a:pPr>
            <a:endParaRPr lang="en-US" dirty="0">
              <a:solidFill>
                <a:schemeClr val="tx1"/>
              </a:solidFill>
            </a:endParaRPr>
          </a:p>
          <a:p>
            <a:pPr lvl="1" indent="-342900">
              <a:buFont typeface="Arial" panose="020B0604020202020204" pitchFamily="34" charset="0"/>
              <a:buChar char="•"/>
            </a:pPr>
            <a:endParaRPr lang="en-US" dirty="0"/>
          </a:p>
          <a:p>
            <a:pPr lvl="1" indent="-342900">
              <a:buFont typeface="Arial" panose="020B0604020202020204" pitchFamily="34" charset="0"/>
              <a:buChar char="•"/>
            </a:pPr>
            <a:r>
              <a:rPr lang="en-US" dirty="0"/>
              <a:t>The proposed method demonstrates significant potential in improving the accuracy and efficiency of automatic sleep stage classification, particularly by incorporating inter-channel spatial information through the Riemannian manifold approach.</a:t>
            </a:r>
            <a:endParaRPr lang="en-US" dirty="0">
              <a:solidFill>
                <a:schemeClr val="tx1"/>
              </a:solidFill>
            </a:endParaRPr>
          </a:p>
        </p:txBody>
      </p:sp>
    </p:spTree>
    <p:extLst>
      <p:ext uri="{BB962C8B-B14F-4D97-AF65-F5344CB8AC3E}">
        <p14:creationId xmlns:p14="http://schemas.microsoft.com/office/powerpoint/2010/main" val="243852328"/>
      </p:ext>
    </p:extLst>
  </p:cSld>
  <p:clrMapOvr>
    <a:masterClrMapping/>
  </p:clrMapOvr>
  <p:transition>
    <p:wipe dir="d"/>
  </p:transition>
</p:sld>
</file>

<file path=ppt/theme/theme1.xml><?xml version="1.0" encoding="utf-8"?>
<a:theme xmlns:a="http://schemas.openxmlformats.org/drawingml/2006/main" name="SSN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SN Theme" id="{60A57E58-7173-4173-BF3D-D78F14314FE4}" vid="{0784C0A2-5BEE-4078-8375-C096126F51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SSN Theme</Template>
  <TotalTime>2919</TotalTime>
  <Words>835</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Comic Sans MS</vt:lpstr>
      <vt:lpstr>SSN Theme</vt:lpstr>
      <vt:lpstr>UIT2511 – Software Development Project - II   Sleep Stage Classification to identify Sleep disorders using EEG Signals</vt:lpstr>
      <vt:lpstr>Problem Statement</vt:lpstr>
      <vt:lpstr>EEG Signals</vt:lpstr>
      <vt:lpstr>EEG Signals</vt:lpstr>
      <vt:lpstr>OBJECTIVES</vt:lpstr>
      <vt:lpstr>SCOPE</vt:lpstr>
      <vt:lpstr>LITERATURE REVIEW  [1]</vt:lpstr>
      <vt:lpstr>LITERATURE REVIEW   [2]</vt:lpstr>
      <vt:lpstr>LITERATURE REVIEW   [3]</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MOHANAKRISHNAA R</cp:lastModifiedBy>
  <cp:revision>55</cp:revision>
  <dcterms:created xsi:type="dcterms:W3CDTF">2023-10-10T10:20:53Z</dcterms:created>
  <dcterms:modified xsi:type="dcterms:W3CDTF">2024-09-02T07:34:28Z</dcterms:modified>
</cp:coreProperties>
</file>