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20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7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G Mohanandu" userId="d0f0e56d8cfddbfc" providerId="LiveId" clId="{39C2B9E7-D1A9-45D9-93B8-E90F5D762D3E}"/>
    <pc:docChg chg="custSel modSld">
      <pc:chgData name="VG Mohanandu" userId="d0f0e56d8cfddbfc" providerId="LiveId" clId="{39C2B9E7-D1A9-45D9-93B8-E90F5D762D3E}" dt="2024-06-11T12:26:44.616" v="43" actId="20577"/>
      <pc:docMkLst>
        <pc:docMk/>
      </pc:docMkLst>
      <pc:sldChg chg="modSp mod">
        <pc:chgData name="VG Mohanandu" userId="d0f0e56d8cfddbfc" providerId="LiveId" clId="{39C2B9E7-D1A9-45D9-93B8-E90F5D762D3E}" dt="2024-06-11T12:24:13.284" v="29" actId="1036"/>
        <pc:sldMkLst>
          <pc:docMk/>
          <pc:sldMk cId="4043737824" sldId="257"/>
        </pc:sldMkLst>
        <pc:picChg chg="mod">
          <ac:chgData name="VG Mohanandu" userId="d0f0e56d8cfddbfc" providerId="LiveId" clId="{39C2B9E7-D1A9-45D9-93B8-E90F5D762D3E}" dt="2024-06-11T12:24:13.284" v="29" actId="1036"/>
          <ac:picMkLst>
            <pc:docMk/>
            <pc:sldMk cId="4043737824" sldId="257"/>
            <ac:picMk id="5" creationId="{282CF6DD-7FE8-4063-9551-1B7BBCE92ABE}"/>
          </ac:picMkLst>
        </pc:picChg>
      </pc:sldChg>
      <pc:sldChg chg="addSp delSp modSp mod modClrScheme chgLayout">
        <pc:chgData name="VG Mohanandu" userId="d0f0e56d8cfddbfc" providerId="LiveId" clId="{39C2B9E7-D1A9-45D9-93B8-E90F5D762D3E}" dt="2024-06-11T12:26:44.616" v="43" actId="20577"/>
        <pc:sldMkLst>
          <pc:docMk/>
          <pc:sldMk cId="191714609" sldId="258"/>
        </pc:sldMkLst>
        <pc:spChg chg="mod ord">
          <ac:chgData name="VG Mohanandu" userId="d0f0e56d8cfddbfc" providerId="LiveId" clId="{39C2B9E7-D1A9-45D9-93B8-E90F5D762D3E}" dt="2024-06-10T19:24:11.652" v="10" actId="14100"/>
          <ac:spMkLst>
            <pc:docMk/>
            <pc:sldMk cId="191714609" sldId="258"/>
            <ac:spMk id="2" creationId="{9AB2EA78-AEB3-469B-9025-3B17201A457B}"/>
          </ac:spMkLst>
        </pc:spChg>
        <pc:spChg chg="mod ord">
          <ac:chgData name="VG Mohanandu" userId="d0f0e56d8cfddbfc" providerId="LiveId" clId="{39C2B9E7-D1A9-45D9-93B8-E90F5D762D3E}" dt="2024-06-11T12:26:44.616" v="43" actId="20577"/>
          <ac:spMkLst>
            <pc:docMk/>
            <pc:sldMk cId="191714609" sldId="258"/>
            <ac:spMk id="3" creationId="{255E1F2F-E259-4EA8-9FFD-3A10AF541859}"/>
          </ac:spMkLst>
        </pc:spChg>
        <pc:spChg chg="add del mod ord">
          <ac:chgData name="VG Mohanandu" userId="d0f0e56d8cfddbfc" providerId="LiveId" clId="{39C2B9E7-D1A9-45D9-93B8-E90F5D762D3E}" dt="2024-06-10T19:23:56.377" v="6" actId="700"/>
          <ac:spMkLst>
            <pc:docMk/>
            <pc:sldMk cId="191714609" sldId="258"/>
            <ac:spMk id="4" creationId="{71A3232D-27F4-48B2-92DC-A14A0C26D264}"/>
          </ac:spMkLst>
        </pc:spChg>
      </pc:sldChg>
      <pc:sldChg chg="modSp mod">
        <pc:chgData name="VG Mohanandu" userId="d0f0e56d8cfddbfc" providerId="LiveId" clId="{39C2B9E7-D1A9-45D9-93B8-E90F5D762D3E}" dt="2024-06-10T19:25:46.865" v="18" actId="14100"/>
        <pc:sldMkLst>
          <pc:docMk/>
          <pc:sldMk cId="496980751" sldId="263"/>
        </pc:sldMkLst>
        <pc:spChg chg="mod">
          <ac:chgData name="VG Mohanandu" userId="d0f0e56d8cfddbfc" providerId="LiveId" clId="{39C2B9E7-D1A9-45D9-93B8-E90F5D762D3E}" dt="2024-06-10T19:25:46.865" v="18" actId="14100"/>
          <ac:spMkLst>
            <pc:docMk/>
            <pc:sldMk cId="496980751" sldId="263"/>
            <ac:spMk id="2" creationId="{7E248894-F7E4-6EBE-8662-DF171EE90B50}"/>
          </ac:spMkLst>
        </pc:spChg>
      </pc:sldChg>
      <pc:sldChg chg="modSp mod">
        <pc:chgData name="VG Mohanandu" userId="d0f0e56d8cfddbfc" providerId="LiveId" clId="{39C2B9E7-D1A9-45D9-93B8-E90F5D762D3E}" dt="2024-06-10T19:25:59.188" v="20" actId="1036"/>
        <pc:sldMkLst>
          <pc:docMk/>
          <pc:sldMk cId="1731205828" sldId="264"/>
        </pc:sldMkLst>
        <pc:picChg chg="mod">
          <ac:chgData name="VG Mohanandu" userId="d0f0e56d8cfddbfc" providerId="LiveId" clId="{39C2B9E7-D1A9-45D9-93B8-E90F5D762D3E}" dt="2024-06-10T19:25:59.188" v="20" actId="1036"/>
          <ac:picMkLst>
            <pc:docMk/>
            <pc:sldMk cId="1731205828" sldId="264"/>
            <ac:picMk id="8" creationId="{1CEB33A7-9A2B-DAAF-365B-C00FCBF180E9}"/>
          </ac:picMkLst>
        </pc:picChg>
      </pc:sldChg>
      <pc:sldChg chg="modSp mod">
        <pc:chgData name="VG Mohanandu" userId="d0f0e56d8cfddbfc" providerId="LiveId" clId="{39C2B9E7-D1A9-45D9-93B8-E90F5D762D3E}" dt="2024-06-10T19:26:20.872" v="21" actId="14100"/>
        <pc:sldMkLst>
          <pc:docMk/>
          <pc:sldMk cId="545852565" sldId="266"/>
        </pc:sldMkLst>
        <pc:picChg chg="mod">
          <ac:chgData name="VG Mohanandu" userId="d0f0e56d8cfddbfc" providerId="LiveId" clId="{39C2B9E7-D1A9-45D9-93B8-E90F5D762D3E}" dt="2024-06-10T19:26:20.872" v="21" actId="14100"/>
          <ac:picMkLst>
            <pc:docMk/>
            <pc:sldMk cId="545852565" sldId="266"/>
            <ac:picMk id="7" creationId="{831CA239-E1C5-1903-B93C-C127D8C8DDC4}"/>
          </ac:picMkLst>
        </pc:picChg>
      </pc:sldChg>
      <pc:sldChg chg="modSp mod">
        <pc:chgData name="VG Mohanandu" userId="d0f0e56d8cfddbfc" providerId="LiveId" clId="{39C2B9E7-D1A9-45D9-93B8-E90F5D762D3E}" dt="2024-06-10T19:26:31.019" v="22" actId="14100"/>
        <pc:sldMkLst>
          <pc:docMk/>
          <pc:sldMk cId="850309309" sldId="267"/>
        </pc:sldMkLst>
        <pc:picChg chg="mod">
          <ac:chgData name="VG Mohanandu" userId="d0f0e56d8cfddbfc" providerId="LiveId" clId="{39C2B9E7-D1A9-45D9-93B8-E90F5D762D3E}" dt="2024-06-10T19:26:31.019" v="22" actId="14100"/>
          <ac:picMkLst>
            <pc:docMk/>
            <pc:sldMk cId="850309309" sldId="267"/>
            <ac:picMk id="7" creationId="{08FCD56A-614A-B681-F760-A19823283711}"/>
          </ac:picMkLst>
        </pc:picChg>
      </pc:sldChg>
      <pc:sldChg chg="modSp mod">
        <pc:chgData name="VG Mohanandu" userId="d0f0e56d8cfddbfc" providerId="LiveId" clId="{39C2B9E7-D1A9-45D9-93B8-E90F5D762D3E}" dt="2024-06-10T19:26:43.433" v="27" actId="1036"/>
        <pc:sldMkLst>
          <pc:docMk/>
          <pc:sldMk cId="647359096" sldId="268"/>
        </pc:sldMkLst>
        <pc:picChg chg="mod">
          <ac:chgData name="VG Mohanandu" userId="d0f0e56d8cfddbfc" providerId="LiveId" clId="{39C2B9E7-D1A9-45D9-93B8-E90F5D762D3E}" dt="2024-06-10T19:26:43.433" v="27" actId="1036"/>
          <ac:picMkLst>
            <pc:docMk/>
            <pc:sldMk cId="647359096" sldId="268"/>
            <ac:picMk id="6" creationId="{CD337B34-09ED-719C-DCF9-8E10668DB79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E3DA3-0F8A-4DAF-B06B-7B831A17AB23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F77B1-420D-4FEE-A91D-6702371A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64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08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8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2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14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1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04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56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9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85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32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91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veeraboyini-golla-mohanandu-ok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8040" y="708593"/>
            <a:ext cx="6411234" cy="3877240"/>
          </a:xfrm>
        </p:spPr>
        <p:txBody>
          <a:bodyPr>
            <a:normAutofit/>
          </a:bodyPr>
          <a:lstStyle/>
          <a:p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6318" y="4672739"/>
            <a:ext cx="6540760" cy="102149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EDA Project on </a:t>
            </a: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fifa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data 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8663"/>
            <a:ext cx="4635315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CCD264-ABD7-1CA3-B3D2-F50D8BEB5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7" y="69148"/>
            <a:ext cx="6652725" cy="460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03CFA6-AE4F-2060-A2AD-EDC91201D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3" y="0"/>
            <a:ext cx="5621812" cy="352430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C69518E-10A5-3EFB-FD16-F581494E4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775" y="794862"/>
            <a:ext cx="57435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bar chart displays the wages of the top 30 highest-paid football players, with Kevin De Bruyne earning the highest and Nabil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Fekir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earning the lowest among them.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CA239-E1C5-1903-B93C-C127D8C8D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33750"/>
            <a:ext cx="6095999" cy="283378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745E0BC5-3089-5553-E933-4FB663620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3847147"/>
            <a:ext cx="61742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bar chart shows the total payments for the top 30 football players, with Luis Suárez receiving the highest total payment and Pierre-Emerick Aubameyang the lowest among them.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852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C9D9EB-3649-C502-A4E6-64CDBD58D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04" y="0"/>
            <a:ext cx="3325371" cy="28712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2D199-A731-917C-69D0-DF018CF352C3}"/>
              </a:ext>
            </a:extLst>
          </p:cNvPr>
          <p:cNvSpPr txBox="1"/>
          <p:nvPr/>
        </p:nvSpPr>
        <p:spPr>
          <a:xfrm>
            <a:off x="4124325" y="1019175"/>
            <a:ext cx="747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It shows that most of the players are right foot players around 75% are occupying it. Where left foot player are 25%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FCD56A-614A-B681-F760-A19823283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3050717"/>
            <a:ext cx="4898906" cy="29768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EF0505-EA9C-3980-37F6-CD17250AA49C}"/>
              </a:ext>
            </a:extLst>
          </p:cNvPr>
          <p:cNvSpPr txBox="1"/>
          <p:nvPr/>
        </p:nvSpPr>
        <p:spPr>
          <a:xfrm>
            <a:off x="5286375" y="3429000"/>
            <a:ext cx="6810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The histogram shows the distribution of player ages, with a peak frequency around ages 24-26 and a gradual decline towards older ages, extending up to around 40 years.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30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F99BBD-38A4-E47E-BFA1-3817801B2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02" y="342900"/>
            <a:ext cx="4572904" cy="29013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059E2E-796C-44E2-09F4-7C7B5CE2FC0B}"/>
              </a:ext>
            </a:extLst>
          </p:cNvPr>
          <p:cNvSpPr txBox="1"/>
          <p:nvPr/>
        </p:nvSpPr>
        <p:spPr>
          <a:xfrm>
            <a:off x="5429250" y="895350"/>
            <a:ext cx="5619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The histogram shows the distribution of player overall ratings, peaking around a rating of 65-70, with a symmetric bell curve and fewer players at both the lower and higher ends of the rating spectrum.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37B34-09ED-719C-DCF9-8E10668DB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02" y="3371074"/>
            <a:ext cx="4778129" cy="2619181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0E5258D5-B29D-5A1F-2C2B-26E0A9C90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025" y="3614262"/>
            <a:ext cx="579857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histogram shows the distribution of player wages, with a significant majority earning below 50 thousand and a long tail extending to higher wages, indicating a highly skewed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5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03A1DD-7C4A-339A-F947-539E4E3010FB}"/>
              </a:ext>
            </a:extLst>
          </p:cNvPr>
          <p:cNvSpPr txBox="1"/>
          <p:nvPr/>
        </p:nvSpPr>
        <p:spPr>
          <a:xfrm>
            <a:off x="552450" y="352425"/>
            <a:ext cx="639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Conclusion :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C5E87-DE54-28E7-5444-0102CEA68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9328"/>
            <a:ext cx="9629187" cy="442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4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5000"/>
                <a:shade val="92000"/>
                <a:satMod val="130000"/>
              </a:schemeClr>
            </a:gs>
            <a:gs pos="45000">
              <a:schemeClr val="accent1">
                <a:tint val="60000"/>
                <a:shade val="99000"/>
                <a:satMod val="120000"/>
              </a:schemeClr>
            </a:gs>
            <a:gs pos="100000">
              <a:schemeClr val="accent1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EE7F264-32A3-38E8-55C7-52AC154EA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6" y="231619"/>
            <a:ext cx="1172920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High-Value Players: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L. Messi and Cristiano Ronaldo are the most valuable players, with values of €110,500,000 and €77,000,000, respectively. They also share the highest overall rating of 94.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Clubs Represented: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Players from elite clubs like FC Barcelona, Juventus, Atlético Madrid, FC Bayern München, and Chelsea dominate the list, reflecting these clubs' investment in high-quality players.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Distribution: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players' ages range from 26 to 34, indicating a preference for experienced players who are likely at or near their peak performance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1D375A1-D040-7D61-74C7-AFB03EF6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6" y="2226009"/>
            <a:ext cx="1080739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7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 Allocation: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total budget for all listed players is €595,500,000, suggesting a significant financial investment in top-tier talent. This budget would require substantial resources, indicating these players are part of well-funded teams.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8B6256-72D7-00ED-E3F7-15A12864A2F1}"/>
              </a:ext>
            </a:extLst>
          </p:cNvPr>
          <p:cNvSpPr txBox="1"/>
          <p:nvPr/>
        </p:nvSpPr>
        <p:spPr>
          <a:xfrm>
            <a:off x="195943" y="4105469"/>
            <a:ext cx="103756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Player Value and Overall Rating Correlation: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There is a general correlation between a player's value and their overall rating, with higher-rated players commanding higher market values. For instance, M. </a:t>
            </a:r>
            <a:r>
              <a:rPr lang="en-GB" dirty="0" err="1"/>
              <a:t>Neuer</a:t>
            </a:r>
            <a:r>
              <a:rPr lang="en-GB" dirty="0"/>
              <a:t> (Overall 90, Value €38,000,000) and C. Eriksen (Overall 88, Value €73,500,000) are among the more valuable players.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739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B47E00-AE22-68A6-4C82-A3A7E6278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9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67" y="167951"/>
            <a:ext cx="11915192" cy="333102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lvl="0"/>
            <a:r>
              <a:rPr lang="en-US" sz="2000" i="1" dirty="0">
                <a:solidFill>
                  <a:srgbClr val="FF0000"/>
                </a:solidFill>
              </a:rPr>
              <a:t>About Me </a:t>
            </a:r>
            <a:r>
              <a:rPr lang="en-US" sz="2000" i="1" dirty="0">
                <a:solidFill>
                  <a:srgbClr val="FFFFFF"/>
                </a:solidFill>
              </a:rPr>
              <a:t>: I am pursuing 3</a:t>
            </a:r>
            <a:r>
              <a:rPr lang="en-US" sz="2000" i="1" baseline="30000" dirty="0">
                <a:solidFill>
                  <a:srgbClr val="FFFFFF"/>
                </a:solidFill>
              </a:rPr>
              <a:t>rd</a:t>
            </a:r>
            <a:r>
              <a:rPr lang="en-US" sz="2000" i="1" dirty="0">
                <a:solidFill>
                  <a:srgbClr val="FFFFFF"/>
                </a:solidFill>
              </a:rPr>
              <a:t> Year </a:t>
            </a:r>
            <a:r>
              <a:rPr lang="en-US" sz="2000" i="1" dirty="0" err="1">
                <a:solidFill>
                  <a:srgbClr val="FFFFFF"/>
                </a:solidFill>
              </a:rPr>
              <a:t>Btech</a:t>
            </a:r>
            <a:r>
              <a:rPr lang="en-US" sz="2000" i="1" dirty="0">
                <a:solidFill>
                  <a:srgbClr val="FFFFFF"/>
                </a:solidFill>
              </a:rPr>
              <a:t> in Computer Science And Business System in G </a:t>
            </a:r>
            <a:r>
              <a:rPr lang="en-US" sz="2000" i="1" dirty="0" err="1">
                <a:solidFill>
                  <a:srgbClr val="FFFFFF"/>
                </a:solidFill>
              </a:rPr>
              <a:t>Pulla</a:t>
            </a:r>
            <a:r>
              <a:rPr lang="en-US" sz="2000" i="1" dirty="0">
                <a:solidFill>
                  <a:srgbClr val="FFFFFF"/>
                </a:solidFill>
              </a:rPr>
              <a:t> Reddy Engineering College, Kurnool. I am working Data Science intern at </a:t>
            </a:r>
            <a:r>
              <a:rPr lang="en-US" sz="2000" i="1" dirty="0" err="1">
                <a:solidFill>
                  <a:srgbClr val="FFFFFF"/>
                </a:solidFill>
              </a:rPr>
              <a:t>InternX</a:t>
            </a:r>
            <a:r>
              <a:rPr lang="en-US" sz="2000" i="1" dirty="0">
                <a:solidFill>
                  <a:srgbClr val="FFFFFF"/>
                </a:solidFill>
              </a:rPr>
              <a:t>.</a:t>
            </a:r>
            <a:br>
              <a:rPr lang="en-US" sz="2000" i="1" dirty="0">
                <a:solidFill>
                  <a:srgbClr val="FFFFFF"/>
                </a:solidFill>
              </a:rPr>
            </a:br>
            <a:br>
              <a:rPr lang="en-US" sz="2000" i="1" dirty="0">
                <a:solidFill>
                  <a:srgbClr val="FFFFFF"/>
                </a:solidFill>
              </a:rPr>
            </a:br>
            <a:br>
              <a:rPr lang="en-US" sz="2000" i="1" dirty="0">
                <a:solidFill>
                  <a:srgbClr val="FFFFFF"/>
                </a:solidFill>
              </a:rPr>
            </a:br>
            <a:r>
              <a:rPr lang="en-US" sz="2000" i="1" dirty="0">
                <a:solidFill>
                  <a:srgbClr val="FF0000"/>
                </a:solidFill>
              </a:rPr>
              <a:t>Experience</a:t>
            </a:r>
            <a:r>
              <a:rPr lang="en-US" sz="2000" i="1" dirty="0">
                <a:solidFill>
                  <a:srgbClr val="FFFFFF"/>
                </a:solidFill>
              </a:rPr>
              <a:t> : I am currently doing my internship on Data Analysis and Machine Learning , gaining valuable hands experience and insights into real world applications of these technologies.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613" y="3797559"/>
            <a:ext cx="11840546" cy="155821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b="0" i="0" dirty="0">
                <a:solidFill>
                  <a:schemeClr val="tx2">
                    <a:lumMod val="50000"/>
                  </a:schemeClr>
                </a:solidFill>
                <a:effectLst/>
                <a:highlight>
                  <a:srgbClr val="FFFFFF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www.linkedin.com/in/veeraboyini-golla-m</a:t>
            </a:r>
            <a:r>
              <a:rPr lang="en-IN" b="0" i="0" dirty="0">
                <a:solidFill>
                  <a:schemeClr val="tx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ohanandu-ok</a:t>
            </a:r>
            <a:endParaRPr lang="en-IN" b="0" i="0" dirty="0">
              <a:solidFill>
                <a:schemeClr val="tx2">
                  <a:lumMod val="50000"/>
                </a:schemeClr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>
                <a:solidFill>
                  <a:srgbClr val="FFFFFF"/>
                </a:solidFill>
              </a:rPr>
              <a:t>github</a:t>
            </a:r>
            <a:r>
              <a:rPr lang="en-US" dirty="0">
                <a:solidFill>
                  <a:srgbClr val="FFFFFF"/>
                </a:solidFill>
              </a:rPr>
              <a:t>.com</a:t>
            </a:r>
            <a:r>
              <a:rPr lang="en-US">
                <a:solidFill>
                  <a:srgbClr val="FFFFFF"/>
                </a:solidFill>
              </a:rPr>
              <a:t>/Mohanandu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5000"/>
                <a:shade val="92000"/>
                <a:satMod val="130000"/>
              </a:schemeClr>
            </a:gs>
            <a:gs pos="45000">
              <a:schemeClr val="accent1">
                <a:tint val="60000"/>
                <a:shade val="99000"/>
                <a:satMod val="120000"/>
              </a:schemeClr>
            </a:gs>
            <a:gs pos="100000">
              <a:schemeClr val="accent1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FC1D74-BA1C-FA74-104D-89888A16FAE7}"/>
              </a:ext>
            </a:extLst>
          </p:cNvPr>
          <p:cNvSpPr txBox="1"/>
          <p:nvPr/>
        </p:nvSpPr>
        <p:spPr>
          <a:xfrm>
            <a:off x="402771" y="738673"/>
            <a:ext cx="11386457" cy="360098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</a:rPr>
              <a:t>Agenda :</a:t>
            </a:r>
            <a:endParaRPr lang="en-GB" sz="28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Objective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Data Description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Data Cleaning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Analysis and visualization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Conclusion </a:t>
            </a:r>
          </a:p>
        </p:txBody>
      </p:sp>
    </p:spTree>
    <p:extLst>
      <p:ext uri="{BB962C8B-B14F-4D97-AF65-F5344CB8AC3E}">
        <p14:creationId xmlns:p14="http://schemas.microsoft.com/office/powerpoint/2010/main" val="115649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5000"/>
                <a:shade val="92000"/>
                <a:satMod val="130000"/>
              </a:schemeClr>
            </a:gs>
            <a:gs pos="45000">
              <a:schemeClr val="accent1">
                <a:tint val="60000"/>
                <a:shade val="99000"/>
                <a:satMod val="120000"/>
              </a:schemeClr>
            </a:gs>
            <a:gs pos="100000">
              <a:schemeClr val="accent1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69AA18-4D1B-6BD9-9483-C0A855B0133F}"/>
              </a:ext>
            </a:extLst>
          </p:cNvPr>
          <p:cNvSpPr txBox="1"/>
          <p:nvPr/>
        </p:nvSpPr>
        <p:spPr>
          <a:xfrm>
            <a:off x="695325" y="523875"/>
            <a:ext cx="10725150" cy="46782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200" dirty="0"/>
              <a:t>Objective : </a:t>
            </a:r>
          </a:p>
          <a:p>
            <a:endParaRPr lang="en-GB" sz="3200" dirty="0"/>
          </a:p>
          <a:p>
            <a:pPr algn="l"/>
            <a:r>
              <a:rPr lang="en-GB" sz="2400" b="0" i="0" dirty="0">
                <a:solidFill>
                  <a:srgbClr val="3C4043"/>
                </a:solidFill>
                <a:effectLst/>
                <a:latin typeface="Inter"/>
              </a:rPr>
              <a:t>During this data analysis, I had a few objectives to complete.</a:t>
            </a:r>
          </a:p>
          <a:p>
            <a:pPr algn="l"/>
            <a:endParaRPr lang="en-GB" sz="2400" b="0" i="0" dirty="0">
              <a:solidFill>
                <a:srgbClr val="3C4043"/>
              </a:solidFill>
              <a:effectLst/>
              <a:latin typeface="Inter"/>
            </a:endParaRPr>
          </a:p>
          <a:p>
            <a:pPr algn="l"/>
            <a:r>
              <a:rPr lang="en-GB" sz="2400" b="0" i="0" dirty="0">
                <a:solidFill>
                  <a:srgbClr val="3C4043"/>
                </a:solidFill>
                <a:effectLst/>
                <a:latin typeface="Inter"/>
              </a:rPr>
              <a:t>The instructions were to create your a football club using the following guidelines: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400" b="0" i="0" dirty="0">
                <a:solidFill>
                  <a:srgbClr val="3C4043"/>
                </a:solidFill>
                <a:effectLst/>
                <a:latin typeface="Inter"/>
              </a:rPr>
              <a:t>My club doesn't have a team yet.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400" b="0" i="0" dirty="0">
                <a:solidFill>
                  <a:srgbClr val="3C4043"/>
                </a:solidFill>
                <a:effectLst/>
                <a:latin typeface="Inter"/>
              </a:rPr>
              <a:t> The team will need to hire players for the roster.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400" b="0" i="0" dirty="0">
                <a:solidFill>
                  <a:srgbClr val="3C4043"/>
                </a:solidFill>
                <a:effectLst/>
                <a:latin typeface="Inter"/>
              </a:rPr>
              <a:t> I must select the players using a data based approach.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400" b="0" i="0" dirty="0">
                <a:solidFill>
                  <a:srgbClr val="3C4043"/>
                </a:solidFill>
                <a:effectLst/>
                <a:latin typeface="Inter"/>
              </a:rPr>
              <a:t> I have to create a report to recommend 14-16 players for the roster.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400" b="0" i="0" dirty="0">
                <a:solidFill>
                  <a:srgbClr val="3C4043"/>
                </a:solidFill>
                <a:effectLst/>
                <a:latin typeface="Inter"/>
              </a:rPr>
              <a:t> Assume a budget for hiring players to be limited.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400" b="0" i="0" dirty="0">
                <a:solidFill>
                  <a:srgbClr val="3C4043"/>
                </a:solidFill>
                <a:effectLst/>
                <a:latin typeface="Inter"/>
              </a:rPr>
              <a:t> The report has to help management/stakeholders in decision making.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5000"/>
                <a:shade val="92000"/>
                <a:satMod val="130000"/>
              </a:schemeClr>
            </a:gs>
            <a:gs pos="45000">
              <a:schemeClr val="accent1">
                <a:tint val="60000"/>
                <a:shade val="99000"/>
                <a:satMod val="120000"/>
              </a:schemeClr>
            </a:gs>
            <a:gs pos="100000">
              <a:schemeClr val="accent1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EC0302-8207-F478-57E8-F2414554BF5A}"/>
              </a:ext>
            </a:extLst>
          </p:cNvPr>
          <p:cNvSpPr txBox="1"/>
          <p:nvPr/>
        </p:nvSpPr>
        <p:spPr>
          <a:xfrm>
            <a:off x="447674" y="0"/>
            <a:ext cx="9715500" cy="1107996"/>
          </a:xfrm>
          <a:prstGeom prst="rect">
            <a:avLst/>
          </a:prstGeom>
          <a:gradFill>
            <a:gsLst>
              <a:gs pos="0">
                <a:schemeClr val="accent1">
                  <a:tint val="65000"/>
                  <a:shade val="92000"/>
                  <a:satMod val="130000"/>
                </a:schemeClr>
              </a:gs>
              <a:gs pos="45000">
                <a:schemeClr val="accent1">
                  <a:tint val="60000"/>
                  <a:shade val="99000"/>
                  <a:satMod val="120000"/>
                </a:schemeClr>
              </a:gs>
              <a:gs pos="100000">
                <a:schemeClr val="accent1">
                  <a:tint val="55000"/>
                  <a:satMod val="140000"/>
                </a:schemeClr>
              </a:gs>
            </a:gsLst>
            <a:path path="circle">
              <a:fillToRect l="100000" t="100000" r="100000" b="100000"/>
            </a:path>
          </a:gradFill>
        </p:spPr>
        <p:txBody>
          <a:bodyPr wrap="square" rtlCol="0">
            <a:spAutoFit/>
          </a:bodyPr>
          <a:lstStyle/>
          <a:p>
            <a:r>
              <a:rPr lang="en-GB" sz="2400" b="1" dirty="0"/>
              <a:t>Data Description  :</a:t>
            </a:r>
            <a:br>
              <a:rPr lang="en-GB" sz="2400" dirty="0"/>
            </a:br>
            <a:r>
              <a:rPr lang="en-GB" sz="2400" dirty="0"/>
              <a:t> </a:t>
            </a:r>
          </a:p>
          <a:p>
            <a:endParaRPr lang="en-GB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CFA4A87-58BA-A5EF-E7EA-4ADB34A83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" y="825667"/>
            <a:ext cx="1024890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    Unique identifier for each player.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player's full 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 The player's age in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Nationality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country the player represents.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player's overall rating.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player's potential rating.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club the player is currently playing for.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market value of the player.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Preferred Foot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foot the player prefers to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International Reputation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player's reputation on the international stage (1-5 scale).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 Foot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player's proficiency with their non-preferred foot (1-5 scale).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 Moves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player's ability to perform skill moves (1-5 scale).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 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player's work rate in attack and defense.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Body 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player's body build.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C9B96D9-B73F-D3B9-691F-5F02261E5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" y="52158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 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Whether the player's face is a real likeness in the game.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player's primary playing position.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Jersey 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player's jersey number. </a:t>
            </a:r>
          </a:p>
        </p:txBody>
      </p:sp>
    </p:spTree>
    <p:extLst>
      <p:ext uri="{BB962C8B-B14F-4D97-AF65-F5344CB8AC3E}">
        <p14:creationId xmlns:p14="http://schemas.microsoft.com/office/powerpoint/2010/main" val="289426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5000"/>
                <a:shade val="92000"/>
                <a:satMod val="130000"/>
              </a:schemeClr>
            </a:gs>
            <a:gs pos="45000">
              <a:schemeClr val="accent1">
                <a:tint val="60000"/>
                <a:shade val="99000"/>
                <a:satMod val="120000"/>
              </a:schemeClr>
            </a:gs>
            <a:gs pos="100000">
              <a:schemeClr val="accent1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B28B94-7E39-1E21-B04E-2C2BACB7F8D7}"/>
              </a:ext>
            </a:extLst>
          </p:cNvPr>
          <p:cNvSpPr txBox="1"/>
          <p:nvPr/>
        </p:nvSpPr>
        <p:spPr>
          <a:xfrm>
            <a:off x="419100" y="104775"/>
            <a:ext cx="108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Data Description</a:t>
            </a:r>
            <a:endParaRPr lang="en-IN" sz="24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4E996F4-460B-BD02-AB7D-E2C46E949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566440"/>
            <a:ext cx="777392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 Shots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Accuracy of long-distance shots.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Aggressiveness in play.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Interceptions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Ability to intercept passes.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Tactical positioning.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     Ability to see and make passes.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Penalties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Accuracy of penalty shots.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Composure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Ability to remain calm under pressure.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  Ability to mark opponents.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Standing Tackle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Ability to tackle while standing.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Sliding Tackle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Ability to tackle while sliding.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GK Diving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 Goalkeeper's diving 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GK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Goalkeeper's handling 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GK Kicking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 Goalkeeper's kicking 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GK Positioning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Goalkeeper's positioning 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GK Reflexes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 Goalkeeper's reflexes.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D934595-0CF6-1E92-B911-DF7CC6518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4662011"/>
            <a:ext cx="482593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Acceleration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Quickness off the mark.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Sprint 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Top sprinting speed.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    Ability to move quickly and easily.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Responsiveness to events.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Stability and balance. </a:t>
            </a:r>
          </a:p>
        </p:txBody>
      </p:sp>
    </p:spTree>
    <p:extLst>
      <p:ext uri="{BB962C8B-B14F-4D97-AF65-F5344CB8AC3E}">
        <p14:creationId xmlns:p14="http://schemas.microsoft.com/office/powerpoint/2010/main" val="381187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248894-F7E4-6EBE-8662-DF171EE90B50}"/>
              </a:ext>
            </a:extLst>
          </p:cNvPr>
          <p:cNvSpPr txBox="1"/>
          <p:nvPr/>
        </p:nvSpPr>
        <p:spPr>
          <a:xfrm>
            <a:off x="295274" y="276225"/>
            <a:ext cx="11591925" cy="4647426"/>
          </a:xfrm>
          <a:prstGeom prst="rect">
            <a:avLst/>
          </a:prstGeom>
          <a:solidFill>
            <a:schemeClr val="accent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b="1" dirty="0"/>
              <a:t>Data Cleaning :</a:t>
            </a:r>
          </a:p>
          <a:p>
            <a:r>
              <a:rPr lang="en-GB" dirty="0"/>
              <a:t>     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/>
              <a:t>   </a:t>
            </a:r>
            <a:r>
              <a:rPr lang="en-GB" sz="2000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I first removed the Loaned From column and players with no club. I assumed these to be irrelevant with little effect to the crucial data needed to form the best club within a reasonable budget.</a:t>
            </a:r>
            <a:endParaRPr lang="en-GB" sz="20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GB" sz="2000" b="0" i="0" dirty="0">
                <a:solidFill>
                  <a:srgbClr val="3C4043"/>
                </a:solidFill>
                <a:effectLst/>
                <a:latin typeface="Inter"/>
              </a:rPr>
              <a:t> I  cleaned the Value, Wage, and Release Clause columns to remove the euro symbol as well as any  existing "K" and "M" in the cells indicating thousands or millions.</a:t>
            </a:r>
          </a:p>
          <a:p>
            <a:pPr algn="l"/>
            <a:r>
              <a:rPr lang="en-GB" sz="2000" b="0" i="0" dirty="0">
                <a:solidFill>
                  <a:srgbClr val="3C4043"/>
                </a:solidFill>
                <a:effectLst/>
                <a:latin typeface="Inter"/>
              </a:rPr>
              <a:t>      Then, I converted the value type to a float.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GB" sz="2000" b="0" i="0" dirty="0">
                <a:solidFill>
                  <a:srgbClr val="3C4043"/>
                </a:solidFill>
                <a:effectLst/>
                <a:latin typeface="Inter"/>
              </a:rPr>
              <a:t>Continuing this, I dropped any players that had nothing in the Value column, as these entries would be crucial to forming the team.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GB" sz="2000" b="0" i="0" dirty="0">
                <a:solidFill>
                  <a:srgbClr val="3C4043"/>
                </a:solidFill>
                <a:effectLst/>
                <a:latin typeface="Inter"/>
              </a:rPr>
              <a:t>I changed the height from feet and </a:t>
            </a:r>
            <a:r>
              <a:rPr lang="en-GB" sz="2000" dirty="0">
                <a:solidFill>
                  <a:srgbClr val="3C4043"/>
                </a:solidFill>
                <a:latin typeface="Inter"/>
              </a:rPr>
              <a:t>feet</a:t>
            </a:r>
            <a:r>
              <a:rPr lang="en-GB" sz="2000" b="0" i="0" dirty="0">
                <a:solidFill>
                  <a:srgbClr val="3C4043"/>
                </a:solidFill>
                <a:effectLst/>
                <a:latin typeface="Inter"/>
              </a:rPr>
              <a:t> into inches. Though this was not necessary for my analysis, I decided to standardize the formatting of all cells. Similarly, I removed the "lbs" from all cells in the Weight column.</a:t>
            </a:r>
          </a:p>
          <a:p>
            <a:pPr algn="l"/>
            <a:endParaRPr lang="en-GB" b="0" i="0" dirty="0">
              <a:solidFill>
                <a:srgbClr val="3C4043"/>
              </a:solidFill>
              <a:effectLst/>
              <a:latin typeface="Inte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698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06B6B1-E644-C2B8-CDE7-36AEF7E8AD7B}"/>
              </a:ext>
            </a:extLst>
          </p:cNvPr>
          <p:cNvSpPr txBox="1"/>
          <p:nvPr/>
        </p:nvSpPr>
        <p:spPr>
          <a:xfrm>
            <a:off x="276225" y="375631"/>
            <a:ext cx="963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Analysis and Visualization </a:t>
            </a:r>
            <a:r>
              <a:rPr lang="en-GB" dirty="0"/>
              <a:t>: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C493E-0CB7-5422-6E4C-869B8DB31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8" y="920493"/>
            <a:ext cx="4233677" cy="250850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78276AF-64EF-6868-AACF-0BBC2874F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6" y="1376323"/>
            <a:ext cx="7162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plot shows that the majority of players are between the ages of 20 and 30, with a peak around age 25.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EB33A7-9A2B-DAAF-365B-C00FCBF1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3514531"/>
            <a:ext cx="5303531" cy="250850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83AE25F6-A147-99FF-EB2B-2D07F7FE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681" y="4086225"/>
            <a:ext cx="660540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bar chart indicates that the most common player positions are Striker (ST) and Goalkeeper (GK), with Striker being the most frequent.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0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096CEC-CBBB-8439-53F6-DB1423F13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25" y="95067"/>
            <a:ext cx="3769426" cy="26978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BEFF7F-8259-0E3C-FE04-F028E0B5FE52}"/>
              </a:ext>
            </a:extLst>
          </p:cNvPr>
          <p:cNvSpPr txBox="1"/>
          <p:nvPr/>
        </p:nvSpPr>
        <p:spPr>
          <a:xfrm>
            <a:off x="4138427" y="714375"/>
            <a:ext cx="688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It shows the age distribution with the highest counts around ages 22 and 27, and a noticeable decline in frequency after age 28.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D473BA-ED3F-63FD-92D4-0EE05A0F6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6" y="2792931"/>
            <a:ext cx="3021714" cy="3026844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C8CB380E-24AA-FEBF-BD70-89B540BDE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676" y="3799396"/>
            <a:ext cx="799147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scatter plot demonstrates a strong positive linear relationship between "Value" and "Wage", indicating that higher values correspond to higher wages.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101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153</TotalTime>
  <Words>1181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Calibri</vt:lpstr>
      <vt:lpstr>Courier New</vt:lpstr>
      <vt:lpstr>Gill Sans MT</vt:lpstr>
      <vt:lpstr>Inter</vt:lpstr>
      <vt:lpstr>Wingdings</vt:lpstr>
      <vt:lpstr>Gallery</vt:lpstr>
      <vt:lpstr>PowerPoint Presentation</vt:lpstr>
      <vt:lpstr>About Me : I am pursuing 3rd Year Btech in Computer Science And Business System in G Pulla Reddy Engineering College, Kurnool. I am working Data Science intern at InternX.   Experience : I am currently doing my internship on Data Analysis and Machine Learning , gaining valuable hands experience and insights into real world applications of these technologies.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VG Mohanandu</dc:creator>
  <cp:lastModifiedBy>VG Mohanandu</cp:lastModifiedBy>
  <cp:revision>1</cp:revision>
  <dcterms:created xsi:type="dcterms:W3CDTF">2024-06-10T16:48:35Z</dcterms:created>
  <dcterms:modified xsi:type="dcterms:W3CDTF">2024-06-11T12:26:48Z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