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3"/>
    <p:sldId id="258" r:id="rId4"/>
    <p:sldId id="269" r:id="rId5"/>
    <p:sldId id="259" r:id="rId6"/>
    <p:sldId id="270" r:id="rId7"/>
    <p:sldId id="271" r:id="rId8"/>
    <p:sldId id="272" r:id="rId9"/>
    <p:sldId id="273" r:id="rId10"/>
    <p:sldId id="262" r:id="rId11"/>
    <p:sldId id="263" r:id="rId12"/>
    <p:sldId id="264" r:id="rId13"/>
    <p:sldId id="274" r:id="rId14"/>
    <p:sldId id="265" r:id="rId15"/>
    <p:sldId id="267" r:id="rId16"/>
    <p:sldId id="275" r:id="rId17"/>
    <p:sldId id="277"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475013"/>
          </a:xfrm>
        </p:spPr>
        <p:txBody>
          <a:bodyPr>
            <a:normAutofit/>
          </a:bodyPr>
          <a:lstStyle/>
          <a:p>
            <a:r>
              <a:rPr lang="en-GB" altLang="en-US"/>
              <a:t>            </a:t>
            </a:r>
            <a:r>
              <a:rPr lang="en-GB" altLang="en-US" sz="2800"/>
              <a:t>N</a:t>
            </a:r>
            <a:r>
              <a:rPr lang="en-GB" altLang="en-US" sz="2800">
                <a:latin typeface="Times New Roman" panose="02020603050405020304" charset="0"/>
                <a:cs typeface="Times New Roman" panose="02020603050405020304" charset="0"/>
              </a:rPr>
              <a:t>ame                  :	Tadi Mohanapavani</a:t>
            </a:r>
            <a:endParaRPr lang="en-GB" altLang="en-US" sz="28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46405" y="2129790"/>
            <a:ext cx="11128375" cy="514985"/>
          </a:xfrm>
          <a:ln w="12700" cmpd="sng">
            <a:noFill/>
            <a:prstDash val="solid"/>
          </a:ln>
        </p:spPr>
        <p:txBody>
          <a:bodyPr>
            <a:normAutofit fontScale="25000"/>
          </a:bodyPr>
          <a:lstStyle/>
          <a:p>
            <a:r>
              <a:rPr lang="en-GB" sz="11200">
                <a:latin typeface="Times New Roman" panose="02020603050405020304" charset="0"/>
                <a:cs typeface="Times New Roman" panose="02020603050405020304" charset="0"/>
              </a:rPr>
              <a:t>                   Email                  :	mohanapavani03@gmail.com</a:t>
            </a:r>
            <a:endParaRPr lang="en-GB" sz="11200">
              <a:latin typeface="Times New Roman" panose="02020603050405020304" charset="0"/>
              <a:cs typeface="Times New Roman" panose="02020603050405020304" charset="0"/>
            </a:endParaRPr>
          </a:p>
          <a:p>
            <a:r>
              <a:rPr lang="en-GB" sz="11200">
                <a:latin typeface="Times New Roman" panose="02020603050405020304" charset="0"/>
                <a:cs typeface="Times New Roman" panose="02020603050405020304" charset="0"/>
              </a:rPr>
              <a:t>                   College Name    :	NRI Institute of technology</a:t>
            </a:r>
            <a:endParaRPr lang="en-GB" sz="11200">
              <a:latin typeface="Times New Roman" panose="02020603050405020304" charset="0"/>
              <a:cs typeface="Times New Roman" panose="02020603050405020304" charset="0"/>
            </a:endParaRPr>
          </a:p>
          <a:p>
            <a:r>
              <a:rPr lang="en-GB" sz="11200">
                <a:latin typeface="Times New Roman" panose="02020603050405020304" charset="0"/>
                <a:cs typeface="Times New Roman" panose="02020603050405020304" charset="0"/>
              </a:rPr>
              <a:t>                   Branch               :	InformationTechnology</a:t>
            </a:r>
            <a:endParaRPr lang="en-GB" sz="11200">
              <a:latin typeface="Times New Roman" panose="02020603050405020304" charset="0"/>
              <a:cs typeface="Times New Roman" panose="02020603050405020304" charset="0"/>
            </a:endParaRPr>
          </a:p>
          <a:p>
            <a:r>
              <a:rPr lang="en-GB" sz="11200">
                <a:latin typeface="Times New Roman" panose="02020603050405020304" charset="0"/>
                <a:cs typeface="Times New Roman" panose="02020603050405020304" charset="0"/>
              </a:rPr>
              <a:t>                   Location             :	Guntur                </a:t>
            </a:r>
            <a:endParaRPr lang="en-GB" sz="11200">
              <a:latin typeface="Times New Roman" panose="02020603050405020304" charset="0"/>
              <a:cs typeface="Times New Roman" panose="02020603050405020304" charset="0"/>
            </a:endParaRPr>
          </a:p>
          <a:p>
            <a:r>
              <a:rPr lang="en-GB" sz="11200">
                <a:latin typeface="Times New Roman" panose="02020603050405020304" charset="0"/>
                <a:cs typeface="Times New Roman" panose="02020603050405020304" charset="0"/>
              </a:rPr>
              <a:t>                   Project Title       :	IMAGE STEGANOGRAPHY</a:t>
            </a:r>
            <a:endParaRPr lang="en-GB" sz="11200">
              <a:latin typeface="Times New Roman" panose="02020603050405020304" charset="0"/>
              <a:cs typeface="Times New Roman" panose="02020603050405020304" charset="0"/>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885"/>
            <a:ext cx="11520170" cy="741045"/>
          </a:xfrm>
        </p:spPr>
        <p:txBody>
          <a:bodyPr anchor="ctr"/>
          <a:lstStyle/>
          <a:p>
            <a:br>
              <a:rPr lang="en-US"/>
            </a:br>
            <a:r>
              <a:rPr lang="en-US">
                <a:latin typeface="Times New Roman" panose="02020603050405020304" charset="0"/>
                <a:cs typeface="Times New Roman" panose="02020603050405020304" charset="0"/>
              </a:rPr>
              <a:t>YOUR SOLUTION AND ITS VALUE PROPOSITION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98450" y="876935"/>
            <a:ext cx="11893550" cy="2552700"/>
          </a:xfrm>
        </p:spPr>
        <p:txBody>
          <a:bodyPr/>
          <a:lstStyle/>
          <a:p>
            <a:r>
              <a:rPr lang="en-US">
                <a:latin typeface="Times New Roman" panose="02020603050405020304" charset="0"/>
                <a:cs typeface="Times New Roman" panose="02020603050405020304" charset="0"/>
              </a:rPr>
              <a:t>Implementing Image Steganography</a:t>
            </a:r>
            <a:r>
              <a:rPr lang="en-GB" altLang="en-US">
                <a:latin typeface="Times New Roman" panose="02020603050405020304" charset="0"/>
                <a:cs typeface="Times New Roman" panose="02020603050405020304" charset="0"/>
              </a:rPr>
              <a:t> with </a:t>
            </a:r>
            <a:r>
              <a:rPr lang="en-US">
                <a:latin typeface="Times New Roman" panose="02020603050405020304" charset="0"/>
                <a:cs typeface="Times New Roman" panose="02020603050405020304" charset="0"/>
              </a:rPr>
              <a:t>Python: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Image Manipulation: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Using Python's image processing libraries such as Pillow to read, manipulate, and save image files.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 Embedding: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Algorithms are used to encode the secret data into the image's pixels ensuring it remains invisible.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Decoding and Extraction: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Complementary algorithms are employed to extract the hidden data from the image reverting the steganographic process.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4" name="Text Box 3"/>
          <p:cNvSpPr txBox="1"/>
          <p:nvPr/>
        </p:nvSpPr>
        <p:spPr>
          <a:xfrm>
            <a:off x="848360" y="1339850"/>
            <a:ext cx="4064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latin typeface="Times New Roman" panose="02020603050405020304" charset="0"/>
                <a:cs typeface="Times New Roman" panose="02020603050405020304" charset="0"/>
              </a:rPr>
              <a:t>How did you customize the project and make it your own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74015" y="1683385"/>
            <a:ext cx="11236325" cy="4025900"/>
          </a:xfrm>
        </p:spPr>
        <p:txBody>
          <a:bodyPr/>
          <a:lstStyle/>
          <a:p>
            <a:r>
              <a:rPr lang="en-US">
                <a:latin typeface="Times New Roman" panose="02020603050405020304" charset="0"/>
                <a:cs typeface="Times New Roman" panose="02020603050405020304" charset="0"/>
              </a:rPr>
              <a:t>Input Image: An image used to hide the secret data.</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Hidden Data: The information that will be embedded within the image.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Output Image: The image with the hidden data indistinguishable from the original.</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 Extraction: The process of retrieving the hidden data from the output image.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8455" y="476885"/>
            <a:ext cx="11243945" cy="615315"/>
          </a:xfrm>
        </p:spPr>
        <p:txBody>
          <a:bodyPr/>
          <a:p>
            <a:r>
              <a:rPr lang="en-US">
                <a:latin typeface="Times New Roman" panose="02020603050405020304" charset="0"/>
                <a:cs typeface="Times New Roman" panose="02020603050405020304" charset="0"/>
                <a:sym typeface="+mn-ea"/>
              </a:rPr>
              <a:t>Libraries Used:</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844040"/>
            <a:ext cx="10972800" cy="4283710"/>
          </a:xfrm>
        </p:spPr>
        <p:txBody>
          <a:bodyPr/>
          <a:p>
            <a:r>
              <a:rPr lang="en-US">
                <a:latin typeface="Times New Roman" panose="02020603050405020304" charset="0"/>
                <a:cs typeface="Times New Roman" panose="02020603050405020304" charset="0"/>
              </a:rPr>
              <a:t>Pillow: For image manipulation.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NumPy: For numerical operations.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OpenCV: For advanced image processing.</a:t>
            </a:r>
            <a:endParaRPr 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 y="143510"/>
            <a:ext cx="7920355" cy="615315"/>
          </a:xfrm>
        </p:spPr>
        <p:txBody>
          <a:bodyPr anchor="ctr"/>
          <a:lstStyle/>
          <a:p>
            <a:r>
              <a:rPr lang="en-GB">
                <a:latin typeface="Times New Roman" panose="02020603050405020304" charset="0"/>
                <a:cs typeface="Times New Roman" panose="02020603050405020304" charset="0"/>
              </a:rPr>
              <a:t>MODELLING</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67005" y="894715"/>
            <a:ext cx="11635740" cy="4492625"/>
          </a:xfrm>
        </p:spPr>
        <p:txBody>
          <a:bodyPr/>
          <a:lstStyle/>
          <a:p>
            <a:r>
              <a:rPr lang="en-US">
                <a:latin typeface="Times New Roman" panose="02020603050405020304" charset="0"/>
                <a:cs typeface="Times New Roman" panose="02020603050405020304" charset="0"/>
              </a:rPr>
              <a:t>Encoding and Decoding Process:</a:t>
            </a:r>
            <a:endParaRPr lang="en-US">
              <a:latin typeface="Times New Roman" panose="02020603050405020304" charset="0"/>
              <a:cs typeface="Times New Roman" panose="02020603050405020304" charset="0"/>
            </a:endParaRPr>
          </a:p>
          <a:p>
            <a:r>
              <a:rPr lang="en-US" sz="3600">
                <a:solidFill>
                  <a:srgbClr val="FFC000"/>
                </a:solidFill>
                <a:latin typeface="Times New Roman" panose="02020603050405020304" charset="0"/>
                <a:cs typeface="Times New Roman" panose="02020603050405020304" charset="0"/>
              </a:rPr>
              <a:t>Encoding Process:</a:t>
            </a:r>
            <a:endParaRPr lang="en-US" sz="3600">
              <a:solidFill>
                <a:srgbClr val="FFC000"/>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Load the image.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the message into binary format.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Modify the image's pixel values to encode the message.</a:t>
            </a:r>
            <a:endParaRPr lang="en-US">
              <a:latin typeface="Times New Roman" panose="02020603050405020304" charset="0"/>
              <a:cs typeface="Times New Roman" panose="02020603050405020304" charset="0"/>
            </a:endParaRPr>
          </a:p>
          <a:p>
            <a:r>
              <a:rPr lang="en-US" sz="3600">
                <a:solidFill>
                  <a:srgbClr val="FFC000"/>
                </a:solidFill>
                <a:latin typeface="Times New Roman" panose="02020603050405020304" charset="0"/>
                <a:cs typeface="Times New Roman" panose="02020603050405020304" charset="0"/>
              </a:rPr>
              <a:t>Decoding Process:</a:t>
            </a:r>
            <a:endParaRPr lang="en-US" sz="3600">
              <a:solidFill>
                <a:srgbClr val="FFC000"/>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Load the encoded image.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Extract the binary data from pixel values.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binary data back to the original message.</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90" y="112395"/>
            <a:ext cx="11283950" cy="1570355"/>
          </a:xfrm>
        </p:spPr>
        <p:txBody>
          <a:bodyPr anchor="ctr"/>
          <a:lstStyle/>
          <a:p>
            <a:r>
              <a:rPr lang="en-GB"/>
              <a:t>Results</a:t>
            </a:r>
            <a:endParaRPr lang="en-US"/>
          </a:p>
        </p:txBody>
      </p:sp>
      <p:pic>
        <p:nvPicPr>
          <p:cNvPr id="4" name="Content Placeholder 3" descr="Screenshot 2024-07-10 213741"/>
          <p:cNvPicPr>
            <a:picLocks noChangeAspect="1"/>
          </p:cNvPicPr>
          <p:nvPr>
            <p:ph idx="1"/>
          </p:nvPr>
        </p:nvPicPr>
        <p:blipFill>
          <a:blip r:embed="rId1"/>
          <a:stretch>
            <a:fillRect/>
          </a:stretch>
        </p:blipFill>
        <p:spPr>
          <a:xfrm>
            <a:off x="1075055" y="1245235"/>
            <a:ext cx="9071610" cy="4782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61530" y="772795"/>
            <a:ext cx="4549140" cy="946150"/>
          </a:xfrm>
        </p:spPr>
        <p:txBody>
          <a:bodyPr/>
          <a:p>
            <a:r>
              <a:rPr lang="en-GB" altLang="en-US"/>
              <a:t>encoded image</a:t>
            </a:r>
            <a:endParaRPr lang="en-GB" altLang="en-US"/>
          </a:p>
        </p:txBody>
      </p:sp>
      <p:sp>
        <p:nvSpPr>
          <p:cNvPr id="3" name="Content Placeholder 2"/>
          <p:cNvSpPr>
            <a:spLocks noGrp="1"/>
          </p:cNvSpPr>
          <p:nvPr>
            <p:ph idx="1"/>
          </p:nvPr>
        </p:nvSpPr>
        <p:spPr>
          <a:xfrm>
            <a:off x="262890" y="772795"/>
            <a:ext cx="11319510" cy="5354955"/>
          </a:xfrm>
        </p:spPr>
        <p:txBody>
          <a:bodyPr/>
          <a:p>
            <a:r>
              <a:rPr lang="en-GB" altLang="en-US" sz="3600">
                <a:latin typeface="Times New Roman" panose="02020603050405020304" charset="0"/>
                <a:cs typeface="Times New Roman" panose="02020603050405020304" charset="0"/>
              </a:rPr>
              <a:t>original </a:t>
            </a:r>
            <a:r>
              <a:rPr lang="en-GB" altLang="en-US"/>
              <a:t>image</a:t>
            </a:r>
            <a:endParaRPr lang="en-GB" altLang="en-US"/>
          </a:p>
          <a:p>
            <a:endParaRPr lang="en-GB" altLang="en-US"/>
          </a:p>
        </p:txBody>
      </p:sp>
      <p:pic>
        <p:nvPicPr>
          <p:cNvPr id="4" name="Picture 3" descr="flowers"/>
          <p:cNvPicPr>
            <a:picLocks noChangeAspect="1"/>
          </p:cNvPicPr>
          <p:nvPr/>
        </p:nvPicPr>
        <p:blipFill>
          <a:blip r:embed="rId1"/>
          <a:stretch>
            <a:fillRect/>
          </a:stretch>
        </p:blipFill>
        <p:spPr>
          <a:xfrm>
            <a:off x="363220" y="1788795"/>
            <a:ext cx="4984115" cy="3322955"/>
          </a:xfrm>
          <a:prstGeom prst="rect">
            <a:avLst/>
          </a:prstGeom>
        </p:spPr>
      </p:pic>
      <p:sp>
        <p:nvSpPr>
          <p:cNvPr id="5" name="Text Box 4"/>
          <p:cNvSpPr txBox="1"/>
          <p:nvPr/>
        </p:nvSpPr>
        <p:spPr>
          <a:xfrm flipH="1">
            <a:off x="7345680" y="773430"/>
            <a:ext cx="4364355" cy="671195"/>
          </a:xfrm>
          <a:prstGeom prst="rect">
            <a:avLst/>
          </a:prstGeom>
          <a:noFill/>
        </p:spPr>
        <p:txBody>
          <a:bodyPr wrap="square" rtlCol="0">
            <a:noAutofit/>
          </a:bodyPr>
          <a:p>
            <a:endParaRPr lang="en-US" sz="3200">
              <a:latin typeface="Times New Roman" panose="02020603050405020304" charset="0"/>
              <a:cs typeface="Times New Roman" panose="02020603050405020304" charset="0"/>
            </a:endParaRPr>
          </a:p>
        </p:txBody>
      </p:sp>
      <p:pic>
        <p:nvPicPr>
          <p:cNvPr id="6" name="Picture 5" descr="encryptedImage"/>
          <p:cNvPicPr>
            <a:picLocks noChangeAspect="1"/>
          </p:cNvPicPr>
          <p:nvPr/>
        </p:nvPicPr>
        <p:blipFill>
          <a:blip r:embed="rId2"/>
          <a:stretch>
            <a:fillRect/>
          </a:stretch>
        </p:blipFill>
        <p:spPr>
          <a:xfrm>
            <a:off x="6352540" y="1776095"/>
            <a:ext cx="4897755" cy="32658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LINKS</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https://github.com/Mohanapavani03/image-steganography</a:t>
            </a:r>
            <a:endParaRPr 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Conclusion: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9865" y="1153160"/>
            <a:ext cx="11392535" cy="4974590"/>
          </a:xfrm>
        </p:spPr>
        <p:txBody>
          <a:bodyPr/>
          <a:p>
            <a:pPr marL="0" indent="0">
              <a:buNone/>
            </a:pPr>
            <a:r>
              <a:rPr lang="en-GB" altLang="en-US">
                <a:latin typeface="Times New Roman" panose="02020603050405020304" charset="0"/>
                <a:cs typeface="Times New Roman" panose="02020603050405020304" charset="0"/>
              </a:rPr>
              <a:t>This project demonstrates the effectiveness of image steganography for secure communication by hiding and retrieving secret messages within digital images.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                                                                                                                                                           </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                                           Thank You!</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GB"/>
            </a:br>
            <a:endParaRPr lang="en-US"/>
          </a:p>
        </p:txBody>
      </p:sp>
      <p:sp>
        <p:nvSpPr>
          <p:cNvPr id="3" name="Content Placeholder 2"/>
          <p:cNvSpPr>
            <a:spLocks noGrp="1"/>
          </p:cNvSpPr>
          <p:nvPr>
            <p:ph idx="1"/>
          </p:nvPr>
        </p:nvSpPr>
        <p:spPr>
          <a:xfrm>
            <a:off x="514350" y="584200"/>
            <a:ext cx="11068050" cy="5543550"/>
          </a:xfrm>
        </p:spPr>
        <p:txBody>
          <a:bodyPr/>
          <a:lstStyle/>
          <a:p>
            <a:pPr marL="0" indent="0">
              <a:buNone/>
            </a:pPr>
            <a:r>
              <a:rPr lang="en-GB" altLang="en-US"/>
              <a:t>                     IMAGE STEGANOGRAPHY</a:t>
            </a:r>
            <a:endParaRPr lang="en-GB" altLang="en-US"/>
          </a:p>
        </p:txBody>
      </p:sp>
      <p:pic>
        <p:nvPicPr>
          <p:cNvPr id="4" name="Picture 3" descr="OIP"/>
          <p:cNvPicPr>
            <a:picLocks noChangeAspect="1"/>
          </p:cNvPicPr>
          <p:nvPr/>
        </p:nvPicPr>
        <p:blipFill>
          <a:blip r:embed="rId1"/>
          <a:stretch>
            <a:fillRect/>
          </a:stretch>
        </p:blipFill>
        <p:spPr>
          <a:xfrm>
            <a:off x="1593215" y="1711325"/>
            <a:ext cx="8047990" cy="4007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8445" y="716280"/>
            <a:ext cx="11196955" cy="741680"/>
          </a:xfrm>
        </p:spPr>
        <p:txBody>
          <a:bodyPr/>
          <a:p>
            <a:r>
              <a:rPr lang="en-US">
                <a:latin typeface="Times New Roman" panose="02020603050405020304" charset="0"/>
                <a:cs typeface="Times New Roman" panose="02020603050405020304" charset="0"/>
                <a:sym typeface="+mn-ea"/>
              </a:rPr>
              <a:t>Introduction to Image Steganography:</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86080" y="1844040"/>
            <a:ext cx="11196320" cy="4283710"/>
          </a:xfrm>
        </p:spPr>
        <p:txBody>
          <a:bodyPr/>
          <a:p>
            <a:r>
              <a:rPr lang="en-US">
                <a:latin typeface="Times New Roman" panose="02020603050405020304" charset="0"/>
                <a:cs typeface="Times New Roman" panose="02020603050405020304" charset="0"/>
              </a:rPr>
              <a:t>Image steganography is the practice of hiding secret information within digital images. This technique exploits the redundancy in image data such as the least significant bits (LSBs) of pixel values to embed hidden messages without noticeably altering the image's appearance.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atin typeface="Times New Roman" panose="02020603050405020304" charset="0"/>
                <a:cs typeface="Times New Roman" panose="02020603050405020304" charset="0"/>
              </a:rPr>
              <a:t>AGENDA</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a:latin typeface="Times New Roman" panose="02020603050405020304" charset="0"/>
                <a:cs typeface="Times New Roman" panose="02020603050405020304" charset="0"/>
              </a:rPr>
              <a:t>What is Image Steganography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Hiding Data</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Invisible to the Eye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Secured Communication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Techniques Used in the Project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Demonstrating the Project with Sample Images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End Users</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1465" y="412750"/>
            <a:ext cx="11290935" cy="774065"/>
          </a:xfrm>
        </p:spPr>
        <p:txBody>
          <a:bodyPr/>
          <a:p>
            <a:r>
              <a:rPr lang="en-US">
                <a:latin typeface="Times New Roman" panose="02020603050405020304" charset="0"/>
                <a:cs typeface="Times New Roman" panose="02020603050405020304" charset="0"/>
              </a:rPr>
              <a:t>What is Image Steganography:</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397635"/>
            <a:ext cx="10972800" cy="4730115"/>
          </a:xfrm>
        </p:spPr>
        <p:txBody>
          <a:bodyPr/>
          <a:p>
            <a:r>
              <a:rPr lang="en-US">
                <a:latin typeface="Times New Roman" panose="02020603050405020304" charset="0"/>
                <a:cs typeface="Times New Roman" panose="02020603050405020304" charset="0"/>
              </a:rPr>
              <a:t>Image steganography involves embedding secret data such as text images or even files within the pixels of a digital image. The hidden data is concealed in a way that it is undetectable to the casual observer, making the image appear normal and unaltered. This technique allows for secure communication as the existence of the hidden data is hidden from anyone who is not aware of its presence.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5465" y="190500"/>
            <a:ext cx="11036935" cy="1299210"/>
          </a:xfrm>
        </p:spPr>
        <p:txBody>
          <a:bodyPr/>
          <a:p>
            <a:r>
              <a:rPr lang="en-US">
                <a:latin typeface="Times New Roman" panose="02020603050405020304" charset="0"/>
                <a:cs typeface="Times New Roman" panose="02020603050405020304" charset="0"/>
              </a:rPr>
              <a:t>Techniques Used in the Project: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45465" y="1988185"/>
            <a:ext cx="11036935" cy="4139565"/>
          </a:xfrm>
        </p:spPr>
        <p:txBody>
          <a:bodyPr/>
          <a:p>
            <a:r>
              <a:rPr lang="en-US">
                <a:latin typeface="Times New Roman" panose="02020603050405020304" charset="0"/>
                <a:cs typeface="Times New Roman" panose="02020603050405020304" charset="0"/>
              </a:rPr>
              <a:t>Least Significant Bit (LSB) Insertion: One of the most straightforward and widely used techniques in image steganography. This method involves modifying the least significant bits of the pixels in a digital image to encode hidden information.</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4520"/>
            <a:ext cx="10972800" cy="274320"/>
          </a:xfrm>
        </p:spPr>
        <p:txBody>
          <a:bodyPr/>
          <a:p>
            <a:r>
              <a:rPr lang="en-US">
                <a:latin typeface="Times New Roman" panose="02020603050405020304" charset="0"/>
                <a:cs typeface="Times New Roman" panose="02020603050405020304" charset="0"/>
              </a:rPr>
              <a:t>Example:</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Image Pixels: Digital images are composed of pixels each represented by bits.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Grayscale Image: Each pixel is represented by 8 bits.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Color Image (RGB): Each pixel is represented by 24 bits (8 bits for red, 8 bits for green, and 8 bits for blue).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Least Significant Bit: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least significant bit is the lowest bit in a byte. For example, in the byte 10110101, the least significant bit is the rightmost one (1).</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02590" y="441960"/>
            <a:ext cx="11179810" cy="5685790"/>
          </a:xfrm>
        </p:spPr>
        <p:txBody>
          <a:bodyPr/>
          <a:p>
            <a:r>
              <a:rPr lang="en-US">
                <a:latin typeface="Times New Roman" panose="02020603050405020304" charset="0"/>
                <a:cs typeface="Times New Roman" panose="02020603050405020304" charset="0"/>
              </a:rPr>
              <a:t>Embedding Process: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 hide information, the least significant bit of each pixel’s color value is altered to match the bits of the secret message.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Example: If a pixel's red value is 11001010 and the secret message bit is 1, the red value is changed to 11001011.</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Extracting Process: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hidden information can be extracted by reading the least significant bits of the pixels in the same order they were modified.</a:t>
            </a: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90500"/>
            <a:ext cx="11163300" cy="980440"/>
          </a:xfrm>
        </p:spPr>
        <p:txBody>
          <a:bodyPr anchor="ctr"/>
          <a:lstStyle/>
          <a:p>
            <a:r>
              <a:rPr lang="en-US">
                <a:latin typeface="Times New Roman" panose="02020603050405020304" charset="0"/>
                <a:cs typeface="Times New Roman" panose="02020603050405020304" charset="0"/>
              </a:rPr>
              <a:t>WHO ARE THE END USERS of this project?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19100" y="1349375"/>
            <a:ext cx="11163300" cy="4778375"/>
          </a:xfrm>
        </p:spPr>
        <p:txBody>
          <a:bodyPr/>
          <a:lstStyle/>
          <a:p>
            <a:r>
              <a:rPr lang="en-US">
                <a:latin typeface="Times New Roman" panose="02020603050405020304" charset="0"/>
                <a:cs typeface="Times New Roman" panose="02020603050405020304" charset="0"/>
              </a:rPr>
              <a:t>The primary end users for this steganography project include government and military personnel for secure communication, corporate executives for protecting proprietary data, and journalists sharing sensitive information discreetly. IT and cyber security teams can integrate this technique to enhance organizational data security. Additionally, this project is useful for anyone needing to send a secret message in a hidden format.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4546</Words>
  <Application>WPS Presentation</Application>
  <PresentationFormat>Widescreen</PresentationFormat>
  <Paragraphs>112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Microsoft YaHei</vt:lpstr>
      <vt:lpstr>Arial Unicode MS</vt:lpstr>
      <vt:lpstr>Calibri</vt:lpstr>
      <vt:lpstr>Segoe UI Variable Small Semibol</vt:lpstr>
      <vt:lpstr>Segoe UI</vt:lpstr>
      <vt:lpstr>Orange Waves</vt:lpstr>
      <vt:lpstr>            Name                  :	Tadi Mohanapavani</vt:lpstr>
      <vt:lpstr> </vt:lpstr>
      <vt:lpstr>Introduction to Image Steganography:</vt:lpstr>
      <vt:lpstr>AGENDA</vt:lpstr>
      <vt:lpstr>What is Image Steganography:</vt:lpstr>
      <vt:lpstr>Techniques Used in the Project:</vt:lpstr>
      <vt:lpstr>Example: </vt:lpstr>
      <vt:lpstr>PowerPoint 演示文稿</vt:lpstr>
      <vt:lpstr>WHO ARE THE END USERS of this project?</vt:lpstr>
      <vt:lpstr> YOUR SOLUTION AND ITS VALUE PROPOSITION</vt:lpstr>
      <vt:lpstr>How did you customize the project and make it your own</vt:lpstr>
      <vt:lpstr>Libraries Used:</vt:lpstr>
      <vt:lpstr>MODELLING</vt:lpstr>
      <vt:lpstr>Results</vt:lpstr>
      <vt:lpstr>encoded image</vt:lpstr>
      <vt:lpstr>LINKS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HARIKA</cp:lastModifiedBy>
  <cp:revision>3</cp:revision>
  <dcterms:created xsi:type="dcterms:W3CDTF">2021-05-26T16:50:00Z</dcterms:created>
  <dcterms:modified xsi:type="dcterms:W3CDTF">2024-07-14T14:42:34Z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A61526A196124158BC53F714E71DDC50_12</vt:lpwstr>
  </property>
  <property fmtid="{D5CDD505-2E9C-101B-9397-08002B2CF9AE}" pid="4" name="KSOProductBuildVer">
    <vt:lpwstr>1033-12.2.0.17119</vt:lpwstr>
  </property>
</Properties>
</file>