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9" r:id="rId2"/>
    <p:sldId id="257" r:id="rId3"/>
    <p:sldId id="258" r:id="rId4"/>
    <p:sldId id="260" r:id="rId5"/>
    <p:sldId id="261" r:id="rId6"/>
    <p:sldId id="262" r:id="rId7"/>
    <p:sldId id="269" r:id="rId8"/>
    <p:sldId id="264" r:id="rId9"/>
    <p:sldId id="265" r:id="rId10"/>
    <p:sldId id="270" r:id="rId11"/>
    <p:sldId id="271" r:id="rId12"/>
    <p:sldId id="272" r:id="rId13"/>
    <p:sldId id="273" r:id="rId14"/>
    <p:sldId id="276" r:id="rId15"/>
    <p:sldId id="277" r:id="rId16"/>
    <p:sldId id="274" r:id="rId17"/>
    <p:sldId id="27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500" y="36"/>
      </p:cViewPr>
      <p:guideLst>
        <p:guide orient="horz" pos="2188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D071-9E11-402B-BF5E-135B91511F0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39CD8-B1FB-471B-8F1B-DA819A07F4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82AD-034D-4C75-91A6-209E453912E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62" y="188640"/>
            <a:ext cx="8712967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SMARTEDU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+: ADVANCED MACHINE LEARNING SYSTEM FOR EARLY PREDICTION OF STUDENT DROPOUTS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808480"/>
            <a:ext cx="8291195" cy="504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indent="-355600">
              <a:spcBef>
                <a:spcPts val="440"/>
              </a:spcBef>
              <a:buClr>
                <a:schemeClr val="dk1"/>
              </a:buClr>
              <a:buSzPts val="2400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Mohanapoorani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(2023PECCS277)</a:t>
            </a:r>
          </a:p>
          <a:p>
            <a:pPr marL="0" lvl="0" indent="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Mamtha J (2023PECCS266)</a:t>
            </a: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Dr.Valarmathi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Coordinator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Dr.K.Valarmathi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Dr.K.Sangeetha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Computer Science &amp; Engineering</a:t>
            </a: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Science &amp; Machine Learning</a:t>
            </a: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C12</a:t>
            </a: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Goal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SDG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Quality Education </a:t>
            </a:r>
          </a:p>
          <a:p>
            <a:pPr marL="0" lvl="0" indent="0" algn="just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Target 4.1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free, equitable, and quality         education for all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5517232"/>
            <a:ext cx="510540" cy="386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79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899160"/>
            <a:ext cx="8435340" cy="59315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Description of Each Module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Collects academic, attendance, socio-economic, and behavioral data from school DBs, forms, CSVs.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Cleans data, encodes categories, splits into train/test sets.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Trains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hyperparameter tuning &amp; balanced data.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Explains predictions, highlights key dropout factors.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takes inputs, applies encoders, predicts High/Low risk.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Shows results, feature importance, and visual reports and risk-alerts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OUTCOME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" y="1268730"/>
            <a:ext cx="4484370" cy="3667125"/>
          </a:xfrm>
          <a:prstGeom prst="rect">
            <a:avLst/>
          </a:prstGeom>
        </p:spPr>
      </p:pic>
      <p:pic>
        <p:nvPicPr>
          <p:cNvPr id="13" name="Imag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3800" y="1988820"/>
            <a:ext cx="3865245" cy="291973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908175" y="5661025"/>
            <a:ext cx="5350510" cy="4565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679450" indent="0" algn="l" defTabSz="266700">
              <a:spcBef>
                <a:spcPts val="1100"/>
              </a:spcBef>
              <a:spcAft>
                <a:spcPct val="0"/>
              </a:spcAft>
            </a:pPr>
            <a:r>
              <a:rPr b="1">
                <a:latin typeface="Times New Roman" panose="02020603050405020304"/>
                <a:ea typeface="Times New Roman" panose="02020603050405020304"/>
              </a:rPr>
              <a:t>Fig.</a:t>
            </a:r>
            <a:r>
              <a:rPr lang="en-IN" b="1">
                <a:latin typeface="Times New Roman" panose="02020603050405020304"/>
                <a:ea typeface="Times New Roman" panose="02020603050405020304"/>
              </a:rPr>
              <a:t>1 </a:t>
            </a:r>
            <a:r>
              <a:rPr b="1">
                <a:latin typeface="Times New Roman" panose="02020603050405020304"/>
                <a:ea typeface="Times New Roman" panose="02020603050405020304"/>
              </a:rPr>
              <a:t>Dropout Risk Distribution Dashboard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8" y="160337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VISUALIZATIONS/SCREENSHOTS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9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4685" y="1628775"/>
            <a:ext cx="5431790" cy="36893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60065" y="5721985"/>
            <a:ext cx="4037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Fig 2. Dropout Prediction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MARKS VS DROUPOUT STATUS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V="1">
            <a:off x="899795" y="5490845"/>
            <a:ext cx="7488555" cy="474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IN" sz="2600" dirty="0"/>
          </a:p>
        </p:txBody>
      </p:sp>
      <p:pic>
        <p:nvPicPr>
          <p:cNvPr id="10" name="Image 1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195" y="1412875"/>
            <a:ext cx="4820920" cy="4886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FAMILY INCOME VS DROPOUT</a:t>
            </a:r>
          </a:p>
        </p:txBody>
      </p:sp>
      <p:pic>
        <p:nvPicPr>
          <p:cNvPr id="11" name="Image 1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975" y="1628775"/>
            <a:ext cx="4733925" cy="33242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23440" y="5733415"/>
            <a:ext cx="5080000" cy="8496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65530" indent="-221615" algn="l" defTabSz="266700">
              <a:spcBef>
                <a:spcPct val="0"/>
              </a:spcBef>
              <a:spcAft>
                <a:spcPct val="0"/>
              </a:spcAft>
            </a:pPr>
            <a:r>
              <a:rPr sz="1600" b="1">
                <a:latin typeface="Times New Roman" panose="02020603050405020304"/>
                <a:ea typeface="Times New Roman" panose="02020603050405020304"/>
              </a:rPr>
              <a:t>Fig. </a:t>
            </a:r>
            <a:r>
              <a:rPr lang="en-IN" sz="1600" b="1">
                <a:latin typeface="Times New Roman" panose="02020603050405020304"/>
                <a:ea typeface="Times New Roman" panose="02020603050405020304"/>
              </a:rPr>
              <a:t>3.</a:t>
            </a:r>
            <a:r>
              <a:rPr sz="1600" b="1">
                <a:latin typeface="Times New Roman" panose="02020603050405020304"/>
                <a:ea typeface="Times New Roman" panose="02020603050405020304"/>
              </a:rPr>
              <a:t> Charts Showing Dropout Risk Distribution Across Students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DROPOUT  FEEDBACK</a:t>
            </a:r>
          </a:p>
        </p:txBody>
      </p:sp>
      <p:pic>
        <p:nvPicPr>
          <p:cNvPr id="13" name="Image 1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785" y="1772920"/>
            <a:ext cx="5619750" cy="3829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 rot="10800000" flipV="1">
            <a:off x="3275965" y="5956935"/>
            <a:ext cx="3347085" cy="5918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Fig 4.Dropout Feedback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22" y="160337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67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SHAP-based model for student dropout prediction.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risk factors for early intervention.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 Ensures transparency and trust through explainable AI.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interactive dashboard &amp; real-time alerts.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dataset for better accuracy.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more student performance and behavioral features.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2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920" y="1340768"/>
            <a:ext cx="8229600" cy="525172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Cheng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“Predicting Student Dropout Risk With A Dual-Modal Abrupt Behavioral Changes Approach,”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Elbouknify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“AI-based Identification and Support of At-Risk Students: Moroccan Case Study,”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Aulck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“Predicting Student Dropout in Higher Education,”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Orooji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J. Chen, “Predicting Louisiana Public High School Dropout through Imbalanced Learning Techniques,”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S. Park and S. J. Yoo, “Early Dropout Prediction in Online Learning,”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J. Fernandez Garcia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“Real-Life ML Experience for Predicting University Dropout,”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3193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89"/>
            <a:ext cx="8229600" cy="5438031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Investigation Into Dropout Indicators in Secondary Technical Education Using Explainable Artificial Intelligence</a:t>
            </a:r>
          </a:p>
          <a:p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Author(s):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D.F. Silva et al.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Journal/Conference: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Revista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Iberoamericana de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Aprendizaje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2025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Explores dropout indicators using Explainable AI (LIME, SHAP).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academic, behavioral, and socio-economic factors in secondary technical education.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14" y="-11495"/>
            <a:ext cx="8229600" cy="106423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dropouts significantly affect educational equity in India.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detection methods are reactive, not predictive.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early-warning systems in schools.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student dropout risk early using 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explainable insights via SHAP for transparency.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timely intervention for at-risk students.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SDG 4 goals.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data-driven decision-making in education.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RELEVANCE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20057"/>
          </a:xfrm>
        </p:spPr>
        <p:txBody>
          <a:bodyPr>
            <a:no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Benefits Society: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dropout rates by early identification of at-risk students.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continuous education for underprivileged students.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UN SDGs: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supports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4 – Quality Education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achieve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4.1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Solving Real-world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educational inequality.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retention and performance of students nationwide.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345" y="160337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rates in India (UDISE+ 2021–22): Secondary school dropout rate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12.6%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interventions happen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dropout, reducing effectiveness.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proactive solutions using AI/ML.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explainable AI ensures educators trust the system.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56" y="-9482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952500"/>
          <a:ext cx="8229600" cy="547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05"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 panose="020F0502020204030204"/>
                        </a:defRPr>
                      </a:pPr>
                      <a:r>
                        <a:t>Y</a:t>
                      </a:r>
                      <a:r>
                        <a:rPr lang="en-IN"/>
                        <a:t>EAR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latin typeface="Calibri" panose="020F0502020204030204"/>
                        </a:defRPr>
                      </a:pPr>
                      <a:r>
                        <a:t>A</a:t>
                      </a:r>
                      <a:r>
                        <a:rPr lang="en-IN"/>
                        <a:t>UTHORS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latin typeface="Calibri" panose="020F0502020204030204"/>
                        </a:defRPr>
                      </a:pPr>
                      <a:r>
                        <a:t>T</a:t>
                      </a:r>
                      <a:r>
                        <a:rPr lang="en-IN"/>
                        <a:t>ITLE</a:t>
                      </a:r>
                      <a:r>
                        <a:t> / F</a:t>
                      </a:r>
                      <a:r>
                        <a:rPr lang="en-IN"/>
                        <a:t>OCUS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latin typeface="Calibri" panose="020F0502020204030204"/>
                        </a:defRPr>
                      </a:pPr>
                      <a:r>
                        <a:rPr lang="en-IN"/>
                        <a:t>TECHNICAL USED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latin typeface="Calibri" panose="020F0502020204030204"/>
                        </a:defRPr>
                      </a:pPr>
                      <a:r>
                        <a:rPr lang="en-IN"/>
                        <a:t>KEY OUTCOME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Romero &amp; Ventura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Educational data mining survey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EDM methods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Research base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Aulck et al.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Early dropout 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Demographic, Transcript, ML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Early intervention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Willms &amp; Tramonte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SES &amp; dropout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SES indicators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SES predicts dropout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Orooji &amp; Chen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Imbalanced learning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Sampling techniques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Better recall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PMC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 &amp; SVM across schools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RF, SVM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Performance varies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Park &amp; Yoo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Online dropout via LMS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LMS logs, RF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Early online 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Yihun &amp; Šimonová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Global dropout 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ML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Global issue tackled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Fernandez Garcia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Ensemble models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Ensemble ML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Higher 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Tomori &amp; Tomori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Adult learner dropout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Decision Tree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~80% 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Benlachmi et al.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 vs Naïve Bayes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RF, NB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 100%, NB close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Cheng et al.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Dual-modal dropout detection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Behavioral + Academic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Better detection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Elbouknify et al.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SHAP-based at-risk detection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SHAP (XAI)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88% 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MDPI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SHAP/LIME factors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SHAP, LIME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SES, attendance key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MDPI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LightGBM study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LightGBM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~95% 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RG &amp; Wikipedia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Predictors &amp; inequality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LR, SVM, SES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GPA, income, gender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64" y="160337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7776864" cy="439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AutoShape 8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18" y="1305906"/>
            <a:ext cx="6866892" cy="4576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HARDWARE/SOFTWARE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98" y="1331640"/>
            <a:ext cx="8229600" cy="5165724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Core i5 / i7 or AMD Ryzen 5 / 7 (or higher)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Minimum 8 GB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Minimum 256 GB SSD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Graphics: Integrated or Dedicated GPU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1080p resolution or higher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 3.9+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Pandas, NumPy, Scikit-learn, </a:t>
            </a:r>
            <a:r>
              <a:rPr lang="en-IN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SHAP, Matplotlib, Seaborn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interactive dashboards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IDE/Editor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VS Code, </a:t>
            </a:r>
            <a:r>
              <a:rPr lang="en-IN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Notebook, PyCharm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/ SQLite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10/11 or Linux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Anaconda environment for package management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RCHITECTURE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70" y="1600200"/>
            <a:ext cx="759145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8*431"/>
  <p:tag name="TABLE_ENDDRAG_RECT" val="36*75*648*4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</TotalTime>
  <Words>1001</Words>
  <Application>Microsoft Office PowerPoint</Application>
  <PresentationFormat>On-screen Show (4:3)</PresentationFormat>
  <Paragraphs>180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Office Theme</vt:lpstr>
      <vt:lpstr>SMARTEDU+: ADVANCED MACHINE LEARNING SYSTEM FOR EARLY PREDICTION OF STUDENT DROPOUTS</vt:lpstr>
      <vt:lpstr>BASE PAPER DETAILS</vt:lpstr>
      <vt:lpstr>ABSTRACT</vt:lpstr>
      <vt:lpstr>SOCIAL RELEVANCE</vt:lpstr>
      <vt:lpstr>INTRODUCTION</vt:lpstr>
      <vt:lpstr>LITERATURE SURVEY</vt:lpstr>
      <vt:lpstr>ARCHITECTURE DIAGRAM</vt:lpstr>
      <vt:lpstr>HARDWARE/SOFTWARE SPECIFICATIONS</vt:lpstr>
      <vt:lpstr>DATA FLOW DIAGRAM/SYSTEM ARCHITECTURE</vt:lpstr>
      <vt:lpstr>MODULES EXPLAINATION</vt:lpstr>
      <vt:lpstr>OUTCOME</vt:lpstr>
      <vt:lpstr>DATA VISUALIZATIONS/SCREENSHOTS</vt:lpstr>
      <vt:lpstr> AVERAGE MARKS VS DROUPOUT STATUS</vt:lpstr>
      <vt:lpstr>FAMILY INCOME VS DROPOUT</vt:lpstr>
      <vt:lpstr>DROPOUT  FEEDBACK</vt:lpstr>
      <vt:lpstr>CONCLUSION &amp; 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Zeroth Review</dc:title>
  <dc:creator>erajalakshmi.cse</dc:creator>
  <cp:lastModifiedBy>Poorani Ragunathan</cp:lastModifiedBy>
  <cp:revision>22</cp:revision>
  <dcterms:created xsi:type="dcterms:W3CDTF">2025-06-27T05:27:00Z</dcterms:created>
  <dcterms:modified xsi:type="dcterms:W3CDTF">2025-09-29T12:31:24Z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768E2A7AE612437AA123A50304B9882A_12</vt:lpwstr>
  </property>
  <property fmtid="{D5CDD505-2E9C-101B-9397-08002B2CF9AE}" pid="3" name="KSOProductBuildVer">
    <vt:lpwstr>1033-12.2.0.22549</vt:lpwstr>
  </property>
</Properties>
</file>