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9" r:id="rId2"/>
    <p:sldId id="257" r:id="rId3"/>
    <p:sldId id="258" r:id="rId4"/>
    <p:sldId id="260" r:id="rId5"/>
    <p:sldId id="261" r:id="rId6"/>
    <p:sldId id="262" r:id="rId7"/>
    <p:sldId id="269" r:id="rId8"/>
    <p:sldId id="264" r:id="rId9"/>
    <p:sldId id="265" r:id="rId10"/>
    <p:sldId id="270" r:id="rId11"/>
    <p:sldId id="271" r:id="rId12"/>
    <p:sldId id="272" r:id="rId13"/>
    <p:sldId id="273" r:id="rId14"/>
    <p:sldId id="276" r:id="rId15"/>
    <p:sldId id="277" r:id="rId16"/>
    <p:sldId id="274" r:id="rId17"/>
    <p:sldId id="275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 userDrawn="1">
          <p15:clr>
            <a:srgbClr val="A4A3A4"/>
          </p15:clr>
        </p15:guide>
        <p15:guide id="2" pos="2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1500" y="52"/>
      </p:cViewPr>
      <p:guideLst>
        <p:guide orient="horz" pos="2188"/>
        <p:guide pos="28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CD071-9E11-402B-BF5E-135B91511F07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39CD8-B1FB-471B-8F1B-DA819A07F4D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82AD-034D-4C75-91A6-209E453912E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162" y="188640"/>
            <a:ext cx="8712967" cy="144016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SMARTEDU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+: ADVANCED MACHINE LEARNING SYSTEM FOR EARLY PREDICTION OF STUDENT DROPOUTS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808480"/>
            <a:ext cx="8291195" cy="5049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lvl="0" indent="-355600">
              <a:spcBef>
                <a:spcPts val="440"/>
              </a:spcBef>
              <a:buClr>
                <a:schemeClr val="dk1"/>
              </a:buClr>
              <a:buSzPts val="2400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Member:</a:t>
            </a:r>
            <a:b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Mohanapoorani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(2023PECCS277)</a:t>
            </a:r>
          </a:p>
          <a:p>
            <a:pPr marL="0" lvl="0" indent="0"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2. Mamtha J (2023PECCS266)</a:t>
            </a:r>
          </a:p>
          <a:p>
            <a:pPr lvl="0">
              <a:spcBef>
                <a:spcPts val="440"/>
              </a:spcBef>
              <a:buClr>
                <a:schemeClr val="dk1"/>
              </a:buClr>
              <a:buSzPts val="2200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Dr.Valarmathi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</a:p>
          <a:p>
            <a:pPr lvl="0">
              <a:spcBef>
                <a:spcPts val="440"/>
              </a:spcBef>
              <a:buClr>
                <a:schemeClr val="dk1"/>
              </a:buClr>
              <a:buSzPts val="2200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Coordinator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Dr.K.Valarmathi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Dr.K.Sangeetha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440"/>
              </a:spcBef>
              <a:buClr>
                <a:schemeClr val="dk1"/>
              </a:buClr>
              <a:buSzPts val="2200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Computer Science &amp; Engineering</a:t>
            </a:r>
          </a:p>
          <a:p>
            <a:pPr lvl="0">
              <a:spcBef>
                <a:spcPts val="440"/>
              </a:spcBef>
              <a:buClr>
                <a:schemeClr val="dk1"/>
              </a:buClr>
              <a:buSzPts val="2200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Science &amp; Machine Learning</a:t>
            </a:r>
          </a:p>
          <a:p>
            <a:pPr lvl="0">
              <a:spcBef>
                <a:spcPts val="440"/>
              </a:spcBef>
              <a:buClr>
                <a:schemeClr val="dk1"/>
              </a:buClr>
              <a:buSzPts val="2200"/>
            </a:pP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No: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C12</a:t>
            </a:r>
            <a:endParaRPr lang="en-US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440"/>
              </a:spcBef>
              <a:buClr>
                <a:schemeClr val="dk1"/>
              </a:buClr>
              <a:buSzPts val="2200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SDG Goal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        </a:t>
            </a:r>
            <a:r>
              <a:rPr lang="en-IN" sz="2600">
                <a:latin typeface="Times New Roman" panose="02020603050405020304" pitchFamily="18" charset="0"/>
                <a:cs typeface="Times New Roman" panose="02020603050405020304" pitchFamily="18" charset="0"/>
              </a:rPr>
              <a:t>SDG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– Quality Education </a:t>
            </a:r>
          </a:p>
          <a:p>
            <a:pPr marL="0" lvl="0" indent="0" algn="just"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Target 4.1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 free, equitable, and quality         education for all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5517232"/>
            <a:ext cx="510540" cy="3867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179" y="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EXPLAINATION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" y="899160"/>
            <a:ext cx="8435340" cy="593153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Description of Each Module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Collects academic, attendance, socio-economic, and behavioral data from school DBs, forms, CSVs.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Cleans data, encodes categories, splits into train/test sets.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Trains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hyperparameter tuning &amp; balanced data.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 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Explains predictions, highlights key dropout factors.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takes inputs, applies encoders, predicts High/Low risk.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Shows results, feature importance, and visual reports and risk-alerts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OUTCOME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460" y="1268730"/>
            <a:ext cx="4484370" cy="3667125"/>
          </a:xfrm>
          <a:prstGeom prst="rect">
            <a:avLst/>
          </a:prstGeom>
        </p:spPr>
      </p:pic>
      <p:pic>
        <p:nvPicPr>
          <p:cNvPr id="13" name="Image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3800" y="1988820"/>
            <a:ext cx="3865245" cy="291973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1908175" y="5661025"/>
            <a:ext cx="5350510" cy="456565"/>
          </a:xfrm>
          <a:prstGeom prst="rect">
            <a:avLst/>
          </a:prstGeom>
        </p:spPr>
        <p:txBody>
          <a:bodyPr>
            <a:noAutofit/>
          </a:bodyPr>
          <a:lstStyle/>
          <a:p>
            <a:pPr marL="679450" indent="0" algn="l" defTabSz="266700">
              <a:spcBef>
                <a:spcPts val="1100"/>
              </a:spcBef>
              <a:spcAft>
                <a:spcPct val="0"/>
              </a:spcAft>
            </a:pPr>
            <a:r>
              <a:rPr b="1">
                <a:latin typeface="Times New Roman" panose="02020603050405020304"/>
                <a:ea typeface="Times New Roman" panose="02020603050405020304"/>
              </a:rPr>
              <a:t>Fig.</a:t>
            </a:r>
            <a:r>
              <a:rPr lang="en-IN" b="1">
                <a:latin typeface="Times New Roman" panose="02020603050405020304"/>
                <a:ea typeface="Times New Roman" panose="02020603050405020304"/>
              </a:rPr>
              <a:t>1 </a:t>
            </a:r>
            <a:r>
              <a:rPr b="1">
                <a:latin typeface="Times New Roman" panose="02020603050405020304"/>
                <a:ea typeface="Times New Roman" panose="02020603050405020304"/>
              </a:rPr>
              <a:t>Dropout Risk Distribution Dashboard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998" y="160337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VISUALIZATIONS/SCREENSHOTS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9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24685" y="1628775"/>
            <a:ext cx="5431790" cy="36893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060065" y="5721985"/>
            <a:ext cx="4037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Fig 2. Dropout Prediction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AVERAGE MARKS VS DROUPOUT 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</a:p>
        </p:txBody>
      </p:sp>
      <p:sp>
        <p:nvSpPr>
          <p:cNvPr id="6" name="TextBox 5"/>
          <p:cNvSpPr txBox="1"/>
          <p:nvPr/>
        </p:nvSpPr>
        <p:spPr>
          <a:xfrm flipV="1">
            <a:off x="899795" y="5490845"/>
            <a:ext cx="7488555" cy="4743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IN" sz="2600" dirty="0"/>
          </a:p>
        </p:txBody>
      </p:sp>
      <p:pic>
        <p:nvPicPr>
          <p:cNvPr id="10" name="Image 10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5195" y="1412875"/>
            <a:ext cx="4820920" cy="48869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FAMILY INCOME VS DROPOUT</a:t>
            </a:r>
          </a:p>
        </p:txBody>
      </p:sp>
      <p:pic>
        <p:nvPicPr>
          <p:cNvPr id="11" name="Image 11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39975" y="1628775"/>
            <a:ext cx="4733925" cy="332422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123440" y="5733415"/>
            <a:ext cx="5080000" cy="84963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065530" indent="-221615" algn="l" defTabSz="266700">
              <a:spcBef>
                <a:spcPct val="0"/>
              </a:spcBef>
              <a:spcAft>
                <a:spcPct val="0"/>
              </a:spcAft>
            </a:pPr>
            <a:r>
              <a:rPr sz="1600" b="1">
                <a:latin typeface="Times New Roman" panose="02020603050405020304"/>
                <a:ea typeface="Times New Roman" panose="02020603050405020304"/>
              </a:rPr>
              <a:t>Fig. </a:t>
            </a:r>
            <a:r>
              <a:rPr lang="en-IN" sz="1600" b="1">
                <a:latin typeface="Times New Roman" panose="02020603050405020304"/>
                <a:ea typeface="Times New Roman" panose="02020603050405020304"/>
              </a:rPr>
              <a:t>3.</a:t>
            </a:r>
            <a:r>
              <a:rPr sz="1600" b="1">
                <a:latin typeface="Times New Roman" panose="02020603050405020304"/>
                <a:ea typeface="Times New Roman" panose="02020603050405020304"/>
              </a:rPr>
              <a:t> Charts Showing Dropout Risk Distribution Across Students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DROPOUT  FEEDBACK</a:t>
            </a:r>
          </a:p>
        </p:txBody>
      </p:sp>
      <p:pic>
        <p:nvPicPr>
          <p:cNvPr id="13" name="Image 1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35785" y="1772920"/>
            <a:ext cx="5619750" cy="38290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 rot="10800000" flipV="1">
            <a:off x="1835784" y="5957251"/>
            <a:ext cx="6552639" cy="72489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Fig 4.</a:t>
            </a:r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Dropout Feedback Collection Module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22" y="160337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867" y="141277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SHAP-based model for student dropout prediction.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key risk factors for early intervention.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 Ensures transparency and trust through explainable AI.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interactive dashboard &amp; real-time alerts.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dataset for better accuracy.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more student performance and behavioral features.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92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920" y="1340768"/>
            <a:ext cx="8229600" cy="525172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Cheng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“Predicting Student Dropout Risk With A Dual-Modal Abrupt Behavioral Changes Approach,”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2025.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Elbouknify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“AI-based Identification and Support of At-Risk Students: Moroccan Case Study,”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2025.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Aulck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“Predicting Student Dropout in Higher Education,”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2016.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Orooji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J. Chen, “Predicting Louisiana Public High School Dropout through Imbalanced Learning Techniques,”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2019.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S. Park and S. J. Yoo, “Early Dropout Prediction in Online Learning,”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ResearchGate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2021.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J. Fernandez Garcia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“Real-Life ML Experience for Predicting University Dropout,”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ResearchGate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2021.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0888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1131937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PAPER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9489"/>
            <a:ext cx="8229600" cy="5438031"/>
          </a:xfrm>
        </p:spPr>
        <p:txBody>
          <a:bodyPr>
            <a:normAutofit lnSpcReduction="10000"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Investigation Into Dropout Indicators in Secondary Technical Education Using Explainable Artificial Intelligence</a:t>
            </a:r>
          </a:p>
          <a:p>
            <a:r>
              <a:rPr lang="pt-B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Author(s):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D.F. Silva et al.</a:t>
            </a:r>
          </a:p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Journal/Conference: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IEEE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Revista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Iberoamericana de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Tecnologias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Aprendizaje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Year: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2025</a:t>
            </a:r>
          </a:p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Publisher: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IEEE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Explores dropout indicators using Explainable AI (LIME, SHAP).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Focused on academic, behavioral, and socio-economic factors in secondary technical education.</a:t>
            </a: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14" y="-11495"/>
            <a:ext cx="8229600" cy="1064231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01419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dropouts significantly affect educational equity in India.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detection methods are reactive, not predictive.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early-warning systems in schools.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student dropout risk early using ML.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explainable insights via SHAP for transparency.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timely intervention for at-risk students.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Contributes to SDG 4 goals.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data-driven decision-making in education.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RELEVANCE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20057"/>
          </a:xfrm>
        </p:spPr>
        <p:txBody>
          <a:bodyPr>
            <a:noAutofit/>
          </a:bodyPr>
          <a:lstStyle/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Benefits Society: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dropout rates by early identification of at-risk students.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continuous education for underprivileged students.</a:t>
            </a:r>
          </a:p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to UN SDGs: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supports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4 – Quality Education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achieve </a:t>
            </a: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4.1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in Solving Real-world Problems: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 educational inequality.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retention and performance of students nationwide.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345" y="160337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Background: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rates in India (UDISE+ 2021–22): Secondary school dropout rate is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12.6%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interventions happen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dropout, reducing effectiveness.</a:t>
            </a:r>
          </a:p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proactive solutions using AI/ML.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explainable AI ensures educators trust the system.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56" y="-94828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457200" y="952500"/>
          <a:ext cx="8229600" cy="5474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3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8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505">
                <a:tc>
                  <a:txBody>
                    <a:bodyPr/>
                    <a:lstStyle/>
                    <a:p>
                      <a:pPr algn="ctr">
                        <a:defRPr sz="1200" b="1">
                          <a:latin typeface="Calibri" panose="020F0502020204030204"/>
                        </a:defRPr>
                      </a:pPr>
                      <a:r>
                        <a:t>Y</a:t>
                      </a:r>
                      <a:r>
                        <a:rPr lang="en-IN"/>
                        <a:t>EAR</a:t>
                      </a:r>
                    </a:p>
                  </a:txBody>
                  <a:tcP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 b="1">
                          <a:latin typeface="Calibri" panose="020F0502020204030204"/>
                        </a:defRPr>
                      </a:pPr>
                      <a:r>
                        <a:t>A</a:t>
                      </a:r>
                      <a:r>
                        <a:rPr lang="en-IN"/>
                        <a:t>UTHORS</a:t>
                      </a:r>
                    </a:p>
                  </a:txBody>
                  <a:tcP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 b="1">
                          <a:latin typeface="Calibri" panose="020F0502020204030204"/>
                        </a:defRPr>
                      </a:pPr>
                      <a:r>
                        <a:t>T</a:t>
                      </a:r>
                      <a:r>
                        <a:rPr lang="en-IN"/>
                        <a:t>ITLE</a:t>
                      </a:r>
                      <a:r>
                        <a:t> / F</a:t>
                      </a:r>
                      <a:r>
                        <a:rPr lang="en-IN"/>
                        <a:t>OCUS</a:t>
                      </a:r>
                    </a:p>
                  </a:txBody>
                  <a:tcP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 b="1">
                          <a:latin typeface="Calibri" panose="020F0502020204030204"/>
                        </a:defRPr>
                      </a:pPr>
                      <a:r>
                        <a:rPr lang="en-IN"/>
                        <a:t>TECHNICAL USED</a:t>
                      </a:r>
                    </a:p>
                  </a:txBody>
                  <a:tcP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 b="1">
                          <a:latin typeface="Calibri" panose="020F0502020204030204"/>
                        </a:defRPr>
                      </a:pPr>
                      <a:r>
                        <a:rPr lang="en-IN"/>
                        <a:t>KEY OUTCOME</a:t>
                      </a:r>
                    </a:p>
                  </a:txBody>
                  <a:tcP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algn="ctr">
                        <a:defRPr sz="1200">
                          <a:latin typeface="Calibri" panose="020F0502020204030204"/>
                        </a:defRPr>
                      </a:pPr>
                      <a:r>
                        <a:t>2010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Romero &amp; Ventura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Educational data mining survey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EDM methods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Research base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510">
                <a:tc>
                  <a:txBody>
                    <a:bodyPr/>
                    <a:lstStyle/>
                    <a:p>
                      <a:pPr algn="ctr">
                        <a:defRPr sz="1200">
                          <a:latin typeface="Calibri" panose="020F0502020204030204"/>
                        </a:defRPr>
                      </a:pPr>
                      <a:r>
                        <a:t>2016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Aulck et al.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Early dropout ID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Demographic, Transcript, ML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Early intervention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algn="ctr">
                        <a:defRPr sz="1200">
                          <a:latin typeface="Calibri" panose="020F0502020204030204"/>
                        </a:defRPr>
                      </a:pPr>
                      <a:r>
                        <a:t>2019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Willms &amp; Tramonte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SES &amp; dropout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SES indicators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SES predicts dropout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defRPr sz="1200">
                          <a:latin typeface="Calibri" panose="020F0502020204030204"/>
                        </a:defRPr>
                      </a:pPr>
                      <a:r>
                        <a:t>2019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Orooji &amp; Chen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Imbalanced learning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Sampling techniques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Better recall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defRPr sz="1200">
                          <a:latin typeface="Calibri" panose="020F0502020204030204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PMC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RF &amp; SVM across schools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RF, SVM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Performance varies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algn="ctr">
                        <a:defRPr sz="1200">
                          <a:latin typeface="Calibri" panose="020F0502020204030204"/>
                        </a:defRPr>
                      </a:pPr>
                      <a:r>
                        <a:t>2021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Park &amp; Yoo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Online dropout via LMS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LMS logs, RF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Early online ID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algn="ctr">
                        <a:defRPr sz="1200">
                          <a:latin typeface="Calibri" panose="020F0502020204030204"/>
                        </a:defRPr>
                      </a:pPr>
                      <a:r>
                        <a:t>2021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Yihun &amp; Šimonová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Global dropout model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ML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Global issue tackled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defRPr sz="1200">
                          <a:latin typeface="Calibri" panose="020F0502020204030204"/>
                        </a:defRPr>
                      </a:pPr>
                      <a:r>
                        <a:t>2021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Fernandez Garcia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Ensemble models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Ensemble ML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Higher accuracy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algn="ctr">
                        <a:defRPr sz="1200">
                          <a:latin typeface="Calibri" panose="020F0502020204030204"/>
                        </a:defRPr>
                      </a:pPr>
                      <a:r>
                        <a:t>2023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Tomori &amp; Tomori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Adult learner dropout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Decision Tree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~80% accuracy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defRPr sz="1200">
                          <a:latin typeface="Calibri" panose="020F0502020204030204"/>
                        </a:defRPr>
                      </a:pPr>
                      <a:r>
                        <a:t>2024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Benlachmi et al.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RF vs Naïve Bayes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RF, NB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RF 100%, NB close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algn="ctr">
                        <a:defRPr sz="1200">
                          <a:latin typeface="Calibri" panose="020F0502020204030204"/>
                        </a:defRPr>
                      </a:pPr>
                      <a:r>
                        <a:t>2025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Cheng et al.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Dual-modal dropout detection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Behavioral + Academic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Better detection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defRPr sz="1200">
                          <a:latin typeface="Calibri" panose="020F0502020204030204"/>
                        </a:defRPr>
                      </a:pPr>
                      <a:r>
                        <a:t>2025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Elbouknify et al.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SHAP-based at-risk detection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SHAP (XAI)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88% accuracy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algn="ctr">
                        <a:defRPr sz="1200">
                          <a:latin typeface="Calibri" panose="020F0502020204030204"/>
                        </a:defRPr>
                      </a:pPr>
                      <a:r>
                        <a:t>NA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MDPI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SHAP/LIME factors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SHAP, LIME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SES, attendance key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defRPr sz="1200">
                          <a:latin typeface="Calibri" panose="020F0502020204030204"/>
                        </a:defRPr>
                      </a:pPr>
                      <a:r>
                        <a:t>NA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MDPI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LightGBM study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LightGBM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~95% accuracy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algn="ctr">
                        <a:defRPr sz="1200">
                          <a:latin typeface="Calibri" panose="020F0502020204030204"/>
                        </a:defRPr>
                      </a:pPr>
                      <a:r>
                        <a:t>NA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RG &amp; Wikipedia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Predictors &amp; inequality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LR, SVM, SES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GPA, income, gender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264" y="160337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1700808"/>
            <a:ext cx="7776864" cy="4392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AutoShape 8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18" y="1305906"/>
            <a:ext cx="6866892" cy="45761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54" y="18864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HARDWARE/SOFTWARE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98" y="1331640"/>
            <a:ext cx="8229600" cy="5165724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 Intel Core i5 / i7 or AMD Ryzen 5 / 7 (or higher)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 Minimum 8 GB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 Minimum 256 GB SSD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Graphics: Integrated or Dedicated GPU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Display: 1080p resolution or higher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&amp; Tools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Python 3.9+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 Pandas, NumPy, Scikit-learn, </a:t>
            </a:r>
            <a:r>
              <a:rPr lang="en-IN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SHAP, Matplotlib, Seaborn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Framework: </a:t>
            </a:r>
            <a:r>
              <a:rPr lang="en-US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interactive dashboards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IDE/Editor</a:t>
            </a:r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VS Code, </a:t>
            </a:r>
            <a:r>
              <a:rPr lang="en-IN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Notebook, PyCharm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MySQL / SQLite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Windows 10/11 or Linux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Anaconda environment for package management</a:t>
            </a:r>
            <a:endParaRPr lang="en-IN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I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I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IAGRAM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</a:t>
            </a:r>
            <a:r>
              <a:rPr lang="en-I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YSTEM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I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RCHITECTURE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70" y="1600200"/>
            <a:ext cx="7591459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48*431"/>
  <p:tag name="TABLE_ENDDRAG_RECT" val="36*75*648*43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</TotalTime>
  <Words>1005</Words>
  <Application>Microsoft Office PowerPoint</Application>
  <PresentationFormat>On-screen Show (4:3)</PresentationFormat>
  <Paragraphs>180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Times New Roman</vt:lpstr>
      <vt:lpstr>Wingdings</vt:lpstr>
      <vt:lpstr>Office Theme</vt:lpstr>
      <vt:lpstr>SMARTEDU+: ADVANCED MACHINE LEARNING SYSTEM FOR EARLY PREDICTION OF STUDENT DROPOUTS</vt:lpstr>
      <vt:lpstr>BASE PAPER DETAILS</vt:lpstr>
      <vt:lpstr>ABSTRACT</vt:lpstr>
      <vt:lpstr>SOCIAL RELEVANCE</vt:lpstr>
      <vt:lpstr>INTRODUCTION</vt:lpstr>
      <vt:lpstr>LITERATURE SURVEY</vt:lpstr>
      <vt:lpstr>ARCHITECTURE DIAGRAM</vt:lpstr>
      <vt:lpstr>HARDWARE/SOFTWARE SPECIFICATIONS</vt:lpstr>
      <vt:lpstr>DATA FLOW DIAGRAM/SYSTEM ARCHITECTURE</vt:lpstr>
      <vt:lpstr>MODULES EXPLAINATION</vt:lpstr>
      <vt:lpstr>OUTCOME</vt:lpstr>
      <vt:lpstr>DATA VISUALIZATIONS/SCREENSHOTS</vt:lpstr>
      <vt:lpstr> AVERAGE MARKS VS DROUPOUT  RATE</vt:lpstr>
      <vt:lpstr>FAMILY INCOME VS DROPOUT</vt:lpstr>
      <vt:lpstr>DROPOUT  FEEDBACK</vt:lpstr>
      <vt:lpstr>CONCLUSION &amp; 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Zeroth Review</dc:title>
  <dc:creator>erajalakshmi.cse</dc:creator>
  <cp:lastModifiedBy>Poorani Ragunathan</cp:lastModifiedBy>
  <cp:revision>23</cp:revision>
  <dcterms:created xsi:type="dcterms:W3CDTF">2025-06-27T05:27:00Z</dcterms:created>
  <dcterms:modified xsi:type="dcterms:W3CDTF">2025-10-30T11:53:14Z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768E2A7AE612437AA123A50304B9882A_12</vt:lpwstr>
  </property>
  <property fmtid="{D5CDD505-2E9C-101B-9397-08002B2CF9AE}" pid="3" name="KSOProductBuildVer">
    <vt:lpwstr>1033-12.2.0.22549</vt:lpwstr>
  </property>
</Properties>
</file>