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phldr="0" custT="1"/>
      <dgm:spPr/>
      <dgm:t>
        <a:bodyPr vert="horz" wrap="square"/>
        <a:p>
          <a:pPr>
            <a:lnSpc>
              <a:spcPct val="100000"/>
            </a:lnSpc>
            <a:spcBef>
              <a:spcPct val="0"/>
            </a:spcBef>
            <a:spcAft>
              <a:spcPct val="35000"/>
            </a:spcAft>
          </a:pPr>
          <a:r>
            <a:rPr lang="en-US" sz="3600">
              <a:cs typeface="+mn-lt"/>
            </a:rPr>
            <a:t>Employee Performance Analysis Using Excel</a:t>
          </a:r>
          <a:r>
            <a:rPr sz="6500">
              <a:cs typeface="+mn-lt"/>
            </a:rPr>
            <a:t/>
          </a:r>
          <a:endParaRPr sz="6500">
            <a:cs typeface="+mn-lt"/>
          </a:endParaRPr>
        </a:p>
      </dgm:t>
    </dgm:pt>
    <dgm:pt modelId="{ADE3B32D-0790-4BA3-8D88-49A3EB7A9836}" cxnId="{9F4CA0ED-4642-47DA-89E5-71289984DFB6}" type="parTrans">
      <dgm:prSet/>
      <dgm:spPr/>
      <dgm:t>
        <a:bodyPr/>
        <a:lstStyle/>
        <a:p>
          <a:endParaRPr lang="en-US"/>
        </a:p>
      </dgm:t>
    </dgm:pt>
    <dgm:pt modelId="{4239E1FD-5E03-442F-BD2A-3DE824B0F208}" cxnId="{9F4CA0ED-4642-47DA-89E5-71289984DFB6}" type="sibTrans">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custScaleY="27147" custLinFactNeighborX="12274" custLinFactNeighborY="-23239"/>
      <dgm:spPr/>
    </dgm:pt>
    <dgm:pt modelId="{4D50A400-A1F8-49CD-B33C-C5376B2701F1}" type="pres">
      <dgm:prSet presAssocID="{D12BC7DB-DA74-4C98-85AD-7640BD8B8AA0}" presName="rect1ParTxNoCh" presStyleCnt="0">
        <dgm:presLayoutVars>
          <dgm:chMax val="1"/>
          <dgm:bulletEnabled val="1"/>
        </dgm:presLayoutVars>
      </dgm:prSet>
      <dgm:spPr/>
    </dgm:pt>
  </dgm:ptLst>
  <dgm:cxnLst>
    <dgm:cxn modelId="{9F4CA0ED-4642-47DA-89E5-71289984DFB6}" srcId="{01B2341F-660A-420A-BCFD-BC0DF69DB203}" destId="{D12BC7DB-DA74-4C98-85AD-7640BD8B8AA0}" srcOrd="0" destOrd="0" parTransId="{ADE3B32D-0790-4BA3-8D88-49A3EB7A9836}" sibTransId="{4239E1FD-5E03-442F-BD2A-3DE824B0F208}"/>
    <dgm:cxn modelId="{17645EC5-B69F-4D46-A3F0-B5CB3004882C}" type="presOf" srcId="{01B2341F-660A-420A-BCFD-BC0DF69DB203}" destId="{3AAFCA47-C0DE-48AD-B404-94F8257DDC50}" srcOrd="0" destOrd="0" presId="urn:microsoft.com/office/officeart/2005/8/layout/target3"/>
    <dgm:cxn modelId="{4343B092-071A-4D02-A253-89ED297756A6}" type="presParOf" srcId="{3AAFCA47-C0DE-48AD-B404-94F8257DDC50}" destId="{C1EEDF7A-88FD-4FF4-B0BF-FAA26F928297}" srcOrd="0" destOrd="0" presId="urn:microsoft.com/office/officeart/2005/8/layout/target3"/>
    <dgm:cxn modelId="{E1307DEF-2DEC-40BA-83DE-457DB44D8FA7}" type="presParOf" srcId="{3AAFCA47-C0DE-48AD-B404-94F8257DDC50}" destId="{1D44C9C1-EE53-423D-8B7E-498819AD7E73}" srcOrd="1" destOrd="0" presId="urn:microsoft.com/office/officeart/2005/8/layout/target3"/>
    <dgm:cxn modelId="{505A90B6-0E7F-46D8-ACA6-42909137D621}" type="presParOf" srcId="{3AAFCA47-C0DE-48AD-B404-94F8257DDC50}" destId="{220E02D8-68AA-4C0E-BF51-BA594B8BAF6D}" srcOrd="2" destOrd="0" presId="urn:microsoft.com/office/officeart/2005/8/layout/target3"/>
    <dgm:cxn modelId="{DC64130C-73B8-4F1B-A444-24FB0265C576}" type="presOf" srcId="{D12BC7DB-DA74-4C98-85AD-7640BD8B8AA0}" destId="{220E02D8-68AA-4C0E-BF51-BA594B8BAF6D}" srcOrd="0" destOrd="0" presId="urn:microsoft.com/office/officeart/2005/8/layout/target3"/>
    <dgm:cxn modelId="{DEBBC661-2A56-4E5A-9854-0C23875DC1A6}" type="presParOf" srcId="{3AAFCA47-C0DE-48AD-B404-94F8257DDC50}" destId="{4D50A400-A1F8-49CD-B33C-C5376B2701F1}" srcOrd="3" destOrd="0" presId="urn:microsoft.com/office/officeart/2005/8/layout/target3"/>
    <dgm:cxn modelId="{74945FC9-E3C4-464B-95D6-E507D4C11404}" type="presOf" srcId="{D12BC7DB-DA74-4C98-85AD-7640BD8B8AA0}" destId="{4D50A400-A1F8-49CD-B33C-C5376B2701F1}" srcOrd="1"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68209" cy="1200329"/>
        <a:chOff x="0" y="0"/>
        <a:chExt cx="7368209" cy="1200329"/>
      </a:xfrm>
    </dsp:grpSpPr>
    <dsp:sp modelId="{C1EEDF7A-88FD-4FF4-B0BF-FAA26F928297}">
      <dsp:nvSpPr>
        <dsp:cNvPr id="3" name="Pie 2"/>
        <dsp:cNvSpPr/>
      </dsp:nvSpPr>
      <dsp:spPr bwMode="white">
        <a:xfrm>
          <a:off x="0" y="-1610298"/>
          <a:ext cx="4420925" cy="4420925"/>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1610298"/>
        <a:ext cx="4420925" cy="4420925"/>
      </dsp:txXfrm>
    </dsp:sp>
    <dsp:sp modelId="{220E02D8-68AA-4C0E-BF51-BA594B8BAF6D}">
      <dsp:nvSpPr>
        <dsp:cNvPr id="4" name="Rectangles 3"/>
        <dsp:cNvSpPr/>
      </dsp:nvSpPr>
      <dsp:spPr bwMode="white">
        <a:xfrm>
          <a:off x="2210463" y="0"/>
          <a:ext cx="5157746" cy="1200149"/>
        </a:xfrm>
        <a:prstGeom prst="rect">
          <a:avLst/>
        </a:prstGeom>
      </dsp:spPr>
      <dsp:style>
        <a:lnRef idx="2">
          <a:schemeClr val="accent1"/>
        </a:lnRef>
        <a:fillRef idx="1">
          <a:schemeClr val="lt1">
            <a:alpha val="90000"/>
          </a:schemeClr>
        </a:fillRef>
        <a:effectRef idx="0">
          <a:scrgbClr r="0" g="0" b="0"/>
        </a:effectRef>
        <a:fontRef idx="minor"/>
      </dsp:style>
      <dsp:txBody>
        <a:bodyPr vert="horz" wrap="square" lIns="137160" tIns="137160" rIns="137160" bIns="13716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nSpc>
              <a:spcPct val="100000"/>
            </a:lnSpc>
            <a:spcBef>
              <a:spcPct val="0"/>
            </a:spcBef>
            <a:spcAft>
              <a:spcPct val="35000"/>
            </a:spcAft>
          </a:pPr>
          <a:r>
            <a:rPr lang="en-US" sz="3600">
              <a:solidFill>
                <a:schemeClr val="dk1"/>
              </a:solidFill>
              <a:cs typeface="+mn-lt"/>
            </a:rPr>
            <a:t>Employee Performance Analysis Using Excel</a:t>
          </a:r>
          <a:endParaRPr sz="6500">
            <a:solidFill>
              <a:schemeClr val="dk1"/>
            </a:solidFill>
            <a:cs typeface="+mn-lt"/>
          </a:endParaRPr>
        </a:p>
      </dsp:txBody>
      <dsp:txXfrm>
        <a:off x="2210463" y="0"/>
        <a:ext cx="5157746" cy="120014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3"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14"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89333C77-0158-454C-844F-B7AB9BD7DAD4}"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lang="en-US" sz="3600" b="1" u="sng" dirty="0">
                <a:solidFill>
                  <a:schemeClr val="tx1"/>
                </a:solidFill>
                <a:latin typeface="Times New Roman" panose="02020603050405020304" pitchFamily="18" charset="0"/>
                <a:cs typeface="Times New Roman" panose="02020603050405020304" pitchFamily="18" charset="0"/>
              </a:rPr>
              <a:t>Employee Performance Analysis Using Excel</a:t>
            </a:r>
            <a:endParaRPr lang="en-US" sz="3600" b="1" u="sng" dirty="0">
              <a:solidFill>
                <a:schemeClr val="tx1"/>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2273905" y="3265714"/>
            <a:ext cx="7619999" cy="1938020"/>
          </a:xfrm>
          <a:prstGeom prst="rect">
            <a:avLst/>
          </a:prstGeom>
          <a:noFill/>
        </p:spPr>
        <p:txBody>
          <a:bodyPr wrap="square" rtlCol="0">
            <a:spAutoFit/>
          </a:bodyPr>
          <a:p>
            <a:r>
              <a:rPr lang="en-US" sz="2400" dirty="0">
                <a:cs typeface="+mn-lt"/>
              </a:rPr>
              <a:t>Presented By: G.Mohanapriya</a:t>
            </a:r>
            <a:endParaRPr lang="en-US" sz="2400" dirty="0">
              <a:cs typeface="+mn-lt"/>
            </a:endParaRPr>
          </a:p>
          <a:p>
            <a:r>
              <a:rPr lang="en-US" sz="2400" dirty="0">
                <a:cs typeface="+mn-lt"/>
              </a:rPr>
              <a:t>Registration No :</a:t>
            </a:r>
            <a:r>
              <a:rPr lang="en-US" sz="2400" dirty="0">
                <a:cs typeface="+mn-lt"/>
              </a:rPr>
              <a:t>asun</a:t>
            </a:r>
            <a:r>
              <a:rPr lang="en-US" sz="2400" dirty="0">
                <a:cs typeface="+mn-lt"/>
              </a:rPr>
              <a:t>m147</a:t>
            </a:r>
            <a:r>
              <a:rPr lang="en-US" sz="2400" dirty="0">
                <a:cs typeface="+mn-lt"/>
              </a:rPr>
              <a:t>5122</a:t>
            </a:r>
            <a:r>
              <a:rPr lang="en-US" sz="2400" dirty="0">
                <a:cs typeface="+mn-lt"/>
              </a:rPr>
              <a:t>203537</a:t>
            </a:r>
            <a:endParaRPr lang="zh-CN" altLang="en-US">
              <a:cs typeface="+mn-lt"/>
            </a:endParaRPr>
          </a:p>
          <a:p>
            <a:r>
              <a:rPr lang="en-US" sz="2400" dirty="0">
                <a:cs typeface="+mn-lt"/>
              </a:rPr>
              <a:t>Department :</a:t>
            </a:r>
            <a:r>
              <a:rPr lang="en-US" sz="2400" dirty="0">
                <a:cs typeface="+mn-lt"/>
              </a:rPr>
              <a:t>B.co</a:t>
            </a:r>
            <a:r>
              <a:rPr lang="en-US" sz="2400" dirty="0">
                <a:cs typeface="+mn-lt"/>
              </a:rPr>
              <a:t>m (c</a:t>
            </a:r>
            <a:r>
              <a:rPr lang="en-US" sz="2400" dirty="0">
                <a:cs typeface="+mn-lt"/>
              </a:rPr>
              <a:t>.s)</a:t>
            </a:r>
            <a:endParaRPr lang="en-US" sz="2400" dirty="0">
              <a:cs typeface="+mn-lt"/>
            </a:endParaRPr>
          </a:p>
          <a:p>
            <a:r>
              <a:rPr lang="en-US" sz="2400" dirty="0">
                <a:cs typeface="+mn-lt"/>
              </a:rPr>
              <a:t>College:S</a:t>
            </a:r>
            <a:r>
              <a:rPr lang="en-US" sz="2400" dirty="0">
                <a:cs typeface="+mn-lt"/>
              </a:rPr>
              <a:t>ri kanayak </a:t>
            </a:r>
            <a:r>
              <a:rPr lang="en-US" sz="2400" dirty="0">
                <a:cs typeface="+mn-lt"/>
              </a:rPr>
              <a:t>parmeshwari arts and science </a:t>
            </a:r>
            <a:r>
              <a:rPr lang="en-US" sz="2400" dirty="0">
                <a:cs typeface="+mn-lt"/>
              </a:rPr>
              <a:t>college for women </a:t>
            </a:r>
            <a:endParaRPr lang="en-US" sz="2400" dirty="0">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83095" y="598509"/>
            <a:ext cx="6944140" cy="583565"/>
          </a:xfrm>
          <a:prstGeom prst="rect">
            <a:avLst/>
          </a:prstGeom>
          <a:noFill/>
        </p:spPr>
        <p:txBody>
          <a:bodyPr wrap="square" rtlCol="0">
            <a:spAutoFit/>
          </a:bodyPr>
          <a:p>
            <a:r>
              <a:rPr lang="en-US" sz="3200" b="1" u="sng" dirty="0">
                <a:latin typeface="Times New Roman" panose="02020603050405020304"/>
              </a:rPr>
              <a:t>RESULTS</a:t>
            </a:r>
            <a:endParaRPr lang="en-US" sz="3200" b="1" u="sng" dirty="0">
              <a:latin typeface="Times New Roman" panose="02020603050405020304"/>
            </a:endParaRPr>
          </a:p>
        </p:txBody>
      </p:sp>
      <p:pic>
        <p:nvPicPr>
          <p:cNvPr id="2097152" name="Picture 4"/>
          <p:cNvPicPr>
            <a:picLocks noChangeAspect="1"/>
          </p:cNvPicPr>
          <p:nvPr/>
        </p:nvPicPr>
        <p:blipFill>
          <a:blip r:embed="rId1"/>
          <a:stretch>
            <a:fillRect/>
          </a:stretch>
        </p:blipFill>
        <p:spPr>
          <a:xfrm>
            <a:off x="2385148" y="1451430"/>
            <a:ext cx="6944140" cy="46869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4" name="TextBox 1"/>
          <p:cNvSpPr txBox="1"/>
          <p:nvPr/>
        </p:nvSpPr>
        <p:spPr>
          <a:xfrm>
            <a:off x="596348" y="437321"/>
            <a:ext cx="5658678" cy="583565"/>
          </a:xfrm>
          <a:prstGeom prst="rect">
            <a:avLst/>
          </a:prstGeom>
          <a:noFill/>
        </p:spPr>
        <p:txBody>
          <a:bodyPr wrap="square" rtlCol="0">
            <a:spAutoFit/>
          </a:bodyPr>
          <a:p>
            <a:r>
              <a:rPr lang="en-US" sz="3200" u="sng" dirty="0">
                <a:latin typeface="Times New Roman" panose="02020603050405020304" pitchFamily="18" charset="0"/>
                <a:cs typeface="Times New Roman" panose="02020603050405020304" pitchFamily="18" charset="0"/>
              </a:rPr>
              <a:t>CONCLUSION</a:t>
            </a:r>
            <a:endParaRPr lang="en-US" sz="3200" u="sng" dirty="0">
              <a:latin typeface="Times New Roman" panose="02020603050405020304" pitchFamily="18" charset="0"/>
              <a:cs typeface="Times New Roman" panose="02020603050405020304" pitchFamily="18" charset="0"/>
            </a:endParaRPr>
          </a:p>
        </p:txBody>
      </p:sp>
      <p:sp>
        <p:nvSpPr>
          <p:cNvPr id="1048635" name="TextBox 3"/>
          <p:cNvSpPr txBox="1"/>
          <p:nvPr/>
        </p:nvSpPr>
        <p:spPr>
          <a:xfrm>
            <a:off x="1297213" y="1509769"/>
            <a:ext cx="7858881" cy="3476625"/>
          </a:xfrm>
          <a:prstGeom prst="rect">
            <a:avLst/>
          </a:prstGeom>
          <a:noFill/>
        </p:spPr>
        <p:txBody>
          <a:bodyPr wrap="square">
            <a:spAutoFit/>
          </a:bodyPr>
          <a:p>
            <a:r>
              <a:rPr lang="en-US" sz="2000" dirty="0">
                <a:cs typeface="+mn-lt"/>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en-US" sz="2000" dirty="0">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extBox 1"/>
          <p:cNvSpPr txBox="1"/>
          <p:nvPr/>
        </p:nvSpPr>
        <p:spPr>
          <a:xfrm>
            <a:off x="799758" y="1354982"/>
            <a:ext cx="5499652" cy="645160"/>
          </a:xfrm>
          <a:prstGeom prst="rect">
            <a:avLst/>
          </a:prstGeom>
          <a:noFill/>
        </p:spPr>
        <p:txBody>
          <a:bodyPr wrap="square" rtlCol="0">
            <a:spAutoFit/>
          </a:bodyPr>
          <a:p>
            <a:r>
              <a:rPr lang="en-US" sz="3600" u="sng" dirty="0">
                <a:solidFill>
                  <a:schemeClr val="tx2"/>
                </a:solidFill>
                <a:latin typeface="Times New Roman" panose="02020603050405020304"/>
              </a:rPr>
              <a:t>REFERENCE</a:t>
            </a:r>
            <a:endParaRPr lang="en-US" sz="3600" u="sng" dirty="0">
              <a:solidFill>
                <a:schemeClr val="tx2"/>
              </a:solidFill>
              <a:latin typeface="Times New Roman" panose="02020603050405020304"/>
            </a:endParaRPr>
          </a:p>
        </p:txBody>
      </p:sp>
      <p:sp>
        <p:nvSpPr>
          <p:cNvPr id="1048637" name="TextBox 3"/>
          <p:cNvSpPr txBox="1"/>
          <p:nvPr/>
        </p:nvSpPr>
        <p:spPr>
          <a:xfrm>
            <a:off x="1307759" y="2644170"/>
            <a:ext cx="6102046" cy="1568450"/>
          </a:xfrm>
          <a:prstGeom prst="rect">
            <a:avLst/>
          </a:prstGeom>
          <a:noFill/>
        </p:spPr>
        <p:txBody>
          <a:bodyPr wrap="square">
            <a:spAutoFit/>
          </a:bodyPr>
          <a:p>
            <a:r>
              <a:rPr lang="en-US" sz="2400" dirty="0" err="1">
                <a:cs typeface="+mn-lt"/>
              </a:rPr>
              <a:t>K</a:t>
            </a:r>
            <a:r>
              <a:rPr lang="en-US" sz="2400" dirty="0" err="1">
                <a:cs typeface="+mn-lt"/>
              </a:rPr>
              <a:t>ri</a:t>
            </a:r>
            <a:r>
              <a:rPr lang="en-US" sz="2400" dirty="0" err="1">
                <a:cs typeface="+mn-lt"/>
              </a:rPr>
              <a:t>sh</a:t>
            </a:r>
            <a:r>
              <a:rPr lang="en-US" sz="2400" dirty="0" err="1">
                <a:cs typeface="+mn-lt"/>
              </a:rPr>
              <a:t>na</a:t>
            </a:r>
            <a:r>
              <a:rPr lang="en-US" sz="2400" dirty="0" err="1">
                <a:cs typeface="+mn-lt"/>
              </a:rPr>
              <a:t> g</a:t>
            </a:r>
            <a:r>
              <a:rPr lang="en-US" sz="2400" dirty="0" err="1">
                <a:cs typeface="+mn-lt"/>
              </a:rPr>
              <a:t>ov</a:t>
            </a:r>
            <a:r>
              <a:rPr lang="en-US" sz="2400" dirty="0" err="1">
                <a:cs typeface="+mn-lt"/>
              </a:rPr>
              <a:t>in</a:t>
            </a:r>
            <a:r>
              <a:rPr lang="en-US" sz="2400" dirty="0" err="1">
                <a:cs typeface="+mn-lt"/>
              </a:rPr>
              <a:t>da</a:t>
            </a:r>
            <a:r>
              <a:rPr lang="en-US" sz="2400" dirty="0" err="1">
                <a:cs typeface="+mn-lt"/>
              </a:rPr>
              <a:t>mm</a:t>
            </a:r>
            <a:r>
              <a:rPr lang="en-US" sz="2400" dirty="0" err="1">
                <a:cs typeface="+mn-lt"/>
              </a:rPr>
              <a:t>al</a:t>
            </a:r>
            <a:r>
              <a:rPr lang="en-US" sz="2400" dirty="0" err="1">
                <a:cs typeface="+mn-lt"/>
              </a:rPr>
              <a:t>.L</a:t>
            </a:r>
            <a:endParaRPr lang="zh-CN" altLang="en-US">
              <a:cs typeface="+mn-lt"/>
            </a:endParaRPr>
          </a:p>
          <a:p>
            <a:r>
              <a:rPr lang="en-GB" sz="2400" dirty="0">
                <a:cs typeface="+mn-lt"/>
              </a:rPr>
              <a:t>Assistant Professor </a:t>
            </a:r>
            <a:endParaRPr lang="zh-CN" altLang="en-US">
              <a:cs typeface="+mn-lt"/>
            </a:endParaRPr>
          </a:p>
          <a:p>
            <a:r>
              <a:rPr lang="en-US" altLang="en-US" sz="2400" dirty="0">
                <a:cs typeface="+mn-lt"/>
              </a:rPr>
              <a:t>Sr</a:t>
            </a:r>
            <a:r>
              <a:rPr lang="en-US" altLang="en-US" sz="2400" dirty="0">
                <a:cs typeface="+mn-lt"/>
              </a:rPr>
              <a:t>i </a:t>
            </a:r>
            <a:r>
              <a:rPr lang="en-US" altLang="en-US" sz="2400" dirty="0">
                <a:cs typeface="+mn-lt"/>
              </a:rPr>
              <a:t>kanayak parmeshwari </a:t>
            </a:r>
            <a:r>
              <a:rPr lang="en-US" altLang="en-US" sz="2400" dirty="0">
                <a:cs typeface="+mn-lt"/>
              </a:rPr>
              <a:t>arts and </a:t>
            </a:r>
            <a:r>
              <a:rPr lang="en-US" altLang="en-US" sz="2400" dirty="0">
                <a:cs typeface="+mn-lt"/>
              </a:rPr>
              <a:t>science college </a:t>
            </a:r>
            <a:r>
              <a:rPr lang="en-US" altLang="en-US" sz="2400" dirty="0">
                <a:cs typeface="+mn-lt"/>
              </a:rPr>
              <a:t>for women </a:t>
            </a:r>
            <a:endParaRPr lang="zh-CN" altLang="en-US">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lang="en-US" sz="4400" b="1" u="sng" dirty="0">
                <a:solidFill>
                  <a:schemeClr val="tx1"/>
                </a:solidFill>
                <a:latin typeface="Times New Roman" panose="02020603050405020304" pitchFamily="18" charset="0"/>
                <a:cs typeface="Times New Roman" panose="02020603050405020304" pitchFamily="18" charset="0"/>
              </a:rPr>
              <a:t>PROJECT TITLE</a:t>
            </a:r>
            <a:endParaRPr lang="en-US" sz="4400" b="1" u="sng" dirty="0">
              <a:solidFill>
                <a:schemeClr val="tx1"/>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p:nvPr/>
        </p:nvGraphicFramePr>
        <p:xfrm>
          <a:off x="885245" y="3656440"/>
          <a:ext cx="7368209" cy="120032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lang="en-US" sz="3200" b="1" u="sng" dirty="0">
                <a:solidFill>
                  <a:schemeClr val="tx1"/>
                </a:solidFill>
                <a:latin typeface="Times New Roman" panose="02020603050405020304" pitchFamily="18" charset="0"/>
                <a:cs typeface="Times New Roman" panose="02020603050405020304" pitchFamily="18" charset="0"/>
              </a:rPr>
              <a:t>AGENDA</a:t>
            </a:r>
            <a:endParaRPr lang="en-US" sz="3200" b="1" u="sng" dirty="0">
              <a:solidFill>
                <a:schemeClr val="tx1"/>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905688" y="2021709"/>
            <a:ext cx="5551186" cy="3203454"/>
          </a:xfrm>
        </p:spPr>
        <p:txBody>
          <a:bodyPr>
            <a:noAutofit/>
          </a:bodyPr>
          <a:p>
            <a:r>
              <a:rPr lang="en-US" dirty="0">
                <a:solidFill>
                  <a:schemeClr val="tx1"/>
                </a:solidFill>
                <a:cs typeface="+mn-lt"/>
              </a:rPr>
              <a:t>1.Problem Statement</a:t>
            </a:r>
            <a:endParaRPr lang="en-US" dirty="0">
              <a:solidFill>
                <a:schemeClr val="tx1"/>
              </a:solidFill>
              <a:cs typeface="+mn-lt"/>
            </a:endParaRPr>
          </a:p>
          <a:p>
            <a:r>
              <a:rPr lang="en-US" dirty="0">
                <a:solidFill>
                  <a:schemeClr val="tx1"/>
                </a:solidFill>
                <a:cs typeface="+mn-lt"/>
              </a:rPr>
              <a:t>2. Project Overview</a:t>
            </a:r>
            <a:endParaRPr lang="en-US" dirty="0">
              <a:solidFill>
                <a:schemeClr val="tx1"/>
              </a:solidFill>
              <a:cs typeface="+mn-lt"/>
            </a:endParaRPr>
          </a:p>
          <a:p>
            <a:r>
              <a:rPr lang="en-US" dirty="0">
                <a:solidFill>
                  <a:schemeClr val="tx1"/>
                </a:solidFill>
                <a:cs typeface="+mn-lt"/>
              </a:rPr>
              <a:t>3.End Users</a:t>
            </a:r>
            <a:endParaRPr lang="en-US" dirty="0">
              <a:solidFill>
                <a:schemeClr val="tx1"/>
              </a:solidFill>
              <a:cs typeface="+mn-lt"/>
            </a:endParaRPr>
          </a:p>
          <a:p>
            <a:r>
              <a:rPr lang="en-US" dirty="0">
                <a:solidFill>
                  <a:schemeClr val="tx1"/>
                </a:solidFill>
                <a:cs typeface="+mn-lt"/>
              </a:rPr>
              <a:t>4.Our Solution and Proposition</a:t>
            </a:r>
            <a:endParaRPr lang="en-US" dirty="0">
              <a:solidFill>
                <a:schemeClr val="tx1"/>
              </a:solidFill>
              <a:cs typeface="+mn-lt"/>
            </a:endParaRPr>
          </a:p>
          <a:p>
            <a:r>
              <a:rPr lang="en-US" dirty="0">
                <a:solidFill>
                  <a:schemeClr val="tx1"/>
                </a:solidFill>
                <a:cs typeface="+mn-lt"/>
              </a:rPr>
              <a:t>5. Dataset Description</a:t>
            </a:r>
            <a:endParaRPr lang="en-US" dirty="0">
              <a:solidFill>
                <a:schemeClr val="tx1"/>
              </a:solidFill>
              <a:cs typeface="+mn-lt"/>
            </a:endParaRPr>
          </a:p>
          <a:p>
            <a:r>
              <a:rPr lang="en-US" dirty="0">
                <a:solidFill>
                  <a:schemeClr val="tx1"/>
                </a:solidFill>
                <a:cs typeface="+mn-lt"/>
              </a:rPr>
              <a:t>6. Modelling Approach</a:t>
            </a:r>
            <a:endParaRPr lang="en-US" dirty="0">
              <a:solidFill>
                <a:schemeClr val="tx1"/>
              </a:solidFill>
              <a:cs typeface="+mn-lt"/>
            </a:endParaRPr>
          </a:p>
          <a:p>
            <a:r>
              <a:rPr lang="en-US" dirty="0">
                <a:solidFill>
                  <a:schemeClr val="tx1"/>
                </a:solidFill>
                <a:cs typeface="+mn-lt"/>
              </a:rPr>
              <a:t>7. Results and Discussion</a:t>
            </a:r>
            <a:endParaRPr lang="en-US" dirty="0">
              <a:solidFill>
                <a:schemeClr val="tx1"/>
              </a:solidFill>
              <a:cs typeface="+mn-lt"/>
            </a:endParaRPr>
          </a:p>
          <a:p>
            <a:r>
              <a:rPr lang="en-US" dirty="0">
                <a:solidFill>
                  <a:schemeClr val="tx1"/>
                </a:solidFill>
                <a:cs typeface="+mn-lt"/>
              </a:rPr>
              <a:t>8.Conclusion</a:t>
            </a:r>
            <a:endParaRPr lang="en-US" dirty="0">
              <a:solidFill>
                <a:schemeClr val="tx1"/>
              </a:solidFill>
              <a:cs typeface="+mn-lt"/>
            </a:endParaRPr>
          </a:p>
        </p:txBody>
      </p:sp>
      <p:cxnSp>
        <p:nvCxnSpPr>
          <p:cNvPr id="3145732" name="Straight Connector 7"/>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lang="en-US" sz="3200" b="1" u="sng" dirty="0">
                <a:solidFill>
                  <a:schemeClr val="tx1"/>
                </a:solidFill>
                <a:latin typeface="Times New Roman" panose="02020603050405020304" pitchFamily="18" charset="0"/>
                <a:cs typeface="Times New Roman" panose="02020603050405020304" pitchFamily="18" charset="0"/>
              </a:rPr>
              <a:t>PROBLEM STATEMENT</a:t>
            </a:r>
            <a:endParaRPr lang="en-US" sz="3200" b="1" u="sng" dirty="0">
              <a:solidFill>
                <a:schemeClr val="tx1"/>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367943"/>
          </a:xfrm>
        </p:spPr>
        <p:txBody>
          <a:bodyPr>
            <a:noAutofit/>
          </a:bodyPr>
          <a:p>
            <a:pPr algn="just"/>
            <a:r>
              <a:rPr lang="en-US" altLang="en-GB" sz="2400" dirty="0">
                <a:solidFill>
                  <a:schemeClr val="tx1"/>
                </a:solidFill>
                <a:latin typeface="Times New Roman" panose="02020603050405020304" pitchFamily="18" charset="0"/>
                <a:cs typeface="Times New Roman" panose="02020603050405020304" pitchFamily="18" charset="0"/>
              </a:rPr>
              <a:t> </a:t>
            </a:r>
            <a:r>
              <a:rPr lang="en-US" altLang="en-GB" sz="2400" dirty="0">
                <a:solidFill>
                  <a:schemeClr val="tx1"/>
                </a:solidFill>
                <a:cs typeface="+mn-lt"/>
              </a:rPr>
              <a:t>The </a:t>
            </a:r>
            <a:r>
              <a:rPr lang="en-GB" sz="2400" dirty="0">
                <a:solidFill>
                  <a:schemeClr val="tx1"/>
                </a:solidFill>
                <a:cs typeface="+mn-lt"/>
              </a:rPr>
              <a:t>problem is to identify the  Human Resources (HR) department of </a:t>
            </a:r>
            <a:r>
              <a:rPr lang="en-US" altLang="en-GB" sz="2400" dirty="0">
                <a:solidFill>
                  <a:schemeClr val="tx1"/>
                </a:solidFill>
                <a:cs typeface="+mn-lt"/>
              </a:rPr>
              <a:t>ABC</a:t>
            </a:r>
            <a:r>
              <a:rPr lang="en-GB" sz="2400" dirty="0">
                <a:solidFill>
                  <a:schemeClr val="tx1"/>
                </a:solidFill>
                <a:cs typeface="+mn-lt"/>
              </a:rPr>
              <a:t>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7" name="TextBox 1"/>
          <p:cNvSpPr txBox="1"/>
          <p:nvPr/>
        </p:nvSpPr>
        <p:spPr>
          <a:xfrm>
            <a:off x="601961" y="453669"/>
            <a:ext cx="7142922" cy="583565"/>
          </a:xfrm>
          <a:prstGeom prst="rect">
            <a:avLst/>
          </a:prstGeom>
          <a:noFill/>
        </p:spPr>
        <p:txBody>
          <a:bodyPr wrap="square" rtlCol="0">
            <a:spAutoFit/>
          </a:bodyPr>
          <a:p>
            <a:r>
              <a:rPr lang="en-US" sz="3200" b="1" u="sng" dirty="0">
                <a:latin typeface="Times New Roman" panose="02020603050405020304" pitchFamily="18" charset="0"/>
                <a:cs typeface="Times New Roman" panose="02020603050405020304" pitchFamily="18" charset="0"/>
              </a:rPr>
              <a:t>PROJECT OVERVIEW</a:t>
            </a:r>
            <a:endParaRPr lang="en-US" sz="3200" b="1" u="sng" dirty="0">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154170"/>
          </a:xfrm>
          <a:prstGeom prst="rect">
            <a:avLst/>
          </a:prstGeom>
          <a:noFill/>
        </p:spPr>
        <p:txBody>
          <a:bodyPr wrap="square" anchor="t">
            <a:spAutoFit/>
          </a:bodyPr>
          <a:p>
            <a:pPr marL="285750" indent="-285750" algn="just">
              <a:buFont typeface="Arial" panose="020B0604020202020204" pitchFamily="34" charset="0"/>
              <a:buChar char="•"/>
            </a:pPr>
            <a:r>
              <a:rPr lang="en-US" sz="2400" dirty="0">
                <a:cs typeface="+mn-lt"/>
              </a:rPr>
              <a:t>Analyze employee performance metrics to identify strengths, areas for improvement, and overall trends.</a:t>
            </a:r>
            <a:endParaRPr lang="en-GB" sz="2400" dirty="0">
              <a:cs typeface="+mn-lt"/>
            </a:endParaRPr>
          </a:p>
          <a:p>
            <a:pPr marL="342900" indent="-342900" algn="just">
              <a:buFont typeface="Arial" panose="020B0604020202020204" pitchFamily="34" charset="0"/>
              <a:buChar char="•"/>
            </a:pPr>
            <a:r>
              <a:rPr lang="en-US" sz="2400" dirty="0">
                <a:cs typeface="+mn-lt"/>
              </a:rPr>
              <a:t>Implement PivotTables to summarize and categorize performance data.</a:t>
            </a:r>
            <a:endParaRPr lang="en-GB" sz="2400" dirty="0">
              <a:cs typeface="+mn-lt"/>
            </a:endParaRPr>
          </a:p>
          <a:p>
            <a:pPr marL="285750" indent="-285750" algn="just">
              <a:buFont typeface="Arial" panose="020B0604020202020204" pitchFamily="34" charset="0"/>
              <a:buChar char="•"/>
            </a:pPr>
            <a:r>
              <a:rPr lang="en-US" sz="2400" dirty="0">
                <a:cs typeface="+mn-lt"/>
              </a:rPr>
              <a:t> Compare individual employee performance against benchmarks or targets.    </a:t>
            </a:r>
            <a:endParaRPr lang="en-GB" sz="2400" dirty="0">
              <a:cs typeface="+mn-lt"/>
            </a:endParaRPr>
          </a:p>
          <a:p>
            <a:pPr marL="285750" indent="-285750" algn="just">
              <a:buFont typeface="Arial" panose="020B0604020202020204" pitchFamily="34" charset="0"/>
              <a:buChar char="•"/>
            </a:pPr>
            <a:r>
              <a:rPr lang="en-US" sz="2400" dirty="0">
                <a:cs typeface="+mn-lt"/>
              </a:rPr>
              <a:t>Design dashboards for easy visualization of performance metrics.</a:t>
            </a:r>
            <a:endParaRPr lang="en-GB" sz="2400" dirty="0">
              <a:cs typeface="+mn-lt"/>
            </a:endParaRPr>
          </a:p>
          <a:p>
            <a:pPr marL="285750" indent="-285750" algn="just">
              <a:buFont typeface="Arial" panose="020B0604020202020204" pitchFamily="34" charset="0"/>
              <a:buChar char="•"/>
            </a:pPr>
            <a:r>
              <a:rPr lang="en-US" sz="2400" dirty="0">
                <a:cs typeface="+mn-lt"/>
              </a:rPr>
              <a:t>Share analysis results with management for decision-making. </a:t>
            </a:r>
            <a:endParaRPr lang="en-GB" sz="2400" dirty="0">
              <a:cs typeface="+mn-lt"/>
            </a:endParaRPr>
          </a:p>
          <a:p>
            <a:pPr algn="just"/>
            <a:endParaRPr lang="en-US" sz="2400" dirty="0">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TextBox 2"/>
          <p:cNvSpPr txBox="1"/>
          <p:nvPr/>
        </p:nvSpPr>
        <p:spPr>
          <a:xfrm>
            <a:off x="515573" y="790397"/>
            <a:ext cx="8865705" cy="583565"/>
          </a:xfrm>
          <a:prstGeom prst="rect">
            <a:avLst/>
          </a:prstGeom>
          <a:noFill/>
        </p:spPr>
        <p:txBody>
          <a:bodyPr wrap="square" rtlCol="0">
            <a:spAutoFit/>
          </a:bodyPr>
          <a:p>
            <a:r>
              <a:rPr lang="en-US" sz="3200" b="1" u="sng" dirty="0">
                <a:latin typeface="Times New Roman" panose="02020603050405020304" pitchFamily="18" charset="0"/>
                <a:cs typeface="Times New Roman" panose="02020603050405020304" pitchFamily="18" charset="0"/>
              </a:rPr>
              <a:t>WHO ARE THE END USERS?</a:t>
            </a:r>
            <a:endParaRPr lang="en-US" sz="3200" b="1" u="sng" dirty="0">
              <a:latin typeface="Times New Roman" panose="02020603050405020304" pitchFamily="18" charset="0"/>
              <a:cs typeface="Times New Roman" panose="02020603050405020304" pitchFamily="18" charset="0"/>
            </a:endParaRPr>
          </a:p>
        </p:txBody>
      </p:sp>
      <p:sp>
        <p:nvSpPr>
          <p:cNvPr id="1048625" name="TextBox 3"/>
          <p:cNvSpPr txBox="1"/>
          <p:nvPr/>
        </p:nvSpPr>
        <p:spPr>
          <a:xfrm>
            <a:off x="1802009" y="1375599"/>
            <a:ext cx="6292548" cy="7108825"/>
          </a:xfrm>
          <a:prstGeom prst="rect">
            <a:avLst/>
          </a:prstGeom>
          <a:noFill/>
        </p:spPr>
        <p:txBody>
          <a:bodyPr wrap="square" anchor="t">
            <a:spAutoFit/>
          </a:bodyPr>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cs typeface="+mn-lt"/>
              </a:rPr>
              <a:t>Human Resources Team</a:t>
            </a:r>
            <a:endParaRPr lang="en-GB" sz="2400" dirty="0">
              <a:cs typeface="+mn-lt"/>
            </a:endParaRPr>
          </a:p>
          <a:p>
            <a:pPr indent="0">
              <a:buFont typeface="+mj-lt"/>
              <a:buNone/>
            </a:pPr>
            <a:r>
              <a:rPr lang="en-US" altLang="en-GB" sz="2400" dirty="0">
                <a:cs typeface="+mn-lt"/>
              </a:rPr>
              <a:t>  </a:t>
            </a:r>
            <a:endParaRPr lang="en-US" altLang="en-GB" sz="2400" dirty="0">
              <a:cs typeface="+mn-lt"/>
            </a:endParaRPr>
          </a:p>
          <a:p>
            <a:pPr indent="0">
              <a:buFont typeface="+mj-lt"/>
              <a:buNone/>
            </a:pPr>
            <a:r>
              <a:rPr lang="en-US" altLang="en-GB" sz="2400" dirty="0">
                <a:cs typeface="+mn-lt"/>
              </a:rPr>
              <a:t>2. Managers</a:t>
            </a:r>
            <a:endParaRPr lang="en-GB" sz="2400" dirty="0">
              <a:cs typeface="+mn-lt"/>
            </a:endParaRPr>
          </a:p>
          <a:p>
            <a:pPr indent="0">
              <a:buFont typeface="+mj-lt"/>
              <a:buNone/>
            </a:pPr>
            <a:endParaRPr lang="en-GB" sz="2400" dirty="0">
              <a:cs typeface="+mn-lt"/>
            </a:endParaRPr>
          </a:p>
          <a:p>
            <a:pPr indent="0">
              <a:buFont typeface="+mj-lt"/>
              <a:buNone/>
            </a:pPr>
            <a:r>
              <a:rPr lang="en-US" altLang="en-GB" sz="2400" dirty="0">
                <a:cs typeface="+mn-lt"/>
              </a:rPr>
              <a:t>3.Executives</a:t>
            </a:r>
            <a:endParaRPr lang="en-GB" sz="2400" dirty="0">
              <a:cs typeface="+mn-lt"/>
            </a:endParaRPr>
          </a:p>
          <a:p>
            <a:pPr indent="0">
              <a:buFont typeface="+mj-lt"/>
              <a:buNone/>
            </a:pPr>
            <a:endParaRPr lang="en-GB" sz="2400" dirty="0">
              <a:cs typeface="+mn-lt"/>
            </a:endParaRPr>
          </a:p>
          <a:p>
            <a:pPr indent="0">
              <a:buFont typeface="+mj-lt"/>
              <a:buNone/>
            </a:pPr>
            <a:r>
              <a:rPr lang="en-US" altLang="en-GB" sz="2400" dirty="0">
                <a:cs typeface="+mn-lt"/>
              </a:rPr>
              <a:t>4. Training And Development Teams</a:t>
            </a:r>
            <a:r>
              <a:rPr lang="en-GB" sz="2400" dirty="0">
                <a:cs typeface="+mn-lt"/>
              </a:rPr>
              <a:t> </a:t>
            </a:r>
            <a:endParaRPr lang="en-GB" sz="2400" dirty="0">
              <a:cs typeface="+mn-lt"/>
            </a:endParaRPr>
          </a:p>
          <a:p>
            <a:r>
              <a:rPr lang="en-GB" sz="2400" dirty="0">
                <a:cs typeface="+mn-lt"/>
              </a:rPr>
              <a:t>                                                                                                                         </a:t>
            </a:r>
            <a:r>
              <a:rPr lang="en-US" altLang="en-GB" sz="2400" dirty="0">
                <a:cs typeface="+mn-lt"/>
              </a:rPr>
              <a:t>5. Compensation And Benefits Teams</a:t>
            </a:r>
            <a:endParaRPr lang="en-US" altLang="en-GB" sz="2400" dirty="0">
              <a:cs typeface="+mn-lt"/>
            </a:endParaRPr>
          </a:p>
          <a:p>
            <a:endParaRPr lang="en-US" altLang="en-GB" sz="2400" dirty="0">
              <a:cs typeface="+mn-lt"/>
            </a:endParaRPr>
          </a:p>
          <a:p>
            <a:r>
              <a:rPr lang="en-US" altLang="en-GB" sz="2400" dirty="0">
                <a:cs typeface="+mn-lt"/>
              </a:rPr>
              <a:t>6. Performance Review Committes</a:t>
            </a:r>
            <a:endParaRPr lang="en-GB" sz="2400" dirty="0">
              <a:cs typeface="+mn-lt"/>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avLst/>
          </a:prstGeom>
          <a:noFill/>
        </p:spPr>
        <p:txBody>
          <a:bodyPr wrap="square" rtlCol="0">
            <a:spAutoFit/>
          </a:bodyPr>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7" name="TextBox 1"/>
          <p:cNvSpPr txBox="1"/>
          <p:nvPr/>
        </p:nvSpPr>
        <p:spPr>
          <a:xfrm>
            <a:off x="225287" y="291548"/>
            <a:ext cx="9037983" cy="521970"/>
          </a:xfrm>
          <a:prstGeom prst="rect">
            <a:avLst/>
          </a:prstGeom>
          <a:noFill/>
        </p:spPr>
        <p:txBody>
          <a:bodyPr wrap="square" rtlCol="0">
            <a:spAutoFit/>
          </a:bodyPr>
          <a:p>
            <a:r>
              <a:rPr lang="en-US" sz="2800" b="1" u="sng" dirty="0">
                <a:latin typeface="Times New Roman" panose="02020603050405020304" pitchFamily="18" charset="0"/>
                <a:cs typeface="Times New Roman" panose="02020603050405020304" pitchFamily="18" charset="0"/>
              </a:rPr>
              <a:t>OUR SOLUTION AND ITS VALUE PROPOSITION</a:t>
            </a:r>
            <a:endParaRPr lang="en-US" sz="2800" b="1" u="sng" dirty="0">
              <a:latin typeface="Times New Roman" panose="02020603050405020304" pitchFamily="18" charset="0"/>
              <a:cs typeface="Times New Roman" panose="02020603050405020304" pitchFamily="18" charset="0"/>
            </a:endParaRPr>
          </a:p>
        </p:txBody>
      </p:sp>
      <p:sp>
        <p:nvSpPr>
          <p:cNvPr id="1048628" name="TextBox 9"/>
          <p:cNvSpPr txBox="1"/>
          <p:nvPr/>
        </p:nvSpPr>
        <p:spPr>
          <a:xfrm>
            <a:off x="1182229" y="1164460"/>
            <a:ext cx="7393293" cy="5015865"/>
          </a:xfrm>
          <a:prstGeom prst="rect">
            <a:avLst/>
          </a:prstGeom>
          <a:noFill/>
        </p:spPr>
        <p:txBody>
          <a:bodyPr wrap="square" anchor="t">
            <a:spAutoFit/>
          </a:bodyPr>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GB" sz="2000" dirty="0">
                <a:cs typeface="+mn-lt"/>
              </a:rPr>
              <a:t>  </a:t>
            </a:r>
            <a:r>
              <a:rPr lang="en-US" sz="2000" dirty="0">
                <a:cs typeface="+mn-lt"/>
              </a:rPr>
              <a:t>F</a:t>
            </a:r>
            <a:r>
              <a:rPr lang="en-GB" sz="2000" dirty="0">
                <a:cs typeface="+mn-lt"/>
              </a:rPr>
              <a:t>l</a:t>
            </a:r>
            <a:r>
              <a:rPr lang="en-US" sz="2000" dirty="0" err="1">
                <a:cs typeface="+mn-lt"/>
              </a:rPr>
              <a:t>exibility</a:t>
            </a:r>
            <a:r>
              <a:rPr lang="en-US" sz="2000" dirty="0">
                <a:cs typeface="+mn-lt"/>
              </a:rPr>
              <a:t> to adapt the analysis to different roles, departments, or performance criteria, ensuring relevance and accuracy in evaluations</a:t>
            </a:r>
            <a:endParaRPr lang="en-GB" sz="2000" dirty="0">
              <a:cs typeface="+mn-lt"/>
            </a:endParaRPr>
          </a:p>
          <a:p>
            <a:pPr marL="285750" indent="-285750" algn="just">
              <a:buFont typeface="Arial" panose="020B0604020202020204" pitchFamily="34" charset="0"/>
              <a:buChar char="•"/>
            </a:pPr>
            <a:endParaRPr lang="en-GB" sz="2000" dirty="0">
              <a:cs typeface="+mn-lt"/>
            </a:endParaRPr>
          </a:p>
          <a:p>
            <a:pPr marL="285750" indent="-285750" algn="just">
              <a:buFont typeface="Arial" panose="020B0604020202020204" pitchFamily="34" charset="0"/>
              <a:buChar char="•"/>
            </a:pPr>
            <a:r>
              <a:rPr lang="en-GB" sz="2000" dirty="0">
                <a:cs typeface="+mn-lt"/>
              </a:rPr>
              <a:t>    </a:t>
            </a:r>
            <a:r>
              <a:rPr lang="en-US" sz="2000" dirty="0">
                <a:cs typeface="+mn-lt"/>
              </a:rPr>
              <a:t>Solution Data-driven analysis that support performance reviews, promotions, compensation decisions, and targeted training.</a:t>
            </a:r>
            <a:endParaRPr lang="en-GB" sz="2000" dirty="0">
              <a:cs typeface="+mn-lt"/>
            </a:endParaRPr>
          </a:p>
          <a:p>
            <a:pPr algn="just"/>
            <a:endParaRPr lang="en-GB" sz="2000" dirty="0">
              <a:cs typeface="+mn-lt"/>
            </a:endParaRPr>
          </a:p>
          <a:p>
            <a:pPr marL="285750" indent="-285750" algn="just">
              <a:buFont typeface="Arial" panose="020B0604020202020204" pitchFamily="34" charset="0"/>
              <a:buChar char="•"/>
            </a:pPr>
            <a:r>
              <a:rPr lang="en-GB" sz="2000" dirty="0">
                <a:cs typeface="+mn-lt"/>
              </a:rPr>
              <a:t>  </a:t>
            </a:r>
            <a:r>
              <a:rPr lang="en-US" sz="2000" dirty="0">
                <a:cs typeface="+mn-lt"/>
              </a:rPr>
              <a:t> Solutions The ability to analyze both current and historical performance data, with periodic updates to keep information.</a:t>
            </a:r>
            <a:endParaRPr lang="en-GB" sz="2000" dirty="0">
              <a:cs typeface="+mn-lt"/>
            </a:endParaRPr>
          </a:p>
          <a:p>
            <a:pPr algn="just"/>
            <a:r>
              <a:rPr lang="en-US" sz="2000" dirty="0">
                <a:cs typeface="+mn-lt"/>
              </a:rPr>
              <a:t> </a:t>
            </a:r>
            <a:endParaRPr lang="en-GB" sz="2000" dirty="0">
              <a:cs typeface="+mn-lt"/>
            </a:endParaRPr>
          </a:p>
          <a:p>
            <a:pPr marL="285750" indent="-285750" algn="just">
              <a:buFont typeface="Arial" panose="020B0604020202020204" pitchFamily="34" charset="0"/>
              <a:buChar char="•"/>
            </a:pPr>
            <a:r>
              <a:rPr lang="en-GB" sz="2000" dirty="0">
                <a:cs typeface="+mn-lt"/>
              </a:rPr>
              <a:t>  </a:t>
            </a:r>
            <a:r>
              <a:rPr lang="en-US" sz="2000" dirty="0">
                <a:cs typeface="+mn-lt"/>
              </a:rPr>
              <a:t>Value Proposition Saves time and reduces the risk of human error, ensuring consistent and reliable reporting across the organization.</a:t>
            </a:r>
            <a:endParaRPr lang="en-GB" sz="2000" dirty="0">
              <a:cs typeface="+mn-lt"/>
            </a:endParaRPr>
          </a:p>
          <a:p>
            <a:pPr algn="just"/>
            <a:r>
              <a:rPr lang="en-US" sz="2000" dirty="0">
                <a:cs typeface="+mn-lt"/>
              </a:rPr>
              <a:t>  </a:t>
            </a:r>
            <a:endParaRPr lang="en-GB" sz="2000" dirty="0">
              <a:cs typeface="+mn-lt"/>
            </a:endParaRPr>
          </a:p>
          <a:p>
            <a:pPr indent="0" algn="just">
              <a:buFont typeface="Arial" panose="020B0604020202020204" pitchFamily="34" charset="0"/>
              <a:buNone/>
            </a:pPr>
            <a:endParaRPr lang="en-US" sz="2000" dirty="0">
              <a:cs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9" name="TextBox 1"/>
          <p:cNvSpPr txBox="1"/>
          <p:nvPr/>
        </p:nvSpPr>
        <p:spPr>
          <a:xfrm>
            <a:off x="417759" y="627374"/>
            <a:ext cx="8004314" cy="583565"/>
          </a:xfrm>
          <a:prstGeom prst="rect">
            <a:avLst/>
          </a:prstGeom>
          <a:noFill/>
        </p:spPr>
        <p:txBody>
          <a:bodyPr wrap="square" rtlCol="0">
            <a:spAutoFit/>
          </a:bodyPr>
          <a:p>
            <a:r>
              <a:rPr lang="en-US" sz="3200" b="1" u="sng" dirty="0">
                <a:latin typeface="Times New Roman" panose="02020603050405020304"/>
              </a:rPr>
              <a:t>DATASET DESCRIPTION</a:t>
            </a:r>
            <a:endParaRPr lang="en-US" sz="3200" b="1" u="sng" dirty="0">
              <a:latin typeface="Times New Roman" panose="02020603050405020304"/>
            </a:endParaRPr>
          </a:p>
        </p:txBody>
      </p:sp>
      <p:sp>
        <p:nvSpPr>
          <p:cNvPr id="1048630" name="TextBox 2"/>
          <p:cNvSpPr txBox="1"/>
          <p:nvPr/>
        </p:nvSpPr>
        <p:spPr>
          <a:xfrm>
            <a:off x="1012844" y="1603513"/>
            <a:ext cx="7699514" cy="4092575"/>
          </a:xfrm>
          <a:prstGeom prst="rect">
            <a:avLst/>
          </a:prstGeom>
          <a:noFill/>
        </p:spPr>
        <p:txBody>
          <a:bodyPr wrap="square" rtlCol="0">
            <a:spAutoFit/>
          </a:bodyPr>
          <a:p>
            <a:pPr algn="just"/>
            <a:r>
              <a:rPr lang="en-US" sz="2000" dirty="0">
                <a:effectLst>
                  <a:outerShdw blurRad="38100" dist="38100" dir="2700000" algn="tl">
                    <a:srgbClr val="000000">
                      <a:alpha val="43137"/>
                    </a:srgbClr>
                  </a:outerShdw>
                </a:effectLst>
                <a:latin typeface="Stencil" panose="040409050D0802020404" charset="0"/>
                <a:cs typeface="Stencil" panose="040409050D0802020404" charset="0"/>
              </a:rPr>
              <a:t>EMPLOYEE ID</a:t>
            </a:r>
            <a:r>
              <a:rPr lang="en-US" sz="2000" dirty="0">
                <a:latin typeface="Times New Roman" panose="02020603050405020304" pitchFamily="18" charset="0"/>
                <a:cs typeface="Times New Roman" panose="02020603050405020304" pitchFamily="18" charset="0"/>
              </a:rPr>
              <a:t>:</a:t>
            </a:r>
            <a:r>
              <a:rPr lang="en-US" sz="2000" dirty="0">
                <a:cs typeface="+mn-lt"/>
              </a:rPr>
              <a:t> Unique identifier for each employee in th</a:t>
            </a:r>
            <a:r>
              <a:rPr lang="en-US" sz="2000" dirty="0">
                <a:latin typeface="Times New Roman" panose="02020603050405020304" pitchFamily="18" charset="0"/>
                <a:cs typeface="Times New Roman" panose="02020603050405020304" pitchFamily="18" charset="0"/>
              </a:rPr>
              <a:t>e    </a:t>
            </a:r>
            <a:r>
              <a:rPr lang="en-US" sz="2000" dirty="0">
                <a:cs typeface="+mn-lt"/>
              </a:rPr>
              <a:t>organization.</a:t>
            </a:r>
            <a:endParaRPr lang="en-US" sz="2000" dirty="0">
              <a:cs typeface="+mn-lt"/>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Stencil" panose="040409050D0802020404" charset="0"/>
                <a:cs typeface="Stencil" panose="040409050D0802020404" charset="0"/>
              </a:rPr>
              <a:t>FIRST NAME</a:t>
            </a:r>
            <a:r>
              <a:rPr lang="en-US" sz="2000" dirty="0">
                <a:latin typeface="Times New Roman" panose="02020603050405020304" pitchFamily="18" charset="0"/>
                <a:cs typeface="Times New Roman" panose="02020603050405020304" pitchFamily="18" charset="0"/>
              </a:rPr>
              <a:t>: </a:t>
            </a:r>
            <a:r>
              <a:rPr lang="en-US" sz="2000" dirty="0">
                <a:cs typeface="+mn-lt"/>
              </a:rPr>
              <a:t>The first name of the employee.</a:t>
            </a:r>
            <a:endParaRPr lang="en-US" sz="2000" dirty="0">
              <a:cs typeface="+mn-lt"/>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Stencil" panose="040409050D0802020404" charset="0"/>
                <a:cs typeface="Stencil" panose="040409050D0802020404" charset="0"/>
              </a:rPr>
              <a:t>PAY ZONE</a:t>
            </a:r>
            <a:r>
              <a:rPr lang="en-US" sz="2000" dirty="0">
                <a:latin typeface="Times New Roman" panose="02020603050405020304" pitchFamily="18" charset="0"/>
                <a:cs typeface="Times New Roman" panose="02020603050405020304" pitchFamily="18" charset="0"/>
              </a:rPr>
              <a:t>:</a:t>
            </a:r>
            <a:r>
              <a:rPr lang="en-US" sz="2000" dirty="0">
                <a:cs typeface="+mn-lt"/>
              </a:rPr>
              <a:t> The pay zone or salary band to which the employee's compensation falls.</a:t>
            </a:r>
            <a:endParaRPr lang="en-US" sz="2000" dirty="0">
              <a:cs typeface="+mn-lt"/>
            </a:endParaRPr>
          </a:p>
          <a:p>
            <a:pPr algn="just"/>
            <a:endParaRPr lang="en-US" sz="2000" dirty="0">
              <a:cs typeface="+mn-lt"/>
            </a:endParaRPr>
          </a:p>
          <a:p>
            <a:pPr algn="just"/>
            <a:r>
              <a:rPr lang="en-US" sz="2000" dirty="0">
                <a:effectLst>
                  <a:outerShdw blurRad="38100" dist="38100" dir="2700000" algn="tl">
                    <a:srgbClr val="000000">
                      <a:alpha val="43137"/>
                    </a:srgbClr>
                  </a:outerShdw>
                </a:effectLst>
                <a:latin typeface="Stencil" panose="040409050D0802020404" charset="0"/>
                <a:cs typeface="Stencil" panose="040409050D0802020404" charset="0"/>
              </a:rPr>
              <a:t>DEPARTMENT TYPE</a:t>
            </a:r>
            <a:r>
              <a:rPr lang="en-US" sz="2000" dirty="0">
                <a:latin typeface="Stencil" panose="040409050D0802020404" charset="0"/>
                <a:cs typeface="Stencil" panose="040409050D0802020404" charset="0"/>
              </a:rPr>
              <a:t>:</a:t>
            </a:r>
            <a:r>
              <a:rPr lang="en-US" sz="2000" dirty="0">
                <a:latin typeface="Times New Roman" panose="02020603050405020304" pitchFamily="18" charset="0"/>
                <a:cs typeface="Times New Roman" panose="02020603050405020304" pitchFamily="18" charset="0"/>
              </a:rPr>
              <a:t> </a:t>
            </a:r>
            <a:r>
              <a:rPr lang="en-US" sz="2000" dirty="0">
                <a:cs typeface="+mn-lt"/>
              </a:rPr>
              <a:t>The broader category or type of department the employee's work is associated with.</a:t>
            </a:r>
            <a:endParaRPr lang="en-US" sz="2000" dirty="0">
              <a:cs typeface="+mn-lt"/>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Stencil" panose="040409050D0802020404" charset="0"/>
                <a:cs typeface="Stencil" panose="040409050D0802020404" charset="0"/>
              </a:rPr>
              <a:t>CURRENT EMPLOYEE RATING</a:t>
            </a:r>
            <a:r>
              <a:rPr lang="en-US" sz="2000" dirty="0">
                <a:latin typeface="Times New Roman" panose="02020603050405020304" pitchFamily="18" charset="0"/>
                <a:cs typeface="Times New Roman" panose="02020603050405020304" pitchFamily="18" charset="0"/>
              </a:rPr>
              <a:t>: </a:t>
            </a:r>
            <a:r>
              <a:rPr lang="en-US" sz="2000" dirty="0">
                <a:cs typeface="+mn-lt"/>
              </a:rPr>
              <a:t>The current rating or evaluation of the employee's overall performance.</a:t>
            </a:r>
            <a:endParaRPr lang="en-US" sz="2000" dirty="0">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extBox 1"/>
          <p:cNvSpPr txBox="1"/>
          <p:nvPr/>
        </p:nvSpPr>
        <p:spPr>
          <a:xfrm>
            <a:off x="543338" y="320213"/>
            <a:ext cx="6520070" cy="583565"/>
          </a:xfrm>
          <a:prstGeom prst="rect">
            <a:avLst/>
          </a:prstGeom>
          <a:noFill/>
        </p:spPr>
        <p:txBody>
          <a:bodyPr wrap="square" rtlCol="0">
            <a:spAutoFit/>
          </a:bodyPr>
          <a:p>
            <a:r>
              <a:rPr lang="en-US" sz="3200" b="1" u="sng" dirty="0">
                <a:latin typeface="Times New Roman" panose="02020603050405020304"/>
              </a:rPr>
              <a:t>MODELLING</a:t>
            </a:r>
            <a:endParaRPr lang="en-US" sz="3200" b="1" u="sng" dirty="0">
              <a:latin typeface="Times New Roman" panose="02020603050405020304"/>
            </a:endParaRPr>
          </a:p>
        </p:txBody>
      </p:sp>
      <p:sp>
        <p:nvSpPr>
          <p:cNvPr id="1048632" name="TextBox 4"/>
          <p:cNvSpPr txBox="1"/>
          <p:nvPr/>
        </p:nvSpPr>
        <p:spPr>
          <a:xfrm>
            <a:off x="1586865" y="1014730"/>
            <a:ext cx="7254875" cy="5521325"/>
          </a:xfrm>
          <a:prstGeom prst="rect">
            <a:avLst/>
          </a:prstGeom>
          <a:noFill/>
        </p:spPr>
        <p:txBody>
          <a:bodyPr wrap="square">
            <a:noAutofit/>
          </a:bodyPr>
          <a:p>
            <a:pPr algn="just"/>
            <a:r>
              <a:rPr lang="en-US" sz="2400" dirty="0">
                <a:cs typeface="+mn-lt"/>
              </a:rPr>
              <a:t>DATA SET</a:t>
            </a:r>
            <a:r>
              <a:rPr lang="en-GB" sz="2400" dirty="0">
                <a:cs typeface="+mn-lt"/>
              </a:rPr>
              <a:t>:</a:t>
            </a:r>
            <a:r>
              <a:rPr lang="en-US" sz="2400" dirty="0">
                <a:cs typeface="+mn-lt"/>
              </a:rPr>
              <a:t> </a:t>
            </a:r>
            <a:r>
              <a:rPr lang="en-US" sz="2400" dirty="0" err="1">
                <a:cs typeface="+mn-lt"/>
              </a:rPr>
              <a:t>Kaggle</a:t>
            </a:r>
            <a:r>
              <a:rPr lang="en-US" sz="2400" dirty="0">
                <a:cs typeface="+mn-lt"/>
              </a:rPr>
              <a:t>, Employee dataset </a:t>
            </a:r>
            <a:endParaRPr lang="en-GB" sz="2400" dirty="0">
              <a:cs typeface="+mn-lt"/>
            </a:endParaRPr>
          </a:p>
          <a:p>
            <a:pPr algn="just"/>
            <a:endParaRPr lang="en-GB" sz="2400" dirty="0">
              <a:cs typeface="+mn-lt"/>
            </a:endParaRPr>
          </a:p>
          <a:p>
            <a:pPr algn="just"/>
            <a:r>
              <a:rPr lang="en-GB" sz="2400" dirty="0">
                <a:cs typeface="+mn-lt"/>
              </a:rPr>
              <a:t>FEATURE </a:t>
            </a:r>
            <a:r>
              <a:rPr lang="en-US" sz="2400" dirty="0">
                <a:cs typeface="+mn-lt"/>
              </a:rPr>
              <a:t>SELECTION: Slicer, Conditional Formatting, </a:t>
            </a:r>
            <a:r>
              <a:rPr lang="en-US" sz="2400" dirty="0" err="1">
                <a:cs typeface="+mn-lt"/>
              </a:rPr>
              <a:t>Designin</a:t>
            </a:r>
            <a:r>
              <a:rPr lang="en-GB" sz="2400" dirty="0">
                <a:cs typeface="+mn-lt"/>
              </a:rPr>
              <a:t>g</a:t>
            </a:r>
            <a:endParaRPr lang="en-GB" sz="2400" dirty="0">
              <a:cs typeface="+mn-lt"/>
            </a:endParaRPr>
          </a:p>
          <a:p>
            <a:pPr algn="just"/>
            <a:r>
              <a:rPr lang="en-US" sz="2400" dirty="0">
                <a:cs typeface="+mn-lt"/>
              </a:rPr>
              <a:t> </a:t>
            </a:r>
            <a:endParaRPr lang="en-GB" sz="2400" dirty="0">
              <a:cs typeface="+mn-lt"/>
            </a:endParaRPr>
          </a:p>
          <a:p>
            <a:pPr algn="just"/>
            <a:r>
              <a:rPr lang="en-US" sz="2400" dirty="0">
                <a:cs typeface="+mn-lt"/>
              </a:rPr>
              <a:t>DATA CLEANING Missing values, Irrelevant data, Correct Errors, Remove Unnecessary Columns and Rows </a:t>
            </a:r>
            <a:endParaRPr lang="en-GB" sz="2400" dirty="0">
              <a:cs typeface="+mn-lt"/>
            </a:endParaRPr>
          </a:p>
          <a:p>
            <a:pPr algn="just"/>
            <a:endParaRPr lang="en-GB" sz="2400" dirty="0">
              <a:cs typeface="+mn-lt"/>
            </a:endParaRPr>
          </a:p>
          <a:p>
            <a:pPr algn="just"/>
            <a:r>
              <a:rPr lang="en-US" sz="2400" dirty="0">
                <a:cs typeface="+mn-lt"/>
              </a:rPr>
              <a:t>PIVOT TABLE: Employee ID, First Name, Performance Score.</a:t>
            </a:r>
            <a:endParaRPr lang="en-GB" sz="2400" dirty="0">
              <a:cs typeface="+mn-lt"/>
            </a:endParaRPr>
          </a:p>
          <a:p>
            <a:pPr algn="just"/>
            <a:endParaRPr lang="en-GB" sz="2400" dirty="0">
              <a:cs typeface="+mn-lt"/>
            </a:endParaRPr>
          </a:p>
          <a:p>
            <a:pPr algn="just"/>
            <a:r>
              <a:rPr lang="en-US" sz="2400" dirty="0">
                <a:cs typeface="+mn-lt"/>
              </a:rPr>
              <a:t> CHART: Report of Employee Performance based on their Current Ratings is resented as Column Chart</a:t>
            </a:r>
            <a:endParaRPr lang="en-US" sz="2400" dirty="0">
              <a:cs typeface="+mn-lt"/>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3605</Words>
  <Application>WPS Presentation</Application>
  <PresentationFormat/>
  <Paragraphs>101</Paragraphs>
  <Slides>12</Slides>
  <Notes>0</Notes>
  <HiddenSlides>0</HiddenSlides>
  <MMClips>0</MMClips>
  <ScaleCrop>false</ScaleCrop>
  <HeadingPairs>
    <vt:vector size="6" baseType="variant">
      <vt:variant>
        <vt:lpstr>已用的字体</vt:lpstr>
      </vt:variant>
      <vt:variant>
        <vt:i4>35</vt:i4>
      </vt:variant>
      <vt:variant>
        <vt:lpstr>主题</vt:lpstr>
      </vt:variant>
      <vt:variant>
        <vt:i4>1</vt:i4>
      </vt:variant>
      <vt:variant>
        <vt:lpstr>幻灯片标题</vt:lpstr>
      </vt:variant>
      <vt:variant>
        <vt:i4>12</vt:i4>
      </vt:variant>
    </vt:vector>
  </HeadingPairs>
  <TitlesOfParts>
    <vt:vector size="48" baseType="lpstr">
      <vt:lpstr>Arial</vt:lpstr>
      <vt:lpstr>SimSun</vt:lpstr>
      <vt:lpstr>Wingdings</vt:lpstr>
      <vt:lpstr>Wingdings 3</vt:lpstr>
      <vt:lpstr>Arial</vt:lpstr>
      <vt:lpstr>Times New Roman</vt:lpstr>
      <vt:lpstr>Times New Roman</vt:lpstr>
      <vt:lpstr>Trebuchet MS</vt:lpstr>
      <vt:lpstr>Microsoft YaHei</vt:lpstr>
      <vt:lpstr>Arial Unicode MS</vt:lpstr>
      <vt:lpstr>Calibri</vt:lpstr>
      <vt:lpstr>华文新魏</vt:lpstr>
      <vt:lpstr>Segoe Print</vt:lpstr>
      <vt:lpstr>Arial Black</vt:lpstr>
      <vt:lpstr>Arial Narrow</vt:lpstr>
      <vt:lpstr>方正姚体</vt:lpstr>
      <vt:lpstr>Sitka Display</vt:lpstr>
      <vt:lpstr>Sitka Banner</vt:lpstr>
      <vt:lpstr>SimSun-ExtB</vt:lpstr>
      <vt:lpstr>Segoe UI Symbol</vt:lpstr>
      <vt:lpstr>Segoe MDL2 Assets</vt:lpstr>
      <vt:lpstr>Script MT Bold</vt:lpstr>
      <vt:lpstr>Rockwell Condensed</vt:lpstr>
      <vt:lpstr>Tempus Sans ITC</vt:lpstr>
      <vt:lpstr>Sitka Small</vt:lpstr>
      <vt:lpstr>Sitka Heading</vt:lpstr>
      <vt:lpstr>Snap ITC</vt:lpstr>
      <vt:lpstr>Stencil</vt:lpstr>
      <vt:lpstr>Sitka Subheading</vt:lpstr>
      <vt:lpstr>Tahoma</vt:lpstr>
      <vt:lpstr>Sylfaen</vt:lpstr>
      <vt:lpstr>Ink Free</vt:lpstr>
      <vt:lpstr>Informal Roman</vt:lpstr>
      <vt:lpstr>HoloLens MDL2 Assets</vt:lpstr>
      <vt:lpstr>Harrington</vt:lpstr>
      <vt:lpstr>Orange Waves</vt:lpstr>
      <vt:lpstr>Employee Performance Analysis Using Excel</vt:lpstr>
      <vt:lpstr>PROJECT TITLE</vt:lpstr>
      <vt:lpstr>AGENDA</vt:lpstr>
      <vt:lpstr>PROBLEM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user</dc:creator>
  <cp:lastModifiedBy>Admin</cp:lastModifiedBy>
  <cp:revision>1</cp:revision>
  <dcterms:created xsi:type="dcterms:W3CDTF">2024-08-30T17:15:41Z</dcterms:created>
  <dcterms:modified xsi:type="dcterms:W3CDTF">2024-08-30T17:15:41Z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A2ED3189F9C54B4EBBFDEEB2E55FDEE9_12</vt:lpwstr>
  </property>
  <property fmtid="{D5CDD505-2E9C-101B-9397-08002B2CF9AE}" pid="3" name="KSOProductBuildVer">
    <vt:lpwstr>1033-12.2.0.17562</vt:lpwstr>
  </property>
</Properties>
</file>