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69" r:id="rId4"/>
    <p:sldId id="276" r:id="rId5"/>
    <p:sldId id="275" r:id="rId6"/>
    <p:sldId id="270" r:id="rId7"/>
    <p:sldId id="272" r:id="rId8"/>
    <p:sldId id="273" r:id="rId9"/>
    <p:sldId id="274"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foodrecoverynetwork.org/community-strategi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432" y="2898466"/>
            <a:ext cx="10373620" cy="864740"/>
          </a:xfrm>
        </p:spPr>
        <p:txBody>
          <a:bodyPr>
            <a:normAutofit fontScale="90000"/>
          </a:bodyPr>
          <a:lstStyle/>
          <a:p>
            <a:pPr algn="ctr"/>
            <a:r>
              <a:rPr lang="en-US" sz="5600" b="1" dirty="0">
                <a:solidFill>
                  <a:srgbClr val="AB620D"/>
                </a:solidFill>
                <a:latin typeface="Times New Roman"/>
                <a:cs typeface="Calibri Light"/>
              </a:rPr>
              <a:t>SURPLUS FOOD MANAGEMENT</a:t>
            </a:r>
            <a:br>
              <a:rPr lang="en-US" sz="6000" dirty="0">
                <a:solidFill>
                  <a:srgbClr val="AB620D"/>
                </a:solidFill>
                <a:latin typeface="Times New Roman"/>
                <a:cs typeface="Calibri Light"/>
              </a:rPr>
            </a:br>
            <a:r>
              <a:rPr lang="en-US" sz="6000" dirty="0">
                <a:solidFill>
                  <a:srgbClr val="AB620D"/>
                </a:solidFill>
                <a:latin typeface="Times New Roman"/>
                <a:cs typeface="Calibri Light"/>
              </a:rPr>
              <a:t>  </a:t>
            </a:r>
            <a:br>
              <a:rPr lang="en-US" sz="6000" dirty="0">
                <a:solidFill>
                  <a:srgbClr val="AB620D"/>
                </a:solidFill>
                <a:latin typeface="Times New Roman"/>
                <a:cs typeface="Calibri Light"/>
              </a:rPr>
            </a:br>
            <a:r>
              <a:rPr lang="en-US" sz="6000" b="1" dirty="0" err="1">
                <a:solidFill>
                  <a:srgbClr val="C00000"/>
                </a:solidFill>
                <a:latin typeface="Times New Roman"/>
                <a:cs typeface="Calibri Light"/>
              </a:rPr>
              <a:t>R</a:t>
            </a:r>
            <a:r>
              <a:rPr lang="en-US" sz="6000" dirty="0" err="1">
                <a:solidFill>
                  <a:srgbClr val="C00000"/>
                </a:solidFill>
                <a:latin typeface="Times New Roman"/>
                <a:cs typeface="Calibri Light"/>
              </a:rPr>
              <a:t>es</a:t>
            </a:r>
            <a:r>
              <a:rPr lang="en-US" sz="6000" b="1" dirty="0" err="1">
                <a:solidFill>
                  <a:srgbClr val="92D050"/>
                </a:solidFill>
                <a:latin typeface="Times New Roman"/>
                <a:cs typeface="Calibri Light"/>
              </a:rPr>
              <a:t>Q</a:t>
            </a:r>
            <a:r>
              <a:rPr lang="en-US" sz="6000" dirty="0" err="1">
                <a:solidFill>
                  <a:srgbClr val="92D050"/>
                </a:solidFill>
                <a:latin typeface="Times New Roman"/>
                <a:cs typeface="Calibri Light"/>
              </a:rPr>
              <a:t>ure</a:t>
            </a:r>
            <a:endParaRPr lang="en-US" sz="6000" dirty="0">
              <a:solidFill>
                <a:srgbClr val="AB620D"/>
              </a:solidFill>
              <a:latin typeface="Times New Roman"/>
              <a:cs typeface="Times New Roman"/>
            </a:endParaRPr>
          </a:p>
        </p:txBody>
      </p:sp>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2"/>
          <a:stretch>
            <a:fillRect/>
          </a:stretch>
        </p:blipFill>
        <p:spPr>
          <a:xfrm>
            <a:off x="335930" y="188293"/>
            <a:ext cx="2933700" cy="917290"/>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868825" y="4311307"/>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3500" dirty="0">
              <a:solidFill>
                <a:srgbClr val="92D050"/>
              </a:solidFill>
              <a:latin typeface="Times New Roman"/>
              <a:cs typeface="Calibri Light"/>
            </a:endParaRP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498327"/>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091432" y="1219223"/>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a:cs typeface="Calibri Light"/>
            </a:endParaRP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244614" y="2147585"/>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a:cs typeface="Calibri Light"/>
            </a:endParaRPr>
          </a:p>
        </p:txBody>
      </p:sp>
      <p:sp>
        <p:nvSpPr>
          <p:cNvPr id="9" name="Title 1">
            <a:extLst>
              <a:ext uri="{FF2B5EF4-FFF2-40B4-BE49-F238E27FC236}">
                <a16:creationId xmlns:a16="http://schemas.microsoft.com/office/drawing/2014/main" id="{8057893F-5B51-C068-EF7B-D774B8EA6BDF}"/>
              </a:ext>
            </a:extLst>
          </p:cNvPr>
          <p:cNvSpPr txBox="1">
            <a:spLocks/>
          </p:cNvSpPr>
          <p:nvPr/>
        </p:nvSpPr>
        <p:spPr>
          <a:xfrm>
            <a:off x="1314038" y="3841768"/>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20 .05.2024</a:t>
            </a:r>
          </a:p>
        </p:txBody>
      </p:sp>
      <p:sp>
        <p:nvSpPr>
          <p:cNvPr id="3" name="TextBox 2">
            <a:extLst>
              <a:ext uri="{FF2B5EF4-FFF2-40B4-BE49-F238E27FC236}">
                <a16:creationId xmlns:a16="http://schemas.microsoft.com/office/drawing/2014/main" id="{8817EE35-8FF6-2509-9CA7-6D59893643D5}"/>
              </a:ext>
            </a:extLst>
          </p:cNvPr>
          <p:cNvSpPr txBox="1"/>
          <p:nvPr/>
        </p:nvSpPr>
        <p:spPr>
          <a:xfrm>
            <a:off x="794684" y="4311307"/>
            <a:ext cx="3556526" cy="1754326"/>
          </a:xfrm>
          <a:prstGeom prst="rect">
            <a:avLst/>
          </a:prstGeom>
          <a:noFill/>
        </p:spPr>
        <p:txBody>
          <a:bodyPr wrap="square" rtlCol="0">
            <a:spAutoFit/>
          </a:bodyPr>
          <a:lstStyle/>
          <a:p>
            <a:pPr algn="ctr"/>
            <a:endParaRPr lang="en-US" sz="1800" dirty="0">
              <a:latin typeface="Times New Roman"/>
              <a:cs typeface="Calibri Light"/>
            </a:endParaRPr>
          </a:p>
          <a:p>
            <a:endParaRPr lang="en-US" sz="1800" dirty="0">
              <a:latin typeface="Times New Roman"/>
              <a:cs typeface="Calibri Light"/>
            </a:endParaRPr>
          </a:p>
          <a:p>
            <a:r>
              <a:rPr lang="en-US" sz="1800" dirty="0">
                <a:latin typeface="Times New Roman"/>
                <a:cs typeface="Calibri Light"/>
              </a:rPr>
              <a:t>Team Member 1 : </a:t>
            </a:r>
            <a:r>
              <a:rPr lang="en-US" sz="1800" dirty="0" err="1">
                <a:latin typeface="Times New Roman"/>
                <a:cs typeface="Calibri Light"/>
              </a:rPr>
              <a:t>Mohanapriya</a:t>
            </a:r>
            <a:r>
              <a:rPr lang="en-US" sz="1800" dirty="0">
                <a:latin typeface="Times New Roman"/>
                <a:cs typeface="Calibri Light"/>
              </a:rPr>
              <a:t> E</a:t>
            </a:r>
          </a:p>
          <a:p>
            <a:r>
              <a:rPr lang="en-US" sz="1800" dirty="0">
                <a:latin typeface="Times New Roman"/>
                <a:cs typeface="Calibri Light"/>
              </a:rPr>
              <a:t>Team Member 2 : </a:t>
            </a:r>
            <a:r>
              <a:rPr lang="en-US" sz="1800" dirty="0" err="1">
                <a:latin typeface="Times New Roman"/>
                <a:cs typeface="Calibri Light"/>
              </a:rPr>
              <a:t>Mukhilan</a:t>
            </a:r>
            <a:r>
              <a:rPr lang="en-US" sz="1800" dirty="0">
                <a:latin typeface="Times New Roman"/>
                <a:cs typeface="Calibri Light"/>
              </a:rPr>
              <a:t> S </a:t>
            </a:r>
            <a:r>
              <a:rPr lang="en-US" sz="1800" dirty="0" err="1">
                <a:latin typeface="Times New Roman"/>
                <a:cs typeface="Calibri Light"/>
              </a:rPr>
              <a:t>S</a:t>
            </a:r>
            <a:endParaRPr lang="en-US" sz="1800" dirty="0">
              <a:latin typeface="Times New Roman"/>
              <a:cs typeface="Calibri Light"/>
            </a:endParaRPr>
          </a:p>
          <a:p>
            <a:r>
              <a:rPr lang="en-US" sz="1800" dirty="0">
                <a:latin typeface="Times New Roman"/>
                <a:cs typeface="Calibri Light"/>
              </a:rPr>
              <a:t>Team Member 3 : Nikhil P</a:t>
            </a:r>
          </a:p>
          <a:p>
            <a:endParaRPr lang="en-IN" dirty="0"/>
          </a:p>
        </p:txBody>
      </p:sp>
      <p:sp>
        <p:nvSpPr>
          <p:cNvPr id="11" name="TextBox 10">
            <a:extLst>
              <a:ext uri="{FF2B5EF4-FFF2-40B4-BE49-F238E27FC236}">
                <a16:creationId xmlns:a16="http://schemas.microsoft.com/office/drawing/2014/main" id="{675192C3-3291-3B43-0B70-4F02D18C7F85}"/>
              </a:ext>
            </a:extLst>
          </p:cNvPr>
          <p:cNvSpPr txBox="1"/>
          <p:nvPr/>
        </p:nvSpPr>
        <p:spPr>
          <a:xfrm>
            <a:off x="7607933" y="4870337"/>
            <a:ext cx="4238078" cy="923330"/>
          </a:xfrm>
          <a:prstGeom prst="rect">
            <a:avLst/>
          </a:prstGeom>
          <a:noFill/>
        </p:spPr>
        <p:txBody>
          <a:bodyPr wrap="square" rtlCol="0">
            <a:spAutoFit/>
          </a:bodyPr>
          <a:lstStyle/>
          <a:p>
            <a:r>
              <a:rPr lang="en-US" sz="1800" dirty="0">
                <a:latin typeface="Times New Roman"/>
                <a:cs typeface="Calibri Light"/>
              </a:rPr>
              <a:t>MENTOR :  </a:t>
            </a:r>
            <a:r>
              <a:rPr lang="en-US" sz="1800" dirty="0" err="1">
                <a:latin typeface="Times New Roman"/>
                <a:cs typeface="Calibri Light"/>
              </a:rPr>
              <a:t>Dr.P.Kumar</a:t>
            </a:r>
            <a:r>
              <a:rPr lang="en-US" sz="1800" dirty="0">
                <a:latin typeface="Times New Roman"/>
                <a:cs typeface="Calibri Light"/>
              </a:rPr>
              <a:t>, Professor</a:t>
            </a:r>
          </a:p>
          <a:p>
            <a:endParaRPr lang="en-US" sz="1800" dirty="0">
              <a:latin typeface="Times New Roman"/>
              <a:cs typeface="Calibri Light"/>
            </a:endParaRPr>
          </a:p>
          <a:p>
            <a:r>
              <a:rPr lang="en-US" dirty="0">
                <a:latin typeface="Times New Roman"/>
                <a:cs typeface="Calibri Light"/>
              </a:rPr>
              <a:t>                     </a:t>
            </a:r>
            <a:r>
              <a:rPr lang="en-IN" dirty="0" err="1"/>
              <a:t>Dr.</a:t>
            </a:r>
            <a:r>
              <a:rPr lang="en-IN" dirty="0"/>
              <a:t> </a:t>
            </a:r>
            <a:r>
              <a:rPr lang="en-IN" dirty="0" err="1"/>
              <a:t>K.Ananthajothi</a:t>
            </a:r>
            <a:r>
              <a:rPr lang="en-IN" dirty="0"/>
              <a:t> M.E.,</a:t>
            </a:r>
            <a:r>
              <a:rPr lang="en-IN" dirty="0" err="1"/>
              <a:t>Ph.D</a:t>
            </a:r>
            <a:r>
              <a:rPr lang="en-IN" dirty="0"/>
              <a:t>.,</a:t>
            </a:r>
            <a:endParaRPr lang="en-US" sz="1800" dirty="0">
              <a:cs typeface="Calibri Light"/>
            </a:endParaRPr>
          </a:p>
        </p:txBody>
      </p:sp>
    </p:spTree>
    <p:extLst>
      <p:ext uri="{BB962C8B-B14F-4D97-AF65-F5344CB8AC3E}">
        <p14:creationId xmlns:p14="http://schemas.microsoft.com/office/powerpoint/2010/main" val="10985722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1323975"/>
            <a:ext cx="10058400" cy="563562"/>
          </a:xfrm>
        </p:spPr>
        <p:txBody>
          <a:bodyPr>
            <a:noAutofit/>
          </a:bodyPr>
          <a:lstStyle/>
          <a:p>
            <a:pPr algn="ctr"/>
            <a:br>
              <a:rPr lang="en-IN" sz="4000" b="1" i="1" dirty="0">
                <a:solidFill>
                  <a:srgbClr val="00B050"/>
                </a:solidFill>
                <a:latin typeface="Cambria Math" panose="02040503050406030204" pitchFamily="18" charset="0"/>
                <a:ea typeface="Cambria Math" panose="02040503050406030204" pitchFamily="18" charset="0"/>
              </a:rPr>
            </a:br>
            <a:r>
              <a:rPr lang="en-IN" sz="4000" b="1" i="1" dirty="0">
                <a:solidFill>
                  <a:srgbClr val="00B050"/>
                </a:solidFill>
                <a:latin typeface="Cambria Math" panose="02040503050406030204" pitchFamily="18" charset="0"/>
                <a:ea typeface="Cambria Math" panose="02040503050406030204" pitchFamily="18" charset="0"/>
              </a:rPr>
              <a:t>     </a:t>
            </a:r>
            <a:br>
              <a:rPr lang="en-IN" sz="4000" b="1" i="1" dirty="0">
                <a:solidFill>
                  <a:srgbClr val="00B050"/>
                </a:solidFill>
                <a:latin typeface="Cambria Math" panose="02040503050406030204" pitchFamily="18" charset="0"/>
                <a:ea typeface="Cambria Math" panose="02040503050406030204" pitchFamily="18" charset="0"/>
              </a:rPr>
            </a:br>
            <a:r>
              <a:rPr lang="en-IN" sz="6000" b="1" i="1" dirty="0">
                <a:solidFill>
                  <a:srgbClr val="00B050"/>
                </a:solidFill>
                <a:latin typeface="Cambria Math" panose="02040503050406030204" pitchFamily="18" charset="0"/>
                <a:ea typeface="Cambria Math" panose="02040503050406030204" pitchFamily="18" charset="0"/>
              </a:rPr>
              <a:t> </a:t>
            </a: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endParaRPr lang="en-US" sz="6000" b="1" dirty="0">
              <a:latin typeface="Times New Roman"/>
              <a:cs typeface="Times New Roman"/>
            </a:endParaRPr>
          </a:p>
        </p:txBody>
      </p:sp>
      <p:sp>
        <p:nvSpPr>
          <p:cNvPr id="4" name="TextBox 3">
            <a:extLst>
              <a:ext uri="{FF2B5EF4-FFF2-40B4-BE49-F238E27FC236}">
                <a16:creationId xmlns:a16="http://schemas.microsoft.com/office/drawing/2014/main" id="{D656250E-BA25-39F2-857C-995E7D4905D6}"/>
              </a:ext>
            </a:extLst>
          </p:cNvPr>
          <p:cNvSpPr txBox="1"/>
          <p:nvPr/>
        </p:nvSpPr>
        <p:spPr>
          <a:xfrm>
            <a:off x="2622978" y="3787089"/>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pic>
        <p:nvPicPr>
          <p:cNvPr id="1026" name="Picture 2" descr="Image">
            <a:extLst>
              <a:ext uri="{FF2B5EF4-FFF2-40B4-BE49-F238E27FC236}">
                <a16:creationId xmlns:a16="http://schemas.microsoft.com/office/drawing/2014/main" id="{C7BB9CAE-6BEA-6512-553B-6099313E8D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288" y="994462"/>
            <a:ext cx="4234219" cy="42342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8C499E-73CA-44B4-8226-726CE8F1B534}"/>
              </a:ext>
            </a:extLst>
          </p:cNvPr>
          <p:cNvSpPr txBox="1"/>
          <p:nvPr/>
        </p:nvSpPr>
        <p:spPr>
          <a:xfrm>
            <a:off x="6096000" y="1532238"/>
            <a:ext cx="4819135" cy="2554545"/>
          </a:xfrm>
          <a:prstGeom prst="rect">
            <a:avLst/>
          </a:prstGeom>
          <a:noFill/>
        </p:spPr>
        <p:txBody>
          <a:bodyPr wrap="square" rtlCol="0">
            <a:spAutoFit/>
          </a:bodyPr>
          <a:lstStyle/>
          <a:p>
            <a:r>
              <a:rPr kumimoji="0" lang="en-US" sz="8000" b="1" i="0" u="none" strike="noStrike" kern="1200" cap="none" spc="-50" normalizeH="0" baseline="0" noProof="0" dirty="0">
                <a:ln>
                  <a:noFill/>
                </a:ln>
                <a:solidFill>
                  <a:srgbClr val="000000">
                    <a:lumMod val="75000"/>
                    <a:lumOff val="25000"/>
                  </a:srgbClr>
                </a:solidFill>
                <a:effectLst/>
                <a:uLnTx/>
                <a:uFillTx/>
                <a:latin typeface="Times New Roman"/>
                <a:ea typeface="+mj-ea"/>
                <a:cs typeface="Times New Roman"/>
              </a:rPr>
              <a:t>THANK  </a:t>
            </a:r>
            <a:br>
              <a:rPr kumimoji="0" lang="en-US" sz="8000" b="1" i="0" u="none" strike="noStrike" kern="1200" cap="none" spc="-50" normalizeH="0" baseline="0" noProof="0" dirty="0">
                <a:ln>
                  <a:noFill/>
                </a:ln>
                <a:solidFill>
                  <a:srgbClr val="000000">
                    <a:lumMod val="75000"/>
                    <a:lumOff val="25000"/>
                  </a:srgbClr>
                </a:solidFill>
                <a:effectLst/>
                <a:uLnTx/>
                <a:uFillTx/>
                <a:latin typeface="Times New Roman"/>
                <a:ea typeface="+mj-ea"/>
                <a:cs typeface="Times New Roman"/>
              </a:rPr>
            </a:br>
            <a:r>
              <a:rPr kumimoji="0" lang="en-US" sz="8000" b="1" i="0" u="none" strike="noStrike" kern="1200" cap="none" spc="-50" normalizeH="0" baseline="0" noProof="0" dirty="0">
                <a:ln>
                  <a:noFill/>
                </a:ln>
                <a:solidFill>
                  <a:srgbClr val="000000">
                    <a:lumMod val="75000"/>
                    <a:lumOff val="25000"/>
                  </a:srgbClr>
                </a:solidFill>
                <a:effectLst/>
                <a:uLnTx/>
                <a:uFillTx/>
                <a:latin typeface="Times New Roman"/>
                <a:ea typeface="+mj-ea"/>
                <a:cs typeface="Times New Roman"/>
              </a:rPr>
              <a:t>   YOU…</a:t>
            </a:r>
            <a:endParaRPr lang="en-IN" sz="8000" dirty="0"/>
          </a:p>
        </p:txBody>
      </p:sp>
    </p:spTree>
    <p:extLst>
      <p:ext uri="{BB962C8B-B14F-4D97-AF65-F5344CB8AC3E}">
        <p14:creationId xmlns:p14="http://schemas.microsoft.com/office/powerpoint/2010/main" val="322370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ABSTRACT</a:t>
            </a:r>
          </a:p>
        </p:txBody>
      </p:sp>
      <p:sp>
        <p:nvSpPr>
          <p:cNvPr id="3" name="TextBox 2">
            <a:extLst>
              <a:ext uri="{FF2B5EF4-FFF2-40B4-BE49-F238E27FC236}">
                <a16:creationId xmlns:a16="http://schemas.microsoft.com/office/drawing/2014/main" id="{4BA8BE41-4247-8463-BF9D-4EA66B4E3467}"/>
              </a:ext>
            </a:extLst>
          </p:cNvPr>
          <p:cNvSpPr txBox="1"/>
          <p:nvPr/>
        </p:nvSpPr>
        <p:spPr>
          <a:xfrm>
            <a:off x="871268" y="1199072"/>
            <a:ext cx="10705381" cy="4457952"/>
          </a:xfrm>
          <a:prstGeom prst="rect">
            <a:avLst/>
          </a:prstGeom>
          <a:noFill/>
        </p:spPr>
        <p:txBody>
          <a:bodyPr wrap="square" rtlCol="0">
            <a:spAutoFit/>
          </a:bodyPr>
          <a:lstStyle/>
          <a:p>
            <a:pPr algn="just">
              <a:lnSpc>
                <a:spcPct val="150000"/>
              </a:lnSpc>
            </a:pPr>
            <a:r>
              <a:rPr lang="en-GB" dirty="0"/>
              <a:t>              </a:t>
            </a:r>
            <a:r>
              <a:rPr lang="en-GB" sz="2400" dirty="0" err="1">
                <a:latin typeface="Times New Roman" panose="02020603050405020304" pitchFamily="18" charset="0"/>
                <a:cs typeface="Times New Roman" panose="02020603050405020304" pitchFamily="18" charset="0"/>
              </a:rPr>
              <a:t>ResQure</a:t>
            </a:r>
            <a:r>
              <a:rPr lang="en-GB" sz="2400" dirty="0">
                <a:latin typeface="Times New Roman" panose="02020603050405020304" pitchFamily="18" charset="0"/>
                <a:cs typeface="Times New Roman" panose="02020603050405020304" pitchFamily="18" charset="0"/>
              </a:rPr>
              <a:t> is a groundbreaking project aimed at addressing the dual challenges of </a:t>
            </a:r>
            <a:r>
              <a:rPr lang="en-GB" sz="2400" b="1" dirty="0">
                <a:latin typeface="Times New Roman" panose="02020603050405020304" pitchFamily="18" charset="0"/>
                <a:cs typeface="Times New Roman" panose="02020603050405020304" pitchFamily="18" charset="0"/>
              </a:rPr>
              <a:t>urban food waste and food insecurity </a:t>
            </a:r>
            <a:r>
              <a:rPr lang="en-GB" sz="2400" dirty="0">
                <a:latin typeface="Times New Roman" panose="02020603050405020304" pitchFamily="18" charset="0"/>
                <a:cs typeface="Times New Roman" panose="02020603050405020304" pitchFamily="18" charset="0"/>
              </a:rPr>
              <a:t>through the establishment of an innovative surplus food redistribution platform</a:t>
            </a:r>
            <a:r>
              <a:rPr lang="en-GB" dirty="0">
                <a:latin typeface="+mj-lt"/>
              </a:rPr>
              <a:t>. </a:t>
            </a:r>
            <a:r>
              <a:rPr lang="en-GB" sz="2400" dirty="0">
                <a:latin typeface="Times New Roman" panose="02020603050405020304" pitchFamily="18" charset="0"/>
                <a:cs typeface="Times New Roman" panose="02020603050405020304" pitchFamily="18" charset="0"/>
              </a:rPr>
              <a:t>Through advanced algorithms, real-time tracking, and community engagement, </a:t>
            </a:r>
            <a:r>
              <a:rPr lang="en-GB" sz="2400" dirty="0" err="1">
                <a:latin typeface="Times New Roman" panose="02020603050405020304" pitchFamily="18" charset="0"/>
                <a:cs typeface="Times New Roman" panose="02020603050405020304" pitchFamily="18" charset="0"/>
              </a:rPr>
              <a:t>ResQure</a:t>
            </a:r>
            <a:r>
              <a:rPr lang="en-GB" sz="2400" dirty="0">
                <a:latin typeface="Times New Roman" panose="02020603050405020304" pitchFamily="18" charset="0"/>
                <a:cs typeface="Times New Roman" panose="02020603050405020304" pitchFamily="18" charset="0"/>
              </a:rPr>
              <a:t> efficiently matches surplus food with recipient needs, minimizing waste and addressing hunger-related challenges. By harnessing the power of surplus food redistribution, </a:t>
            </a:r>
            <a:r>
              <a:rPr lang="en-GB" sz="2400" dirty="0" err="1">
                <a:latin typeface="Times New Roman" panose="02020603050405020304" pitchFamily="18" charset="0"/>
                <a:cs typeface="Times New Roman" panose="02020603050405020304" pitchFamily="18" charset="0"/>
              </a:rPr>
              <a:t>ResQure</a:t>
            </a:r>
            <a:r>
              <a:rPr lang="en-GB" sz="2400" dirty="0">
                <a:latin typeface="Times New Roman" panose="02020603050405020304" pitchFamily="18" charset="0"/>
                <a:cs typeface="Times New Roman" panose="02020603050405020304" pitchFamily="18" charset="0"/>
              </a:rPr>
              <a:t> aims to reduce food waste, alleviate hunger-related issues, and build a more equitable and resilient food system for communities worldwide.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653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sz="2000" b="1" dirty="0">
                <a:latin typeface="Times New Roman"/>
                <a:cs typeface="Calibri" panose="020F0502020204030204"/>
              </a:rPr>
              <a:t>Digital Platform Development</a:t>
            </a:r>
            <a:r>
              <a:rPr lang="en-GB" sz="2000" dirty="0">
                <a:latin typeface="Times New Roman"/>
                <a:cs typeface="Calibri" panose="020F0502020204030204"/>
              </a:rPr>
              <a:t>: Develop a user-friendly digital platform that serves as the central hub for surplus food redistribution. The platform should allow surplus food suppliers to easily list their excess inventory and enable recipients to submit specific requests based on their needs.</a:t>
            </a:r>
          </a:p>
          <a:p>
            <a:pPr marL="285750" indent="-285750">
              <a:lnSpc>
                <a:spcPct val="150000"/>
              </a:lnSpc>
              <a:buFont typeface="Arial"/>
              <a:buChar char="•"/>
            </a:pPr>
            <a:r>
              <a:rPr lang="en-GB" sz="2000" b="1" dirty="0">
                <a:latin typeface="Times New Roman"/>
                <a:cs typeface="Calibri" panose="020F0502020204030204"/>
              </a:rPr>
              <a:t>Integration of AI Algorithms</a:t>
            </a:r>
            <a:r>
              <a:rPr lang="en-GB" sz="2000" dirty="0">
                <a:latin typeface="Times New Roman"/>
                <a:cs typeface="Calibri" panose="020F0502020204030204"/>
              </a:rPr>
              <a:t>: Incorporate advanced AI algorithms into the platform to optimize surplus food distribution. These algorithms will </a:t>
            </a:r>
            <a:r>
              <a:rPr lang="en-GB" sz="2000" dirty="0" err="1">
                <a:latin typeface="Times New Roman"/>
                <a:cs typeface="Calibri" panose="020F0502020204030204"/>
              </a:rPr>
              <a:t>analyze</a:t>
            </a:r>
            <a:r>
              <a:rPr lang="en-GB" sz="2000" dirty="0">
                <a:latin typeface="Times New Roman"/>
                <a:cs typeface="Calibri" panose="020F0502020204030204"/>
              </a:rPr>
              <a:t> surplus food listings and recipient requests in real-time, matching them based on factors such as proximity, quantity, and urgency to ensure efficient redistribution.</a:t>
            </a:r>
          </a:p>
          <a:p>
            <a:pPr marL="285750" indent="-285750">
              <a:lnSpc>
                <a:spcPct val="150000"/>
              </a:lnSpc>
              <a:buFont typeface="Arial"/>
              <a:buChar char="•"/>
            </a:pPr>
            <a:r>
              <a:rPr lang="en-GB" sz="2000" b="1" dirty="0">
                <a:latin typeface="Times New Roman"/>
                <a:cs typeface="Calibri" panose="020F0502020204030204"/>
              </a:rPr>
              <a:t>Real-Time Tracking and Transparency</a:t>
            </a:r>
            <a:r>
              <a:rPr lang="en-GB" sz="2000" dirty="0">
                <a:latin typeface="Times New Roman"/>
                <a:cs typeface="Calibri" panose="020F0502020204030204"/>
              </a:rPr>
              <a:t>: Implement real-time tracking functionality on the platform, allowing users to monitor the status of their listings and requests throughout the redistribution process. This promotes transparency and accountability, building trust among users and stakeholders.</a:t>
            </a:r>
            <a:endParaRPr lang="en-US" sz="2000" dirty="0">
              <a:latin typeface="Times New Roman"/>
              <a:cs typeface="Calibri" panose="020F0502020204030204"/>
            </a:endParaRPr>
          </a:p>
        </p:txBody>
      </p:sp>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fontScale="90000"/>
          </a:bodyPr>
          <a:lstStyle/>
          <a:p>
            <a:pPr algn="ctr"/>
            <a:endParaRPr lang="en-US" dirty="0"/>
          </a:p>
        </p:txBody>
      </p:sp>
      <p:pic>
        <p:nvPicPr>
          <p:cNvPr id="9" name="Picture 8">
            <a:extLst>
              <a:ext uri="{FF2B5EF4-FFF2-40B4-BE49-F238E27FC236}">
                <a16:creationId xmlns:a16="http://schemas.microsoft.com/office/drawing/2014/main" id="{A2CF6F48-4F9E-C391-A124-42C54899280B}"/>
              </a:ext>
            </a:extLst>
          </p:cNvPr>
          <p:cNvPicPr>
            <a:picLocks noChangeAspect="1"/>
          </p:cNvPicPr>
          <p:nvPr/>
        </p:nvPicPr>
        <p:blipFill>
          <a:blip r:embed="rId2"/>
          <a:stretch>
            <a:fillRect/>
          </a:stretch>
        </p:blipFill>
        <p:spPr>
          <a:xfrm>
            <a:off x="1828800" y="207035"/>
            <a:ext cx="8652294" cy="5753819"/>
          </a:xfrm>
          <a:prstGeom prst="rect">
            <a:avLst/>
          </a:prstGeom>
        </p:spPr>
      </p:pic>
    </p:spTree>
    <p:extLst>
      <p:ext uri="{BB962C8B-B14F-4D97-AF65-F5344CB8AC3E}">
        <p14:creationId xmlns:p14="http://schemas.microsoft.com/office/powerpoint/2010/main" val="319987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Wingdings" panose="05000000000000000000" pitchFamily="2" charset="2"/>
              <a:buChar char="§"/>
            </a:pPr>
            <a:r>
              <a:rPr lang="en-IN" b="1" dirty="0">
                <a:effectLst/>
              </a:rPr>
              <a:t>Backend Development:</a:t>
            </a:r>
            <a:endParaRPr lang="en-IN" b="1" dirty="0"/>
          </a:p>
          <a:p>
            <a:pPr rtl="0"/>
            <a:r>
              <a:rPr lang="en-IN" dirty="0">
                <a:effectLst/>
              </a:rPr>
              <a:t>         </a:t>
            </a:r>
            <a:r>
              <a:rPr lang="en-IN" dirty="0" err="1"/>
              <a:t>Environemt</a:t>
            </a:r>
            <a:r>
              <a:rPr lang="en-IN" dirty="0">
                <a:effectLst/>
              </a:rPr>
              <a:t>: Node JS</a:t>
            </a:r>
            <a:endParaRPr lang="en-IN" dirty="0"/>
          </a:p>
          <a:p>
            <a:pPr rtl="0"/>
            <a:r>
              <a:rPr lang="en-IN" dirty="0">
                <a:effectLst/>
              </a:rPr>
              <a:t>         Framework:  </a:t>
            </a:r>
            <a:r>
              <a:rPr lang="en-IN" dirty="0"/>
              <a:t>Express </a:t>
            </a:r>
            <a:r>
              <a:rPr lang="en-IN" dirty="0" err="1"/>
              <a:t>js</a:t>
            </a:r>
            <a:r>
              <a:rPr lang="en-IN" dirty="0">
                <a:effectLst/>
              </a:rPr>
              <a:t> (for building</a:t>
            </a:r>
            <a:r>
              <a:rPr lang="en-IN" dirty="0"/>
              <a:t> </a:t>
            </a:r>
            <a:r>
              <a:rPr lang="en-IN" dirty="0">
                <a:effectLst/>
              </a:rPr>
              <a:t>applications)</a:t>
            </a:r>
            <a:endParaRPr lang="en-IN" dirty="0"/>
          </a:p>
          <a:p>
            <a:pPr rtl="0"/>
            <a:r>
              <a:rPr lang="en-IN" dirty="0">
                <a:effectLst/>
              </a:rPr>
              <a:t>         Database: </a:t>
            </a:r>
            <a:r>
              <a:rPr lang="en-IN" dirty="0" err="1"/>
              <a:t>MongoDb</a:t>
            </a:r>
            <a:r>
              <a:rPr lang="en-IN" dirty="0">
                <a:effectLst/>
              </a:rPr>
              <a:t> (for storing data)</a:t>
            </a:r>
            <a:endParaRPr lang="en-IN" dirty="0"/>
          </a:p>
          <a:p>
            <a:pPr rtl="0"/>
            <a:r>
              <a:rPr lang="en-IN" dirty="0">
                <a:effectLst/>
              </a:rPr>
              <a:t>         API Development: REST Framework (for building RESTful APIs)</a:t>
            </a:r>
          </a:p>
          <a:p>
            <a:pPr rtl="0"/>
            <a:endParaRPr lang="en-IN" dirty="0"/>
          </a:p>
          <a:p>
            <a:pPr marL="285750" indent="-285750" rtl="0">
              <a:buFont typeface="Wingdings" panose="05000000000000000000" pitchFamily="2" charset="2"/>
              <a:buChar char="§"/>
            </a:pPr>
            <a:r>
              <a:rPr lang="en-IN" b="1" dirty="0">
                <a:effectLst/>
              </a:rPr>
              <a:t>Frontend Development:</a:t>
            </a:r>
            <a:endParaRPr lang="en-IN" b="1" dirty="0"/>
          </a:p>
          <a:p>
            <a:pPr rtl="0"/>
            <a:r>
              <a:rPr lang="en-IN" dirty="0">
                <a:effectLst/>
              </a:rPr>
              <a:t>         Framework: Flutter(for building android applications)</a:t>
            </a:r>
          </a:p>
          <a:p>
            <a:pPr rtl="0"/>
            <a:r>
              <a:rPr lang="en-IN" dirty="0"/>
              <a:t>         Programming Language: Dart</a:t>
            </a:r>
          </a:p>
          <a:p>
            <a:pPr rtl="0"/>
            <a:r>
              <a:rPr lang="en-IN" dirty="0">
                <a:effectLst/>
              </a:rPr>
              <a:t>         UI Framework: </a:t>
            </a:r>
            <a:r>
              <a:rPr lang="en-IN" dirty="0"/>
              <a:t>Figma</a:t>
            </a:r>
            <a:r>
              <a:rPr lang="en-IN" dirty="0">
                <a:effectLst/>
              </a:rPr>
              <a:t> (for pre-built UI components)</a:t>
            </a:r>
            <a:endParaRPr lang="en-IN" dirty="0"/>
          </a:p>
          <a:p>
            <a:pPr algn="l">
              <a:buFont typeface="+mj-lt"/>
              <a:buAutoNum type="arabicPeriod"/>
            </a:pPr>
            <a:endParaRPr lang="en-IN" b="0"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316148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a16="http://schemas.microsoft.com/office/drawing/2014/main" id="{D656250E-BA25-39F2-857C-995E7D4905D6}"/>
              </a:ext>
            </a:extLst>
          </p:cNvPr>
          <p:cNvSpPr txBox="1"/>
          <p:nvPr/>
        </p:nvSpPr>
        <p:spPr>
          <a:xfrm>
            <a:off x="686698" y="1323975"/>
            <a:ext cx="11153775" cy="501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GB" sz="2400" dirty="0">
                <a:latin typeface="Times New Roman"/>
                <a:cs typeface="Calibri" panose="020F0502020204030204"/>
              </a:rPr>
              <a:t>One unique aspect of this project is its innovative approach to surplus food redistribution through the integration of advanced technology, such as artificial intelligence (AI) algorithms, with </a:t>
            </a:r>
            <a:r>
              <a:rPr lang="en-GB" sz="2400" b="1" dirty="0">
                <a:latin typeface="Times New Roman"/>
                <a:cs typeface="Calibri" panose="020F0502020204030204"/>
              </a:rPr>
              <a:t>Community-Based Organizations (CBOs) and Non-Governmental Organizations (NGOs)</a:t>
            </a:r>
          </a:p>
          <a:p>
            <a:pPr marL="285750" indent="-285750" algn="just">
              <a:lnSpc>
                <a:spcPct val="150000"/>
              </a:lnSpc>
              <a:buFont typeface="Arial"/>
              <a:buChar char="•"/>
            </a:pPr>
            <a:r>
              <a:rPr lang="en-GB" sz="2400" dirty="0">
                <a:latin typeface="Times New Roman"/>
                <a:cs typeface="Calibri" panose="020F0502020204030204"/>
              </a:rPr>
              <a:t>Our algorithms </a:t>
            </a:r>
            <a:r>
              <a:rPr lang="en-GB" sz="2400" dirty="0" err="1">
                <a:latin typeface="Times New Roman"/>
                <a:cs typeface="Calibri" panose="020F0502020204030204"/>
              </a:rPr>
              <a:t>analyze</a:t>
            </a:r>
            <a:r>
              <a:rPr lang="en-GB" sz="2400" dirty="0">
                <a:latin typeface="Times New Roman"/>
                <a:cs typeface="Calibri" panose="020F0502020204030204"/>
              </a:rPr>
              <a:t> various factors, such as supply and demand, geographical location, and dietary preferences, to make data-driven decisions in real-time While by partnering with CBOs and NGOs, the project gains access to grassroots networks and local expertise, enhancing its reach and impact within communities.</a:t>
            </a:r>
          </a:p>
          <a:p>
            <a:pPr marL="285750" indent="-285750" algn="just">
              <a:lnSpc>
                <a:spcPct val="150000"/>
              </a:lnSpc>
              <a:buFont typeface="Arial"/>
              <a:buChar char="•"/>
            </a:pPr>
            <a:endParaRPr lang="en-US" sz="2400" b="1" dirty="0">
              <a:latin typeface="Times New Roman"/>
              <a:cs typeface="Calibri" panose="020F0502020204030204"/>
            </a:endParaRPr>
          </a:p>
        </p:txBody>
      </p:sp>
    </p:spTree>
    <p:extLst>
      <p:ext uri="{BB962C8B-B14F-4D97-AF65-F5344CB8AC3E}">
        <p14:creationId xmlns:p14="http://schemas.microsoft.com/office/powerpoint/2010/main" val="145435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a16="http://schemas.microsoft.com/office/drawing/2014/main" id="{D656250E-BA25-39F2-857C-995E7D4905D6}"/>
              </a:ext>
            </a:extLst>
          </p:cNvPr>
          <p:cNvSpPr txBox="1"/>
          <p:nvPr/>
        </p:nvSpPr>
        <p:spPr>
          <a:xfrm>
            <a:off x="660819" y="923025"/>
            <a:ext cx="11153775" cy="501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sz="2400" dirty="0">
                <a:latin typeface="Times New Roman"/>
                <a:cs typeface="Calibri" panose="020F0502020204030204"/>
              </a:rPr>
              <a:t>The social relevance of the </a:t>
            </a:r>
            <a:r>
              <a:rPr lang="en-GB" sz="2400" dirty="0" err="1">
                <a:latin typeface="Times New Roman"/>
                <a:cs typeface="Calibri" panose="020F0502020204030204"/>
              </a:rPr>
              <a:t>ResQure</a:t>
            </a:r>
            <a:r>
              <a:rPr lang="en-GB" sz="2400" dirty="0">
                <a:latin typeface="Times New Roman"/>
                <a:cs typeface="Calibri" panose="020F0502020204030204"/>
              </a:rPr>
              <a:t> project is paramount, addressing critical issues that impact communities worldwide. At its core, </a:t>
            </a:r>
            <a:r>
              <a:rPr lang="en-GB" sz="2400" dirty="0" err="1">
                <a:latin typeface="Times New Roman"/>
                <a:cs typeface="Calibri" panose="020F0502020204030204"/>
              </a:rPr>
              <a:t>ResQure</a:t>
            </a:r>
            <a:r>
              <a:rPr lang="en-GB" sz="2400" dirty="0">
                <a:latin typeface="Times New Roman"/>
                <a:cs typeface="Calibri" panose="020F0502020204030204"/>
              </a:rPr>
              <a:t> tackles two interconnected challenges: food waste and food insecurity</a:t>
            </a:r>
          </a:p>
          <a:p>
            <a:pPr marL="285750" indent="-285750">
              <a:lnSpc>
                <a:spcPct val="150000"/>
              </a:lnSpc>
              <a:buFont typeface="Arial"/>
              <a:buChar char="•"/>
            </a:pPr>
            <a:r>
              <a:rPr lang="en-GB" sz="2400" dirty="0">
                <a:latin typeface="Times New Roman"/>
                <a:cs typeface="Calibri" panose="020F0502020204030204"/>
              </a:rPr>
              <a:t> Through innovative technology and grassroots partnerships, </a:t>
            </a:r>
            <a:r>
              <a:rPr lang="en-GB" sz="2400" dirty="0" err="1">
                <a:latin typeface="Times New Roman"/>
                <a:cs typeface="Calibri" panose="020F0502020204030204"/>
              </a:rPr>
              <a:t>ResQure</a:t>
            </a:r>
            <a:r>
              <a:rPr lang="en-GB" sz="2400" dirty="0">
                <a:latin typeface="Times New Roman"/>
                <a:cs typeface="Calibri" panose="020F0502020204030204"/>
              </a:rPr>
              <a:t> promotes a sense of solidarity and shared responsibility, building stronger, more resilient communities.</a:t>
            </a:r>
          </a:p>
          <a:p>
            <a:pPr marL="285750" indent="-285750">
              <a:lnSpc>
                <a:spcPct val="150000"/>
              </a:lnSpc>
              <a:buFont typeface="Arial"/>
              <a:buChar char="•"/>
            </a:pPr>
            <a:r>
              <a:rPr lang="en-GB" sz="2400" dirty="0">
                <a:latin typeface="Times New Roman"/>
                <a:cs typeface="Calibri" panose="020F0502020204030204"/>
              </a:rPr>
              <a:t> Ultimately, the social relevance of </a:t>
            </a:r>
            <a:r>
              <a:rPr lang="en-GB" sz="2400" dirty="0" err="1">
                <a:latin typeface="Times New Roman"/>
                <a:cs typeface="Calibri" panose="020F0502020204030204"/>
              </a:rPr>
              <a:t>ResQure</a:t>
            </a:r>
            <a:r>
              <a:rPr lang="en-GB" sz="2400" dirty="0">
                <a:latin typeface="Times New Roman"/>
                <a:cs typeface="Calibri" panose="020F0502020204030204"/>
              </a:rPr>
              <a:t> extends beyond mere food redistribution—it embodies a commitment to social justice, environmental sustainability, and human dignity, laying the foundation for a more inclusive and compassionate society.</a:t>
            </a:r>
            <a:endParaRPr lang="en-US" sz="2400" dirty="0">
              <a:latin typeface="Times New Roman"/>
              <a:cs typeface="Calibri" panose="020F0502020204030204"/>
            </a:endParaRPr>
          </a:p>
        </p:txBody>
      </p:sp>
    </p:spTree>
    <p:extLst>
      <p:ext uri="{BB962C8B-B14F-4D97-AF65-F5344CB8AC3E}">
        <p14:creationId xmlns:p14="http://schemas.microsoft.com/office/powerpoint/2010/main" val="147395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GB" sz="2000" dirty="0">
                <a:latin typeface="Times New Roman"/>
                <a:cs typeface="Calibri" panose="020F0502020204030204"/>
              </a:rPr>
              <a:t>Smith, J., &amp; Johnson, A. (2022). Optimizing surplus food redistribution using artificial intelligence algorithms. Food Security Journal, 8(3), 215-230. DOI:10.1007/s12571-022-02456-7</a:t>
            </a:r>
          </a:p>
          <a:p>
            <a:pPr marL="342900" indent="-342900">
              <a:lnSpc>
                <a:spcPct val="150000"/>
              </a:lnSpc>
              <a:buFont typeface="Arial" panose="020B0604020202020204" pitchFamily="34" charset="0"/>
              <a:buChar char="•"/>
            </a:pPr>
            <a:r>
              <a:rPr lang="en-GB" sz="2000" dirty="0">
                <a:latin typeface="Times New Roman"/>
                <a:cs typeface="Calibri" panose="020F0502020204030204"/>
              </a:rPr>
              <a:t>Sai </a:t>
            </a:r>
            <a:r>
              <a:rPr lang="en-GB" sz="2000" dirty="0" err="1">
                <a:latin typeface="Times New Roman"/>
                <a:cs typeface="Calibri" panose="020F0502020204030204"/>
              </a:rPr>
              <a:t>Sushanth</a:t>
            </a:r>
            <a:r>
              <a:rPr lang="en-GB" sz="2000" dirty="0">
                <a:latin typeface="Times New Roman"/>
                <a:cs typeface="Calibri" panose="020F0502020204030204"/>
              </a:rPr>
              <a:t> </a:t>
            </a:r>
            <a:r>
              <a:rPr lang="en-GB" sz="2000" dirty="0" err="1">
                <a:latin typeface="Times New Roman"/>
                <a:cs typeface="Calibri" panose="020F0502020204030204"/>
              </a:rPr>
              <a:t>Nukala,Silva</a:t>
            </a:r>
            <a:r>
              <a:rPr lang="en-GB" sz="2000" dirty="0">
                <a:latin typeface="Times New Roman"/>
                <a:cs typeface="Calibri" panose="020F0502020204030204"/>
              </a:rPr>
              <a:t> A. M. U. (2022). Developing Food Charity Operations Management System.</a:t>
            </a:r>
          </a:p>
          <a:p>
            <a:pPr marL="342900" indent="-342900">
              <a:lnSpc>
                <a:spcPct val="150000"/>
              </a:lnSpc>
              <a:buFont typeface="Arial" panose="020B0604020202020204" pitchFamily="34" charset="0"/>
              <a:buChar char="•"/>
            </a:pPr>
            <a:r>
              <a:rPr lang="en-GB" sz="2000" dirty="0">
                <a:latin typeface="Times New Roman"/>
                <a:cs typeface="Calibri" panose="020F0502020204030204"/>
              </a:rPr>
              <a:t>Food Recovery Network. (2020). Community-based strategies for surplus food redistribution. Food Recovery Network. </a:t>
            </a:r>
            <a:r>
              <a:rPr lang="en-GB" sz="2000" dirty="0">
                <a:latin typeface="Times New Roman"/>
                <a:cs typeface="Calibri" panose="020F0502020204030204"/>
                <a:hlinkClick r:id="rId2"/>
              </a:rPr>
              <a:t>https://www.foodrecoverynetwork.org/community-strategies</a:t>
            </a:r>
            <a:endParaRPr lang="en-GB" sz="2000" dirty="0">
              <a:latin typeface="Times New Roman"/>
              <a:cs typeface="Calibri" panose="020F0502020204030204"/>
            </a:endParaRPr>
          </a:p>
          <a:p>
            <a:pPr marL="342900" indent="-342900">
              <a:lnSpc>
                <a:spcPct val="150000"/>
              </a:lnSpc>
              <a:buFont typeface="Arial" panose="020B0604020202020204" pitchFamily="34" charset="0"/>
              <a:buChar char="•"/>
            </a:pPr>
            <a:r>
              <a:rPr lang="en-IN" sz="2000" b="0" i="0" dirty="0">
                <a:solidFill>
                  <a:srgbClr val="1F1F1F"/>
                </a:solidFill>
                <a:effectLst/>
                <a:latin typeface="ElsevierSans"/>
              </a:rPr>
              <a:t>Aiello Giuseppe(2014)</a:t>
            </a:r>
            <a:r>
              <a:rPr lang="en-GB" sz="2000" b="0" i="0" dirty="0">
                <a:solidFill>
                  <a:srgbClr val="1F1F1F"/>
                </a:solidFill>
                <a:effectLst/>
                <a:latin typeface="Times New Roman"/>
                <a:cs typeface="Calibri" panose="020F0502020204030204"/>
              </a:rPr>
              <a:t>.</a:t>
            </a:r>
            <a:r>
              <a:rPr lang="en-GB" sz="2000" b="0" i="0" dirty="0">
                <a:solidFill>
                  <a:srgbClr val="1F1F1F"/>
                </a:solidFill>
                <a:effectLst/>
                <a:latin typeface="ElsevierGulliver"/>
              </a:rPr>
              <a:t> Economic benefits from food recovery at the retail stage: An application to Italian food chains</a:t>
            </a:r>
          </a:p>
          <a:p>
            <a:pPr marL="342900" indent="-342900">
              <a:lnSpc>
                <a:spcPct val="150000"/>
              </a:lnSpc>
              <a:buFont typeface="Arial" panose="020B0604020202020204" pitchFamily="34" charset="0"/>
              <a:buChar char="•"/>
            </a:pPr>
            <a:r>
              <a:rPr lang="en-GB" sz="2000" b="0" i="0" dirty="0">
                <a:solidFill>
                  <a:srgbClr val="1F1F1F"/>
                </a:solidFill>
                <a:effectLst/>
                <a:latin typeface="ElsevierGulliver"/>
              </a:rPr>
              <a:t>Bharani S; E. Mohanraj; Sujith M; </a:t>
            </a:r>
            <a:r>
              <a:rPr lang="en-GB" sz="2000" b="0" i="0" dirty="0" err="1">
                <a:solidFill>
                  <a:srgbClr val="1F1F1F"/>
                </a:solidFill>
                <a:effectLst/>
                <a:latin typeface="ElsevierGulliver"/>
              </a:rPr>
              <a:t>Vinothkumar</a:t>
            </a:r>
            <a:r>
              <a:rPr lang="en-GB" sz="2000" b="0" i="0" dirty="0">
                <a:solidFill>
                  <a:srgbClr val="1F1F1F"/>
                </a:solidFill>
                <a:effectLst/>
                <a:latin typeface="ElsevierGulliver"/>
              </a:rPr>
              <a:t> P. </a:t>
            </a:r>
            <a:r>
              <a:rPr lang="en-GB" sz="2000" u="none" strike="noStrike" dirty="0">
                <a:solidFill>
                  <a:srgbClr val="1F1F1F"/>
                </a:solidFill>
                <a:highlight>
                  <a:srgbClr val="FFFFFF"/>
                </a:highlight>
                <a:latin typeface="ElsevierGulliver"/>
              </a:rPr>
              <a:t>(2024).</a:t>
            </a:r>
            <a:r>
              <a:rPr lang="en-GB" sz="2000" b="1" i="0" dirty="0">
                <a:solidFill>
                  <a:srgbClr val="333333"/>
                </a:solidFill>
                <a:effectLst/>
                <a:highlight>
                  <a:srgbClr val="FFFFFF"/>
                </a:highlight>
                <a:latin typeface="HelveticaNeue Regular"/>
              </a:rPr>
              <a:t> </a:t>
            </a:r>
            <a:r>
              <a:rPr lang="en-GB" sz="2000" i="0" dirty="0">
                <a:solidFill>
                  <a:srgbClr val="333333"/>
                </a:solidFill>
                <a:effectLst/>
                <a:highlight>
                  <a:srgbClr val="FFFFFF"/>
                </a:highlight>
                <a:latin typeface="HelveticaNeue Regular"/>
              </a:rPr>
              <a:t>Optimizing Surplus Food Management: A User-Centric Application Approach</a:t>
            </a:r>
          </a:p>
          <a:p>
            <a:pPr marL="342900" indent="-342900">
              <a:lnSpc>
                <a:spcPct val="150000"/>
              </a:lnSpc>
              <a:buFont typeface="Arial" panose="020B0604020202020204" pitchFamily="34" charset="0"/>
              <a:buChar char="•"/>
            </a:pPr>
            <a:endParaRPr lang="en-GB" sz="2000" b="0" i="0" dirty="0">
              <a:solidFill>
                <a:srgbClr val="1F1F1F"/>
              </a:solidFill>
              <a:effectLst/>
              <a:latin typeface="ElsevierGulliver"/>
            </a:endParaRPr>
          </a:p>
        </p:txBody>
      </p:sp>
    </p:spTree>
    <p:extLst>
      <p:ext uri="{BB962C8B-B14F-4D97-AF65-F5344CB8AC3E}">
        <p14:creationId xmlns:p14="http://schemas.microsoft.com/office/powerpoint/2010/main" val="109052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793630" y="3720487"/>
            <a:ext cx="10058400" cy="563562"/>
          </a:xfrm>
        </p:spPr>
        <p:txBody>
          <a:bodyPr>
            <a:noAutofit/>
          </a:bodyPr>
          <a:lstStyle/>
          <a:p>
            <a:pPr algn="ctr"/>
            <a:br>
              <a:rPr lang="en-IN" sz="4000" b="1" i="1" dirty="0">
                <a:solidFill>
                  <a:srgbClr val="00B050"/>
                </a:solidFill>
                <a:latin typeface="Cambria Math" panose="02040503050406030204" pitchFamily="18" charset="0"/>
                <a:ea typeface="Cambria Math" panose="02040503050406030204" pitchFamily="18" charset="0"/>
              </a:rPr>
            </a:br>
            <a:r>
              <a:rPr lang="en-IN" sz="4000" b="1" i="1" dirty="0">
                <a:solidFill>
                  <a:srgbClr val="00B050"/>
                </a:solidFill>
                <a:latin typeface="Cambria Math" panose="02040503050406030204" pitchFamily="18" charset="0"/>
                <a:ea typeface="Cambria Math" panose="02040503050406030204" pitchFamily="18" charset="0"/>
              </a:rPr>
              <a:t>     </a:t>
            </a:r>
            <a:br>
              <a:rPr lang="en-IN" sz="4000" b="1" i="1" dirty="0">
                <a:solidFill>
                  <a:srgbClr val="00B050"/>
                </a:solidFill>
                <a:latin typeface="Cambria Math" panose="02040503050406030204" pitchFamily="18" charset="0"/>
                <a:ea typeface="Cambria Math" panose="02040503050406030204" pitchFamily="18" charset="0"/>
              </a:rPr>
            </a:br>
            <a:r>
              <a:rPr lang="en-IN" sz="4000" b="1" i="1" dirty="0">
                <a:solidFill>
                  <a:srgbClr val="00B050"/>
                </a:solidFill>
                <a:latin typeface="Cambria Math" panose="02040503050406030204" pitchFamily="18" charset="0"/>
                <a:ea typeface="Cambria Math" panose="02040503050406030204" pitchFamily="18" charset="0"/>
              </a:rPr>
              <a:t> </a:t>
            </a:r>
            <a:endParaRPr lang="en-US" b="1" dirty="0">
              <a:latin typeface="Times New Roman"/>
              <a:cs typeface="Times New Roman"/>
            </a:endParaRP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TextBox 2">
            <a:extLst>
              <a:ext uri="{FF2B5EF4-FFF2-40B4-BE49-F238E27FC236}">
                <a16:creationId xmlns:a16="http://schemas.microsoft.com/office/drawing/2014/main" id="{589E7CA1-C4C2-E48C-C66F-73970F12AE12}"/>
              </a:ext>
            </a:extLst>
          </p:cNvPr>
          <p:cNvSpPr txBox="1"/>
          <p:nvPr/>
        </p:nvSpPr>
        <p:spPr>
          <a:xfrm>
            <a:off x="1319842" y="793630"/>
            <a:ext cx="8859328" cy="4708981"/>
          </a:xfrm>
          <a:prstGeom prst="rect">
            <a:avLst/>
          </a:prstGeom>
          <a:noFill/>
        </p:spPr>
        <p:txBody>
          <a:bodyPr wrap="square" rtlCol="0">
            <a:spAutoFit/>
          </a:bodyPr>
          <a:lstStyle/>
          <a:p>
            <a:pPr algn="ctr"/>
            <a:r>
              <a:rPr lang="en-GB" sz="6000" b="1" i="1" dirty="0">
                <a:latin typeface="Cambria Math" panose="02040503050406030204" pitchFamily="18" charset="0"/>
                <a:ea typeface="Cambria Math" panose="02040503050406030204" pitchFamily="18" charset="0"/>
              </a:rPr>
              <a:t>TOGETHER </a:t>
            </a:r>
            <a:br>
              <a:rPr lang="en-GB" sz="6000" b="1" i="1" dirty="0">
                <a:latin typeface="Cambria Math" panose="02040503050406030204" pitchFamily="18" charset="0"/>
                <a:ea typeface="Cambria Math" panose="02040503050406030204" pitchFamily="18" charset="0"/>
              </a:rPr>
            </a:br>
            <a:r>
              <a:rPr lang="en-GB" sz="6000" b="1" i="1" dirty="0">
                <a:latin typeface="Cambria Math" panose="02040503050406030204" pitchFamily="18" charset="0"/>
                <a:ea typeface="Cambria Math" panose="02040503050406030204" pitchFamily="18" charset="0"/>
              </a:rPr>
              <a:t>WE CAN TURN </a:t>
            </a:r>
          </a:p>
          <a:p>
            <a:pPr algn="ctr"/>
            <a:r>
              <a:rPr lang="en-GB" sz="6000" b="1" i="1" dirty="0">
                <a:solidFill>
                  <a:srgbClr val="C00000"/>
                </a:solidFill>
                <a:latin typeface="Cambria Math" panose="02040503050406030204" pitchFamily="18" charset="0"/>
                <a:ea typeface="Cambria Math" panose="02040503050406030204" pitchFamily="18" charset="0"/>
              </a:rPr>
              <a:t>EXCESS</a:t>
            </a:r>
            <a:r>
              <a:rPr lang="en-GB" sz="6000" b="1" i="1" dirty="0">
                <a:latin typeface="Cambria Math" panose="02040503050406030204" pitchFamily="18" charset="0"/>
                <a:ea typeface="Cambria Math" panose="02040503050406030204" pitchFamily="18" charset="0"/>
              </a:rPr>
              <a:t> </a:t>
            </a:r>
            <a:br>
              <a:rPr lang="en-GB" sz="6000" b="1" i="1" dirty="0">
                <a:latin typeface="Cambria Math" panose="02040503050406030204" pitchFamily="18" charset="0"/>
                <a:ea typeface="Cambria Math" panose="02040503050406030204" pitchFamily="18" charset="0"/>
              </a:rPr>
            </a:br>
            <a:r>
              <a:rPr lang="en-GB" sz="6000" b="1" i="1" dirty="0">
                <a:latin typeface="Cambria Math" panose="02040503050406030204" pitchFamily="18" charset="0"/>
                <a:ea typeface="Cambria Math" panose="02040503050406030204" pitchFamily="18" charset="0"/>
              </a:rPr>
              <a:t>INTO </a:t>
            </a:r>
            <a:br>
              <a:rPr lang="en-GB" sz="6000" b="1" i="1" dirty="0">
                <a:latin typeface="Cambria Math" panose="02040503050406030204" pitchFamily="18" charset="0"/>
                <a:ea typeface="Cambria Math" panose="02040503050406030204" pitchFamily="18" charset="0"/>
              </a:rPr>
            </a:br>
            <a:r>
              <a:rPr lang="en-GB" sz="6000" b="1" i="1" dirty="0">
                <a:solidFill>
                  <a:srgbClr val="00B050"/>
                </a:solidFill>
                <a:latin typeface="Cambria Math" panose="02040503050406030204" pitchFamily="18" charset="0"/>
                <a:ea typeface="Cambria Math" panose="02040503050406030204" pitchFamily="18" charset="0"/>
              </a:rPr>
              <a:t>SUCCESS</a:t>
            </a:r>
            <a:endParaRPr lang="en-IN" sz="6000" dirty="0"/>
          </a:p>
        </p:txBody>
      </p:sp>
    </p:spTree>
    <p:extLst>
      <p:ext uri="{BB962C8B-B14F-4D97-AF65-F5344CB8AC3E}">
        <p14:creationId xmlns:p14="http://schemas.microsoft.com/office/powerpoint/2010/main" val="26267503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577</TotalTime>
  <Words>704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Calibri Light</vt:lpstr>
      <vt:lpstr>Cambria Math</vt:lpstr>
      <vt:lpstr>ElsevierGulliver</vt:lpstr>
      <vt:lpstr>ElsevierSans</vt:lpstr>
      <vt:lpstr>HelveticaNeue Regular</vt:lpstr>
      <vt:lpstr>Söhne</vt:lpstr>
      <vt:lpstr>Times New Roman</vt:lpstr>
      <vt:lpstr>Wingdings</vt:lpstr>
      <vt:lpstr>Retrospect</vt:lpstr>
      <vt:lpstr>SURPLUS FOOD MANAGEMENT    ResQure</vt:lpstr>
      <vt:lpstr>ABSTRACT</vt:lpstr>
      <vt:lpstr>PROPOSED SOLUTION</vt:lpstr>
      <vt:lpstr>PowerPoint Presentation</vt:lpstr>
      <vt:lpstr>TECHNOLOGY USED</vt:lpstr>
      <vt:lpstr>NOVELTY</vt:lpstr>
      <vt:lpstr>SOCIAL RELEVANCE</vt:lpstr>
      <vt:lpstr>REFERENCES</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DHANUSH V</cp:lastModifiedBy>
  <cp:revision>107</cp:revision>
  <dcterms:created xsi:type="dcterms:W3CDTF">2019-10-16T03:03:10Z</dcterms:created>
  <dcterms:modified xsi:type="dcterms:W3CDTF">2024-05-19T17:16:29Z</dcterms:modified>
</cp:coreProperties>
</file>