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8"/>
  </p:notesMasterIdLst>
  <p:sldIdLst>
    <p:sldId id="256" r:id="rId2"/>
    <p:sldId id="257" r:id="rId3"/>
    <p:sldId id="372" r:id="rId4"/>
    <p:sldId id="374" r:id="rId5"/>
    <p:sldId id="375" r:id="rId6"/>
    <p:sldId id="376" r:id="rId7"/>
    <p:sldId id="377" r:id="rId8"/>
    <p:sldId id="378" r:id="rId9"/>
    <p:sldId id="379" r:id="rId10"/>
    <p:sldId id="380" r:id="rId11"/>
    <p:sldId id="381" r:id="rId12"/>
    <p:sldId id="382" r:id="rId13"/>
    <p:sldId id="383" r:id="rId14"/>
    <p:sldId id="384" r:id="rId15"/>
    <p:sldId id="385" r:id="rId16"/>
    <p:sldId id="386" r:id="rId17"/>
    <p:sldId id="387" r:id="rId18"/>
    <p:sldId id="388" r:id="rId19"/>
    <p:sldId id="389" r:id="rId20"/>
    <p:sldId id="390" r:id="rId21"/>
    <p:sldId id="391" r:id="rId22"/>
    <p:sldId id="393" r:id="rId23"/>
    <p:sldId id="373" r:id="rId24"/>
    <p:sldId id="369" r:id="rId25"/>
    <p:sldId id="370" r:id="rId26"/>
    <p:sldId id="37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06-10-2024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08891" y="2964722"/>
            <a:ext cx="10515600" cy="1325563"/>
          </a:xfrm>
          <a:prstGeom prst="rect">
            <a:avLst/>
          </a:prstGeom>
        </p:spPr>
        <p:txBody>
          <a:bodyPr vert="horz" lIns="91440" tIns="45720" rIns="91440" bIns="45720" rtlCol="0" anchor="ctr">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70000"/>
              </a:lnSpc>
            </a:pPr>
            <a:r>
              <a:rPr lang="en-GB" sz="9600" dirty="0"/>
              <a:t>ENHANCING AUTISM SPECTRUM DISORDER DETECTION WITH GAME-BASED ASSESSMENT</a:t>
            </a:r>
            <a:br>
              <a:rPr lang="en-GB" sz="9600" dirty="0"/>
            </a:br>
            <a:endParaRPr lang="en-IN" sz="9600" dirty="0">
              <a:solidFill>
                <a:srgbClr val="7030A0"/>
              </a:solidFill>
              <a:latin typeface="Verdana" panose="020B0604030504040204" pitchFamily="34" charset="0"/>
              <a:ea typeface="+mn-ea"/>
              <a:cs typeface="+mn-cs"/>
            </a:endParaRPr>
          </a:p>
          <a:p>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288757" y="5183902"/>
            <a:ext cx="53857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Dr.</a:t>
            </a:r>
            <a:r>
              <a:rPr lang="en-IN" altLang="en-US" sz="2400" b="1" dirty="0">
                <a:solidFill>
                  <a:srgbClr val="FF0000"/>
                </a:solidFill>
              </a:rPr>
              <a:t> K </a:t>
            </a:r>
            <a:r>
              <a:rPr lang="en-IN" altLang="en-US" sz="2400" b="1" dirty="0" err="1">
                <a:solidFill>
                  <a:srgbClr val="FF0000"/>
                </a:solidFill>
              </a:rPr>
              <a:t>Ananthajothi</a:t>
            </a:r>
            <a:r>
              <a:rPr lang="en-IN" altLang="en-US" sz="2400" b="1" dirty="0">
                <a:solidFill>
                  <a:srgbClr val="FF0000"/>
                </a:solidFill>
              </a:rPr>
              <a:t> M.E.,</a:t>
            </a:r>
            <a:r>
              <a:rPr lang="en-IN" altLang="en-US" sz="2400" b="1" dirty="0" err="1">
                <a:solidFill>
                  <a:srgbClr val="FF0000"/>
                </a:solidFill>
              </a:rPr>
              <a:t>Ph.D</a:t>
            </a:r>
            <a:r>
              <a:rPr lang="en-IN" altLang="en-US" sz="2400" b="1" dirty="0">
                <a:solidFill>
                  <a:srgbClr val="FF0000"/>
                </a:solidFill>
              </a:rPr>
              <a:t>.,</a:t>
            </a:r>
          </a:p>
          <a:p>
            <a:pPr>
              <a:spcBef>
                <a:spcPct val="0"/>
              </a:spcBef>
              <a:buClrTx/>
              <a:buFontTx/>
              <a:buNone/>
            </a:pPr>
            <a:r>
              <a:rPr lang="en-IN" altLang="en-US" sz="2400" b="1" dirty="0">
                <a:solidFill>
                  <a:srgbClr val="FF0000"/>
                </a:solidFill>
              </a:rPr>
              <a:t>Associate Professor</a:t>
            </a:r>
          </a:p>
          <a:p>
            <a:pPr>
              <a:spcBef>
                <a:spcPct val="0"/>
              </a:spcBef>
              <a:buClrTx/>
              <a:buFontTx/>
              <a:buNone/>
            </a:pPr>
            <a:endParaRPr lang="en-IN" altLang="en-US" sz="24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5919537" y="5183902"/>
            <a:ext cx="53857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GB" altLang="en-US" sz="2400" b="1" dirty="0">
                <a:solidFill>
                  <a:srgbClr val="FF0000"/>
                </a:solidFill>
              </a:rPr>
              <a:t>M</a:t>
            </a:r>
            <a:r>
              <a:rPr lang="en-IN" altLang="en-US" sz="2400" b="1" dirty="0">
                <a:solidFill>
                  <a:srgbClr val="FF0000"/>
                </a:solidFill>
              </a:rPr>
              <a:t>OHANAPRIYA E  210701164</a:t>
            </a:r>
          </a:p>
          <a:p>
            <a:pPr>
              <a:spcBef>
                <a:spcPct val="0"/>
              </a:spcBef>
              <a:buClrTx/>
              <a:buFontTx/>
              <a:buNone/>
            </a:pPr>
            <a:r>
              <a:rPr lang="en-IN" altLang="en-US" sz="2400" b="1" dirty="0">
                <a:solidFill>
                  <a:srgbClr val="FF0000"/>
                </a:solidFill>
              </a:rPr>
              <a:t>MUKHILAN S </a:t>
            </a:r>
            <a:r>
              <a:rPr lang="en-IN" altLang="en-US" sz="2400" b="1" dirty="0" err="1">
                <a:solidFill>
                  <a:srgbClr val="FF0000"/>
                </a:solidFill>
              </a:rPr>
              <a:t>S</a:t>
            </a:r>
            <a:r>
              <a:rPr lang="en-IN" altLang="en-US" sz="2400" b="1" dirty="0">
                <a:solidFill>
                  <a:srgbClr val="FF0000"/>
                </a:solidFill>
              </a:rPr>
              <a:t>      210701169</a:t>
            </a:r>
          </a:p>
          <a:p>
            <a:pPr>
              <a:spcBef>
                <a:spcPct val="0"/>
              </a:spcBef>
              <a:buClrTx/>
              <a:buFontTx/>
              <a:buNone/>
            </a:pPr>
            <a:endParaRPr lang="en-IN" altLang="en-US" sz="24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
        <p:nvSpPr>
          <p:cNvPr id="2" name="TextBox 1">
            <a:extLst>
              <a:ext uri="{FF2B5EF4-FFF2-40B4-BE49-F238E27FC236}">
                <a16:creationId xmlns:a16="http://schemas.microsoft.com/office/drawing/2014/main" id="{C308B2D1-5CFE-567C-1097-EBE20F6D4F9B}"/>
              </a:ext>
            </a:extLst>
          </p:cNvPr>
          <p:cNvSpPr txBox="1">
            <a:spLocks noChangeArrowheads="1"/>
          </p:cNvSpPr>
          <p:nvPr/>
        </p:nvSpPr>
        <p:spPr bwMode="auto">
          <a:xfrm>
            <a:off x="7800112" y="4634338"/>
            <a:ext cx="3505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r">
              <a:spcBef>
                <a:spcPct val="0"/>
              </a:spcBef>
              <a:buClrTx/>
              <a:buFontTx/>
              <a:buNone/>
            </a:pPr>
            <a:r>
              <a:rPr lang="en-IN" altLang="en-US" sz="2400" b="1" dirty="0">
                <a:solidFill>
                  <a:srgbClr val="FF0000"/>
                </a:solidFill>
              </a:rPr>
              <a:t>B21A2425C23</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8</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10</a:t>
            </a:fld>
            <a:endParaRPr lang="en-IN"/>
          </a:p>
        </p:txBody>
      </p:sp>
      <p:graphicFrame>
        <p:nvGraphicFramePr>
          <p:cNvPr id="8" name="Table 7">
            <a:extLst>
              <a:ext uri="{FF2B5EF4-FFF2-40B4-BE49-F238E27FC236}">
                <a16:creationId xmlns:a16="http://schemas.microsoft.com/office/drawing/2014/main" id="{5E0F54FA-36EA-04C8-6B50-AABF73C081EA}"/>
              </a:ext>
            </a:extLst>
          </p:cNvPr>
          <p:cNvGraphicFramePr>
            <a:graphicFrameLocks noGrp="1"/>
          </p:cNvGraphicFramePr>
          <p:nvPr>
            <p:extLst>
              <p:ext uri="{D42A27DB-BD31-4B8C-83A1-F6EECF244321}">
                <p14:modId xmlns:p14="http://schemas.microsoft.com/office/powerpoint/2010/main" val="4231690089"/>
              </p:ext>
            </p:extLst>
          </p:nvPr>
        </p:nvGraphicFramePr>
        <p:xfrm>
          <a:off x="755650" y="1906438"/>
          <a:ext cx="10812373" cy="4224443"/>
        </p:xfrm>
        <a:graphic>
          <a:graphicData uri="http://schemas.openxmlformats.org/drawingml/2006/table">
            <a:tbl>
              <a:tblPr>
                <a:noFill/>
              </a:tblPr>
              <a:tblGrid>
                <a:gridCol w="1578769">
                  <a:extLst>
                    <a:ext uri="{9D8B030D-6E8A-4147-A177-3AD203B41FA5}">
                      <a16:colId xmlns:a16="http://schemas.microsoft.com/office/drawing/2014/main" val="2824342059"/>
                    </a:ext>
                  </a:extLst>
                </a:gridCol>
                <a:gridCol w="1646870">
                  <a:extLst>
                    <a:ext uri="{9D8B030D-6E8A-4147-A177-3AD203B41FA5}">
                      <a16:colId xmlns:a16="http://schemas.microsoft.com/office/drawing/2014/main" val="2441164400"/>
                    </a:ext>
                  </a:extLst>
                </a:gridCol>
                <a:gridCol w="2023658">
                  <a:extLst>
                    <a:ext uri="{9D8B030D-6E8A-4147-A177-3AD203B41FA5}">
                      <a16:colId xmlns:a16="http://schemas.microsoft.com/office/drawing/2014/main" val="2196893852"/>
                    </a:ext>
                  </a:extLst>
                </a:gridCol>
                <a:gridCol w="2602486">
                  <a:extLst>
                    <a:ext uri="{9D8B030D-6E8A-4147-A177-3AD203B41FA5}">
                      <a16:colId xmlns:a16="http://schemas.microsoft.com/office/drawing/2014/main" val="3429206766"/>
                    </a:ext>
                  </a:extLst>
                </a:gridCol>
                <a:gridCol w="1386873">
                  <a:extLst>
                    <a:ext uri="{9D8B030D-6E8A-4147-A177-3AD203B41FA5}">
                      <a16:colId xmlns:a16="http://schemas.microsoft.com/office/drawing/2014/main" val="261062802"/>
                    </a:ext>
                  </a:extLst>
                </a:gridCol>
                <a:gridCol w="1573717">
                  <a:extLst>
                    <a:ext uri="{9D8B030D-6E8A-4147-A177-3AD203B41FA5}">
                      <a16:colId xmlns:a16="http://schemas.microsoft.com/office/drawing/2014/main" val="2170541507"/>
                    </a:ext>
                  </a:extLst>
                </a:gridCol>
              </a:tblGrid>
              <a:tr h="932633">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PAPER</a:t>
                      </a:r>
                      <a:br>
                        <a:rPr lang="en-IN" sz="2000" b="1">
                          <a:latin typeface="Times New Roman"/>
                          <a:ea typeface="Times New Roman"/>
                          <a:cs typeface="Times New Roman"/>
                          <a:sym typeface="Times New Roman"/>
                        </a:rPr>
                      </a:br>
                      <a:r>
                        <a:rPr lang="en-IN" sz="2000" b="1">
                          <a:latin typeface="Times New Roman"/>
                          <a:ea typeface="Times New Roman"/>
                          <a:cs typeface="Times New Roman"/>
                          <a:sym typeface="Times New Roman"/>
                        </a:rPr>
                        <a:t>TITLE</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AUTHOR</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PROBLEM STATEMENT</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IMPLEMENTATION</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PROS</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CONS</a:t>
                      </a:r>
                      <a:endParaRPr sz="2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3926777374"/>
                  </a:ext>
                </a:extLst>
              </a:tr>
              <a:tr h="3180728">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 Hidden Markov Models to Estimate the Probability of Having Autistic Children</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pt-BR" sz="2000" b="0" dirty="0">
                          <a:latin typeface="Times New Roman"/>
                          <a:ea typeface="Times New Roman"/>
                          <a:cs typeface="Times New Roman"/>
                          <a:sym typeface="Times New Roman"/>
                        </a:rPr>
                        <a:t> Emerson A. Carvalho, Caio P. Santana, Igor D. Rodrigues, Lucelmo Lacerda, Guilherme Sousa Bastos</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1700" b="0" dirty="0">
                          <a:latin typeface="Times New Roman"/>
                          <a:ea typeface="Times New Roman"/>
                          <a:cs typeface="Times New Roman"/>
                          <a:sym typeface="Times New Roman"/>
                        </a:rPr>
                        <a:t> </a:t>
                      </a:r>
                      <a:r>
                        <a:rPr lang="en-GB" sz="1700" b="0" dirty="0">
                          <a:latin typeface="Times New Roman"/>
                          <a:ea typeface="Times New Roman"/>
                          <a:cs typeface="Times New Roman"/>
                          <a:sym typeface="Times New Roman"/>
                        </a:rPr>
                        <a:t>The paper explores the genetic heritability of Autism Spectrum Disorder (ASD) and aims to estimate the probability of autistic parents having autistic children using Hidden Markov Models (HMMs).</a:t>
                      </a:r>
                      <a:endParaRPr sz="17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500" b="0" dirty="0">
                          <a:latin typeface="Times New Roman"/>
                          <a:ea typeface="Times New Roman"/>
                          <a:cs typeface="Times New Roman"/>
                          <a:sym typeface="Times New Roman"/>
                        </a:rPr>
                        <a:t> Using statistical data on autism heritability and the association of gender with the recurrence of autism among siblings, the authors develop an HMM to predict the likelihood of autistic children based on their parents' characteristics. The model suggests probabilities of ≈ 33% for female children and ≈ 80% for male children to inherit ASD from autistic parents.</a:t>
                      </a:r>
                      <a:endParaRPr sz="15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Provides a quantitative model to estimate the risk of ASD based on genetic factors.</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Relies heavily on statistical data, which may vary and affect the model's accuracy.</a:t>
                      </a:r>
                      <a:endParaRPr sz="2000" b="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3970549083"/>
                  </a:ext>
                </a:extLst>
              </a:tr>
            </a:tbl>
          </a:graphicData>
        </a:graphic>
      </p:graphicFrame>
    </p:spTree>
    <p:extLst>
      <p:ext uri="{BB962C8B-B14F-4D97-AF65-F5344CB8AC3E}">
        <p14:creationId xmlns:p14="http://schemas.microsoft.com/office/powerpoint/2010/main" val="365319822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9</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11</a:t>
            </a:fld>
            <a:endParaRPr lang="en-IN"/>
          </a:p>
        </p:txBody>
      </p:sp>
      <p:graphicFrame>
        <p:nvGraphicFramePr>
          <p:cNvPr id="8" name="Table 7">
            <a:extLst>
              <a:ext uri="{FF2B5EF4-FFF2-40B4-BE49-F238E27FC236}">
                <a16:creationId xmlns:a16="http://schemas.microsoft.com/office/drawing/2014/main" id="{5E0F54FA-36EA-04C8-6B50-AABF73C081EA}"/>
              </a:ext>
            </a:extLst>
          </p:cNvPr>
          <p:cNvGraphicFramePr>
            <a:graphicFrameLocks noGrp="1"/>
          </p:cNvGraphicFramePr>
          <p:nvPr>
            <p:extLst>
              <p:ext uri="{D42A27DB-BD31-4B8C-83A1-F6EECF244321}">
                <p14:modId xmlns:p14="http://schemas.microsoft.com/office/powerpoint/2010/main" val="1946391265"/>
              </p:ext>
            </p:extLst>
          </p:nvPr>
        </p:nvGraphicFramePr>
        <p:xfrm>
          <a:off x="755650" y="1906438"/>
          <a:ext cx="10812373" cy="4113361"/>
        </p:xfrm>
        <a:graphic>
          <a:graphicData uri="http://schemas.openxmlformats.org/drawingml/2006/table">
            <a:tbl>
              <a:tblPr>
                <a:noFill/>
              </a:tblPr>
              <a:tblGrid>
                <a:gridCol w="1578769">
                  <a:extLst>
                    <a:ext uri="{9D8B030D-6E8A-4147-A177-3AD203B41FA5}">
                      <a16:colId xmlns:a16="http://schemas.microsoft.com/office/drawing/2014/main" val="2824342059"/>
                    </a:ext>
                  </a:extLst>
                </a:gridCol>
                <a:gridCol w="1646870">
                  <a:extLst>
                    <a:ext uri="{9D8B030D-6E8A-4147-A177-3AD203B41FA5}">
                      <a16:colId xmlns:a16="http://schemas.microsoft.com/office/drawing/2014/main" val="2441164400"/>
                    </a:ext>
                  </a:extLst>
                </a:gridCol>
                <a:gridCol w="2023658">
                  <a:extLst>
                    <a:ext uri="{9D8B030D-6E8A-4147-A177-3AD203B41FA5}">
                      <a16:colId xmlns:a16="http://schemas.microsoft.com/office/drawing/2014/main" val="2196893852"/>
                    </a:ext>
                  </a:extLst>
                </a:gridCol>
                <a:gridCol w="2602486">
                  <a:extLst>
                    <a:ext uri="{9D8B030D-6E8A-4147-A177-3AD203B41FA5}">
                      <a16:colId xmlns:a16="http://schemas.microsoft.com/office/drawing/2014/main" val="3429206766"/>
                    </a:ext>
                  </a:extLst>
                </a:gridCol>
                <a:gridCol w="1386873">
                  <a:extLst>
                    <a:ext uri="{9D8B030D-6E8A-4147-A177-3AD203B41FA5}">
                      <a16:colId xmlns:a16="http://schemas.microsoft.com/office/drawing/2014/main" val="261062802"/>
                    </a:ext>
                  </a:extLst>
                </a:gridCol>
                <a:gridCol w="1573717">
                  <a:extLst>
                    <a:ext uri="{9D8B030D-6E8A-4147-A177-3AD203B41FA5}">
                      <a16:colId xmlns:a16="http://schemas.microsoft.com/office/drawing/2014/main" val="2170541507"/>
                    </a:ext>
                  </a:extLst>
                </a:gridCol>
              </a:tblGrid>
              <a:tr h="932633">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PAPER</a:t>
                      </a:r>
                      <a:br>
                        <a:rPr lang="en-IN" sz="2000" b="1">
                          <a:latin typeface="Times New Roman"/>
                          <a:ea typeface="Times New Roman"/>
                          <a:cs typeface="Times New Roman"/>
                          <a:sym typeface="Times New Roman"/>
                        </a:rPr>
                      </a:br>
                      <a:r>
                        <a:rPr lang="en-IN" sz="2000" b="1">
                          <a:latin typeface="Times New Roman"/>
                          <a:ea typeface="Times New Roman"/>
                          <a:cs typeface="Times New Roman"/>
                          <a:sym typeface="Times New Roman"/>
                        </a:rPr>
                        <a:t>TITLE</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AUTHOR</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PROBLEM STATEMENT</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IMPLEMENTATION</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PROS</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CONS</a:t>
                      </a:r>
                      <a:endParaRPr sz="2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3926777374"/>
                  </a:ext>
                </a:extLst>
              </a:tr>
              <a:tr h="3180728">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Detecting High-Functioning Autism in Adults Using Eye Tracking and Machine Learning</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0" dirty="0">
                          <a:latin typeface="Times New Roman"/>
                          <a:ea typeface="Times New Roman"/>
                          <a:cs typeface="Times New Roman"/>
                          <a:sym typeface="Times New Roman"/>
                        </a:rPr>
                        <a:t>Victoria </a:t>
                      </a:r>
                      <a:r>
                        <a:rPr lang="en-IN" sz="2000" b="0" dirty="0" err="1">
                          <a:latin typeface="Times New Roman"/>
                          <a:ea typeface="Times New Roman"/>
                          <a:cs typeface="Times New Roman"/>
                          <a:sym typeface="Times New Roman"/>
                        </a:rPr>
                        <a:t>Yaneva</a:t>
                      </a:r>
                      <a:r>
                        <a:rPr lang="en-IN" sz="2000" b="0" dirty="0">
                          <a:latin typeface="Times New Roman"/>
                          <a:ea typeface="Times New Roman"/>
                          <a:cs typeface="Times New Roman"/>
                          <a:sym typeface="Times New Roman"/>
                        </a:rPr>
                        <a:t>, Le An Ha, </a:t>
                      </a:r>
                      <a:r>
                        <a:rPr lang="en-IN" sz="2000" b="0" dirty="0" err="1">
                          <a:latin typeface="Times New Roman"/>
                          <a:ea typeface="Times New Roman"/>
                          <a:cs typeface="Times New Roman"/>
                          <a:sym typeface="Times New Roman"/>
                        </a:rPr>
                        <a:t>Sukru</a:t>
                      </a:r>
                      <a:r>
                        <a:rPr lang="en-IN" sz="2000" b="0" dirty="0">
                          <a:latin typeface="Times New Roman"/>
                          <a:ea typeface="Times New Roman"/>
                          <a:cs typeface="Times New Roman"/>
                          <a:sym typeface="Times New Roman"/>
                        </a:rPr>
                        <a:t> </a:t>
                      </a:r>
                      <a:r>
                        <a:rPr lang="en-IN" sz="2000" b="0" dirty="0" err="1">
                          <a:latin typeface="Times New Roman"/>
                          <a:ea typeface="Times New Roman"/>
                          <a:cs typeface="Times New Roman"/>
                          <a:sym typeface="Times New Roman"/>
                        </a:rPr>
                        <a:t>Eraslan</a:t>
                      </a:r>
                      <a:r>
                        <a:rPr lang="en-IN" sz="2000" b="0" dirty="0">
                          <a:latin typeface="Times New Roman"/>
                          <a:ea typeface="Times New Roman"/>
                          <a:cs typeface="Times New Roman"/>
                          <a:sym typeface="Times New Roman"/>
                        </a:rPr>
                        <a:t>, Yeliz </a:t>
                      </a:r>
                      <a:r>
                        <a:rPr lang="en-IN" sz="2000" b="0" dirty="0" err="1">
                          <a:latin typeface="Times New Roman"/>
                          <a:ea typeface="Times New Roman"/>
                          <a:cs typeface="Times New Roman"/>
                          <a:sym typeface="Times New Roman"/>
                        </a:rPr>
                        <a:t>Yesilada</a:t>
                      </a:r>
                      <a:r>
                        <a:rPr lang="en-IN" sz="2000" b="0" dirty="0">
                          <a:latin typeface="Times New Roman"/>
                          <a:ea typeface="Times New Roman"/>
                          <a:cs typeface="Times New Roman"/>
                          <a:sym typeface="Times New Roman"/>
                        </a:rPr>
                        <a:t>, Ruslan </a:t>
                      </a:r>
                      <a:r>
                        <a:rPr lang="en-IN" sz="2000" b="0" dirty="0" err="1">
                          <a:latin typeface="Times New Roman"/>
                          <a:ea typeface="Times New Roman"/>
                          <a:cs typeface="Times New Roman"/>
                          <a:sym typeface="Times New Roman"/>
                        </a:rPr>
                        <a:t>Mitkov</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1400" b="0" dirty="0">
                          <a:latin typeface="Times New Roman"/>
                          <a:ea typeface="Times New Roman"/>
                          <a:cs typeface="Times New Roman"/>
                          <a:sym typeface="Times New Roman"/>
                        </a:rPr>
                        <a:t> </a:t>
                      </a:r>
                      <a:r>
                        <a:rPr lang="en-GB" sz="1400" b="0" dirty="0">
                          <a:latin typeface="Times New Roman"/>
                          <a:ea typeface="Times New Roman"/>
                          <a:cs typeface="Times New Roman"/>
                          <a:sym typeface="Times New Roman"/>
                        </a:rPr>
                        <a:t>This study investigates whether eye-tracking data can be used to detect high-functioning autism (HFA) in adults. It aims to develop an automated screening method using machine learning classifiers trained on visual processing differences captured through eye-tracking while participants interact with web pages.</a:t>
                      </a:r>
                      <a:endParaRPr sz="14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900" b="0" dirty="0">
                          <a:latin typeface="Times New Roman"/>
                          <a:ea typeface="Times New Roman"/>
                          <a:cs typeface="Times New Roman"/>
                          <a:sym typeface="Times New Roman"/>
                        </a:rPr>
                        <a:t> The authors recorded eye movements of adult participants with and without autism during web page interactions. They used this data to train machine learning classifiers, achieving around 74% accuracy in detecting autism.</a:t>
                      </a:r>
                      <a:endParaRPr sz="19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Provides a non-invasive, cost-effective method for detecting HFA in adults.</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The approach may not capture all the nuances of autism, particularly in diverse populations.</a:t>
                      </a:r>
                      <a:endParaRPr sz="2000" b="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3970549083"/>
                  </a:ext>
                </a:extLst>
              </a:tr>
            </a:tbl>
          </a:graphicData>
        </a:graphic>
      </p:graphicFrame>
    </p:spTree>
    <p:extLst>
      <p:ext uri="{BB962C8B-B14F-4D97-AF65-F5344CB8AC3E}">
        <p14:creationId xmlns:p14="http://schemas.microsoft.com/office/powerpoint/2010/main" val="264625047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10</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12</a:t>
            </a:fld>
            <a:endParaRPr lang="en-IN"/>
          </a:p>
        </p:txBody>
      </p:sp>
      <p:graphicFrame>
        <p:nvGraphicFramePr>
          <p:cNvPr id="8" name="Table 7">
            <a:extLst>
              <a:ext uri="{FF2B5EF4-FFF2-40B4-BE49-F238E27FC236}">
                <a16:creationId xmlns:a16="http://schemas.microsoft.com/office/drawing/2014/main" id="{5E0F54FA-36EA-04C8-6B50-AABF73C081EA}"/>
              </a:ext>
            </a:extLst>
          </p:cNvPr>
          <p:cNvGraphicFramePr>
            <a:graphicFrameLocks noGrp="1"/>
          </p:cNvGraphicFramePr>
          <p:nvPr>
            <p:extLst>
              <p:ext uri="{D42A27DB-BD31-4B8C-83A1-F6EECF244321}">
                <p14:modId xmlns:p14="http://schemas.microsoft.com/office/powerpoint/2010/main" val="3685955778"/>
              </p:ext>
            </p:extLst>
          </p:nvPr>
        </p:nvGraphicFramePr>
        <p:xfrm>
          <a:off x="755650" y="1906438"/>
          <a:ext cx="10812373" cy="4163483"/>
        </p:xfrm>
        <a:graphic>
          <a:graphicData uri="http://schemas.openxmlformats.org/drawingml/2006/table">
            <a:tbl>
              <a:tblPr>
                <a:noFill/>
              </a:tblPr>
              <a:tblGrid>
                <a:gridCol w="1578769">
                  <a:extLst>
                    <a:ext uri="{9D8B030D-6E8A-4147-A177-3AD203B41FA5}">
                      <a16:colId xmlns:a16="http://schemas.microsoft.com/office/drawing/2014/main" val="2824342059"/>
                    </a:ext>
                  </a:extLst>
                </a:gridCol>
                <a:gridCol w="1646870">
                  <a:extLst>
                    <a:ext uri="{9D8B030D-6E8A-4147-A177-3AD203B41FA5}">
                      <a16:colId xmlns:a16="http://schemas.microsoft.com/office/drawing/2014/main" val="2441164400"/>
                    </a:ext>
                  </a:extLst>
                </a:gridCol>
                <a:gridCol w="2023658">
                  <a:extLst>
                    <a:ext uri="{9D8B030D-6E8A-4147-A177-3AD203B41FA5}">
                      <a16:colId xmlns:a16="http://schemas.microsoft.com/office/drawing/2014/main" val="2196893852"/>
                    </a:ext>
                  </a:extLst>
                </a:gridCol>
                <a:gridCol w="2602486">
                  <a:extLst>
                    <a:ext uri="{9D8B030D-6E8A-4147-A177-3AD203B41FA5}">
                      <a16:colId xmlns:a16="http://schemas.microsoft.com/office/drawing/2014/main" val="3429206766"/>
                    </a:ext>
                  </a:extLst>
                </a:gridCol>
                <a:gridCol w="1386873">
                  <a:extLst>
                    <a:ext uri="{9D8B030D-6E8A-4147-A177-3AD203B41FA5}">
                      <a16:colId xmlns:a16="http://schemas.microsoft.com/office/drawing/2014/main" val="261062802"/>
                    </a:ext>
                  </a:extLst>
                </a:gridCol>
                <a:gridCol w="1573717">
                  <a:extLst>
                    <a:ext uri="{9D8B030D-6E8A-4147-A177-3AD203B41FA5}">
                      <a16:colId xmlns:a16="http://schemas.microsoft.com/office/drawing/2014/main" val="2170541507"/>
                    </a:ext>
                  </a:extLst>
                </a:gridCol>
              </a:tblGrid>
              <a:tr h="932633">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PAPER</a:t>
                      </a:r>
                      <a:br>
                        <a:rPr lang="en-IN" sz="2000" b="1">
                          <a:latin typeface="Times New Roman"/>
                          <a:ea typeface="Times New Roman"/>
                          <a:cs typeface="Times New Roman"/>
                          <a:sym typeface="Times New Roman"/>
                        </a:rPr>
                      </a:br>
                      <a:r>
                        <a:rPr lang="en-IN" sz="2000" b="1">
                          <a:latin typeface="Times New Roman"/>
                          <a:ea typeface="Times New Roman"/>
                          <a:cs typeface="Times New Roman"/>
                          <a:sym typeface="Times New Roman"/>
                        </a:rPr>
                        <a:t>TITLE</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AUTHOR</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PROBLEM STATEMENT</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IMPLEMENTATION</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PROS</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CONS</a:t>
                      </a:r>
                      <a:endParaRPr sz="2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3926777374"/>
                  </a:ext>
                </a:extLst>
              </a:tr>
              <a:tr h="3180728">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Discriminative Few Shot Learning of Facial Dynamics in Interview Videos for Autism Trait Classification</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0" dirty="0">
                          <a:latin typeface="Times New Roman"/>
                          <a:ea typeface="Times New Roman"/>
                          <a:cs typeface="Times New Roman"/>
                          <a:sym typeface="Times New Roman"/>
                        </a:rPr>
                        <a:t>Na Zhang, Mindi Ruan, </a:t>
                      </a:r>
                      <a:r>
                        <a:rPr lang="en-IN" sz="2000" b="0" dirty="0" err="1">
                          <a:latin typeface="Times New Roman"/>
                          <a:ea typeface="Times New Roman"/>
                          <a:cs typeface="Times New Roman"/>
                          <a:sym typeface="Times New Roman"/>
                        </a:rPr>
                        <a:t>Shuo</a:t>
                      </a:r>
                      <a:r>
                        <a:rPr lang="en-IN" sz="2000" b="0" dirty="0">
                          <a:latin typeface="Times New Roman"/>
                          <a:ea typeface="Times New Roman"/>
                          <a:cs typeface="Times New Roman"/>
                          <a:sym typeface="Times New Roman"/>
                        </a:rPr>
                        <a:t> Wang, Lynn Paul, Xin Li</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1300" b="0" dirty="0">
                          <a:latin typeface="Times New Roman"/>
                          <a:ea typeface="Times New Roman"/>
                          <a:cs typeface="Times New Roman"/>
                          <a:sym typeface="Times New Roman"/>
                        </a:rPr>
                        <a:t> </a:t>
                      </a:r>
                      <a:r>
                        <a:rPr lang="en-GB" sz="1300" b="0" dirty="0">
                          <a:latin typeface="Times New Roman"/>
                          <a:ea typeface="Times New Roman"/>
                          <a:cs typeface="Times New Roman"/>
                          <a:sym typeface="Times New Roman"/>
                        </a:rPr>
                        <a:t>his paper addresses the challenge of classifying autism traits from long ADOS (Autism Diagnostic Observation Schedule) interview videos, which are complex and lengthy. The study aims to develop an automated method to classify individuals into Autism, Autism Spectrum, and Non-Spectrum categories using few-shot learning techniques.</a:t>
                      </a:r>
                      <a:endParaRPr sz="13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500" b="0" dirty="0">
                          <a:latin typeface="Times New Roman"/>
                          <a:ea typeface="Times New Roman"/>
                          <a:cs typeface="Times New Roman"/>
                          <a:sym typeface="Times New Roman"/>
                        </a:rPr>
                        <a:t>The authors propose a discriminative few-shot learning method that leverages </a:t>
                      </a:r>
                      <a:r>
                        <a:rPr lang="en-GB" sz="1500" b="0" dirty="0" err="1">
                          <a:latin typeface="Times New Roman"/>
                          <a:ea typeface="Times New Roman"/>
                          <a:cs typeface="Times New Roman"/>
                          <a:sym typeface="Times New Roman"/>
                        </a:rPr>
                        <a:t>spatio</a:t>
                      </a:r>
                      <a:r>
                        <a:rPr lang="en-GB" sz="1500" b="0" dirty="0">
                          <a:latin typeface="Times New Roman"/>
                          <a:ea typeface="Times New Roman"/>
                          <a:cs typeface="Times New Roman"/>
                          <a:sym typeface="Times New Roman"/>
                        </a:rPr>
                        <a:t>-temporal feature extraction, marginal fisher analysis, and scene-level fusion to </a:t>
                      </a:r>
                      <a:r>
                        <a:rPr lang="en-GB" sz="1500" b="0" dirty="0" err="1">
                          <a:latin typeface="Times New Roman"/>
                          <a:ea typeface="Times New Roman"/>
                          <a:cs typeface="Times New Roman"/>
                          <a:sym typeface="Times New Roman"/>
                        </a:rPr>
                        <a:t>analyze</a:t>
                      </a:r>
                      <a:r>
                        <a:rPr lang="en-GB" sz="1500" b="0" dirty="0">
                          <a:latin typeface="Times New Roman"/>
                          <a:ea typeface="Times New Roman"/>
                          <a:cs typeface="Times New Roman"/>
                          <a:sym typeface="Times New Roman"/>
                        </a:rPr>
                        <a:t> hour-long interview videos. They construct a three-category system and demonstrate that certain interview scenes carry more discriminative information for ASD trait classification.</a:t>
                      </a:r>
                      <a:endParaRPr sz="15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400" b="0" dirty="0">
                          <a:latin typeface="Times New Roman"/>
                          <a:ea typeface="Times New Roman"/>
                          <a:cs typeface="Times New Roman"/>
                          <a:sym typeface="Times New Roman"/>
                        </a:rPr>
                        <a:t>Provides a novel approach to </a:t>
                      </a:r>
                      <a:r>
                        <a:rPr lang="en-GB" sz="1400" b="0" dirty="0" err="1">
                          <a:latin typeface="Times New Roman"/>
                          <a:ea typeface="Times New Roman"/>
                          <a:cs typeface="Times New Roman"/>
                          <a:sym typeface="Times New Roman"/>
                        </a:rPr>
                        <a:t>analyze</a:t>
                      </a:r>
                      <a:r>
                        <a:rPr lang="en-GB" sz="1400" b="0" dirty="0">
                          <a:latin typeface="Times New Roman"/>
                          <a:ea typeface="Times New Roman"/>
                          <a:cs typeface="Times New Roman"/>
                          <a:sym typeface="Times New Roman"/>
                        </a:rPr>
                        <a:t> lengthy interview videos, which has been </a:t>
                      </a:r>
                      <a:r>
                        <a:rPr lang="en-GB" sz="1400" b="0" dirty="0" err="1">
                          <a:latin typeface="Times New Roman"/>
                          <a:ea typeface="Times New Roman"/>
                          <a:cs typeface="Times New Roman"/>
                          <a:sym typeface="Times New Roman"/>
                        </a:rPr>
                        <a:t>underexplored.Achieves</a:t>
                      </a:r>
                      <a:r>
                        <a:rPr lang="en-GB" sz="1400" b="0" dirty="0">
                          <a:latin typeface="Times New Roman"/>
                          <a:ea typeface="Times New Roman"/>
                          <a:cs typeface="Times New Roman"/>
                          <a:sym typeface="Times New Roman"/>
                        </a:rPr>
                        <a:t> high classification accuracy (91.72%) on the Caltech ADOS video dataset.</a:t>
                      </a:r>
                      <a:endParaRPr sz="14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The study is limited to the Caltech ADOS video dataset, which may not generalize to other datasets.</a:t>
                      </a:r>
                      <a:endParaRPr sz="2000" b="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3970549083"/>
                  </a:ext>
                </a:extLst>
              </a:tr>
            </a:tbl>
          </a:graphicData>
        </a:graphic>
      </p:graphicFrame>
    </p:spTree>
    <p:extLst>
      <p:ext uri="{BB962C8B-B14F-4D97-AF65-F5344CB8AC3E}">
        <p14:creationId xmlns:p14="http://schemas.microsoft.com/office/powerpoint/2010/main" val="248441837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11</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13</a:t>
            </a:fld>
            <a:endParaRPr lang="en-IN"/>
          </a:p>
        </p:txBody>
      </p:sp>
      <p:graphicFrame>
        <p:nvGraphicFramePr>
          <p:cNvPr id="8" name="Table 7">
            <a:extLst>
              <a:ext uri="{FF2B5EF4-FFF2-40B4-BE49-F238E27FC236}">
                <a16:creationId xmlns:a16="http://schemas.microsoft.com/office/drawing/2014/main" id="{5E0F54FA-36EA-04C8-6B50-AABF73C081EA}"/>
              </a:ext>
            </a:extLst>
          </p:cNvPr>
          <p:cNvGraphicFramePr>
            <a:graphicFrameLocks noGrp="1"/>
          </p:cNvGraphicFramePr>
          <p:nvPr>
            <p:extLst>
              <p:ext uri="{D42A27DB-BD31-4B8C-83A1-F6EECF244321}">
                <p14:modId xmlns:p14="http://schemas.microsoft.com/office/powerpoint/2010/main" val="2772179503"/>
              </p:ext>
            </p:extLst>
          </p:nvPr>
        </p:nvGraphicFramePr>
        <p:xfrm>
          <a:off x="755650" y="1906438"/>
          <a:ext cx="10812373" cy="4113361"/>
        </p:xfrm>
        <a:graphic>
          <a:graphicData uri="http://schemas.openxmlformats.org/drawingml/2006/table">
            <a:tbl>
              <a:tblPr>
                <a:noFill/>
              </a:tblPr>
              <a:tblGrid>
                <a:gridCol w="1578769">
                  <a:extLst>
                    <a:ext uri="{9D8B030D-6E8A-4147-A177-3AD203B41FA5}">
                      <a16:colId xmlns:a16="http://schemas.microsoft.com/office/drawing/2014/main" val="2824342059"/>
                    </a:ext>
                  </a:extLst>
                </a:gridCol>
                <a:gridCol w="1646870">
                  <a:extLst>
                    <a:ext uri="{9D8B030D-6E8A-4147-A177-3AD203B41FA5}">
                      <a16:colId xmlns:a16="http://schemas.microsoft.com/office/drawing/2014/main" val="2441164400"/>
                    </a:ext>
                  </a:extLst>
                </a:gridCol>
                <a:gridCol w="2023658">
                  <a:extLst>
                    <a:ext uri="{9D8B030D-6E8A-4147-A177-3AD203B41FA5}">
                      <a16:colId xmlns:a16="http://schemas.microsoft.com/office/drawing/2014/main" val="2196893852"/>
                    </a:ext>
                  </a:extLst>
                </a:gridCol>
                <a:gridCol w="2602486">
                  <a:extLst>
                    <a:ext uri="{9D8B030D-6E8A-4147-A177-3AD203B41FA5}">
                      <a16:colId xmlns:a16="http://schemas.microsoft.com/office/drawing/2014/main" val="3429206766"/>
                    </a:ext>
                  </a:extLst>
                </a:gridCol>
                <a:gridCol w="1386873">
                  <a:extLst>
                    <a:ext uri="{9D8B030D-6E8A-4147-A177-3AD203B41FA5}">
                      <a16:colId xmlns:a16="http://schemas.microsoft.com/office/drawing/2014/main" val="261062802"/>
                    </a:ext>
                  </a:extLst>
                </a:gridCol>
                <a:gridCol w="1573717">
                  <a:extLst>
                    <a:ext uri="{9D8B030D-6E8A-4147-A177-3AD203B41FA5}">
                      <a16:colId xmlns:a16="http://schemas.microsoft.com/office/drawing/2014/main" val="2170541507"/>
                    </a:ext>
                  </a:extLst>
                </a:gridCol>
              </a:tblGrid>
              <a:tr h="932633">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PAPER</a:t>
                      </a:r>
                      <a:br>
                        <a:rPr lang="en-IN" sz="2000" b="1">
                          <a:latin typeface="Times New Roman"/>
                          <a:ea typeface="Times New Roman"/>
                          <a:cs typeface="Times New Roman"/>
                          <a:sym typeface="Times New Roman"/>
                        </a:rPr>
                      </a:br>
                      <a:r>
                        <a:rPr lang="en-IN" sz="2000" b="1">
                          <a:latin typeface="Times New Roman"/>
                          <a:ea typeface="Times New Roman"/>
                          <a:cs typeface="Times New Roman"/>
                          <a:sym typeface="Times New Roman"/>
                        </a:rPr>
                        <a:t>TITLE</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AUTHOR</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PROBLEM STATEMENT</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IMPLEMENTATION</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PROS</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CONS</a:t>
                      </a:r>
                      <a:endParaRPr sz="2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3926777374"/>
                  </a:ext>
                </a:extLst>
              </a:tr>
              <a:tr h="3180728">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Autism and Talent: The Cognitive and Neural Basis of Systemizing</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0" dirty="0">
                          <a:latin typeface="Times New Roman"/>
                          <a:ea typeface="Times New Roman"/>
                          <a:cs typeface="Times New Roman"/>
                          <a:sym typeface="Times New Roman"/>
                        </a:rPr>
                        <a:t>Simon Baron-Cohen and Michael V. Lombardo</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1300" b="0" dirty="0">
                          <a:latin typeface="Times New Roman"/>
                          <a:ea typeface="Times New Roman"/>
                          <a:cs typeface="Times New Roman"/>
                          <a:sym typeface="Times New Roman"/>
                        </a:rPr>
                        <a:t> </a:t>
                      </a:r>
                      <a:r>
                        <a:rPr lang="en-GB" sz="1300" b="0" dirty="0">
                          <a:latin typeface="Times New Roman"/>
                          <a:ea typeface="Times New Roman"/>
                          <a:cs typeface="Times New Roman"/>
                          <a:sym typeface="Times New Roman"/>
                        </a:rPr>
                        <a:t>This paper explores why individuals with Autism Spectrum Disorder (ASD) often display extraordinary talents, particularly in areas requiring systemizing (pattern recognition and logical rule-following). The study proposes the </a:t>
                      </a:r>
                      <a:r>
                        <a:rPr lang="en-GB" sz="1300" b="0" dirty="0" err="1">
                          <a:latin typeface="Times New Roman"/>
                          <a:ea typeface="Times New Roman"/>
                          <a:cs typeface="Times New Roman"/>
                          <a:sym typeface="Times New Roman"/>
                        </a:rPr>
                        <a:t>hypersystemizing</a:t>
                      </a:r>
                      <a:r>
                        <a:rPr lang="en-GB" sz="1300" b="0" dirty="0">
                          <a:latin typeface="Times New Roman"/>
                          <a:ea typeface="Times New Roman"/>
                          <a:cs typeface="Times New Roman"/>
                          <a:sym typeface="Times New Roman"/>
                        </a:rPr>
                        <a:t> theory, which suggests that people with ASD have an enhanced ability to systemize, leading to both talents and autistic traits.</a:t>
                      </a:r>
                      <a:endParaRPr sz="13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500" b="0" dirty="0">
                          <a:latin typeface="Times New Roman"/>
                          <a:ea typeface="Times New Roman"/>
                          <a:cs typeface="Times New Roman"/>
                          <a:sym typeface="Times New Roman"/>
                        </a:rPr>
                        <a:t>The </a:t>
                      </a:r>
                      <a:r>
                        <a:rPr lang="en-GB" sz="1500" b="0" dirty="0" err="1">
                          <a:latin typeface="Times New Roman"/>
                          <a:ea typeface="Times New Roman"/>
                          <a:cs typeface="Times New Roman"/>
                          <a:sym typeface="Times New Roman"/>
                        </a:rPr>
                        <a:t>hypersystemizing</a:t>
                      </a:r>
                      <a:r>
                        <a:rPr lang="en-GB" sz="1500" b="0" dirty="0">
                          <a:latin typeface="Times New Roman"/>
                          <a:ea typeface="Times New Roman"/>
                          <a:cs typeface="Times New Roman"/>
                          <a:sym typeface="Times New Roman"/>
                        </a:rPr>
                        <a:t> theory posits that individuals with autism excel in identifying patterns and rules (input-operation-output) in both natural and artificial systems. This drive to understand lawful regularities is stronger in those with ASD, leading to exceptional talents, particularly in fields like math, engineering, and music.</a:t>
                      </a:r>
                      <a:endParaRPr sz="15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700" b="0" dirty="0">
                          <a:latin typeface="Times New Roman"/>
                          <a:ea typeface="Times New Roman"/>
                          <a:cs typeface="Times New Roman"/>
                          <a:sym typeface="Times New Roman"/>
                        </a:rPr>
                        <a:t>Provides a framework to understand how systemizing talents co-exist with social and communication challenges.</a:t>
                      </a:r>
                      <a:endParaRPr sz="17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The theory focuses more on talents and less on the social and emotional deficits of ASD.</a:t>
                      </a:r>
                      <a:endParaRPr sz="2000" b="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3970549083"/>
                  </a:ext>
                </a:extLst>
              </a:tr>
            </a:tbl>
          </a:graphicData>
        </a:graphic>
      </p:graphicFrame>
    </p:spTree>
    <p:extLst>
      <p:ext uri="{BB962C8B-B14F-4D97-AF65-F5344CB8AC3E}">
        <p14:creationId xmlns:p14="http://schemas.microsoft.com/office/powerpoint/2010/main" val="61749586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12</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14</a:t>
            </a:fld>
            <a:endParaRPr lang="en-IN"/>
          </a:p>
        </p:txBody>
      </p:sp>
      <p:graphicFrame>
        <p:nvGraphicFramePr>
          <p:cNvPr id="8" name="Table 7">
            <a:extLst>
              <a:ext uri="{FF2B5EF4-FFF2-40B4-BE49-F238E27FC236}">
                <a16:creationId xmlns:a16="http://schemas.microsoft.com/office/drawing/2014/main" id="{5E0F54FA-36EA-04C8-6B50-AABF73C081EA}"/>
              </a:ext>
            </a:extLst>
          </p:cNvPr>
          <p:cNvGraphicFramePr>
            <a:graphicFrameLocks noGrp="1"/>
          </p:cNvGraphicFramePr>
          <p:nvPr>
            <p:extLst>
              <p:ext uri="{D42A27DB-BD31-4B8C-83A1-F6EECF244321}">
                <p14:modId xmlns:p14="http://schemas.microsoft.com/office/powerpoint/2010/main" val="3637909250"/>
              </p:ext>
            </p:extLst>
          </p:nvPr>
        </p:nvGraphicFramePr>
        <p:xfrm>
          <a:off x="755650" y="1906438"/>
          <a:ext cx="10812373" cy="4113361"/>
        </p:xfrm>
        <a:graphic>
          <a:graphicData uri="http://schemas.openxmlformats.org/drawingml/2006/table">
            <a:tbl>
              <a:tblPr>
                <a:noFill/>
              </a:tblPr>
              <a:tblGrid>
                <a:gridCol w="1578769">
                  <a:extLst>
                    <a:ext uri="{9D8B030D-6E8A-4147-A177-3AD203B41FA5}">
                      <a16:colId xmlns:a16="http://schemas.microsoft.com/office/drawing/2014/main" val="2824342059"/>
                    </a:ext>
                  </a:extLst>
                </a:gridCol>
                <a:gridCol w="1646870">
                  <a:extLst>
                    <a:ext uri="{9D8B030D-6E8A-4147-A177-3AD203B41FA5}">
                      <a16:colId xmlns:a16="http://schemas.microsoft.com/office/drawing/2014/main" val="2441164400"/>
                    </a:ext>
                  </a:extLst>
                </a:gridCol>
                <a:gridCol w="2023658">
                  <a:extLst>
                    <a:ext uri="{9D8B030D-6E8A-4147-A177-3AD203B41FA5}">
                      <a16:colId xmlns:a16="http://schemas.microsoft.com/office/drawing/2014/main" val="2196893852"/>
                    </a:ext>
                  </a:extLst>
                </a:gridCol>
                <a:gridCol w="2602486">
                  <a:extLst>
                    <a:ext uri="{9D8B030D-6E8A-4147-A177-3AD203B41FA5}">
                      <a16:colId xmlns:a16="http://schemas.microsoft.com/office/drawing/2014/main" val="3429206766"/>
                    </a:ext>
                  </a:extLst>
                </a:gridCol>
                <a:gridCol w="1386873">
                  <a:extLst>
                    <a:ext uri="{9D8B030D-6E8A-4147-A177-3AD203B41FA5}">
                      <a16:colId xmlns:a16="http://schemas.microsoft.com/office/drawing/2014/main" val="261062802"/>
                    </a:ext>
                  </a:extLst>
                </a:gridCol>
                <a:gridCol w="1573717">
                  <a:extLst>
                    <a:ext uri="{9D8B030D-6E8A-4147-A177-3AD203B41FA5}">
                      <a16:colId xmlns:a16="http://schemas.microsoft.com/office/drawing/2014/main" val="2170541507"/>
                    </a:ext>
                  </a:extLst>
                </a:gridCol>
              </a:tblGrid>
              <a:tr h="932633">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PAPER</a:t>
                      </a:r>
                      <a:br>
                        <a:rPr lang="en-IN" sz="2000" b="1">
                          <a:latin typeface="Times New Roman"/>
                          <a:ea typeface="Times New Roman"/>
                          <a:cs typeface="Times New Roman"/>
                          <a:sym typeface="Times New Roman"/>
                        </a:rPr>
                      </a:br>
                      <a:r>
                        <a:rPr lang="en-IN" sz="2000" b="1">
                          <a:latin typeface="Times New Roman"/>
                          <a:ea typeface="Times New Roman"/>
                          <a:cs typeface="Times New Roman"/>
                          <a:sym typeface="Times New Roman"/>
                        </a:rPr>
                        <a:t>TITLE</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AUTHOR</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PROBLEM STATEMENT</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IMPLEMENTATION</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PROS</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CONS</a:t>
                      </a:r>
                      <a:endParaRPr sz="2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3926777374"/>
                  </a:ext>
                </a:extLst>
              </a:tr>
              <a:tr h="3180728">
                <a:tc>
                  <a:txBody>
                    <a:bodyPr/>
                    <a:lstStyle/>
                    <a:p>
                      <a:pPr marL="0" lvl="0" indent="0" algn="l" rtl="0">
                        <a:spcBef>
                          <a:spcPts val="0"/>
                        </a:spcBef>
                        <a:spcAft>
                          <a:spcPts val="0"/>
                        </a:spcAft>
                        <a:buNone/>
                      </a:pPr>
                      <a:r>
                        <a:rPr lang="en-GB" sz="1500" b="0" dirty="0">
                          <a:latin typeface="Times New Roman"/>
                          <a:ea typeface="Times New Roman"/>
                          <a:cs typeface="Times New Roman"/>
                          <a:sym typeface="Times New Roman"/>
                        </a:rPr>
                        <a:t>Characterizing Autism Spectrum Disorder Through Fusion of Local Cortical Activation and Global Functional Connectivity Using Game-Based Stimuli and a Mobile EEG System</a:t>
                      </a:r>
                      <a:endParaRPr sz="15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0" dirty="0">
                          <a:latin typeface="Times New Roman"/>
                          <a:ea typeface="Times New Roman"/>
                          <a:cs typeface="Times New Roman"/>
                          <a:sym typeface="Times New Roman"/>
                        </a:rPr>
                        <a:t>Yi-Li Tseng, Chia-</a:t>
                      </a:r>
                      <a:r>
                        <a:rPr lang="en-IN" sz="2000" b="0" dirty="0" err="1">
                          <a:latin typeface="Times New Roman"/>
                          <a:ea typeface="Times New Roman"/>
                          <a:cs typeface="Times New Roman"/>
                          <a:sym typeface="Times New Roman"/>
                        </a:rPr>
                        <a:t>Hsin</a:t>
                      </a:r>
                      <a:r>
                        <a:rPr lang="en-IN" sz="2000" b="0" dirty="0">
                          <a:latin typeface="Times New Roman"/>
                          <a:ea typeface="Times New Roman"/>
                          <a:cs typeface="Times New Roman"/>
                          <a:sym typeface="Times New Roman"/>
                        </a:rPr>
                        <a:t> Lee, Yen-Nan Chiu, Wen-Che Tsai, Jui-Sheng Wang, Wei-Chen Wu, Yi-Ling Chien</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1500" b="0" dirty="0">
                          <a:latin typeface="Times New Roman"/>
                          <a:ea typeface="Times New Roman"/>
                          <a:cs typeface="Times New Roman"/>
                          <a:sym typeface="Times New Roman"/>
                        </a:rPr>
                        <a:t> </a:t>
                      </a:r>
                      <a:r>
                        <a:rPr lang="en-GB" sz="1500" b="0" dirty="0">
                          <a:latin typeface="Times New Roman"/>
                          <a:ea typeface="Times New Roman"/>
                          <a:cs typeface="Times New Roman"/>
                          <a:sym typeface="Times New Roman"/>
                        </a:rPr>
                        <a:t>This study aims to assess and identify ASD by </a:t>
                      </a:r>
                      <a:r>
                        <a:rPr lang="en-GB" sz="1500" b="0" dirty="0" err="1">
                          <a:latin typeface="Times New Roman"/>
                          <a:ea typeface="Times New Roman"/>
                          <a:cs typeface="Times New Roman"/>
                          <a:sym typeface="Times New Roman"/>
                        </a:rPr>
                        <a:t>analyzing</a:t>
                      </a:r>
                      <a:r>
                        <a:rPr lang="en-GB" sz="1500" b="0" dirty="0">
                          <a:latin typeface="Times New Roman"/>
                          <a:ea typeface="Times New Roman"/>
                          <a:cs typeface="Times New Roman"/>
                          <a:sym typeface="Times New Roman"/>
                        </a:rPr>
                        <a:t> local cortical activations and global brain connectivity during social interactions using a game-based EEG system, addressing the limitations of subjective </a:t>
                      </a:r>
                      <a:r>
                        <a:rPr lang="en-GB" sz="1500" b="0" dirty="0" err="1">
                          <a:latin typeface="Times New Roman"/>
                          <a:ea typeface="Times New Roman"/>
                          <a:cs typeface="Times New Roman"/>
                          <a:sym typeface="Times New Roman"/>
                        </a:rPr>
                        <a:t>behavioral</a:t>
                      </a:r>
                      <a:r>
                        <a:rPr lang="en-GB" sz="1500" b="0" dirty="0">
                          <a:latin typeface="Times New Roman"/>
                          <a:ea typeface="Times New Roman"/>
                          <a:cs typeface="Times New Roman"/>
                          <a:sym typeface="Times New Roman"/>
                        </a:rPr>
                        <a:t> tests.</a:t>
                      </a:r>
                      <a:endParaRPr sz="15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900" b="0" dirty="0">
                          <a:latin typeface="Times New Roman"/>
                          <a:ea typeface="Times New Roman"/>
                          <a:cs typeface="Times New Roman"/>
                          <a:sym typeface="Times New Roman"/>
                        </a:rPr>
                        <a:t>Participants engage in social cognitive tasks within a game-based platform while wearing a mobile EEG headset. Brain activity is recorded, and machine learning models are applied to the data to classify ASD.</a:t>
                      </a:r>
                      <a:endParaRPr sz="19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800" b="0" dirty="0">
                          <a:latin typeface="Times New Roman"/>
                          <a:ea typeface="Times New Roman"/>
                          <a:cs typeface="Times New Roman"/>
                          <a:sym typeface="Times New Roman"/>
                        </a:rPr>
                        <a:t>Non-invasive and combines social gaming with EEG, making it engaging for participants</a:t>
                      </a:r>
                      <a:endParaRPr sz="18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Small sample size (24 participants), limiting generalizability.</a:t>
                      </a:r>
                      <a:endParaRPr sz="2000" b="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3970549083"/>
                  </a:ext>
                </a:extLst>
              </a:tr>
            </a:tbl>
          </a:graphicData>
        </a:graphic>
      </p:graphicFrame>
    </p:spTree>
    <p:extLst>
      <p:ext uri="{BB962C8B-B14F-4D97-AF65-F5344CB8AC3E}">
        <p14:creationId xmlns:p14="http://schemas.microsoft.com/office/powerpoint/2010/main" val="2557203558"/>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13</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15</a:t>
            </a:fld>
            <a:endParaRPr lang="en-IN"/>
          </a:p>
        </p:txBody>
      </p:sp>
      <p:graphicFrame>
        <p:nvGraphicFramePr>
          <p:cNvPr id="8" name="Table 7">
            <a:extLst>
              <a:ext uri="{FF2B5EF4-FFF2-40B4-BE49-F238E27FC236}">
                <a16:creationId xmlns:a16="http://schemas.microsoft.com/office/drawing/2014/main" id="{5E0F54FA-36EA-04C8-6B50-AABF73C081EA}"/>
              </a:ext>
            </a:extLst>
          </p:cNvPr>
          <p:cNvGraphicFramePr>
            <a:graphicFrameLocks noGrp="1"/>
          </p:cNvGraphicFramePr>
          <p:nvPr>
            <p:extLst>
              <p:ext uri="{D42A27DB-BD31-4B8C-83A1-F6EECF244321}">
                <p14:modId xmlns:p14="http://schemas.microsoft.com/office/powerpoint/2010/main" val="3595586784"/>
              </p:ext>
            </p:extLst>
          </p:nvPr>
        </p:nvGraphicFramePr>
        <p:xfrm>
          <a:off x="755650" y="1906438"/>
          <a:ext cx="10812373" cy="4315883"/>
        </p:xfrm>
        <a:graphic>
          <a:graphicData uri="http://schemas.openxmlformats.org/drawingml/2006/table">
            <a:tbl>
              <a:tblPr>
                <a:noFill/>
              </a:tblPr>
              <a:tblGrid>
                <a:gridCol w="1578769">
                  <a:extLst>
                    <a:ext uri="{9D8B030D-6E8A-4147-A177-3AD203B41FA5}">
                      <a16:colId xmlns:a16="http://schemas.microsoft.com/office/drawing/2014/main" val="2824342059"/>
                    </a:ext>
                  </a:extLst>
                </a:gridCol>
                <a:gridCol w="1646870">
                  <a:extLst>
                    <a:ext uri="{9D8B030D-6E8A-4147-A177-3AD203B41FA5}">
                      <a16:colId xmlns:a16="http://schemas.microsoft.com/office/drawing/2014/main" val="2441164400"/>
                    </a:ext>
                  </a:extLst>
                </a:gridCol>
                <a:gridCol w="2023658">
                  <a:extLst>
                    <a:ext uri="{9D8B030D-6E8A-4147-A177-3AD203B41FA5}">
                      <a16:colId xmlns:a16="http://schemas.microsoft.com/office/drawing/2014/main" val="2196893852"/>
                    </a:ext>
                  </a:extLst>
                </a:gridCol>
                <a:gridCol w="2602486">
                  <a:extLst>
                    <a:ext uri="{9D8B030D-6E8A-4147-A177-3AD203B41FA5}">
                      <a16:colId xmlns:a16="http://schemas.microsoft.com/office/drawing/2014/main" val="3429206766"/>
                    </a:ext>
                  </a:extLst>
                </a:gridCol>
                <a:gridCol w="1386873">
                  <a:extLst>
                    <a:ext uri="{9D8B030D-6E8A-4147-A177-3AD203B41FA5}">
                      <a16:colId xmlns:a16="http://schemas.microsoft.com/office/drawing/2014/main" val="261062802"/>
                    </a:ext>
                  </a:extLst>
                </a:gridCol>
                <a:gridCol w="1573717">
                  <a:extLst>
                    <a:ext uri="{9D8B030D-6E8A-4147-A177-3AD203B41FA5}">
                      <a16:colId xmlns:a16="http://schemas.microsoft.com/office/drawing/2014/main" val="2170541507"/>
                    </a:ext>
                  </a:extLst>
                </a:gridCol>
              </a:tblGrid>
              <a:tr h="932633">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PAPER</a:t>
                      </a:r>
                      <a:br>
                        <a:rPr lang="en-IN" sz="2000" b="1">
                          <a:latin typeface="Times New Roman"/>
                          <a:ea typeface="Times New Roman"/>
                          <a:cs typeface="Times New Roman"/>
                          <a:sym typeface="Times New Roman"/>
                        </a:rPr>
                      </a:br>
                      <a:r>
                        <a:rPr lang="en-IN" sz="2000" b="1">
                          <a:latin typeface="Times New Roman"/>
                          <a:ea typeface="Times New Roman"/>
                          <a:cs typeface="Times New Roman"/>
                          <a:sym typeface="Times New Roman"/>
                        </a:rPr>
                        <a:t>TITLE</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AUTHOR</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PROBLEM STATEMENT</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IMPLEMENTATION</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PROS</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CONS</a:t>
                      </a:r>
                      <a:endParaRPr sz="2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3926777374"/>
                  </a:ext>
                </a:extLst>
              </a:tr>
              <a:tr h="3180728">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 Predicting the Symptom Severity in Autism Spectrum Disorder Based on EEG Metrics</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0" dirty="0" err="1">
                          <a:latin typeface="Times New Roman"/>
                          <a:ea typeface="Times New Roman"/>
                          <a:cs typeface="Times New Roman"/>
                          <a:sym typeface="Times New Roman"/>
                        </a:rPr>
                        <a:t>Yangsong</a:t>
                      </a:r>
                      <a:r>
                        <a:rPr lang="en-IN" sz="2000" b="0" dirty="0">
                          <a:latin typeface="Times New Roman"/>
                          <a:ea typeface="Times New Roman"/>
                          <a:cs typeface="Times New Roman"/>
                          <a:sym typeface="Times New Roman"/>
                        </a:rPr>
                        <a:t> Zhang, Shu Zhang, </a:t>
                      </a:r>
                      <a:r>
                        <a:rPr lang="en-IN" sz="2000" b="0" dirty="0" err="1">
                          <a:latin typeface="Times New Roman"/>
                          <a:ea typeface="Times New Roman"/>
                          <a:cs typeface="Times New Roman"/>
                          <a:sym typeface="Times New Roman"/>
                        </a:rPr>
                        <a:t>Baodan</a:t>
                      </a:r>
                      <a:r>
                        <a:rPr lang="en-IN" sz="2000" b="0" dirty="0">
                          <a:latin typeface="Times New Roman"/>
                          <a:ea typeface="Times New Roman"/>
                          <a:cs typeface="Times New Roman"/>
                          <a:sym typeface="Times New Roman"/>
                        </a:rPr>
                        <a:t> Chen, Lin Jiang, Yuqin Li, Li Dong, </a:t>
                      </a:r>
                      <a:r>
                        <a:rPr lang="en-IN" sz="2000" b="0" dirty="0" err="1">
                          <a:latin typeface="Times New Roman"/>
                          <a:ea typeface="Times New Roman"/>
                          <a:cs typeface="Times New Roman"/>
                          <a:sym typeface="Times New Roman"/>
                        </a:rPr>
                        <a:t>Dezhong</a:t>
                      </a:r>
                      <a:r>
                        <a:rPr lang="en-IN" sz="2000" b="0" dirty="0">
                          <a:latin typeface="Times New Roman"/>
                          <a:ea typeface="Times New Roman"/>
                          <a:cs typeface="Times New Roman"/>
                          <a:sym typeface="Times New Roman"/>
                        </a:rPr>
                        <a:t> Yao, Fali Li, Peng Xu</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1400" b="0" dirty="0">
                          <a:latin typeface="Times New Roman"/>
                          <a:ea typeface="Times New Roman"/>
                          <a:cs typeface="Times New Roman"/>
                          <a:sym typeface="Times New Roman"/>
                        </a:rPr>
                        <a:t> </a:t>
                      </a:r>
                      <a:r>
                        <a:rPr lang="en-GB" sz="1400" b="0" dirty="0">
                          <a:latin typeface="Times New Roman"/>
                          <a:ea typeface="Times New Roman"/>
                          <a:cs typeface="Times New Roman"/>
                          <a:sym typeface="Times New Roman"/>
                        </a:rPr>
                        <a:t>This paper explores how electroencephalography (EEG) metrics can be used to predict the severity of Autism Spectrum Disorder (ASD) symptoms. The study aims to find objective, reliable, and quantitative biomarkers to assess ASD symptom severity, addressing the limitations of subjective clinical assessments.</a:t>
                      </a:r>
                      <a:endParaRPr sz="14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500" b="0" dirty="0">
                          <a:latin typeface="Times New Roman"/>
                          <a:ea typeface="Times New Roman"/>
                          <a:cs typeface="Times New Roman"/>
                          <a:sym typeface="Times New Roman"/>
                        </a:rPr>
                        <a:t>The study utilized EEG data from the Autism Biomarkers Consortium for Clinical Trials (ABC-CT) dataset, involving 257 children with ASD and 110 typically developing (TD) children. EEG brain networks were constructed, and four types of EEG metrics were calculated: network properties, power spectral density (PSD), spatial pattern features, and correlated connectivity weights.</a:t>
                      </a:r>
                      <a:endParaRPr sz="15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Utilizes a large and publicly available dataset for robust analysis.</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The study's reliance on EEG data may limit its applicability to clinical settings where EEG equipment is not available.</a:t>
                      </a:r>
                      <a:endParaRPr sz="2000" b="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3970549083"/>
                  </a:ext>
                </a:extLst>
              </a:tr>
            </a:tbl>
          </a:graphicData>
        </a:graphic>
      </p:graphicFrame>
    </p:spTree>
    <p:extLst>
      <p:ext uri="{BB962C8B-B14F-4D97-AF65-F5344CB8AC3E}">
        <p14:creationId xmlns:p14="http://schemas.microsoft.com/office/powerpoint/2010/main" val="249416232"/>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14</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16</a:t>
            </a:fld>
            <a:endParaRPr lang="en-IN"/>
          </a:p>
        </p:txBody>
      </p:sp>
      <p:graphicFrame>
        <p:nvGraphicFramePr>
          <p:cNvPr id="8" name="Table 7">
            <a:extLst>
              <a:ext uri="{FF2B5EF4-FFF2-40B4-BE49-F238E27FC236}">
                <a16:creationId xmlns:a16="http://schemas.microsoft.com/office/drawing/2014/main" id="{5E0F54FA-36EA-04C8-6B50-AABF73C081EA}"/>
              </a:ext>
            </a:extLst>
          </p:cNvPr>
          <p:cNvGraphicFramePr>
            <a:graphicFrameLocks noGrp="1"/>
          </p:cNvGraphicFramePr>
          <p:nvPr>
            <p:extLst>
              <p:ext uri="{D42A27DB-BD31-4B8C-83A1-F6EECF244321}">
                <p14:modId xmlns:p14="http://schemas.microsoft.com/office/powerpoint/2010/main" val="3833403997"/>
              </p:ext>
            </p:extLst>
          </p:nvPr>
        </p:nvGraphicFramePr>
        <p:xfrm>
          <a:off x="755650" y="1906438"/>
          <a:ext cx="10812373" cy="4315883"/>
        </p:xfrm>
        <a:graphic>
          <a:graphicData uri="http://schemas.openxmlformats.org/drawingml/2006/table">
            <a:tbl>
              <a:tblPr>
                <a:noFill/>
              </a:tblPr>
              <a:tblGrid>
                <a:gridCol w="1578769">
                  <a:extLst>
                    <a:ext uri="{9D8B030D-6E8A-4147-A177-3AD203B41FA5}">
                      <a16:colId xmlns:a16="http://schemas.microsoft.com/office/drawing/2014/main" val="2824342059"/>
                    </a:ext>
                  </a:extLst>
                </a:gridCol>
                <a:gridCol w="1646870">
                  <a:extLst>
                    <a:ext uri="{9D8B030D-6E8A-4147-A177-3AD203B41FA5}">
                      <a16:colId xmlns:a16="http://schemas.microsoft.com/office/drawing/2014/main" val="2441164400"/>
                    </a:ext>
                  </a:extLst>
                </a:gridCol>
                <a:gridCol w="2023658">
                  <a:extLst>
                    <a:ext uri="{9D8B030D-6E8A-4147-A177-3AD203B41FA5}">
                      <a16:colId xmlns:a16="http://schemas.microsoft.com/office/drawing/2014/main" val="2196893852"/>
                    </a:ext>
                  </a:extLst>
                </a:gridCol>
                <a:gridCol w="2602486">
                  <a:extLst>
                    <a:ext uri="{9D8B030D-6E8A-4147-A177-3AD203B41FA5}">
                      <a16:colId xmlns:a16="http://schemas.microsoft.com/office/drawing/2014/main" val="3429206766"/>
                    </a:ext>
                  </a:extLst>
                </a:gridCol>
                <a:gridCol w="1386873">
                  <a:extLst>
                    <a:ext uri="{9D8B030D-6E8A-4147-A177-3AD203B41FA5}">
                      <a16:colId xmlns:a16="http://schemas.microsoft.com/office/drawing/2014/main" val="261062802"/>
                    </a:ext>
                  </a:extLst>
                </a:gridCol>
                <a:gridCol w="1573717">
                  <a:extLst>
                    <a:ext uri="{9D8B030D-6E8A-4147-A177-3AD203B41FA5}">
                      <a16:colId xmlns:a16="http://schemas.microsoft.com/office/drawing/2014/main" val="2170541507"/>
                    </a:ext>
                  </a:extLst>
                </a:gridCol>
              </a:tblGrid>
              <a:tr h="932633">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PAPER</a:t>
                      </a:r>
                      <a:br>
                        <a:rPr lang="en-IN" sz="2000" b="1">
                          <a:latin typeface="Times New Roman"/>
                          <a:ea typeface="Times New Roman"/>
                          <a:cs typeface="Times New Roman"/>
                          <a:sym typeface="Times New Roman"/>
                        </a:rPr>
                      </a:br>
                      <a:r>
                        <a:rPr lang="en-IN" sz="2000" b="1">
                          <a:latin typeface="Times New Roman"/>
                          <a:ea typeface="Times New Roman"/>
                          <a:cs typeface="Times New Roman"/>
                          <a:sym typeface="Times New Roman"/>
                        </a:rPr>
                        <a:t>TITLE</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AUTHOR</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PROBLEM STATEMENT</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IMPLEMENTATION</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PROS</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CONS</a:t>
                      </a:r>
                      <a:endParaRPr sz="2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3926777374"/>
                  </a:ext>
                </a:extLst>
              </a:tr>
              <a:tr h="3180728">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The Role of the CNTNAP2 Gene in the Development of Autism Spectrum Disorder</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0" dirty="0">
                          <a:latin typeface="Times New Roman"/>
                          <a:ea typeface="Times New Roman"/>
                          <a:cs typeface="Times New Roman"/>
                          <a:sym typeface="Times New Roman"/>
                        </a:rPr>
                        <a:t>Elena V. </a:t>
                      </a:r>
                      <a:r>
                        <a:rPr lang="en-IN" sz="2000" b="0" dirty="0" err="1">
                          <a:latin typeface="Times New Roman"/>
                          <a:ea typeface="Times New Roman"/>
                          <a:cs typeface="Times New Roman"/>
                          <a:sym typeface="Times New Roman"/>
                        </a:rPr>
                        <a:t>Valeeva</a:t>
                      </a:r>
                      <a:r>
                        <a:rPr lang="en-IN" sz="2000" b="0" dirty="0">
                          <a:latin typeface="Times New Roman"/>
                          <a:ea typeface="Times New Roman"/>
                          <a:cs typeface="Times New Roman"/>
                          <a:sym typeface="Times New Roman"/>
                        </a:rPr>
                        <a:t>, </a:t>
                      </a:r>
                      <a:r>
                        <a:rPr lang="en-IN" sz="2000" b="0" dirty="0" err="1">
                          <a:latin typeface="Times New Roman"/>
                          <a:ea typeface="Times New Roman"/>
                          <a:cs typeface="Times New Roman"/>
                          <a:sym typeface="Times New Roman"/>
                        </a:rPr>
                        <a:t>Ilnur</a:t>
                      </a:r>
                      <a:r>
                        <a:rPr lang="en-IN" sz="2000" b="0" dirty="0">
                          <a:latin typeface="Times New Roman"/>
                          <a:ea typeface="Times New Roman"/>
                          <a:cs typeface="Times New Roman"/>
                          <a:sym typeface="Times New Roman"/>
                        </a:rPr>
                        <a:t> S. </a:t>
                      </a:r>
                      <a:r>
                        <a:rPr lang="en-IN" sz="2000" b="0" dirty="0" err="1">
                          <a:latin typeface="Times New Roman"/>
                          <a:ea typeface="Times New Roman"/>
                          <a:cs typeface="Times New Roman"/>
                          <a:sym typeface="Times New Roman"/>
                        </a:rPr>
                        <a:t>Sabirov</a:t>
                      </a:r>
                      <a:r>
                        <a:rPr lang="en-IN" sz="2000" b="0" dirty="0">
                          <a:latin typeface="Times New Roman"/>
                          <a:ea typeface="Times New Roman"/>
                          <a:cs typeface="Times New Roman"/>
                          <a:sym typeface="Times New Roman"/>
                        </a:rPr>
                        <a:t>, Liliya R. </a:t>
                      </a:r>
                      <a:r>
                        <a:rPr lang="en-IN" sz="2000" b="0" dirty="0" err="1">
                          <a:latin typeface="Times New Roman"/>
                          <a:ea typeface="Times New Roman"/>
                          <a:cs typeface="Times New Roman"/>
                          <a:sym typeface="Times New Roman"/>
                        </a:rPr>
                        <a:t>Safiullina</a:t>
                      </a:r>
                      <a:r>
                        <a:rPr lang="en-IN" sz="2000" b="0" dirty="0">
                          <a:latin typeface="Times New Roman"/>
                          <a:ea typeface="Times New Roman"/>
                          <a:cs typeface="Times New Roman"/>
                          <a:sym typeface="Times New Roman"/>
                        </a:rPr>
                        <a:t>, Dmitriy O. Nikitin, Irina I. </a:t>
                      </a:r>
                      <a:r>
                        <a:rPr lang="en-IN" sz="2000" b="0" dirty="0" err="1">
                          <a:latin typeface="Times New Roman"/>
                          <a:ea typeface="Times New Roman"/>
                          <a:cs typeface="Times New Roman"/>
                          <a:sym typeface="Times New Roman"/>
                        </a:rPr>
                        <a:t>Semina</a:t>
                      </a:r>
                      <a:r>
                        <a:rPr lang="en-IN" sz="2000" b="0" dirty="0">
                          <a:latin typeface="Times New Roman"/>
                          <a:ea typeface="Times New Roman"/>
                          <a:cs typeface="Times New Roman"/>
                          <a:sym typeface="Times New Roman"/>
                        </a:rPr>
                        <a:t>, Tim Rees</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1400" b="0" dirty="0">
                          <a:latin typeface="Times New Roman"/>
                          <a:ea typeface="Times New Roman"/>
                          <a:cs typeface="Times New Roman"/>
                          <a:sym typeface="Times New Roman"/>
                        </a:rPr>
                        <a:t> </a:t>
                      </a:r>
                      <a:r>
                        <a:rPr lang="en-GB" sz="1400" b="0" dirty="0">
                          <a:latin typeface="Times New Roman"/>
                          <a:ea typeface="Times New Roman"/>
                          <a:cs typeface="Times New Roman"/>
                          <a:sym typeface="Times New Roman"/>
                        </a:rPr>
                        <a:t>This paper investigates the role of the CNTNAP2 gene in the development of Autism Spectrum Disorder (ASD). It examines the association of the CNTNAP2 gene rs2710102 variant with ASD in children and the effect of prenatal exposure to valproic acid (VPA) on Cntnap2 gene expression in rats.</a:t>
                      </a:r>
                      <a:endParaRPr sz="14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500" b="0" dirty="0">
                          <a:latin typeface="Times New Roman"/>
                          <a:ea typeface="Times New Roman"/>
                          <a:cs typeface="Times New Roman"/>
                          <a:sym typeface="Times New Roman"/>
                        </a:rPr>
                        <a:t>Implementation: The study included 167 children (81 with ASD and 86 controls) of European ancestry and 80 rats (40 with the VPA model of autism). The human study </a:t>
                      </a:r>
                      <a:r>
                        <a:rPr lang="en-GB" sz="1500" b="0" dirty="0" err="1">
                          <a:latin typeface="Times New Roman"/>
                          <a:ea typeface="Times New Roman"/>
                          <a:cs typeface="Times New Roman"/>
                          <a:sym typeface="Times New Roman"/>
                        </a:rPr>
                        <a:t>analyzed</a:t>
                      </a:r>
                      <a:r>
                        <a:rPr lang="en-GB" sz="1500" b="0" dirty="0">
                          <a:latin typeface="Times New Roman"/>
                          <a:ea typeface="Times New Roman"/>
                          <a:cs typeface="Times New Roman"/>
                          <a:sym typeface="Times New Roman"/>
                        </a:rPr>
                        <a:t> the frequency of the CNTNAP2 gene rs2710102 variant, while the animal study examined Cntnap2 gene expression in different brain regions (amygdala, hippocampus, prefrontal cortex, and cerebellum).</a:t>
                      </a:r>
                      <a:endParaRPr sz="15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800" b="0" dirty="0">
                          <a:latin typeface="Times New Roman"/>
                          <a:ea typeface="Times New Roman"/>
                          <a:cs typeface="Times New Roman"/>
                          <a:sym typeface="Times New Roman"/>
                        </a:rPr>
                        <a:t>Demonstrates decreased Cntnap2 gene expression in VPA rats, suggesting a link to ASD-like </a:t>
                      </a:r>
                      <a:r>
                        <a:rPr lang="en-GB" sz="1800" b="0" dirty="0" err="1">
                          <a:latin typeface="Times New Roman"/>
                          <a:ea typeface="Times New Roman"/>
                          <a:cs typeface="Times New Roman"/>
                          <a:sym typeface="Times New Roman"/>
                        </a:rPr>
                        <a:t>behaviors</a:t>
                      </a:r>
                      <a:r>
                        <a:rPr lang="en-GB" sz="1800" b="0" dirty="0">
                          <a:latin typeface="Times New Roman"/>
                          <a:ea typeface="Times New Roman"/>
                          <a:cs typeface="Times New Roman"/>
                          <a:sym typeface="Times New Roman"/>
                        </a:rPr>
                        <a:t>.</a:t>
                      </a:r>
                      <a:endParaRPr sz="18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The human study cohort is limited to European ancestry, which may not generalize to other populations.</a:t>
                      </a:r>
                      <a:endParaRPr sz="2000" b="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3970549083"/>
                  </a:ext>
                </a:extLst>
              </a:tr>
            </a:tbl>
          </a:graphicData>
        </a:graphic>
      </p:graphicFrame>
    </p:spTree>
    <p:extLst>
      <p:ext uri="{BB962C8B-B14F-4D97-AF65-F5344CB8AC3E}">
        <p14:creationId xmlns:p14="http://schemas.microsoft.com/office/powerpoint/2010/main" val="231832096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15</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17</a:t>
            </a:fld>
            <a:endParaRPr lang="en-IN"/>
          </a:p>
        </p:txBody>
      </p:sp>
      <p:graphicFrame>
        <p:nvGraphicFramePr>
          <p:cNvPr id="8" name="Table 7">
            <a:extLst>
              <a:ext uri="{FF2B5EF4-FFF2-40B4-BE49-F238E27FC236}">
                <a16:creationId xmlns:a16="http://schemas.microsoft.com/office/drawing/2014/main" id="{5E0F54FA-36EA-04C8-6B50-AABF73C081EA}"/>
              </a:ext>
            </a:extLst>
          </p:cNvPr>
          <p:cNvGraphicFramePr>
            <a:graphicFrameLocks noGrp="1"/>
          </p:cNvGraphicFramePr>
          <p:nvPr>
            <p:extLst>
              <p:ext uri="{D42A27DB-BD31-4B8C-83A1-F6EECF244321}">
                <p14:modId xmlns:p14="http://schemas.microsoft.com/office/powerpoint/2010/main" val="4197313311"/>
              </p:ext>
            </p:extLst>
          </p:nvPr>
        </p:nvGraphicFramePr>
        <p:xfrm>
          <a:off x="755650" y="1906438"/>
          <a:ext cx="10812373" cy="4328100"/>
        </p:xfrm>
        <a:graphic>
          <a:graphicData uri="http://schemas.openxmlformats.org/drawingml/2006/table">
            <a:tbl>
              <a:tblPr>
                <a:noFill/>
              </a:tblPr>
              <a:tblGrid>
                <a:gridCol w="1578769">
                  <a:extLst>
                    <a:ext uri="{9D8B030D-6E8A-4147-A177-3AD203B41FA5}">
                      <a16:colId xmlns:a16="http://schemas.microsoft.com/office/drawing/2014/main" val="2824342059"/>
                    </a:ext>
                  </a:extLst>
                </a:gridCol>
                <a:gridCol w="1646870">
                  <a:extLst>
                    <a:ext uri="{9D8B030D-6E8A-4147-A177-3AD203B41FA5}">
                      <a16:colId xmlns:a16="http://schemas.microsoft.com/office/drawing/2014/main" val="2441164400"/>
                    </a:ext>
                  </a:extLst>
                </a:gridCol>
                <a:gridCol w="2023658">
                  <a:extLst>
                    <a:ext uri="{9D8B030D-6E8A-4147-A177-3AD203B41FA5}">
                      <a16:colId xmlns:a16="http://schemas.microsoft.com/office/drawing/2014/main" val="2196893852"/>
                    </a:ext>
                  </a:extLst>
                </a:gridCol>
                <a:gridCol w="2602486">
                  <a:extLst>
                    <a:ext uri="{9D8B030D-6E8A-4147-A177-3AD203B41FA5}">
                      <a16:colId xmlns:a16="http://schemas.microsoft.com/office/drawing/2014/main" val="3429206766"/>
                    </a:ext>
                  </a:extLst>
                </a:gridCol>
                <a:gridCol w="1210335">
                  <a:extLst>
                    <a:ext uri="{9D8B030D-6E8A-4147-A177-3AD203B41FA5}">
                      <a16:colId xmlns:a16="http://schemas.microsoft.com/office/drawing/2014/main" val="261062802"/>
                    </a:ext>
                  </a:extLst>
                </a:gridCol>
                <a:gridCol w="1750255">
                  <a:extLst>
                    <a:ext uri="{9D8B030D-6E8A-4147-A177-3AD203B41FA5}">
                      <a16:colId xmlns:a16="http://schemas.microsoft.com/office/drawing/2014/main" val="2170541507"/>
                    </a:ext>
                  </a:extLst>
                </a:gridCol>
              </a:tblGrid>
              <a:tr h="740509">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PAPER</a:t>
                      </a:r>
                      <a:br>
                        <a:rPr lang="en-IN" sz="2000" b="1">
                          <a:latin typeface="Times New Roman"/>
                          <a:ea typeface="Times New Roman"/>
                          <a:cs typeface="Times New Roman"/>
                          <a:sym typeface="Times New Roman"/>
                        </a:rPr>
                      </a:br>
                      <a:r>
                        <a:rPr lang="en-IN" sz="2000" b="1">
                          <a:latin typeface="Times New Roman"/>
                          <a:ea typeface="Times New Roman"/>
                          <a:cs typeface="Times New Roman"/>
                          <a:sym typeface="Times New Roman"/>
                        </a:rPr>
                        <a:t>TITLE</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AUTHOR</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PROBLEM STATEMENT</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IMPLEMENTATION</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PROS</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CONS</a:t>
                      </a:r>
                      <a:endParaRPr sz="2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3926777374"/>
                  </a:ext>
                </a:extLst>
              </a:tr>
              <a:tr h="3180728">
                <a:tc>
                  <a:txBody>
                    <a:bodyPr/>
                    <a:lstStyle/>
                    <a:p>
                      <a:pPr marL="0" lvl="0" indent="0" algn="l" rtl="0">
                        <a:spcBef>
                          <a:spcPts val="0"/>
                        </a:spcBef>
                        <a:spcAft>
                          <a:spcPts val="0"/>
                        </a:spcAft>
                        <a:buNone/>
                      </a:pPr>
                      <a:r>
                        <a:rPr lang="en-GB" sz="1700" b="0" dirty="0">
                          <a:latin typeface="Times New Roman"/>
                          <a:ea typeface="Times New Roman"/>
                          <a:cs typeface="Times New Roman"/>
                          <a:sym typeface="Times New Roman"/>
                        </a:rPr>
                        <a:t> Less Frequent Face Looking in Infancy is Related to Autism Likelihood Status but Not Diagnosis: A Study of Parent-Infant Interaction</a:t>
                      </a:r>
                      <a:endParaRPr sz="17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0" dirty="0">
                          <a:latin typeface="Times New Roman"/>
                          <a:ea typeface="Times New Roman"/>
                          <a:cs typeface="Times New Roman"/>
                          <a:sym typeface="Times New Roman"/>
                        </a:rPr>
                        <a:t>Emilia </a:t>
                      </a:r>
                      <a:r>
                        <a:rPr lang="en-IN" sz="2000" b="0" dirty="0" err="1">
                          <a:latin typeface="Times New Roman"/>
                          <a:ea typeface="Times New Roman"/>
                          <a:cs typeface="Times New Roman"/>
                          <a:sym typeface="Times New Roman"/>
                        </a:rPr>
                        <a:t>Thorup</a:t>
                      </a:r>
                      <a:r>
                        <a:rPr lang="en-IN" sz="2000" b="0" dirty="0">
                          <a:latin typeface="Times New Roman"/>
                          <a:ea typeface="Times New Roman"/>
                          <a:cs typeface="Times New Roman"/>
                          <a:sym typeface="Times New Roman"/>
                        </a:rPr>
                        <a:t>, Sven </a:t>
                      </a:r>
                      <a:r>
                        <a:rPr lang="en-IN" sz="2000" b="0" dirty="0" err="1">
                          <a:latin typeface="Times New Roman"/>
                          <a:ea typeface="Times New Roman"/>
                          <a:cs typeface="Times New Roman"/>
                          <a:sym typeface="Times New Roman"/>
                        </a:rPr>
                        <a:t>Bölte</a:t>
                      </a:r>
                      <a:r>
                        <a:rPr lang="en-IN" sz="2000" b="0" dirty="0">
                          <a:latin typeface="Times New Roman"/>
                          <a:ea typeface="Times New Roman"/>
                          <a:cs typeface="Times New Roman"/>
                          <a:sym typeface="Times New Roman"/>
                        </a:rPr>
                        <a:t>, </a:t>
                      </a:r>
                      <a:r>
                        <a:rPr lang="en-IN" sz="2000" b="0" dirty="0" err="1">
                          <a:latin typeface="Times New Roman"/>
                          <a:ea typeface="Times New Roman"/>
                          <a:cs typeface="Times New Roman"/>
                          <a:sym typeface="Times New Roman"/>
                        </a:rPr>
                        <a:t>Terje</a:t>
                      </a:r>
                      <a:r>
                        <a:rPr lang="en-IN" sz="2000" b="0" dirty="0">
                          <a:latin typeface="Times New Roman"/>
                          <a:ea typeface="Times New Roman"/>
                          <a:cs typeface="Times New Roman"/>
                          <a:sym typeface="Times New Roman"/>
                        </a:rPr>
                        <a:t> Falck-</a:t>
                      </a:r>
                      <a:r>
                        <a:rPr lang="en-IN" sz="2000" b="0" dirty="0" err="1">
                          <a:latin typeface="Times New Roman"/>
                          <a:ea typeface="Times New Roman"/>
                          <a:cs typeface="Times New Roman"/>
                          <a:sym typeface="Times New Roman"/>
                        </a:rPr>
                        <a:t>Ytter</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1600" b="0" dirty="0">
                          <a:latin typeface="Times New Roman"/>
                          <a:ea typeface="Times New Roman"/>
                          <a:cs typeface="Times New Roman"/>
                          <a:sym typeface="Times New Roman"/>
                        </a:rPr>
                        <a:t> </a:t>
                      </a:r>
                      <a:r>
                        <a:rPr lang="en-GB" sz="1600" b="0" dirty="0">
                          <a:latin typeface="Times New Roman"/>
                          <a:ea typeface="Times New Roman"/>
                          <a:cs typeface="Times New Roman"/>
                          <a:sym typeface="Times New Roman"/>
                        </a:rPr>
                        <a:t>This study examines whether reduced face looking in infants at elevated likelihood of autism is related to later autism diagnosis. It aims to understand if early social attention differences are present in infants who later develop autism.</a:t>
                      </a:r>
                      <a:endParaRPr sz="16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600" b="0" dirty="0">
                          <a:latin typeface="Times New Roman"/>
                          <a:ea typeface="Times New Roman"/>
                          <a:cs typeface="Times New Roman"/>
                          <a:sym typeface="Times New Roman"/>
                        </a:rPr>
                        <a:t>The study involved 82 infants (64 at elevated likelihood of autism and 18 at low likelihood). Parent-infant interactions were video-recorded and coded for face looking </a:t>
                      </a:r>
                      <a:r>
                        <a:rPr lang="en-GB" sz="1600" b="0" dirty="0" err="1">
                          <a:latin typeface="Times New Roman"/>
                          <a:ea typeface="Times New Roman"/>
                          <a:cs typeface="Times New Roman"/>
                          <a:sym typeface="Times New Roman"/>
                        </a:rPr>
                        <a:t>behavior</a:t>
                      </a:r>
                      <a:r>
                        <a:rPr lang="en-GB" sz="1600" b="0" dirty="0">
                          <a:latin typeface="Times New Roman"/>
                          <a:ea typeface="Times New Roman"/>
                          <a:cs typeface="Times New Roman"/>
                          <a:sym typeface="Times New Roman"/>
                        </a:rPr>
                        <a:t>. Infants' gaze to parents' faces during free play was </a:t>
                      </a:r>
                      <a:r>
                        <a:rPr lang="en-GB" sz="1600" b="0" dirty="0" err="1">
                          <a:latin typeface="Times New Roman"/>
                          <a:ea typeface="Times New Roman"/>
                          <a:cs typeface="Times New Roman"/>
                          <a:sym typeface="Times New Roman"/>
                        </a:rPr>
                        <a:t>analyzed</a:t>
                      </a:r>
                      <a:r>
                        <a:rPr lang="en-GB" sz="1600" b="0" dirty="0">
                          <a:latin typeface="Times New Roman"/>
                          <a:ea typeface="Times New Roman"/>
                          <a:cs typeface="Times New Roman"/>
                          <a:sym typeface="Times New Roman"/>
                        </a:rPr>
                        <a:t> in relation to their later autism diagnosis at 36 months.</a:t>
                      </a:r>
                      <a:endParaRPr sz="16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Provides insights into early social attention patterns in infants at elevated likelihood of autism.</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900" b="0" dirty="0">
                          <a:latin typeface="Times New Roman"/>
                          <a:ea typeface="Times New Roman"/>
                          <a:cs typeface="Times New Roman"/>
                          <a:sym typeface="Times New Roman"/>
                        </a:rPr>
                        <a:t>The study did not find a direct link between reduced face looking and later autism diagnosis, suggesting the need for further investigation</a:t>
                      </a:r>
                      <a:endParaRPr sz="1900" b="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3970549083"/>
                  </a:ext>
                </a:extLst>
              </a:tr>
            </a:tbl>
          </a:graphicData>
        </a:graphic>
      </p:graphicFrame>
    </p:spTree>
    <p:extLst>
      <p:ext uri="{BB962C8B-B14F-4D97-AF65-F5344CB8AC3E}">
        <p14:creationId xmlns:p14="http://schemas.microsoft.com/office/powerpoint/2010/main" val="3872816090"/>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16</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18</a:t>
            </a:fld>
            <a:endParaRPr lang="en-IN"/>
          </a:p>
        </p:txBody>
      </p:sp>
      <p:graphicFrame>
        <p:nvGraphicFramePr>
          <p:cNvPr id="8" name="Table 7">
            <a:extLst>
              <a:ext uri="{FF2B5EF4-FFF2-40B4-BE49-F238E27FC236}">
                <a16:creationId xmlns:a16="http://schemas.microsoft.com/office/drawing/2014/main" id="{5E0F54FA-36EA-04C8-6B50-AABF73C081EA}"/>
              </a:ext>
            </a:extLst>
          </p:cNvPr>
          <p:cNvGraphicFramePr>
            <a:graphicFrameLocks noGrp="1"/>
          </p:cNvGraphicFramePr>
          <p:nvPr>
            <p:extLst>
              <p:ext uri="{D42A27DB-BD31-4B8C-83A1-F6EECF244321}">
                <p14:modId xmlns:p14="http://schemas.microsoft.com/office/powerpoint/2010/main" val="468091863"/>
              </p:ext>
            </p:extLst>
          </p:nvPr>
        </p:nvGraphicFramePr>
        <p:xfrm>
          <a:off x="755650" y="1906438"/>
          <a:ext cx="10812373" cy="4163483"/>
        </p:xfrm>
        <a:graphic>
          <a:graphicData uri="http://schemas.openxmlformats.org/drawingml/2006/table">
            <a:tbl>
              <a:tblPr>
                <a:noFill/>
              </a:tblPr>
              <a:tblGrid>
                <a:gridCol w="1578769">
                  <a:extLst>
                    <a:ext uri="{9D8B030D-6E8A-4147-A177-3AD203B41FA5}">
                      <a16:colId xmlns:a16="http://schemas.microsoft.com/office/drawing/2014/main" val="2824342059"/>
                    </a:ext>
                  </a:extLst>
                </a:gridCol>
                <a:gridCol w="1646870">
                  <a:extLst>
                    <a:ext uri="{9D8B030D-6E8A-4147-A177-3AD203B41FA5}">
                      <a16:colId xmlns:a16="http://schemas.microsoft.com/office/drawing/2014/main" val="2441164400"/>
                    </a:ext>
                  </a:extLst>
                </a:gridCol>
                <a:gridCol w="2023658">
                  <a:extLst>
                    <a:ext uri="{9D8B030D-6E8A-4147-A177-3AD203B41FA5}">
                      <a16:colId xmlns:a16="http://schemas.microsoft.com/office/drawing/2014/main" val="2196893852"/>
                    </a:ext>
                  </a:extLst>
                </a:gridCol>
                <a:gridCol w="2602486">
                  <a:extLst>
                    <a:ext uri="{9D8B030D-6E8A-4147-A177-3AD203B41FA5}">
                      <a16:colId xmlns:a16="http://schemas.microsoft.com/office/drawing/2014/main" val="3429206766"/>
                    </a:ext>
                  </a:extLst>
                </a:gridCol>
                <a:gridCol w="1386873">
                  <a:extLst>
                    <a:ext uri="{9D8B030D-6E8A-4147-A177-3AD203B41FA5}">
                      <a16:colId xmlns:a16="http://schemas.microsoft.com/office/drawing/2014/main" val="261062802"/>
                    </a:ext>
                  </a:extLst>
                </a:gridCol>
                <a:gridCol w="1573717">
                  <a:extLst>
                    <a:ext uri="{9D8B030D-6E8A-4147-A177-3AD203B41FA5}">
                      <a16:colId xmlns:a16="http://schemas.microsoft.com/office/drawing/2014/main" val="2170541507"/>
                    </a:ext>
                  </a:extLst>
                </a:gridCol>
              </a:tblGrid>
              <a:tr h="932633">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PAPER</a:t>
                      </a:r>
                      <a:br>
                        <a:rPr lang="en-IN" sz="2000" b="1">
                          <a:latin typeface="Times New Roman"/>
                          <a:ea typeface="Times New Roman"/>
                          <a:cs typeface="Times New Roman"/>
                          <a:sym typeface="Times New Roman"/>
                        </a:rPr>
                      </a:br>
                      <a:r>
                        <a:rPr lang="en-IN" sz="2000" b="1">
                          <a:latin typeface="Times New Roman"/>
                          <a:ea typeface="Times New Roman"/>
                          <a:cs typeface="Times New Roman"/>
                          <a:sym typeface="Times New Roman"/>
                        </a:rPr>
                        <a:t>TITLE</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AUTHOR</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PROBLEM STATEMENT</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IMPLEMENTATION</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PROS</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CONS</a:t>
                      </a:r>
                      <a:endParaRPr sz="2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3926777374"/>
                  </a:ext>
                </a:extLst>
              </a:tr>
              <a:tr h="3180728">
                <a:tc>
                  <a:txBody>
                    <a:bodyPr/>
                    <a:lstStyle/>
                    <a:p>
                      <a:pPr marL="0" lvl="0" indent="0" algn="l" rtl="0">
                        <a:spcBef>
                          <a:spcPts val="0"/>
                        </a:spcBef>
                        <a:spcAft>
                          <a:spcPts val="0"/>
                        </a:spcAft>
                        <a:buNone/>
                      </a:pPr>
                      <a:r>
                        <a:rPr lang="en-GB" sz="1600" b="0" dirty="0">
                          <a:latin typeface="Times New Roman"/>
                          <a:ea typeface="Times New Roman"/>
                          <a:cs typeface="Times New Roman"/>
                          <a:sym typeface="Times New Roman"/>
                        </a:rPr>
                        <a:t>Relationships between Anxiety, Repetitive </a:t>
                      </a:r>
                      <a:r>
                        <a:rPr lang="en-GB" sz="1600" b="0" dirty="0" err="1">
                          <a:latin typeface="Times New Roman"/>
                          <a:ea typeface="Times New Roman"/>
                          <a:cs typeface="Times New Roman"/>
                          <a:sym typeface="Times New Roman"/>
                        </a:rPr>
                        <a:t>Behavior</a:t>
                      </a:r>
                      <a:r>
                        <a:rPr lang="en-GB" sz="1600" b="0" dirty="0">
                          <a:latin typeface="Times New Roman"/>
                          <a:ea typeface="Times New Roman"/>
                          <a:cs typeface="Times New Roman"/>
                          <a:sym typeface="Times New Roman"/>
                        </a:rPr>
                        <a:t>, and Parenting Stress: A Comparative Study between Individuals with Autism from Spain and Colombia</a:t>
                      </a:r>
                      <a:endParaRPr sz="16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s-ES" sz="2000" b="0" dirty="0" err="1">
                          <a:latin typeface="Times New Roman"/>
                          <a:ea typeface="Times New Roman"/>
                          <a:cs typeface="Times New Roman"/>
                          <a:sym typeface="Times New Roman"/>
                        </a:rPr>
                        <a:t>Tíscar</a:t>
                      </a:r>
                      <a:r>
                        <a:rPr lang="es-ES" sz="2000" b="0" dirty="0">
                          <a:latin typeface="Times New Roman"/>
                          <a:ea typeface="Times New Roman"/>
                          <a:cs typeface="Times New Roman"/>
                          <a:sym typeface="Times New Roman"/>
                        </a:rPr>
                        <a:t> Rodríguez-Jiménez, Agustín E. Martínez-González</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1600" b="0" dirty="0">
                          <a:latin typeface="Times New Roman"/>
                          <a:ea typeface="Times New Roman"/>
                          <a:cs typeface="Times New Roman"/>
                          <a:sym typeface="Times New Roman"/>
                        </a:rPr>
                        <a:t> </a:t>
                      </a:r>
                      <a:r>
                        <a:rPr lang="en-GB" sz="1600" b="0" dirty="0">
                          <a:latin typeface="Times New Roman"/>
                          <a:ea typeface="Times New Roman"/>
                          <a:cs typeface="Times New Roman"/>
                          <a:sym typeface="Times New Roman"/>
                        </a:rPr>
                        <a:t>The study examines the relationships between anxiety, repetitive </a:t>
                      </a:r>
                      <a:r>
                        <a:rPr lang="en-GB" sz="1600" b="0" dirty="0" err="1">
                          <a:latin typeface="Times New Roman"/>
                          <a:ea typeface="Times New Roman"/>
                          <a:cs typeface="Times New Roman"/>
                          <a:sym typeface="Times New Roman"/>
                        </a:rPr>
                        <a:t>behaviors</a:t>
                      </a:r>
                      <a:r>
                        <a:rPr lang="en-GB" sz="1600" b="0" dirty="0">
                          <a:latin typeface="Times New Roman"/>
                          <a:ea typeface="Times New Roman"/>
                          <a:cs typeface="Times New Roman"/>
                          <a:sym typeface="Times New Roman"/>
                        </a:rPr>
                        <a:t>, and parenting stress in children with ASD in Spain and Colombia. It also explores cross-cultural differences in these factors.</a:t>
                      </a:r>
                      <a:endParaRPr sz="16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118 participants from Spain and Colombia completed surveys measuring anxiety, repetitive </a:t>
                      </a:r>
                      <a:r>
                        <a:rPr lang="en-GB" sz="2000" b="0" dirty="0" err="1">
                          <a:latin typeface="Times New Roman"/>
                          <a:ea typeface="Times New Roman"/>
                          <a:cs typeface="Times New Roman"/>
                          <a:sym typeface="Times New Roman"/>
                        </a:rPr>
                        <a:t>behaviors</a:t>
                      </a:r>
                      <a:r>
                        <a:rPr lang="en-GB" sz="2000" b="0" dirty="0">
                          <a:latin typeface="Times New Roman"/>
                          <a:ea typeface="Times New Roman"/>
                          <a:cs typeface="Times New Roman"/>
                          <a:sym typeface="Times New Roman"/>
                        </a:rPr>
                        <a:t>, and parenting stress. Data were </a:t>
                      </a:r>
                      <a:r>
                        <a:rPr lang="en-GB" sz="2000" b="0" dirty="0" err="1">
                          <a:latin typeface="Times New Roman"/>
                          <a:ea typeface="Times New Roman"/>
                          <a:cs typeface="Times New Roman"/>
                          <a:sym typeface="Times New Roman"/>
                        </a:rPr>
                        <a:t>analyzed</a:t>
                      </a:r>
                      <a:r>
                        <a:rPr lang="en-GB" sz="2000" b="0" dirty="0">
                          <a:latin typeface="Times New Roman"/>
                          <a:ea typeface="Times New Roman"/>
                          <a:cs typeface="Times New Roman"/>
                          <a:sym typeface="Times New Roman"/>
                        </a:rPr>
                        <a:t> to identify correlations between these factors in both countries.</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Identifies strong links between anxiety and repetitive </a:t>
                      </a:r>
                      <a:r>
                        <a:rPr lang="en-GB" sz="2000" b="0" dirty="0" err="1">
                          <a:latin typeface="Times New Roman"/>
                          <a:ea typeface="Times New Roman"/>
                          <a:cs typeface="Times New Roman"/>
                          <a:sym typeface="Times New Roman"/>
                        </a:rPr>
                        <a:t>behaviors</a:t>
                      </a:r>
                      <a:r>
                        <a:rPr lang="en-GB" sz="2000" b="0" dirty="0">
                          <a:latin typeface="Times New Roman"/>
                          <a:ea typeface="Times New Roman"/>
                          <a:cs typeface="Times New Roman"/>
                          <a:sym typeface="Times New Roman"/>
                        </a:rPr>
                        <a:t>.</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Small sample size limits </a:t>
                      </a:r>
                      <a:r>
                        <a:rPr lang="en-GB" sz="2000" b="0" dirty="0" err="1">
                          <a:latin typeface="Times New Roman"/>
                          <a:ea typeface="Times New Roman"/>
                          <a:cs typeface="Times New Roman"/>
                          <a:sym typeface="Times New Roman"/>
                        </a:rPr>
                        <a:t>generalization.Limited</a:t>
                      </a:r>
                      <a:r>
                        <a:rPr lang="en-GB" sz="2000" b="0" dirty="0">
                          <a:latin typeface="Times New Roman"/>
                          <a:ea typeface="Times New Roman"/>
                          <a:cs typeface="Times New Roman"/>
                          <a:sym typeface="Times New Roman"/>
                        </a:rPr>
                        <a:t> to two countries, reducing broader applicability</a:t>
                      </a:r>
                      <a:endParaRPr sz="2000" b="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3970549083"/>
                  </a:ext>
                </a:extLst>
              </a:tr>
            </a:tbl>
          </a:graphicData>
        </a:graphic>
      </p:graphicFrame>
    </p:spTree>
    <p:extLst>
      <p:ext uri="{BB962C8B-B14F-4D97-AF65-F5344CB8AC3E}">
        <p14:creationId xmlns:p14="http://schemas.microsoft.com/office/powerpoint/2010/main" val="2809824546"/>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17</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19</a:t>
            </a:fld>
            <a:endParaRPr lang="en-IN"/>
          </a:p>
        </p:txBody>
      </p:sp>
      <p:graphicFrame>
        <p:nvGraphicFramePr>
          <p:cNvPr id="8" name="Table 7">
            <a:extLst>
              <a:ext uri="{FF2B5EF4-FFF2-40B4-BE49-F238E27FC236}">
                <a16:creationId xmlns:a16="http://schemas.microsoft.com/office/drawing/2014/main" id="{5E0F54FA-36EA-04C8-6B50-AABF73C081EA}"/>
              </a:ext>
            </a:extLst>
          </p:cNvPr>
          <p:cNvGraphicFramePr>
            <a:graphicFrameLocks noGrp="1"/>
          </p:cNvGraphicFramePr>
          <p:nvPr>
            <p:extLst>
              <p:ext uri="{D42A27DB-BD31-4B8C-83A1-F6EECF244321}">
                <p14:modId xmlns:p14="http://schemas.microsoft.com/office/powerpoint/2010/main" val="3007508105"/>
              </p:ext>
            </p:extLst>
          </p:nvPr>
        </p:nvGraphicFramePr>
        <p:xfrm>
          <a:off x="755650" y="1906438"/>
          <a:ext cx="10812373" cy="4113361"/>
        </p:xfrm>
        <a:graphic>
          <a:graphicData uri="http://schemas.openxmlformats.org/drawingml/2006/table">
            <a:tbl>
              <a:tblPr>
                <a:noFill/>
              </a:tblPr>
              <a:tblGrid>
                <a:gridCol w="1578769">
                  <a:extLst>
                    <a:ext uri="{9D8B030D-6E8A-4147-A177-3AD203B41FA5}">
                      <a16:colId xmlns:a16="http://schemas.microsoft.com/office/drawing/2014/main" val="2824342059"/>
                    </a:ext>
                  </a:extLst>
                </a:gridCol>
                <a:gridCol w="1646870">
                  <a:extLst>
                    <a:ext uri="{9D8B030D-6E8A-4147-A177-3AD203B41FA5}">
                      <a16:colId xmlns:a16="http://schemas.microsoft.com/office/drawing/2014/main" val="2441164400"/>
                    </a:ext>
                  </a:extLst>
                </a:gridCol>
                <a:gridCol w="2023658">
                  <a:extLst>
                    <a:ext uri="{9D8B030D-6E8A-4147-A177-3AD203B41FA5}">
                      <a16:colId xmlns:a16="http://schemas.microsoft.com/office/drawing/2014/main" val="2196893852"/>
                    </a:ext>
                  </a:extLst>
                </a:gridCol>
                <a:gridCol w="2602486">
                  <a:extLst>
                    <a:ext uri="{9D8B030D-6E8A-4147-A177-3AD203B41FA5}">
                      <a16:colId xmlns:a16="http://schemas.microsoft.com/office/drawing/2014/main" val="3429206766"/>
                    </a:ext>
                  </a:extLst>
                </a:gridCol>
                <a:gridCol w="1386873">
                  <a:extLst>
                    <a:ext uri="{9D8B030D-6E8A-4147-A177-3AD203B41FA5}">
                      <a16:colId xmlns:a16="http://schemas.microsoft.com/office/drawing/2014/main" val="261062802"/>
                    </a:ext>
                  </a:extLst>
                </a:gridCol>
                <a:gridCol w="1573717">
                  <a:extLst>
                    <a:ext uri="{9D8B030D-6E8A-4147-A177-3AD203B41FA5}">
                      <a16:colId xmlns:a16="http://schemas.microsoft.com/office/drawing/2014/main" val="2170541507"/>
                    </a:ext>
                  </a:extLst>
                </a:gridCol>
              </a:tblGrid>
              <a:tr h="932633">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PAPER</a:t>
                      </a:r>
                      <a:br>
                        <a:rPr lang="en-IN" sz="2000" b="1">
                          <a:latin typeface="Times New Roman"/>
                          <a:ea typeface="Times New Roman"/>
                          <a:cs typeface="Times New Roman"/>
                          <a:sym typeface="Times New Roman"/>
                        </a:rPr>
                      </a:br>
                      <a:r>
                        <a:rPr lang="en-IN" sz="2000" b="1">
                          <a:latin typeface="Times New Roman"/>
                          <a:ea typeface="Times New Roman"/>
                          <a:cs typeface="Times New Roman"/>
                          <a:sym typeface="Times New Roman"/>
                        </a:rPr>
                        <a:t>TITLE</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AUTHOR</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PROBLEM STATEMENT</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IMPLEMENTATION</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PROS</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CONS</a:t>
                      </a:r>
                      <a:endParaRPr sz="2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3926777374"/>
                  </a:ext>
                </a:extLst>
              </a:tr>
              <a:tr h="3180728">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Oral Health and Quality of Life in People with Autism Spectrum Disorder</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it-IT" sz="2000" b="0" dirty="0">
                          <a:latin typeface="Times New Roman"/>
                          <a:ea typeface="Times New Roman"/>
                          <a:cs typeface="Times New Roman"/>
                          <a:sym typeface="Times New Roman"/>
                        </a:rPr>
                        <a:t>Antonio Fallea, Luigi Vetri, et al.</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1600" b="0" dirty="0">
                          <a:latin typeface="Times New Roman"/>
                          <a:ea typeface="Times New Roman"/>
                          <a:cs typeface="Times New Roman"/>
                          <a:sym typeface="Times New Roman"/>
                        </a:rPr>
                        <a:t> </a:t>
                      </a:r>
                      <a:r>
                        <a:rPr lang="en-GB" sz="1600" b="0" dirty="0">
                          <a:latin typeface="Times New Roman"/>
                          <a:ea typeface="Times New Roman"/>
                          <a:cs typeface="Times New Roman"/>
                          <a:sym typeface="Times New Roman"/>
                        </a:rPr>
                        <a:t>This study investigates the relationship between oral health and quality of life (QoL) in individuals with ASD, emphasizing how poor oral hygiene impacts well-being and </a:t>
                      </a:r>
                      <a:r>
                        <a:rPr lang="en-GB" sz="1600" b="0" dirty="0" err="1">
                          <a:latin typeface="Times New Roman"/>
                          <a:ea typeface="Times New Roman"/>
                          <a:cs typeface="Times New Roman"/>
                          <a:sym typeface="Times New Roman"/>
                        </a:rPr>
                        <a:t>behavioral</a:t>
                      </a:r>
                      <a:r>
                        <a:rPr lang="en-GB" sz="1600" b="0" dirty="0">
                          <a:latin typeface="Times New Roman"/>
                          <a:ea typeface="Times New Roman"/>
                          <a:cs typeface="Times New Roman"/>
                          <a:sym typeface="Times New Roman"/>
                        </a:rPr>
                        <a:t> problems</a:t>
                      </a:r>
                      <a:endParaRPr sz="16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700" b="0" dirty="0">
                          <a:latin typeface="Times New Roman"/>
                          <a:ea typeface="Times New Roman"/>
                          <a:cs typeface="Times New Roman"/>
                          <a:sym typeface="Times New Roman"/>
                        </a:rPr>
                        <a:t>Oral health was assessed using the Oral Health Assessment Tool (OHAT), and quality of life was measured using the </a:t>
                      </a:r>
                      <a:r>
                        <a:rPr lang="en-GB" sz="1700" b="0" dirty="0" err="1">
                          <a:latin typeface="Times New Roman"/>
                          <a:ea typeface="Times New Roman"/>
                          <a:cs typeface="Times New Roman"/>
                          <a:sym typeface="Times New Roman"/>
                        </a:rPr>
                        <a:t>EuroQol</a:t>
                      </a:r>
                      <a:r>
                        <a:rPr lang="en-GB" sz="1700" b="0" dirty="0">
                          <a:latin typeface="Times New Roman"/>
                          <a:ea typeface="Times New Roman"/>
                          <a:cs typeface="Times New Roman"/>
                          <a:sym typeface="Times New Roman"/>
                        </a:rPr>
                        <a:t> 5-Dimensions Youth version (EQ-5D-Y). 163 participants with ASD were studied, evaluating dental health and its effects on overall quality of life.</a:t>
                      </a:r>
                      <a:endParaRPr sz="17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Highlights the importance of regular dental care in ASD treatment plans.</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Study focuses on a specific age range, limiting broader application</a:t>
                      </a:r>
                      <a:endParaRPr sz="2000" b="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3970549083"/>
                  </a:ext>
                </a:extLst>
              </a:tr>
            </a:tbl>
          </a:graphicData>
        </a:graphic>
      </p:graphicFrame>
    </p:spTree>
    <p:extLst>
      <p:ext uri="{BB962C8B-B14F-4D97-AF65-F5344CB8AC3E}">
        <p14:creationId xmlns:p14="http://schemas.microsoft.com/office/powerpoint/2010/main" val="391981089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GB"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Autism, or </a:t>
            </a:r>
            <a:r>
              <a:rPr kumimoji="0" lang="en-GB" altLang="en-US" sz="2400" b="0" i="1"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autism spectrum disorder (ASD</a:t>
            </a:r>
            <a:r>
              <a:rPr kumimoji="0" lang="en-GB"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refers to a broad range of conditions characterized by challenges with </a:t>
            </a:r>
            <a:r>
              <a:rPr kumimoji="0" lang="en-GB"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social skills, repetitive </a:t>
            </a:r>
            <a:r>
              <a:rPr kumimoji="0" lang="en-GB" altLang="en-US" sz="2400" b="1"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behaviors</a:t>
            </a:r>
            <a:r>
              <a:rPr kumimoji="0" lang="en-GB"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speech and nonverbal communication</a:t>
            </a:r>
            <a:r>
              <a:rPr kumimoji="0" lang="en-GB"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GB"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This project aims to significantly enhance the assessment and development of key skills in children with ASD through an innovative game-based approach.</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GB" sz="2400" dirty="0">
                <a:latin typeface="Times New Roman" panose="02020603050405020304" pitchFamily="18" charset="0"/>
                <a:cs typeface="Times New Roman" panose="02020603050405020304" pitchFamily="18" charset="0"/>
              </a:rPr>
              <a:t>By participating in various </a:t>
            </a:r>
            <a:r>
              <a:rPr lang="en-GB" sz="2400" b="1" dirty="0">
                <a:latin typeface="Times New Roman" panose="02020603050405020304" pitchFamily="18" charset="0"/>
                <a:cs typeface="Times New Roman" panose="02020603050405020304" pitchFamily="18" charset="0"/>
              </a:rPr>
              <a:t>game-based scenarios</a:t>
            </a:r>
            <a:r>
              <a:rPr lang="en-GB" sz="2400" dirty="0">
                <a:latin typeface="Times New Roman" panose="02020603050405020304" pitchFamily="18" charset="0"/>
                <a:cs typeface="Times New Roman" panose="02020603050405020304" pitchFamily="18" charset="0"/>
              </a:rPr>
              <a:t>, children will have opportunities to practice and improve essential skills such as communication, social interaction, and problem-solving in a supportive and enjoyable environment.</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18</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20</a:t>
            </a:fld>
            <a:endParaRPr lang="en-IN"/>
          </a:p>
        </p:txBody>
      </p:sp>
      <p:graphicFrame>
        <p:nvGraphicFramePr>
          <p:cNvPr id="8" name="Table 7">
            <a:extLst>
              <a:ext uri="{FF2B5EF4-FFF2-40B4-BE49-F238E27FC236}">
                <a16:creationId xmlns:a16="http://schemas.microsoft.com/office/drawing/2014/main" id="{5E0F54FA-36EA-04C8-6B50-AABF73C081EA}"/>
              </a:ext>
            </a:extLst>
          </p:cNvPr>
          <p:cNvGraphicFramePr>
            <a:graphicFrameLocks noGrp="1"/>
          </p:cNvGraphicFramePr>
          <p:nvPr>
            <p:extLst>
              <p:ext uri="{D42A27DB-BD31-4B8C-83A1-F6EECF244321}">
                <p14:modId xmlns:p14="http://schemas.microsoft.com/office/powerpoint/2010/main" val="3701428740"/>
              </p:ext>
            </p:extLst>
          </p:nvPr>
        </p:nvGraphicFramePr>
        <p:xfrm>
          <a:off x="755650" y="1906438"/>
          <a:ext cx="10812373" cy="4163483"/>
        </p:xfrm>
        <a:graphic>
          <a:graphicData uri="http://schemas.openxmlformats.org/drawingml/2006/table">
            <a:tbl>
              <a:tblPr>
                <a:noFill/>
              </a:tblPr>
              <a:tblGrid>
                <a:gridCol w="1578769">
                  <a:extLst>
                    <a:ext uri="{9D8B030D-6E8A-4147-A177-3AD203B41FA5}">
                      <a16:colId xmlns:a16="http://schemas.microsoft.com/office/drawing/2014/main" val="2824342059"/>
                    </a:ext>
                  </a:extLst>
                </a:gridCol>
                <a:gridCol w="1646870">
                  <a:extLst>
                    <a:ext uri="{9D8B030D-6E8A-4147-A177-3AD203B41FA5}">
                      <a16:colId xmlns:a16="http://schemas.microsoft.com/office/drawing/2014/main" val="2441164400"/>
                    </a:ext>
                  </a:extLst>
                </a:gridCol>
                <a:gridCol w="2023658">
                  <a:extLst>
                    <a:ext uri="{9D8B030D-6E8A-4147-A177-3AD203B41FA5}">
                      <a16:colId xmlns:a16="http://schemas.microsoft.com/office/drawing/2014/main" val="2196893852"/>
                    </a:ext>
                  </a:extLst>
                </a:gridCol>
                <a:gridCol w="2602486">
                  <a:extLst>
                    <a:ext uri="{9D8B030D-6E8A-4147-A177-3AD203B41FA5}">
                      <a16:colId xmlns:a16="http://schemas.microsoft.com/office/drawing/2014/main" val="3429206766"/>
                    </a:ext>
                  </a:extLst>
                </a:gridCol>
                <a:gridCol w="1386873">
                  <a:extLst>
                    <a:ext uri="{9D8B030D-6E8A-4147-A177-3AD203B41FA5}">
                      <a16:colId xmlns:a16="http://schemas.microsoft.com/office/drawing/2014/main" val="261062802"/>
                    </a:ext>
                  </a:extLst>
                </a:gridCol>
                <a:gridCol w="1573717">
                  <a:extLst>
                    <a:ext uri="{9D8B030D-6E8A-4147-A177-3AD203B41FA5}">
                      <a16:colId xmlns:a16="http://schemas.microsoft.com/office/drawing/2014/main" val="2170541507"/>
                    </a:ext>
                  </a:extLst>
                </a:gridCol>
              </a:tblGrid>
              <a:tr h="932633">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PAPER</a:t>
                      </a:r>
                      <a:br>
                        <a:rPr lang="en-IN" sz="2000" b="1">
                          <a:latin typeface="Times New Roman"/>
                          <a:ea typeface="Times New Roman"/>
                          <a:cs typeface="Times New Roman"/>
                          <a:sym typeface="Times New Roman"/>
                        </a:rPr>
                      </a:br>
                      <a:r>
                        <a:rPr lang="en-IN" sz="2000" b="1">
                          <a:latin typeface="Times New Roman"/>
                          <a:ea typeface="Times New Roman"/>
                          <a:cs typeface="Times New Roman"/>
                          <a:sym typeface="Times New Roman"/>
                        </a:rPr>
                        <a:t>TITLE</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AUTHOR</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PROBLEM STATEMENT</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IMPLEMENTATION</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PROS</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CONS</a:t>
                      </a:r>
                      <a:endParaRPr sz="2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3926777374"/>
                  </a:ext>
                </a:extLst>
              </a:tr>
              <a:tr h="3180728">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 Vestibular Function and Postural Control in Children with Autism Spectrum Disorder</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0" dirty="0">
                          <a:latin typeface="Times New Roman"/>
                          <a:ea typeface="Times New Roman"/>
                          <a:cs typeface="Times New Roman"/>
                          <a:sym typeface="Times New Roman"/>
                        </a:rPr>
                        <a:t>Donella </a:t>
                      </a:r>
                      <a:r>
                        <a:rPr lang="en-IN" sz="2000" b="0" dirty="0" err="1">
                          <a:latin typeface="Times New Roman"/>
                          <a:ea typeface="Times New Roman"/>
                          <a:cs typeface="Times New Roman"/>
                          <a:sym typeface="Times New Roman"/>
                        </a:rPr>
                        <a:t>Chisari</a:t>
                      </a:r>
                      <a:r>
                        <a:rPr lang="en-IN" sz="2000" b="0" dirty="0">
                          <a:latin typeface="Times New Roman"/>
                          <a:ea typeface="Times New Roman"/>
                          <a:cs typeface="Times New Roman"/>
                          <a:sym typeface="Times New Roman"/>
                        </a:rPr>
                        <a:t>, Jessica </a:t>
                      </a:r>
                      <a:r>
                        <a:rPr lang="en-IN" sz="2000" b="0" dirty="0" err="1">
                          <a:latin typeface="Times New Roman"/>
                          <a:ea typeface="Times New Roman"/>
                          <a:cs typeface="Times New Roman"/>
                          <a:sym typeface="Times New Roman"/>
                        </a:rPr>
                        <a:t>Vitkovic</a:t>
                      </a:r>
                      <a:r>
                        <a:rPr lang="en-IN" sz="2000" b="0" dirty="0">
                          <a:latin typeface="Times New Roman"/>
                          <a:ea typeface="Times New Roman"/>
                          <a:cs typeface="Times New Roman"/>
                          <a:sym typeface="Times New Roman"/>
                        </a:rPr>
                        <a:t>, Ross Clark, Gary </a:t>
                      </a:r>
                      <a:r>
                        <a:rPr lang="en-IN" sz="2000" b="0" dirty="0" err="1">
                          <a:latin typeface="Times New Roman"/>
                          <a:ea typeface="Times New Roman"/>
                          <a:cs typeface="Times New Roman"/>
                          <a:sym typeface="Times New Roman"/>
                        </a:rPr>
                        <a:t>Rance</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1800" b="0" dirty="0">
                          <a:latin typeface="Times New Roman"/>
                          <a:ea typeface="Times New Roman"/>
                          <a:cs typeface="Times New Roman"/>
                          <a:sym typeface="Times New Roman"/>
                        </a:rPr>
                        <a:t> </a:t>
                      </a:r>
                      <a:r>
                        <a:rPr lang="en-GB" sz="1800" b="0" dirty="0">
                          <a:latin typeface="Times New Roman"/>
                          <a:ea typeface="Times New Roman"/>
                          <a:cs typeface="Times New Roman"/>
                          <a:sym typeface="Times New Roman"/>
                        </a:rPr>
                        <a:t>This study explores the relationship between vestibular function and postural control in children with ASD, focusing on how sensory processing issues affect motor balance.</a:t>
                      </a:r>
                      <a:endParaRPr sz="18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800" b="0" dirty="0">
                          <a:latin typeface="Times New Roman"/>
                          <a:ea typeface="Times New Roman"/>
                          <a:cs typeface="Times New Roman"/>
                          <a:sym typeface="Times New Roman"/>
                        </a:rPr>
                        <a:t>20 children (10 with ASD and 10 neurotypical) were tested using vestibular evoked myogenic potentials and video head impulse tests to measure vestibular function. Postural sway and balance were assessed using static </a:t>
                      </a:r>
                      <a:r>
                        <a:rPr lang="en-GB" sz="1800" b="0" dirty="0" err="1">
                          <a:latin typeface="Times New Roman"/>
                          <a:ea typeface="Times New Roman"/>
                          <a:cs typeface="Times New Roman"/>
                          <a:sym typeface="Times New Roman"/>
                        </a:rPr>
                        <a:t>posturography</a:t>
                      </a:r>
                      <a:r>
                        <a:rPr lang="en-GB" sz="1800" b="0" dirty="0">
                          <a:latin typeface="Times New Roman"/>
                          <a:ea typeface="Times New Roman"/>
                          <a:cs typeface="Times New Roman"/>
                          <a:sym typeface="Times New Roman"/>
                        </a:rPr>
                        <a:t>.</a:t>
                      </a:r>
                      <a:endParaRPr sz="18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900" b="0" dirty="0">
                          <a:latin typeface="Times New Roman"/>
                          <a:ea typeface="Times New Roman"/>
                          <a:cs typeface="Times New Roman"/>
                          <a:sym typeface="Times New Roman"/>
                        </a:rPr>
                        <a:t>Demonstrates postural control deficits in children with ASD, especially when visual input is removed.</a:t>
                      </a:r>
                      <a:endParaRPr sz="19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No significant differences in peripheral vestibular function, limiting findings to postural control.</a:t>
                      </a:r>
                      <a:endParaRPr sz="2000" b="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3970549083"/>
                  </a:ext>
                </a:extLst>
              </a:tr>
            </a:tbl>
          </a:graphicData>
        </a:graphic>
      </p:graphicFrame>
    </p:spTree>
    <p:extLst>
      <p:ext uri="{BB962C8B-B14F-4D97-AF65-F5344CB8AC3E}">
        <p14:creationId xmlns:p14="http://schemas.microsoft.com/office/powerpoint/2010/main" val="3866118493"/>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19</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21</a:t>
            </a:fld>
            <a:endParaRPr lang="en-IN"/>
          </a:p>
        </p:txBody>
      </p:sp>
      <p:graphicFrame>
        <p:nvGraphicFramePr>
          <p:cNvPr id="8" name="Table 7">
            <a:extLst>
              <a:ext uri="{FF2B5EF4-FFF2-40B4-BE49-F238E27FC236}">
                <a16:creationId xmlns:a16="http://schemas.microsoft.com/office/drawing/2014/main" id="{5E0F54FA-36EA-04C8-6B50-AABF73C081EA}"/>
              </a:ext>
            </a:extLst>
          </p:cNvPr>
          <p:cNvGraphicFramePr>
            <a:graphicFrameLocks noGrp="1"/>
          </p:cNvGraphicFramePr>
          <p:nvPr>
            <p:extLst>
              <p:ext uri="{D42A27DB-BD31-4B8C-83A1-F6EECF244321}">
                <p14:modId xmlns:p14="http://schemas.microsoft.com/office/powerpoint/2010/main" val="3041508518"/>
              </p:ext>
            </p:extLst>
          </p:nvPr>
        </p:nvGraphicFramePr>
        <p:xfrm>
          <a:off x="755650" y="1906438"/>
          <a:ext cx="10812373" cy="4285403"/>
        </p:xfrm>
        <a:graphic>
          <a:graphicData uri="http://schemas.openxmlformats.org/drawingml/2006/table">
            <a:tbl>
              <a:tblPr>
                <a:noFill/>
              </a:tblPr>
              <a:tblGrid>
                <a:gridCol w="1859213">
                  <a:extLst>
                    <a:ext uri="{9D8B030D-6E8A-4147-A177-3AD203B41FA5}">
                      <a16:colId xmlns:a16="http://schemas.microsoft.com/office/drawing/2014/main" val="2824342059"/>
                    </a:ext>
                  </a:extLst>
                </a:gridCol>
                <a:gridCol w="1366426">
                  <a:extLst>
                    <a:ext uri="{9D8B030D-6E8A-4147-A177-3AD203B41FA5}">
                      <a16:colId xmlns:a16="http://schemas.microsoft.com/office/drawing/2014/main" val="2441164400"/>
                    </a:ext>
                  </a:extLst>
                </a:gridCol>
                <a:gridCol w="2023658">
                  <a:extLst>
                    <a:ext uri="{9D8B030D-6E8A-4147-A177-3AD203B41FA5}">
                      <a16:colId xmlns:a16="http://schemas.microsoft.com/office/drawing/2014/main" val="2196893852"/>
                    </a:ext>
                  </a:extLst>
                </a:gridCol>
                <a:gridCol w="2602486">
                  <a:extLst>
                    <a:ext uri="{9D8B030D-6E8A-4147-A177-3AD203B41FA5}">
                      <a16:colId xmlns:a16="http://schemas.microsoft.com/office/drawing/2014/main" val="3429206766"/>
                    </a:ext>
                  </a:extLst>
                </a:gridCol>
                <a:gridCol w="1386873">
                  <a:extLst>
                    <a:ext uri="{9D8B030D-6E8A-4147-A177-3AD203B41FA5}">
                      <a16:colId xmlns:a16="http://schemas.microsoft.com/office/drawing/2014/main" val="261062802"/>
                    </a:ext>
                  </a:extLst>
                </a:gridCol>
                <a:gridCol w="1573717">
                  <a:extLst>
                    <a:ext uri="{9D8B030D-6E8A-4147-A177-3AD203B41FA5}">
                      <a16:colId xmlns:a16="http://schemas.microsoft.com/office/drawing/2014/main" val="2170541507"/>
                    </a:ext>
                  </a:extLst>
                </a:gridCol>
              </a:tblGrid>
              <a:tr h="932633">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PAPER</a:t>
                      </a:r>
                      <a:br>
                        <a:rPr lang="en-IN" sz="2000" b="1">
                          <a:latin typeface="Times New Roman"/>
                          <a:ea typeface="Times New Roman"/>
                          <a:cs typeface="Times New Roman"/>
                          <a:sym typeface="Times New Roman"/>
                        </a:rPr>
                      </a:br>
                      <a:r>
                        <a:rPr lang="en-IN" sz="2000" b="1">
                          <a:latin typeface="Times New Roman"/>
                          <a:ea typeface="Times New Roman"/>
                          <a:cs typeface="Times New Roman"/>
                          <a:sym typeface="Times New Roman"/>
                        </a:rPr>
                        <a:t>TITLE</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AUTHOR</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PROBLEM STATEMENT</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IMPLEMENTATION</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PROS</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CONS</a:t>
                      </a:r>
                      <a:endParaRPr sz="2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3926777374"/>
                  </a:ext>
                </a:extLst>
              </a:tr>
              <a:tr h="3180728">
                <a:tc>
                  <a:txBody>
                    <a:bodyPr/>
                    <a:lstStyle/>
                    <a:p>
                      <a:pPr marL="0" lvl="0" indent="0" algn="l" rtl="0">
                        <a:spcBef>
                          <a:spcPts val="0"/>
                        </a:spcBef>
                        <a:spcAft>
                          <a:spcPts val="0"/>
                        </a:spcAft>
                        <a:buNone/>
                      </a:pPr>
                      <a:r>
                        <a:rPr lang="en-GB" sz="1800" b="0" dirty="0">
                          <a:latin typeface="Times New Roman"/>
                          <a:ea typeface="Times New Roman"/>
                          <a:cs typeface="Times New Roman"/>
                          <a:sym typeface="Times New Roman"/>
                        </a:rPr>
                        <a:t>“We go through trauma”: South Asian parents’ experiences of autism diagnosis and early supports for their autistic children in Australia</a:t>
                      </a:r>
                      <a:endParaRPr sz="18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0" dirty="0">
                          <a:latin typeface="Times New Roman"/>
                          <a:ea typeface="Times New Roman"/>
                          <a:cs typeface="Times New Roman"/>
                          <a:sym typeface="Times New Roman"/>
                        </a:rPr>
                        <a:t>Jodie Smith, Alexandra </a:t>
                      </a:r>
                      <a:r>
                        <a:rPr lang="en-IN" sz="2000" b="0" dirty="0" err="1">
                          <a:latin typeface="Times New Roman"/>
                          <a:ea typeface="Times New Roman"/>
                          <a:cs typeface="Times New Roman"/>
                          <a:sym typeface="Times New Roman"/>
                        </a:rPr>
                        <a:t>Aulich</a:t>
                      </a:r>
                      <a:r>
                        <a:rPr lang="en-IN" sz="2000" b="0" dirty="0">
                          <a:latin typeface="Times New Roman"/>
                          <a:ea typeface="Times New Roman"/>
                          <a:cs typeface="Times New Roman"/>
                          <a:sym typeface="Times New Roman"/>
                        </a:rPr>
                        <a:t>, et al.</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1600" b="0" dirty="0">
                          <a:latin typeface="Times New Roman"/>
                          <a:ea typeface="Times New Roman"/>
                          <a:cs typeface="Times New Roman"/>
                          <a:sym typeface="Times New Roman"/>
                        </a:rPr>
                        <a:t> </a:t>
                      </a:r>
                      <a:r>
                        <a:rPr lang="en-GB" sz="1600" b="0" dirty="0">
                          <a:latin typeface="Times New Roman"/>
                          <a:ea typeface="Times New Roman"/>
                          <a:cs typeface="Times New Roman"/>
                          <a:sym typeface="Times New Roman"/>
                        </a:rPr>
                        <a:t>South Asian parents in Australia face unique challenges in accessing autism diagnosis and early support services for their children. They struggle with limited knowledge, long wait times, and isolation due to a lack of community-specific resources.</a:t>
                      </a:r>
                      <a:endParaRPr sz="16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 Participatory research gathered first-hand accounts from 13 South Asian parents on their experiences with autism diagnosis and support.</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Provides insight into parents’ preferences for intensive </a:t>
                      </a:r>
                      <a:r>
                        <a:rPr lang="en-GB" sz="2000" b="0" dirty="0" err="1">
                          <a:latin typeface="Times New Roman"/>
                          <a:ea typeface="Times New Roman"/>
                          <a:cs typeface="Times New Roman"/>
                          <a:sym typeface="Times New Roman"/>
                        </a:rPr>
                        <a:t>behavioral</a:t>
                      </a:r>
                      <a:r>
                        <a:rPr lang="en-GB" sz="2000" b="0" dirty="0">
                          <a:latin typeface="Times New Roman"/>
                          <a:ea typeface="Times New Roman"/>
                          <a:cs typeface="Times New Roman"/>
                          <a:sym typeface="Times New Roman"/>
                        </a:rPr>
                        <a:t> interventions</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Small sample size, focusing on South Asian communities</a:t>
                      </a:r>
                      <a:endParaRPr sz="2000" b="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3970549083"/>
                  </a:ext>
                </a:extLst>
              </a:tr>
            </a:tbl>
          </a:graphicData>
        </a:graphic>
      </p:graphicFrame>
    </p:spTree>
    <p:extLst>
      <p:ext uri="{BB962C8B-B14F-4D97-AF65-F5344CB8AC3E}">
        <p14:creationId xmlns:p14="http://schemas.microsoft.com/office/powerpoint/2010/main" val="2900887871"/>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20</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22</a:t>
            </a:fld>
            <a:endParaRPr lang="en-IN"/>
          </a:p>
        </p:txBody>
      </p:sp>
      <p:graphicFrame>
        <p:nvGraphicFramePr>
          <p:cNvPr id="8" name="Table 7">
            <a:extLst>
              <a:ext uri="{FF2B5EF4-FFF2-40B4-BE49-F238E27FC236}">
                <a16:creationId xmlns:a16="http://schemas.microsoft.com/office/drawing/2014/main" id="{5E0F54FA-36EA-04C8-6B50-AABF73C081EA}"/>
              </a:ext>
            </a:extLst>
          </p:cNvPr>
          <p:cNvGraphicFramePr>
            <a:graphicFrameLocks noGrp="1"/>
          </p:cNvGraphicFramePr>
          <p:nvPr>
            <p:extLst>
              <p:ext uri="{D42A27DB-BD31-4B8C-83A1-F6EECF244321}">
                <p14:modId xmlns:p14="http://schemas.microsoft.com/office/powerpoint/2010/main" val="2453675392"/>
              </p:ext>
            </p:extLst>
          </p:nvPr>
        </p:nvGraphicFramePr>
        <p:xfrm>
          <a:off x="755650" y="1906438"/>
          <a:ext cx="10812373" cy="4113361"/>
        </p:xfrm>
        <a:graphic>
          <a:graphicData uri="http://schemas.openxmlformats.org/drawingml/2006/table">
            <a:tbl>
              <a:tblPr>
                <a:noFill/>
              </a:tblPr>
              <a:tblGrid>
                <a:gridCol w="2035676">
                  <a:extLst>
                    <a:ext uri="{9D8B030D-6E8A-4147-A177-3AD203B41FA5}">
                      <a16:colId xmlns:a16="http://schemas.microsoft.com/office/drawing/2014/main" val="2824342059"/>
                    </a:ext>
                  </a:extLst>
                </a:gridCol>
                <a:gridCol w="1189963">
                  <a:extLst>
                    <a:ext uri="{9D8B030D-6E8A-4147-A177-3AD203B41FA5}">
                      <a16:colId xmlns:a16="http://schemas.microsoft.com/office/drawing/2014/main" val="2441164400"/>
                    </a:ext>
                  </a:extLst>
                </a:gridCol>
                <a:gridCol w="2023658">
                  <a:extLst>
                    <a:ext uri="{9D8B030D-6E8A-4147-A177-3AD203B41FA5}">
                      <a16:colId xmlns:a16="http://schemas.microsoft.com/office/drawing/2014/main" val="2196893852"/>
                    </a:ext>
                  </a:extLst>
                </a:gridCol>
                <a:gridCol w="2602486">
                  <a:extLst>
                    <a:ext uri="{9D8B030D-6E8A-4147-A177-3AD203B41FA5}">
                      <a16:colId xmlns:a16="http://schemas.microsoft.com/office/drawing/2014/main" val="3429206766"/>
                    </a:ext>
                  </a:extLst>
                </a:gridCol>
                <a:gridCol w="1787851">
                  <a:extLst>
                    <a:ext uri="{9D8B030D-6E8A-4147-A177-3AD203B41FA5}">
                      <a16:colId xmlns:a16="http://schemas.microsoft.com/office/drawing/2014/main" val="261062802"/>
                    </a:ext>
                  </a:extLst>
                </a:gridCol>
                <a:gridCol w="1172739">
                  <a:extLst>
                    <a:ext uri="{9D8B030D-6E8A-4147-A177-3AD203B41FA5}">
                      <a16:colId xmlns:a16="http://schemas.microsoft.com/office/drawing/2014/main" val="2170541507"/>
                    </a:ext>
                  </a:extLst>
                </a:gridCol>
              </a:tblGrid>
              <a:tr h="932633">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PAPER</a:t>
                      </a:r>
                      <a:br>
                        <a:rPr lang="en-IN" sz="2000" b="1">
                          <a:latin typeface="Times New Roman"/>
                          <a:ea typeface="Times New Roman"/>
                          <a:cs typeface="Times New Roman"/>
                          <a:sym typeface="Times New Roman"/>
                        </a:rPr>
                      </a:br>
                      <a:r>
                        <a:rPr lang="en-IN" sz="2000" b="1">
                          <a:latin typeface="Times New Roman"/>
                          <a:ea typeface="Times New Roman"/>
                          <a:cs typeface="Times New Roman"/>
                          <a:sym typeface="Times New Roman"/>
                        </a:rPr>
                        <a:t>TITLE</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AUTHOR</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PROBLEM STATEMENT</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IMPLEMENTATION</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PROS</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CONS</a:t>
                      </a:r>
                      <a:endParaRPr sz="2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3926777374"/>
                  </a:ext>
                </a:extLst>
              </a:tr>
              <a:tr h="3180728">
                <a:tc>
                  <a:txBody>
                    <a:bodyPr/>
                    <a:lstStyle/>
                    <a:p>
                      <a:pPr marL="0" lvl="0" indent="0" algn="l" rtl="0">
                        <a:spcBef>
                          <a:spcPts val="0"/>
                        </a:spcBef>
                        <a:spcAft>
                          <a:spcPts val="0"/>
                        </a:spcAft>
                        <a:buNone/>
                      </a:pPr>
                      <a:r>
                        <a:rPr lang="en-GB" sz="1900" b="0" dirty="0">
                          <a:latin typeface="Times New Roman"/>
                          <a:ea typeface="Times New Roman"/>
                          <a:cs typeface="Times New Roman"/>
                          <a:sym typeface="Times New Roman"/>
                        </a:rPr>
                        <a:t>Early Auditory Temporal Processing Deficit in Children with Autism Spectrum Disorder: The Research Domain Criteria Framework</a:t>
                      </a:r>
                      <a:endParaRPr sz="19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0" dirty="0" err="1">
                          <a:latin typeface="Times New Roman"/>
                          <a:ea typeface="Times New Roman"/>
                          <a:cs typeface="Times New Roman"/>
                          <a:sym typeface="Times New Roman"/>
                        </a:rPr>
                        <a:t>Atoosa</a:t>
                      </a:r>
                      <a:r>
                        <a:rPr lang="en-IN" sz="2000" b="0" dirty="0">
                          <a:latin typeface="Times New Roman"/>
                          <a:ea typeface="Times New Roman"/>
                          <a:cs typeface="Times New Roman"/>
                          <a:sym typeface="Times New Roman"/>
                        </a:rPr>
                        <a:t> </a:t>
                      </a:r>
                      <a:r>
                        <a:rPr lang="en-IN" sz="2000" b="0" dirty="0" err="1">
                          <a:latin typeface="Times New Roman"/>
                          <a:ea typeface="Times New Roman"/>
                          <a:cs typeface="Times New Roman"/>
                          <a:sym typeface="Times New Roman"/>
                        </a:rPr>
                        <a:t>Sanglakh</a:t>
                      </a:r>
                      <a:r>
                        <a:rPr lang="en-IN" sz="2000" b="0" dirty="0">
                          <a:latin typeface="Times New Roman"/>
                          <a:ea typeface="Times New Roman"/>
                          <a:cs typeface="Times New Roman"/>
                          <a:sym typeface="Times New Roman"/>
                        </a:rPr>
                        <a:t> </a:t>
                      </a:r>
                      <a:r>
                        <a:rPr lang="en-IN" sz="2000" b="0" dirty="0" err="1">
                          <a:latin typeface="Times New Roman"/>
                          <a:ea typeface="Times New Roman"/>
                          <a:cs typeface="Times New Roman"/>
                          <a:sym typeface="Times New Roman"/>
                        </a:rPr>
                        <a:t>Ghoochan</a:t>
                      </a:r>
                      <a:r>
                        <a:rPr lang="en-IN" sz="2000" b="0" dirty="0">
                          <a:latin typeface="Times New Roman"/>
                          <a:ea typeface="Times New Roman"/>
                          <a:cs typeface="Times New Roman"/>
                          <a:sym typeface="Times New Roman"/>
                        </a:rPr>
                        <a:t> </a:t>
                      </a:r>
                      <a:r>
                        <a:rPr lang="en-IN" sz="2000" b="0" dirty="0" err="1">
                          <a:latin typeface="Times New Roman"/>
                          <a:ea typeface="Times New Roman"/>
                          <a:cs typeface="Times New Roman"/>
                          <a:sym typeface="Times New Roman"/>
                        </a:rPr>
                        <a:t>Atigh</a:t>
                      </a:r>
                      <a:r>
                        <a:rPr lang="en-IN" sz="2000" b="0" dirty="0">
                          <a:latin typeface="Times New Roman"/>
                          <a:ea typeface="Times New Roman"/>
                          <a:cs typeface="Times New Roman"/>
                          <a:sym typeface="Times New Roman"/>
                        </a:rPr>
                        <a:t>, Mohammad Taghi </a:t>
                      </a:r>
                      <a:r>
                        <a:rPr lang="en-IN" sz="2000" b="0" dirty="0" err="1">
                          <a:latin typeface="Times New Roman"/>
                          <a:ea typeface="Times New Roman"/>
                          <a:cs typeface="Times New Roman"/>
                          <a:sym typeface="Times New Roman"/>
                        </a:rPr>
                        <a:t>Joghataei</a:t>
                      </a:r>
                      <a:r>
                        <a:rPr lang="en-IN" sz="2000" b="0" dirty="0">
                          <a:latin typeface="Times New Roman"/>
                          <a:ea typeface="Times New Roman"/>
                          <a:cs typeface="Times New Roman"/>
                          <a:sym typeface="Times New Roman"/>
                        </a:rPr>
                        <a:t>, et al.</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1500" b="0" dirty="0">
                          <a:latin typeface="Times New Roman"/>
                          <a:ea typeface="Times New Roman"/>
                          <a:cs typeface="Times New Roman"/>
                          <a:sym typeface="Times New Roman"/>
                        </a:rPr>
                        <a:t> </a:t>
                      </a:r>
                      <a:r>
                        <a:rPr lang="en-GB" sz="1500" b="0" dirty="0">
                          <a:latin typeface="Times New Roman"/>
                          <a:ea typeface="Times New Roman"/>
                          <a:cs typeface="Times New Roman"/>
                          <a:sym typeface="Times New Roman"/>
                        </a:rPr>
                        <a:t>Children with Autism Spectrum Disorder (ASD) exhibit impairments in auditory temporal processing, affecting their ability to perceive sound durations and inter-stimulus intervals (ISI), which may underlie social and communication deficits.</a:t>
                      </a:r>
                      <a:endParaRPr sz="15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The study used event-related potentials (ERP) to measure mismatch negativity (MMN) responses in children with ASD compared to typically developing children during auditory tasks.</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Provides a potential biomarker for </a:t>
                      </a:r>
                      <a:r>
                        <a:rPr lang="en-GB" sz="2000" b="0" dirty="0" err="1">
                          <a:latin typeface="Times New Roman"/>
                          <a:ea typeface="Times New Roman"/>
                          <a:cs typeface="Times New Roman"/>
                          <a:sym typeface="Times New Roman"/>
                        </a:rPr>
                        <a:t>ASDOffers</a:t>
                      </a:r>
                      <a:r>
                        <a:rPr lang="en-GB" sz="2000" b="0" dirty="0">
                          <a:latin typeface="Times New Roman"/>
                          <a:ea typeface="Times New Roman"/>
                          <a:cs typeface="Times New Roman"/>
                          <a:sym typeface="Times New Roman"/>
                        </a:rPr>
                        <a:t> insights into sensory processing abnormalities in autism</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Limited by sample size and preliminary findings</a:t>
                      </a:r>
                      <a:endParaRPr sz="2000" b="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3970549083"/>
                  </a:ext>
                </a:extLst>
              </a:tr>
            </a:tbl>
          </a:graphicData>
        </a:graphic>
      </p:graphicFrame>
    </p:spTree>
    <p:extLst>
      <p:ext uri="{BB962C8B-B14F-4D97-AF65-F5344CB8AC3E}">
        <p14:creationId xmlns:p14="http://schemas.microsoft.com/office/powerpoint/2010/main" val="1384198153"/>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GB" sz="2400" dirty="0">
                <a:latin typeface="Times New Roman" panose="02020603050405020304" pitchFamily="18" charset="0"/>
                <a:cs typeface="Times New Roman" panose="02020603050405020304" pitchFamily="18" charset="0"/>
              </a:rPr>
              <a:t>Traditional assessment methods for Autism Spectrum Disorder (ASD) often involve formal and </a:t>
            </a:r>
            <a:r>
              <a:rPr lang="en-GB" sz="2400" b="1" dirty="0">
                <a:latin typeface="Times New Roman" panose="02020603050405020304" pitchFamily="18" charset="0"/>
                <a:cs typeface="Times New Roman" panose="02020603050405020304" pitchFamily="18" charset="0"/>
              </a:rPr>
              <a:t>clinical procedures </a:t>
            </a:r>
            <a:r>
              <a:rPr lang="en-GB" sz="2400" dirty="0">
                <a:latin typeface="Times New Roman" panose="02020603050405020304" pitchFamily="18" charset="0"/>
                <a:cs typeface="Times New Roman" panose="02020603050405020304" pitchFamily="18" charset="0"/>
              </a:rPr>
              <a:t>that can be intimidating and stressful for children.</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GB" sz="2400" dirty="0">
                <a:latin typeface="Times New Roman" panose="02020603050405020304" pitchFamily="18" charset="0"/>
                <a:cs typeface="Times New Roman" panose="02020603050405020304" pitchFamily="18" charset="0"/>
              </a:rPr>
              <a:t>These methods may not fully capture a child's range of abilities or provide an engaging way to assess crucial developmental skills such as communication, social interaction, and problem-solving.</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GB" sz="2400" dirty="0">
                <a:latin typeface="Times New Roman" panose="02020603050405020304" pitchFamily="18" charset="0"/>
                <a:cs typeface="Times New Roman" panose="02020603050405020304" pitchFamily="18" charset="0"/>
              </a:rPr>
              <a:t>To create a </a:t>
            </a:r>
            <a:r>
              <a:rPr lang="en-GB" sz="2400" b="1" dirty="0">
                <a:latin typeface="Times New Roman" panose="02020603050405020304" pitchFamily="18" charset="0"/>
                <a:cs typeface="Times New Roman" panose="02020603050405020304" pitchFamily="18" charset="0"/>
              </a:rPr>
              <a:t>more engaging and less stressful</a:t>
            </a:r>
            <a:r>
              <a:rPr lang="en-GB" sz="2400" dirty="0">
                <a:latin typeface="Times New Roman" panose="02020603050405020304" pitchFamily="18" charset="0"/>
                <a:cs typeface="Times New Roman" panose="02020603050405020304" pitchFamily="18" charset="0"/>
              </a:rPr>
              <a:t> assessment process for children with Autism Spectrum Disorder (ASD), thereby improving the accuracy of evaluations and supporting the development of crucial skills such as communication, social interaction, concentration and problem-solving is the main motivation of this project.</a:t>
            </a: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23</a:t>
            </a:fld>
            <a:endParaRPr lang="en-IN"/>
          </a:p>
        </p:txBody>
      </p:sp>
    </p:spTree>
    <p:extLst>
      <p:ext uri="{BB962C8B-B14F-4D97-AF65-F5344CB8AC3E}">
        <p14:creationId xmlns:p14="http://schemas.microsoft.com/office/powerpoint/2010/main" val="1371002535"/>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GB" sz="2400" dirty="0">
                <a:latin typeface="Times New Roman" panose="02020603050405020304" pitchFamily="18" charset="0"/>
                <a:cs typeface="Times New Roman" panose="02020603050405020304" pitchFamily="18" charset="0"/>
              </a:rPr>
              <a:t>Engage Through Interactive Gameplay</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cs typeface="Times New Roman" panose="02020603050405020304" pitchFamily="18" charset="0"/>
              </a:rPr>
              <a:t>Reduce Stress and Anxiety</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GB"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Enhance Evaluation of Key Skills</a:t>
            </a:r>
            <a:endParaRPr lang="en-IN" altLang="en-US" sz="2400" dirty="0">
              <a:solidFill>
                <a:srgbClr val="000000"/>
              </a:solidFill>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2400" dirty="0">
                <a:latin typeface="Times New Roman" panose="02020603050405020304" pitchFamily="18" charset="0"/>
                <a:cs typeface="Times New Roman" panose="02020603050405020304" pitchFamily="18" charset="0"/>
              </a:rPr>
              <a:t>Innovate Assessment Methodologies</a:t>
            </a:r>
            <a:endParaRPr lang="en-IN" sz="2400" dirty="0">
              <a:solidFill>
                <a:srgbClr val="000000"/>
              </a:solidFill>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2400" dirty="0">
                <a:latin typeface="Times New Roman" panose="02020603050405020304" pitchFamily="18" charset="0"/>
                <a:cs typeface="Times New Roman" panose="02020603050405020304" pitchFamily="18" charset="0"/>
              </a:rPr>
              <a:t>Foster Social Skills Development</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2400" dirty="0">
                <a:latin typeface="Times New Roman" panose="02020603050405020304" pitchFamily="18" charset="0"/>
                <a:cs typeface="Times New Roman" panose="02020603050405020304" pitchFamily="18" charset="0"/>
              </a:rPr>
              <a:t>Promote Inclusivity in Game Design</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2400" dirty="0">
                <a:latin typeface="Times New Roman" panose="02020603050405020304" pitchFamily="18" charset="0"/>
                <a:cs typeface="Times New Roman" panose="02020603050405020304" pitchFamily="18" charset="0"/>
              </a:rPr>
              <a:t>Facilitate Peer Interaction and Collaboration</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2400" dirty="0">
                <a:latin typeface="Times New Roman" panose="02020603050405020304" pitchFamily="18" charset="0"/>
                <a:cs typeface="Times New Roman" panose="02020603050405020304" pitchFamily="18" charset="0"/>
              </a:rPr>
              <a:t>Enhance Motivation Through Gamification</a:t>
            </a:r>
          </a:p>
          <a:p>
            <a:pPr>
              <a:buClr>
                <a:srgbClr val="CC0000"/>
              </a:buClr>
              <a:defRPr/>
            </a:pPr>
            <a:r>
              <a:rPr lang="en-GB" sz="2400" dirty="0">
                <a:latin typeface="Times New Roman" panose="02020603050405020304" pitchFamily="18" charset="0"/>
                <a:cs typeface="Times New Roman" panose="02020603050405020304" pitchFamily="18" charset="0"/>
              </a:rPr>
              <a:t>Bridge the Gap Between Clinical and Everyday Experiences</a:t>
            </a:r>
            <a:endParaRPr lang="en-IN" sz="24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24</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Our project focuses on developing an innovative game-based application to enhance the assessment of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Autism Spectrum Disorder (ASD)</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Traditional assessment methods, often formal and clinical, can be intimidating for children, potentially impacting the accuracy and effectiveness of evaluations. Our approach introduces a dynamic, interactive tool designed to make the assessment process engaging and less stressful.</a:t>
            </a:r>
          </a:p>
          <a:p>
            <a:pPr>
              <a:buClr>
                <a:srgbClr val="CC0000"/>
              </a:buClr>
              <a:defRP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application leverages advanced gamification techniques and adaptive algorithms to create a personalized and enjoyable assessment experience. By integrating interactive scenarios, the tool evaluates essential skills such as communication, social interaction, and problem-solving in a playful context. The use of real-time adaptive game mechanics allows for a tailored assessment that captures a comprehensive range of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behaviors</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and abilities.</a:t>
            </a:r>
          </a:p>
          <a:p>
            <a:pPr>
              <a:buClr>
                <a:srgbClr val="CC0000"/>
              </a:buClr>
              <a:defRP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Through this project, we aim to not only improve the accuracy of ASD assessments but also to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foster skill development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and support the overall growth of children with ASD in a supportive and engaging environment.</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0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0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000" dirty="0"/>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br>
              <a:rPr kumimoji="0" lang="en-IN" altLang="en-US" sz="20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0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0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25</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26</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First Review</a:t>
            </a:r>
          </a:p>
        </p:txBody>
      </p:sp>
    </p:spTree>
    <p:extLst>
      <p:ext uri="{BB962C8B-B14F-4D97-AF65-F5344CB8AC3E}">
        <p14:creationId xmlns:p14="http://schemas.microsoft.com/office/powerpoint/2010/main" val="227396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1</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graphicFrame>
        <p:nvGraphicFramePr>
          <p:cNvPr id="8" name="Table 7">
            <a:extLst>
              <a:ext uri="{FF2B5EF4-FFF2-40B4-BE49-F238E27FC236}">
                <a16:creationId xmlns:a16="http://schemas.microsoft.com/office/drawing/2014/main" id="{5E0F54FA-36EA-04C8-6B50-AABF73C081EA}"/>
              </a:ext>
            </a:extLst>
          </p:cNvPr>
          <p:cNvGraphicFramePr>
            <a:graphicFrameLocks noGrp="1"/>
          </p:cNvGraphicFramePr>
          <p:nvPr>
            <p:extLst>
              <p:ext uri="{D42A27DB-BD31-4B8C-83A1-F6EECF244321}">
                <p14:modId xmlns:p14="http://schemas.microsoft.com/office/powerpoint/2010/main" val="2934088272"/>
              </p:ext>
            </p:extLst>
          </p:nvPr>
        </p:nvGraphicFramePr>
        <p:xfrm>
          <a:off x="755650" y="1906438"/>
          <a:ext cx="10743360" cy="4407323"/>
        </p:xfrm>
        <a:graphic>
          <a:graphicData uri="http://schemas.openxmlformats.org/drawingml/2006/table">
            <a:tbl>
              <a:tblPr>
                <a:noFill/>
              </a:tblPr>
              <a:tblGrid>
                <a:gridCol w="1568692">
                  <a:extLst>
                    <a:ext uri="{9D8B030D-6E8A-4147-A177-3AD203B41FA5}">
                      <a16:colId xmlns:a16="http://schemas.microsoft.com/office/drawing/2014/main" val="2824342059"/>
                    </a:ext>
                  </a:extLst>
                </a:gridCol>
                <a:gridCol w="1636359">
                  <a:extLst>
                    <a:ext uri="{9D8B030D-6E8A-4147-A177-3AD203B41FA5}">
                      <a16:colId xmlns:a16="http://schemas.microsoft.com/office/drawing/2014/main" val="2441164400"/>
                    </a:ext>
                  </a:extLst>
                </a:gridCol>
                <a:gridCol w="2010741">
                  <a:extLst>
                    <a:ext uri="{9D8B030D-6E8A-4147-A177-3AD203B41FA5}">
                      <a16:colId xmlns:a16="http://schemas.microsoft.com/office/drawing/2014/main" val="2196893852"/>
                    </a:ext>
                  </a:extLst>
                </a:gridCol>
                <a:gridCol w="2585875">
                  <a:extLst>
                    <a:ext uri="{9D8B030D-6E8A-4147-A177-3AD203B41FA5}">
                      <a16:colId xmlns:a16="http://schemas.microsoft.com/office/drawing/2014/main" val="3429206766"/>
                    </a:ext>
                  </a:extLst>
                </a:gridCol>
                <a:gridCol w="1378021">
                  <a:extLst>
                    <a:ext uri="{9D8B030D-6E8A-4147-A177-3AD203B41FA5}">
                      <a16:colId xmlns:a16="http://schemas.microsoft.com/office/drawing/2014/main" val="261062802"/>
                    </a:ext>
                  </a:extLst>
                </a:gridCol>
                <a:gridCol w="1563672">
                  <a:extLst>
                    <a:ext uri="{9D8B030D-6E8A-4147-A177-3AD203B41FA5}">
                      <a16:colId xmlns:a16="http://schemas.microsoft.com/office/drawing/2014/main" val="2170541507"/>
                    </a:ext>
                  </a:extLst>
                </a:gridCol>
              </a:tblGrid>
              <a:tr h="932633">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PAPER</a:t>
                      </a:r>
                      <a:br>
                        <a:rPr lang="en-IN" sz="2000" b="1">
                          <a:latin typeface="Times New Roman"/>
                          <a:ea typeface="Times New Roman"/>
                          <a:cs typeface="Times New Roman"/>
                          <a:sym typeface="Times New Roman"/>
                        </a:rPr>
                      </a:br>
                      <a:r>
                        <a:rPr lang="en-IN" sz="2000" b="1">
                          <a:latin typeface="Times New Roman"/>
                          <a:ea typeface="Times New Roman"/>
                          <a:cs typeface="Times New Roman"/>
                          <a:sym typeface="Times New Roman"/>
                        </a:rPr>
                        <a:t>TITLE</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AUTHOR</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PROBLEM STATEMENT</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IMPLEMENTATION</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PROS</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CONS</a:t>
                      </a:r>
                      <a:endParaRPr sz="2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3926777374"/>
                  </a:ext>
                </a:extLst>
              </a:tr>
              <a:tr h="3180728">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Negative Aspects of Dietary Habits in Children and Adolescents with Autism Spectrum Disorders</a:t>
                      </a:r>
                    </a:p>
                  </a:txBody>
                  <a:tcPr marL="91425" marR="91425" marT="91425" marB="91425"/>
                </a:tc>
                <a:tc>
                  <a:txBody>
                    <a:bodyPr/>
                    <a:lstStyle/>
                    <a:p>
                      <a:pPr marL="0" lvl="0" indent="0" algn="l" rtl="0">
                        <a:spcBef>
                          <a:spcPts val="0"/>
                        </a:spcBef>
                        <a:spcAft>
                          <a:spcPts val="0"/>
                        </a:spcAft>
                        <a:buNone/>
                      </a:pPr>
                      <a:r>
                        <a:rPr lang="en-IN" sz="2000" b="0" dirty="0">
                          <a:latin typeface="Times New Roman"/>
                          <a:ea typeface="Times New Roman"/>
                          <a:cs typeface="Times New Roman"/>
                          <a:sym typeface="Times New Roman"/>
                        </a:rPr>
                        <a:t>Martina Grot, Agnieszka </a:t>
                      </a:r>
                      <a:r>
                        <a:rPr lang="en-IN" sz="2000" b="0" dirty="0" err="1">
                          <a:latin typeface="Times New Roman"/>
                          <a:ea typeface="Times New Roman"/>
                          <a:cs typeface="Times New Roman"/>
                          <a:sym typeface="Times New Roman"/>
                        </a:rPr>
                        <a:t>Białek-Dratwa</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600" b="0" dirty="0">
                          <a:latin typeface="Times New Roman"/>
                          <a:ea typeface="Times New Roman"/>
                          <a:cs typeface="Times New Roman"/>
                          <a:sym typeface="Times New Roman"/>
                        </a:rPr>
                        <a:t>Children with autism often exhibit selective eating habits, which can lead to poor nutrition and food aversions. This study explores dietary patterns in children with autism and other neurodevelopmental disorders.</a:t>
                      </a:r>
                      <a:endParaRPr sz="16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A survey of 141 children </a:t>
                      </a:r>
                      <a:r>
                        <a:rPr lang="en-GB" sz="2000" b="0" dirty="0" err="1">
                          <a:latin typeface="Times New Roman"/>
                          <a:ea typeface="Times New Roman"/>
                          <a:cs typeface="Times New Roman"/>
                          <a:sym typeface="Times New Roman"/>
                        </a:rPr>
                        <a:t>analyzed</a:t>
                      </a:r>
                      <a:r>
                        <a:rPr lang="en-GB" sz="2000" b="0" dirty="0">
                          <a:latin typeface="Times New Roman"/>
                          <a:ea typeface="Times New Roman"/>
                          <a:cs typeface="Times New Roman"/>
                          <a:sym typeface="Times New Roman"/>
                        </a:rPr>
                        <a:t> food intake patterns and the prevalence of elimination diets (e.g., gluten-free, casein-free) commonly used by children with autism.</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800" b="0" dirty="0">
                          <a:latin typeface="Times New Roman"/>
                          <a:ea typeface="Times New Roman"/>
                          <a:cs typeface="Times New Roman"/>
                          <a:sym typeface="Times New Roman"/>
                        </a:rPr>
                        <a:t>Highlights the prevalence of food selectivity and dietary </a:t>
                      </a:r>
                      <a:r>
                        <a:rPr lang="en-GB" sz="1800" b="0" dirty="0" err="1">
                          <a:latin typeface="Times New Roman"/>
                          <a:ea typeface="Times New Roman"/>
                          <a:cs typeface="Times New Roman"/>
                          <a:sym typeface="Times New Roman"/>
                        </a:rPr>
                        <a:t>challengesSuggests</a:t>
                      </a:r>
                      <a:r>
                        <a:rPr lang="en-GB" sz="1800" b="0" dirty="0">
                          <a:latin typeface="Times New Roman"/>
                          <a:ea typeface="Times New Roman"/>
                          <a:cs typeface="Times New Roman"/>
                          <a:sym typeface="Times New Roman"/>
                        </a:rPr>
                        <a:t> the need for individualized dietary interventions</a:t>
                      </a:r>
                      <a:endParaRPr sz="18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Further studies needed to evaluate the long-term impact of dietary patterns​(nutrients-16-03059</a:t>
                      </a:r>
                      <a:endParaRPr sz="2000" b="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3970549083"/>
                  </a:ext>
                </a:extLst>
              </a:tr>
            </a:tbl>
          </a:graphicData>
        </a:graphic>
      </p:graphicFrame>
    </p:spTree>
    <p:extLst>
      <p:ext uri="{BB962C8B-B14F-4D97-AF65-F5344CB8AC3E}">
        <p14:creationId xmlns:p14="http://schemas.microsoft.com/office/powerpoint/2010/main" val="285154810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2</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graphicFrame>
        <p:nvGraphicFramePr>
          <p:cNvPr id="8" name="Table 7">
            <a:extLst>
              <a:ext uri="{FF2B5EF4-FFF2-40B4-BE49-F238E27FC236}">
                <a16:creationId xmlns:a16="http://schemas.microsoft.com/office/drawing/2014/main" id="{5E0F54FA-36EA-04C8-6B50-AABF73C081EA}"/>
              </a:ext>
            </a:extLst>
          </p:cNvPr>
          <p:cNvGraphicFramePr>
            <a:graphicFrameLocks noGrp="1"/>
          </p:cNvGraphicFramePr>
          <p:nvPr>
            <p:extLst>
              <p:ext uri="{D42A27DB-BD31-4B8C-83A1-F6EECF244321}">
                <p14:modId xmlns:p14="http://schemas.microsoft.com/office/powerpoint/2010/main" val="3380140745"/>
              </p:ext>
            </p:extLst>
          </p:nvPr>
        </p:nvGraphicFramePr>
        <p:xfrm>
          <a:off x="755651" y="1906439"/>
          <a:ext cx="10623550" cy="4343340"/>
        </p:xfrm>
        <a:graphic>
          <a:graphicData uri="http://schemas.openxmlformats.org/drawingml/2006/table">
            <a:tbl>
              <a:tblPr>
                <a:noFill/>
              </a:tblPr>
              <a:tblGrid>
                <a:gridCol w="1551198">
                  <a:extLst>
                    <a:ext uri="{9D8B030D-6E8A-4147-A177-3AD203B41FA5}">
                      <a16:colId xmlns:a16="http://schemas.microsoft.com/office/drawing/2014/main" val="2824342059"/>
                    </a:ext>
                  </a:extLst>
                </a:gridCol>
                <a:gridCol w="1618111">
                  <a:extLst>
                    <a:ext uri="{9D8B030D-6E8A-4147-A177-3AD203B41FA5}">
                      <a16:colId xmlns:a16="http://schemas.microsoft.com/office/drawing/2014/main" val="2441164400"/>
                    </a:ext>
                  </a:extLst>
                </a:gridCol>
                <a:gridCol w="1988317">
                  <a:extLst>
                    <a:ext uri="{9D8B030D-6E8A-4147-A177-3AD203B41FA5}">
                      <a16:colId xmlns:a16="http://schemas.microsoft.com/office/drawing/2014/main" val="2196893852"/>
                    </a:ext>
                  </a:extLst>
                </a:gridCol>
                <a:gridCol w="2232975">
                  <a:extLst>
                    <a:ext uri="{9D8B030D-6E8A-4147-A177-3AD203B41FA5}">
                      <a16:colId xmlns:a16="http://schemas.microsoft.com/office/drawing/2014/main" val="3429206766"/>
                    </a:ext>
                  </a:extLst>
                </a:gridCol>
                <a:gridCol w="1686715">
                  <a:extLst>
                    <a:ext uri="{9D8B030D-6E8A-4147-A177-3AD203B41FA5}">
                      <a16:colId xmlns:a16="http://schemas.microsoft.com/office/drawing/2014/main" val="261062802"/>
                    </a:ext>
                  </a:extLst>
                </a:gridCol>
                <a:gridCol w="1546234">
                  <a:extLst>
                    <a:ext uri="{9D8B030D-6E8A-4147-A177-3AD203B41FA5}">
                      <a16:colId xmlns:a16="http://schemas.microsoft.com/office/drawing/2014/main" val="2170541507"/>
                    </a:ext>
                  </a:extLst>
                </a:gridCol>
              </a:tblGrid>
              <a:tr h="686840">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PAPER</a:t>
                      </a:r>
                      <a:br>
                        <a:rPr lang="en-IN" sz="2000" b="1">
                          <a:latin typeface="Times New Roman"/>
                          <a:ea typeface="Times New Roman"/>
                          <a:cs typeface="Times New Roman"/>
                          <a:sym typeface="Times New Roman"/>
                        </a:rPr>
                      </a:br>
                      <a:r>
                        <a:rPr lang="en-IN" sz="2000" b="1">
                          <a:latin typeface="Times New Roman"/>
                          <a:ea typeface="Times New Roman"/>
                          <a:cs typeface="Times New Roman"/>
                          <a:sym typeface="Times New Roman"/>
                        </a:rPr>
                        <a:t>TITLE</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AUTHOR</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PROBLEM STATEMENT</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IMPLEMENTATION</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PROS</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CONS</a:t>
                      </a:r>
                      <a:endParaRPr sz="2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3926777374"/>
                  </a:ext>
                </a:extLst>
              </a:tr>
              <a:tr h="3053542">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A Virtual Reality Based System for the Screening and Classification of Autism</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1900" b="0" dirty="0">
                          <a:latin typeface="Times New Roman"/>
                          <a:ea typeface="Times New Roman"/>
                          <a:cs typeface="Times New Roman"/>
                          <a:sym typeface="Times New Roman"/>
                        </a:rPr>
                        <a:t>Marta Robles, Negar </a:t>
                      </a:r>
                      <a:r>
                        <a:rPr lang="en-IN" sz="1900" b="0" dirty="0" err="1">
                          <a:latin typeface="Times New Roman"/>
                          <a:ea typeface="Times New Roman"/>
                          <a:cs typeface="Times New Roman"/>
                          <a:sym typeface="Times New Roman"/>
                        </a:rPr>
                        <a:t>Namdarian</a:t>
                      </a:r>
                      <a:r>
                        <a:rPr lang="en-IN" sz="1900" b="0" dirty="0">
                          <a:latin typeface="Times New Roman"/>
                          <a:ea typeface="Times New Roman"/>
                          <a:cs typeface="Times New Roman"/>
                          <a:sym typeface="Times New Roman"/>
                        </a:rPr>
                        <a:t>, Julia Otto, Evelyn </a:t>
                      </a:r>
                      <a:r>
                        <a:rPr lang="en-IN" sz="1900" b="0" dirty="0" err="1">
                          <a:latin typeface="Times New Roman"/>
                          <a:ea typeface="Times New Roman"/>
                          <a:cs typeface="Times New Roman"/>
                          <a:sym typeface="Times New Roman"/>
                        </a:rPr>
                        <a:t>Wassiljew</a:t>
                      </a:r>
                      <a:r>
                        <a:rPr lang="en-IN" sz="1900" b="0" dirty="0">
                          <a:latin typeface="Times New Roman"/>
                          <a:ea typeface="Times New Roman"/>
                          <a:cs typeface="Times New Roman"/>
                          <a:sym typeface="Times New Roman"/>
                        </a:rPr>
                        <a:t>, Nassir </a:t>
                      </a:r>
                      <a:r>
                        <a:rPr lang="en-IN" sz="1900" b="0" dirty="0" err="1">
                          <a:latin typeface="Times New Roman"/>
                          <a:ea typeface="Times New Roman"/>
                          <a:cs typeface="Times New Roman"/>
                          <a:sym typeface="Times New Roman"/>
                        </a:rPr>
                        <a:t>Navab</a:t>
                      </a:r>
                      <a:r>
                        <a:rPr lang="en-IN" sz="1900" b="0" dirty="0">
                          <a:latin typeface="Times New Roman"/>
                          <a:ea typeface="Times New Roman"/>
                          <a:cs typeface="Times New Roman"/>
                          <a:sym typeface="Times New Roman"/>
                        </a:rPr>
                        <a:t>, Christine M. Falter-Wagner, Daniel Roth</a:t>
                      </a:r>
                      <a:endParaRPr sz="19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1800" b="0" dirty="0">
                          <a:latin typeface="Times New Roman"/>
                          <a:ea typeface="Times New Roman"/>
                          <a:cs typeface="Times New Roman"/>
                          <a:sym typeface="Times New Roman"/>
                        </a:rPr>
                        <a:t> </a:t>
                      </a:r>
                      <a:r>
                        <a:rPr lang="en-GB" sz="1800" b="0" dirty="0">
                          <a:latin typeface="Times New Roman"/>
                          <a:ea typeface="Times New Roman"/>
                          <a:cs typeface="Times New Roman"/>
                          <a:sym typeface="Times New Roman"/>
                        </a:rPr>
                        <a:t>The paper addresses the long wait times for diagnosing Autism Spectrum Disorder (ASD) by developing a VR system to screen and classify autism using non-verbal </a:t>
                      </a:r>
                      <a:r>
                        <a:rPr lang="en-GB" sz="1800" b="0" dirty="0" err="1">
                          <a:latin typeface="Times New Roman"/>
                          <a:ea typeface="Times New Roman"/>
                          <a:cs typeface="Times New Roman"/>
                          <a:sym typeface="Times New Roman"/>
                        </a:rPr>
                        <a:t>behavior</a:t>
                      </a:r>
                      <a:r>
                        <a:rPr lang="en-GB" sz="1800" b="0" dirty="0">
                          <a:latin typeface="Times New Roman"/>
                          <a:ea typeface="Times New Roman"/>
                          <a:cs typeface="Times New Roman"/>
                          <a:sym typeface="Times New Roman"/>
                        </a:rPr>
                        <a:t> analysis.</a:t>
                      </a:r>
                      <a:endParaRPr sz="18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800" b="0" dirty="0">
                          <a:latin typeface="Times New Roman"/>
                          <a:ea typeface="Times New Roman"/>
                          <a:cs typeface="Times New Roman"/>
                          <a:sym typeface="Times New Roman"/>
                        </a:rPr>
                        <a:t>The VR system simulates a shopping scenario where participants interact with a virtual shopkeeper. Gaze and head movements are tracked and </a:t>
                      </a:r>
                      <a:r>
                        <a:rPr lang="en-GB" sz="1800" b="0" dirty="0" err="1">
                          <a:latin typeface="Times New Roman"/>
                          <a:ea typeface="Times New Roman"/>
                          <a:cs typeface="Times New Roman"/>
                          <a:sym typeface="Times New Roman"/>
                        </a:rPr>
                        <a:t>analyzed</a:t>
                      </a:r>
                      <a:r>
                        <a:rPr lang="en-GB" sz="1800" b="0" dirty="0">
                          <a:latin typeface="Times New Roman"/>
                          <a:ea typeface="Times New Roman"/>
                          <a:cs typeface="Times New Roman"/>
                          <a:sym typeface="Times New Roman"/>
                        </a:rPr>
                        <a:t> using machine learning to detect ASD.</a:t>
                      </a:r>
                      <a:endParaRPr sz="18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950" b="0" dirty="0">
                          <a:latin typeface="Times New Roman"/>
                          <a:ea typeface="Times New Roman"/>
                          <a:cs typeface="Times New Roman"/>
                          <a:sym typeface="Times New Roman"/>
                        </a:rPr>
                        <a:t>High Accuracy: Achieves up to 100% accuracy in classifying </a:t>
                      </a:r>
                      <a:r>
                        <a:rPr lang="en-GB" sz="1950" b="0" dirty="0" err="1">
                          <a:latin typeface="Times New Roman"/>
                          <a:ea typeface="Times New Roman"/>
                          <a:cs typeface="Times New Roman"/>
                          <a:sym typeface="Times New Roman"/>
                        </a:rPr>
                        <a:t>ASD.Objective</a:t>
                      </a:r>
                      <a:r>
                        <a:rPr lang="en-GB" sz="1950" b="0" dirty="0">
                          <a:latin typeface="Times New Roman"/>
                          <a:ea typeface="Times New Roman"/>
                          <a:cs typeface="Times New Roman"/>
                          <a:sym typeface="Times New Roman"/>
                        </a:rPr>
                        <a:t>: Provides fast and non-invasive screening.</a:t>
                      </a:r>
                      <a:endParaRPr sz="195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700" b="0" dirty="0">
                          <a:latin typeface="Times New Roman"/>
                          <a:ea typeface="Times New Roman"/>
                          <a:cs typeface="Times New Roman"/>
                          <a:sym typeface="Times New Roman"/>
                        </a:rPr>
                        <a:t>Small Sample: Limited generalizability due to a small group of </a:t>
                      </a:r>
                      <a:r>
                        <a:rPr lang="en-GB" sz="1700" b="0" dirty="0" err="1">
                          <a:latin typeface="Times New Roman"/>
                          <a:ea typeface="Times New Roman"/>
                          <a:cs typeface="Times New Roman"/>
                          <a:sym typeface="Times New Roman"/>
                        </a:rPr>
                        <a:t>participants.Limited</a:t>
                      </a:r>
                      <a:r>
                        <a:rPr lang="en-GB" sz="1700" b="0" dirty="0">
                          <a:latin typeface="Times New Roman"/>
                          <a:ea typeface="Times New Roman"/>
                          <a:cs typeface="Times New Roman"/>
                          <a:sym typeface="Times New Roman"/>
                        </a:rPr>
                        <a:t> Interaction: Virtual agent lacks natural bidirectional</a:t>
                      </a:r>
                    </a:p>
                    <a:p>
                      <a:pPr marL="0" lvl="0" indent="0" algn="l" rtl="0">
                        <a:spcBef>
                          <a:spcPts val="0"/>
                        </a:spcBef>
                        <a:spcAft>
                          <a:spcPts val="0"/>
                        </a:spcAft>
                        <a:buNone/>
                      </a:pPr>
                      <a:r>
                        <a:rPr lang="en-GB" sz="1700" b="0" dirty="0">
                          <a:latin typeface="Times New Roman"/>
                          <a:ea typeface="Times New Roman"/>
                          <a:cs typeface="Times New Roman"/>
                          <a:sym typeface="Times New Roman"/>
                        </a:rPr>
                        <a:t>communication.</a:t>
                      </a:r>
                      <a:endParaRPr sz="1700" b="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3970549083"/>
                  </a:ext>
                </a:extLst>
              </a:tr>
            </a:tbl>
          </a:graphicData>
        </a:graphic>
      </p:graphicFrame>
    </p:spTree>
    <p:extLst>
      <p:ext uri="{BB962C8B-B14F-4D97-AF65-F5344CB8AC3E}">
        <p14:creationId xmlns:p14="http://schemas.microsoft.com/office/powerpoint/2010/main" val="403663833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3</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graphicFrame>
        <p:nvGraphicFramePr>
          <p:cNvPr id="8" name="Table 7">
            <a:extLst>
              <a:ext uri="{FF2B5EF4-FFF2-40B4-BE49-F238E27FC236}">
                <a16:creationId xmlns:a16="http://schemas.microsoft.com/office/drawing/2014/main" id="{5E0F54FA-36EA-04C8-6B50-AABF73C081EA}"/>
              </a:ext>
            </a:extLst>
          </p:cNvPr>
          <p:cNvGraphicFramePr>
            <a:graphicFrameLocks noGrp="1"/>
          </p:cNvGraphicFramePr>
          <p:nvPr>
            <p:extLst>
              <p:ext uri="{D42A27DB-BD31-4B8C-83A1-F6EECF244321}">
                <p14:modId xmlns:p14="http://schemas.microsoft.com/office/powerpoint/2010/main" val="2200876756"/>
              </p:ext>
            </p:extLst>
          </p:nvPr>
        </p:nvGraphicFramePr>
        <p:xfrm>
          <a:off x="755650" y="1906438"/>
          <a:ext cx="10769241" cy="4300643"/>
        </p:xfrm>
        <a:graphic>
          <a:graphicData uri="http://schemas.openxmlformats.org/drawingml/2006/table">
            <a:tbl>
              <a:tblPr>
                <a:noFill/>
              </a:tblPr>
              <a:tblGrid>
                <a:gridCol w="1572471">
                  <a:extLst>
                    <a:ext uri="{9D8B030D-6E8A-4147-A177-3AD203B41FA5}">
                      <a16:colId xmlns:a16="http://schemas.microsoft.com/office/drawing/2014/main" val="2824342059"/>
                    </a:ext>
                  </a:extLst>
                </a:gridCol>
                <a:gridCol w="1640301">
                  <a:extLst>
                    <a:ext uri="{9D8B030D-6E8A-4147-A177-3AD203B41FA5}">
                      <a16:colId xmlns:a16="http://schemas.microsoft.com/office/drawing/2014/main" val="2441164400"/>
                    </a:ext>
                  </a:extLst>
                </a:gridCol>
                <a:gridCol w="2015585">
                  <a:extLst>
                    <a:ext uri="{9D8B030D-6E8A-4147-A177-3AD203B41FA5}">
                      <a16:colId xmlns:a16="http://schemas.microsoft.com/office/drawing/2014/main" val="2196893852"/>
                    </a:ext>
                  </a:extLst>
                </a:gridCol>
                <a:gridCol w="2389972">
                  <a:extLst>
                    <a:ext uri="{9D8B030D-6E8A-4147-A177-3AD203B41FA5}">
                      <a16:colId xmlns:a16="http://schemas.microsoft.com/office/drawing/2014/main" val="3429206766"/>
                    </a:ext>
                  </a:extLst>
                </a:gridCol>
                <a:gridCol w="1583473">
                  <a:extLst>
                    <a:ext uri="{9D8B030D-6E8A-4147-A177-3AD203B41FA5}">
                      <a16:colId xmlns:a16="http://schemas.microsoft.com/office/drawing/2014/main" val="261062802"/>
                    </a:ext>
                  </a:extLst>
                </a:gridCol>
                <a:gridCol w="1567439">
                  <a:extLst>
                    <a:ext uri="{9D8B030D-6E8A-4147-A177-3AD203B41FA5}">
                      <a16:colId xmlns:a16="http://schemas.microsoft.com/office/drawing/2014/main" val="2170541507"/>
                    </a:ext>
                  </a:extLst>
                </a:gridCol>
              </a:tblGrid>
              <a:tr h="932633">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PAPER</a:t>
                      </a:r>
                      <a:br>
                        <a:rPr lang="en-IN" sz="2000" b="1">
                          <a:latin typeface="Times New Roman"/>
                          <a:ea typeface="Times New Roman"/>
                          <a:cs typeface="Times New Roman"/>
                          <a:sym typeface="Times New Roman"/>
                        </a:rPr>
                      </a:br>
                      <a:r>
                        <a:rPr lang="en-IN" sz="2000" b="1">
                          <a:latin typeface="Times New Roman"/>
                          <a:ea typeface="Times New Roman"/>
                          <a:cs typeface="Times New Roman"/>
                          <a:sym typeface="Times New Roman"/>
                        </a:rPr>
                        <a:t>TITLE</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AUTHOR</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PROBLEM STATEMENT</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IMPLEMENTATION</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PROS</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CONS</a:t>
                      </a:r>
                      <a:endParaRPr sz="2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3926777374"/>
                  </a:ext>
                </a:extLst>
              </a:tr>
              <a:tr h="3180728">
                <a:tc>
                  <a:txBody>
                    <a:bodyPr/>
                    <a:lstStyle/>
                    <a:p>
                      <a:pPr marL="0" lvl="0" indent="0" algn="l" rtl="0">
                        <a:spcBef>
                          <a:spcPts val="0"/>
                        </a:spcBef>
                        <a:spcAft>
                          <a:spcPts val="0"/>
                        </a:spcAft>
                        <a:buNone/>
                      </a:pPr>
                      <a:r>
                        <a:rPr lang="en-GB" sz="1900" b="0" dirty="0">
                          <a:latin typeface="Times New Roman"/>
                          <a:ea typeface="Times New Roman"/>
                          <a:cs typeface="Times New Roman"/>
                          <a:sym typeface="Times New Roman"/>
                        </a:rPr>
                        <a:t>Design of an Interactive Virtual Reality System (</a:t>
                      </a:r>
                      <a:r>
                        <a:rPr lang="en-GB" sz="1900" b="0" dirty="0" err="1">
                          <a:latin typeface="Times New Roman"/>
                          <a:ea typeface="Times New Roman"/>
                          <a:cs typeface="Times New Roman"/>
                          <a:sym typeface="Times New Roman"/>
                        </a:rPr>
                        <a:t>InViRS</a:t>
                      </a:r>
                      <a:r>
                        <a:rPr lang="en-GB" sz="1900" b="0" dirty="0">
                          <a:latin typeface="Times New Roman"/>
                          <a:ea typeface="Times New Roman"/>
                          <a:cs typeface="Times New Roman"/>
                          <a:sym typeface="Times New Roman"/>
                        </a:rPr>
                        <a:t>) for Joint Attention Practice in Autistic Children</a:t>
                      </a:r>
                      <a:endParaRPr sz="19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0" dirty="0" err="1">
                          <a:latin typeface="Times New Roman"/>
                          <a:ea typeface="Times New Roman"/>
                          <a:cs typeface="Times New Roman"/>
                          <a:sym typeface="Times New Roman"/>
                        </a:rPr>
                        <a:t>Ashwaq</a:t>
                      </a:r>
                      <a:r>
                        <a:rPr lang="en-IN" sz="2000" b="0" dirty="0">
                          <a:latin typeface="Times New Roman"/>
                          <a:ea typeface="Times New Roman"/>
                          <a:cs typeface="Times New Roman"/>
                          <a:sym typeface="Times New Roman"/>
                        </a:rPr>
                        <a:t> Z. Amat, Huan Zhao, Amy Swanson, Amy S. </a:t>
                      </a:r>
                      <a:r>
                        <a:rPr lang="en-IN" sz="2000" b="0" dirty="0" err="1">
                          <a:latin typeface="Times New Roman"/>
                          <a:ea typeface="Times New Roman"/>
                          <a:cs typeface="Times New Roman"/>
                          <a:sym typeface="Times New Roman"/>
                        </a:rPr>
                        <a:t>Weitlauf</a:t>
                      </a:r>
                      <a:r>
                        <a:rPr lang="en-IN" sz="2000" b="0" dirty="0">
                          <a:latin typeface="Times New Roman"/>
                          <a:ea typeface="Times New Roman"/>
                          <a:cs typeface="Times New Roman"/>
                          <a:sym typeface="Times New Roman"/>
                        </a:rPr>
                        <a:t>, Zachary Warren, </a:t>
                      </a:r>
                      <a:r>
                        <a:rPr lang="en-IN" sz="2000" b="0" dirty="0" err="1">
                          <a:latin typeface="Times New Roman"/>
                          <a:ea typeface="Times New Roman"/>
                          <a:cs typeface="Times New Roman"/>
                          <a:sym typeface="Times New Roman"/>
                        </a:rPr>
                        <a:t>Nilanjan</a:t>
                      </a:r>
                      <a:r>
                        <a:rPr lang="en-IN" sz="2000" b="0" dirty="0">
                          <a:latin typeface="Times New Roman"/>
                          <a:ea typeface="Times New Roman"/>
                          <a:cs typeface="Times New Roman"/>
                          <a:sym typeface="Times New Roman"/>
                        </a:rPr>
                        <a:t> Sarkar</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1800" b="0" dirty="0">
                          <a:latin typeface="Times New Roman"/>
                          <a:ea typeface="Times New Roman"/>
                          <a:cs typeface="Times New Roman"/>
                          <a:sym typeface="Times New Roman"/>
                        </a:rPr>
                        <a:t> </a:t>
                      </a:r>
                      <a:r>
                        <a:rPr lang="en-GB" sz="1800" b="0" dirty="0">
                          <a:latin typeface="Times New Roman"/>
                          <a:ea typeface="Times New Roman"/>
                          <a:cs typeface="Times New Roman"/>
                          <a:sym typeface="Times New Roman"/>
                        </a:rPr>
                        <a:t>Children with Autism Spectrum Disorder (ASD) struggle with joint attention, a key social skill. Traditional interventions are expensive and require trained personnel.</a:t>
                      </a:r>
                      <a:endParaRPr sz="18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 </a:t>
                      </a:r>
                      <a:r>
                        <a:rPr lang="en-GB" sz="2000" b="0" dirty="0" err="1">
                          <a:latin typeface="Times New Roman"/>
                          <a:ea typeface="Times New Roman"/>
                          <a:cs typeface="Times New Roman"/>
                          <a:sym typeface="Times New Roman"/>
                        </a:rPr>
                        <a:t>InViRS</a:t>
                      </a:r>
                      <a:r>
                        <a:rPr lang="en-GB" sz="2000" b="0" dirty="0">
                          <a:latin typeface="Times New Roman"/>
                          <a:ea typeface="Times New Roman"/>
                          <a:cs typeface="Times New Roman"/>
                          <a:sym typeface="Times New Roman"/>
                        </a:rPr>
                        <a:t> is a virtual reality system that helps children with ASD practice joint attention skills like gaze sharing and gaze following through adaptive game-based exercises.</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Adaptive and real-time </a:t>
                      </a:r>
                      <a:r>
                        <a:rPr lang="en-GB" sz="2000" b="0" dirty="0" err="1">
                          <a:latin typeface="Times New Roman"/>
                          <a:ea typeface="Times New Roman"/>
                          <a:cs typeface="Times New Roman"/>
                          <a:sym typeface="Times New Roman"/>
                        </a:rPr>
                        <a:t>feedbackSafe</a:t>
                      </a:r>
                      <a:r>
                        <a:rPr lang="en-GB" sz="2000" b="0" dirty="0">
                          <a:latin typeface="Times New Roman"/>
                          <a:ea typeface="Times New Roman"/>
                          <a:cs typeface="Times New Roman"/>
                          <a:sym typeface="Times New Roman"/>
                        </a:rPr>
                        <a:t>, engaging VR environment</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Small sample </a:t>
                      </a:r>
                      <a:r>
                        <a:rPr lang="en-GB" sz="2000" b="0" dirty="0" err="1">
                          <a:latin typeface="Times New Roman"/>
                          <a:ea typeface="Times New Roman"/>
                          <a:cs typeface="Times New Roman"/>
                          <a:sym typeface="Times New Roman"/>
                        </a:rPr>
                        <a:t>sizeNeeds</a:t>
                      </a:r>
                      <a:r>
                        <a:rPr lang="en-GB" sz="2000" b="0" dirty="0">
                          <a:latin typeface="Times New Roman"/>
                          <a:ea typeface="Times New Roman"/>
                          <a:cs typeface="Times New Roman"/>
                          <a:sym typeface="Times New Roman"/>
                        </a:rPr>
                        <a:t> further evaluation in real-world application</a:t>
                      </a:r>
                      <a:endParaRPr sz="2000" b="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3970549083"/>
                  </a:ext>
                </a:extLst>
              </a:tr>
            </a:tbl>
          </a:graphicData>
        </a:graphic>
      </p:graphicFrame>
    </p:spTree>
    <p:extLst>
      <p:ext uri="{BB962C8B-B14F-4D97-AF65-F5344CB8AC3E}">
        <p14:creationId xmlns:p14="http://schemas.microsoft.com/office/powerpoint/2010/main" val="97413135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4</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graphicFrame>
        <p:nvGraphicFramePr>
          <p:cNvPr id="8" name="Table 7">
            <a:extLst>
              <a:ext uri="{FF2B5EF4-FFF2-40B4-BE49-F238E27FC236}">
                <a16:creationId xmlns:a16="http://schemas.microsoft.com/office/drawing/2014/main" id="{5E0F54FA-36EA-04C8-6B50-AABF73C081EA}"/>
              </a:ext>
            </a:extLst>
          </p:cNvPr>
          <p:cNvGraphicFramePr>
            <a:graphicFrameLocks noGrp="1"/>
          </p:cNvGraphicFramePr>
          <p:nvPr>
            <p:extLst>
              <p:ext uri="{D42A27DB-BD31-4B8C-83A1-F6EECF244321}">
                <p14:modId xmlns:p14="http://schemas.microsoft.com/office/powerpoint/2010/main" val="1132724080"/>
              </p:ext>
            </p:extLst>
          </p:nvPr>
        </p:nvGraphicFramePr>
        <p:xfrm>
          <a:off x="755650" y="1906438"/>
          <a:ext cx="10812373" cy="4133003"/>
        </p:xfrm>
        <a:graphic>
          <a:graphicData uri="http://schemas.openxmlformats.org/drawingml/2006/table">
            <a:tbl>
              <a:tblPr>
                <a:noFill/>
              </a:tblPr>
              <a:tblGrid>
                <a:gridCol w="1578769">
                  <a:extLst>
                    <a:ext uri="{9D8B030D-6E8A-4147-A177-3AD203B41FA5}">
                      <a16:colId xmlns:a16="http://schemas.microsoft.com/office/drawing/2014/main" val="2824342059"/>
                    </a:ext>
                  </a:extLst>
                </a:gridCol>
                <a:gridCol w="1646870">
                  <a:extLst>
                    <a:ext uri="{9D8B030D-6E8A-4147-A177-3AD203B41FA5}">
                      <a16:colId xmlns:a16="http://schemas.microsoft.com/office/drawing/2014/main" val="2441164400"/>
                    </a:ext>
                  </a:extLst>
                </a:gridCol>
                <a:gridCol w="2023658">
                  <a:extLst>
                    <a:ext uri="{9D8B030D-6E8A-4147-A177-3AD203B41FA5}">
                      <a16:colId xmlns:a16="http://schemas.microsoft.com/office/drawing/2014/main" val="2196893852"/>
                    </a:ext>
                  </a:extLst>
                </a:gridCol>
                <a:gridCol w="2602486">
                  <a:extLst>
                    <a:ext uri="{9D8B030D-6E8A-4147-A177-3AD203B41FA5}">
                      <a16:colId xmlns:a16="http://schemas.microsoft.com/office/drawing/2014/main" val="3429206766"/>
                    </a:ext>
                  </a:extLst>
                </a:gridCol>
                <a:gridCol w="1386873">
                  <a:extLst>
                    <a:ext uri="{9D8B030D-6E8A-4147-A177-3AD203B41FA5}">
                      <a16:colId xmlns:a16="http://schemas.microsoft.com/office/drawing/2014/main" val="261062802"/>
                    </a:ext>
                  </a:extLst>
                </a:gridCol>
                <a:gridCol w="1573717">
                  <a:extLst>
                    <a:ext uri="{9D8B030D-6E8A-4147-A177-3AD203B41FA5}">
                      <a16:colId xmlns:a16="http://schemas.microsoft.com/office/drawing/2014/main" val="2170541507"/>
                    </a:ext>
                  </a:extLst>
                </a:gridCol>
              </a:tblGrid>
              <a:tr h="932633">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PAPER</a:t>
                      </a:r>
                      <a:br>
                        <a:rPr lang="en-IN" sz="2000" b="1">
                          <a:latin typeface="Times New Roman"/>
                          <a:ea typeface="Times New Roman"/>
                          <a:cs typeface="Times New Roman"/>
                          <a:sym typeface="Times New Roman"/>
                        </a:rPr>
                      </a:br>
                      <a:r>
                        <a:rPr lang="en-IN" sz="2000" b="1">
                          <a:latin typeface="Times New Roman"/>
                          <a:ea typeface="Times New Roman"/>
                          <a:cs typeface="Times New Roman"/>
                          <a:sym typeface="Times New Roman"/>
                        </a:rPr>
                        <a:t>TITLE</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AUTHOR</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PROBLEM STATEMENT</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IMPLEMENTATION</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PROS</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CONS</a:t>
                      </a:r>
                      <a:endParaRPr sz="2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3926777374"/>
                  </a:ext>
                </a:extLst>
              </a:tr>
              <a:tr h="3180728">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Autism Assistant: A Platform for Autism Home-Based Therapeutic Intervention</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it-IT" sz="2000" b="0" dirty="0">
                          <a:latin typeface="Times New Roman"/>
                          <a:ea typeface="Times New Roman"/>
                          <a:cs typeface="Times New Roman"/>
                          <a:sym typeface="Times New Roman"/>
                        </a:rPr>
                        <a:t>Mihaela Chistol, Cristina Turcu, Mirela Danubianu</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1800" b="0" dirty="0">
                          <a:latin typeface="Times New Roman"/>
                          <a:ea typeface="Times New Roman"/>
                          <a:cs typeface="Times New Roman"/>
                          <a:sym typeface="Times New Roman"/>
                        </a:rPr>
                        <a:t> </a:t>
                      </a:r>
                      <a:r>
                        <a:rPr lang="en-GB" sz="1800" b="0" dirty="0">
                          <a:latin typeface="Times New Roman"/>
                          <a:ea typeface="Times New Roman"/>
                          <a:cs typeface="Times New Roman"/>
                          <a:sym typeface="Times New Roman"/>
                        </a:rPr>
                        <a:t>The paper addresses the need for affordable, home-based therapy for children with Autism Spectrum Disorder (ASD) due to the high costs of traditional ABA therapy.</a:t>
                      </a:r>
                      <a:endParaRPr sz="18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The Autism Assistant platform offers a mobile app (Unity) and a web app (React, Ruby on Rails) for parents to manage therapy at home, providing personalized activities and guidance.</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Accessible and customizable </a:t>
                      </a:r>
                      <a:r>
                        <a:rPr lang="en-GB" sz="2000" b="0" dirty="0" err="1">
                          <a:latin typeface="Times New Roman"/>
                          <a:ea typeface="Times New Roman"/>
                          <a:cs typeface="Times New Roman"/>
                          <a:sym typeface="Times New Roman"/>
                        </a:rPr>
                        <a:t>therapyEmpowers</a:t>
                      </a:r>
                      <a:r>
                        <a:rPr lang="en-GB" sz="2000" b="0" dirty="0">
                          <a:latin typeface="Times New Roman"/>
                          <a:ea typeface="Times New Roman"/>
                          <a:cs typeface="Times New Roman"/>
                          <a:sym typeface="Times New Roman"/>
                        </a:rPr>
                        <a:t> parents as co-therapists</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0" dirty="0">
                          <a:latin typeface="Times New Roman"/>
                          <a:ea typeface="Times New Roman"/>
                          <a:cs typeface="Times New Roman"/>
                          <a:sym typeface="Times New Roman"/>
                        </a:rPr>
                        <a:t>Limited </a:t>
                      </a:r>
                      <a:r>
                        <a:rPr lang="en-IN" sz="2000" b="0" dirty="0" err="1">
                          <a:latin typeface="Times New Roman"/>
                          <a:ea typeface="Times New Roman"/>
                          <a:cs typeface="Times New Roman"/>
                          <a:sym typeface="Times New Roman"/>
                        </a:rPr>
                        <a:t>evaluationRequires</a:t>
                      </a:r>
                      <a:r>
                        <a:rPr lang="en-IN" sz="2000" b="0" dirty="0">
                          <a:latin typeface="Times New Roman"/>
                          <a:ea typeface="Times New Roman"/>
                          <a:cs typeface="Times New Roman"/>
                          <a:sym typeface="Times New Roman"/>
                        </a:rPr>
                        <a:t> technology access</a:t>
                      </a:r>
                      <a:endParaRPr sz="2000" b="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3970549083"/>
                  </a:ext>
                </a:extLst>
              </a:tr>
            </a:tbl>
          </a:graphicData>
        </a:graphic>
      </p:graphicFrame>
    </p:spTree>
    <p:extLst>
      <p:ext uri="{BB962C8B-B14F-4D97-AF65-F5344CB8AC3E}">
        <p14:creationId xmlns:p14="http://schemas.microsoft.com/office/powerpoint/2010/main" val="398790871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5</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graphicFrame>
        <p:nvGraphicFramePr>
          <p:cNvPr id="8" name="Table 7">
            <a:extLst>
              <a:ext uri="{FF2B5EF4-FFF2-40B4-BE49-F238E27FC236}">
                <a16:creationId xmlns:a16="http://schemas.microsoft.com/office/drawing/2014/main" id="{5E0F54FA-36EA-04C8-6B50-AABF73C081EA}"/>
              </a:ext>
            </a:extLst>
          </p:cNvPr>
          <p:cNvGraphicFramePr>
            <a:graphicFrameLocks noGrp="1"/>
          </p:cNvGraphicFramePr>
          <p:nvPr>
            <p:extLst>
              <p:ext uri="{D42A27DB-BD31-4B8C-83A1-F6EECF244321}">
                <p14:modId xmlns:p14="http://schemas.microsoft.com/office/powerpoint/2010/main" val="3729323290"/>
              </p:ext>
            </p:extLst>
          </p:nvPr>
        </p:nvGraphicFramePr>
        <p:xfrm>
          <a:off x="755650" y="1906438"/>
          <a:ext cx="10812373" cy="4407323"/>
        </p:xfrm>
        <a:graphic>
          <a:graphicData uri="http://schemas.openxmlformats.org/drawingml/2006/table">
            <a:tbl>
              <a:tblPr>
                <a:noFill/>
              </a:tblPr>
              <a:tblGrid>
                <a:gridCol w="1578769">
                  <a:extLst>
                    <a:ext uri="{9D8B030D-6E8A-4147-A177-3AD203B41FA5}">
                      <a16:colId xmlns:a16="http://schemas.microsoft.com/office/drawing/2014/main" val="2824342059"/>
                    </a:ext>
                  </a:extLst>
                </a:gridCol>
                <a:gridCol w="1646870">
                  <a:extLst>
                    <a:ext uri="{9D8B030D-6E8A-4147-A177-3AD203B41FA5}">
                      <a16:colId xmlns:a16="http://schemas.microsoft.com/office/drawing/2014/main" val="2441164400"/>
                    </a:ext>
                  </a:extLst>
                </a:gridCol>
                <a:gridCol w="2023658">
                  <a:extLst>
                    <a:ext uri="{9D8B030D-6E8A-4147-A177-3AD203B41FA5}">
                      <a16:colId xmlns:a16="http://schemas.microsoft.com/office/drawing/2014/main" val="2196893852"/>
                    </a:ext>
                  </a:extLst>
                </a:gridCol>
                <a:gridCol w="2602486">
                  <a:extLst>
                    <a:ext uri="{9D8B030D-6E8A-4147-A177-3AD203B41FA5}">
                      <a16:colId xmlns:a16="http://schemas.microsoft.com/office/drawing/2014/main" val="3429206766"/>
                    </a:ext>
                  </a:extLst>
                </a:gridCol>
                <a:gridCol w="1386873">
                  <a:extLst>
                    <a:ext uri="{9D8B030D-6E8A-4147-A177-3AD203B41FA5}">
                      <a16:colId xmlns:a16="http://schemas.microsoft.com/office/drawing/2014/main" val="261062802"/>
                    </a:ext>
                  </a:extLst>
                </a:gridCol>
                <a:gridCol w="1573717">
                  <a:extLst>
                    <a:ext uri="{9D8B030D-6E8A-4147-A177-3AD203B41FA5}">
                      <a16:colId xmlns:a16="http://schemas.microsoft.com/office/drawing/2014/main" val="2170541507"/>
                    </a:ext>
                  </a:extLst>
                </a:gridCol>
              </a:tblGrid>
              <a:tr h="932633">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PAPER</a:t>
                      </a:r>
                      <a:br>
                        <a:rPr lang="en-IN" sz="2000" b="1">
                          <a:latin typeface="Times New Roman"/>
                          <a:ea typeface="Times New Roman"/>
                          <a:cs typeface="Times New Roman"/>
                          <a:sym typeface="Times New Roman"/>
                        </a:rPr>
                      </a:br>
                      <a:r>
                        <a:rPr lang="en-IN" sz="2000" b="1">
                          <a:latin typeface="Times New Roman"/>
                          <a:ea typeface="Times New Roman"/>
                          <a:cs typeface="Times New Roman"/>
                          <a:sym typeface="Times New Roman"/>
                        </a:rPr>
                        <a:t>TITLE</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AUTHOR</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PROBLEM STATEMENT</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IMPLEMENTATION</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PROS</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CONS</a:t>
                      </a:r>
                      <a:endParaRPr sz="2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3926777374"/>
                  </a:ext>
                </a:extLst>
              </a:tr>
              <a:tr h="3180728">
                <a:tc>
                  <a:txBody>
                    <a:bodyPr/>
                    <a:lstStyle/>
                    <a:p>
                      <a:pPr marL="0" lvl="0" indent="0" algn="l" rtl="0">
                        <a:spcBef>
                          <a:spcPts val="0"/>
                        </a:spcBef>
                        <a:spcAft>
                          <a:spcPts val="0"/>
                        </a:spcAft>
                        <a:buNone/>
                      </a:pPr>
                      <a:r>
                        <a:rPr lang="en-GB" sz="1800" b="0" dirty="0">
                          <a:latin typeface="Times New Roman"/>
                          <a:ea typeface="Times New Roman"/>
                          <a:cs typeface="Times New Roman"/>
                          <a:sym typeface="Times New Roman"/>
                        </a:rPr>
                        <a:t>Teaching Emotions in Children With Autism Spectrum Disorder Through a Computer Program With Tangible Interfaces</a:t>
                      </a:r>
                      <a:endParaRPr sz="18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0" dirty="0">
                          <a:latin typeface="Times New Roman"/>
                          <a:ea typeface="Times New Roman"/>
                          <a:cs typeface="Times New Roman"/>
                          <a:sym typeface="Times New Roman"/>
                        </a:rPr>
                        <a:t>Luis Roberto Ramos-Aguiar and Francisco Javier Álvarez-Rodríguez</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1600" b="0" dirty="0">
                          <a:latin typeface="Times New Roman"/>
                          <a:ea typeface="Times New Roman"/>
                          <a:cs typeface="Times New Roman"/>
                          <a:sym typeface="Times New Roman"/>
                        </a:rPr>
                        <a:t> </a:t>
                      </a:r>
                      <a:r>
                        <a:rPr lang="en-GB" sz="1600" b="0" dirty="0">
                          <a:latin typeface="Times New Roman"/>
                          <a:ea typeface="Times New Roman"/>
                          <a:cs typeface="Times New Roman"/>
                          <a:sym typeface="Times New Roman"/>
                        </a:rPr>
                        <a:t>Children with ASD struggle with recognizing emotions, affecting their social integration. Traditional methods lack interactive tools that combine tangible user interfaces and gamification to improve emotional learning.</a:t>
                      </a:r>
                      <a:endParaRPr sz="16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900" b="0" dirty="0">
                          <a:latin typeface="Times New Roman"/>
                          <a:ea typeface="Times New Roman"/>
                          <a:cs typeface="Times New Roman"/>
                          <a:sym typeface="Times New Roman"/>
                        </a:rPr>
                        <a:t>The authors developed Tangible Emotions, a program using tangible interfaces (TUIs) and gamification. Children use physical objects representing emotions (joy, sadness, etc.) to interact with the program and receive feedback.</a:t>
                      </a:r>
                      <a:endParaRPr sz="19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800" b="0" dirty="0">
                          <a:latin typeface="Times New Roman"/>
                          <a:ea typeface="Times New Roman"/>
                          <a:cs typeface="Times New Roman"/>
                          <a:sym typeface="Times New Roman"/>
                        </a:rPr>
                        <a:t>Engaging: Combines physical interaction and </a:t>
                      </a:r>
                      <a:r>
                        <a:rPr lang="en-GB" sz="1800" b="0" dirty="0" err="1">
                          <a:latin typeface="Times New Roman"/>
                          <a:ea typeface="Times New Roman"/>
                          <a:cs typeface="Times New Roman"/>
                          <a:sym typeface="Times New Roman"/>
                        </a:rPr>
                        <a:t>gamification..Positive</a:t>
                      </a:r>
                      <a:r>
                        <a:rPr lang="en-GB" sz="1800" b="0" dirty="0">
                          <a:latin typeface="Times New Roman"/>
                          <a:ea typeface="Times New Roman"/>
                          <a:cs typeface="Times New Roman"/>
                          <a:sym typeface="Times New Roman"/>
                        </a:rPr>
                        <a:t> Usability: Experts rated the system 8.25/10.</a:t>
                      </a:r>
                      <a:endParaRPr sz="18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800" b="0" dirty="0">
                          <a:latin typeface="Times New Roman"/>
                          <a:ea typeface="Times New Roman"/>
                          <a:cs typeface="Times New Roman"/>
                          <a:sym typeface="Times New Roman"/>
                        </a:rPr>
                        <a:t>Limited Testing: Requires further trials with </a:t>
                      </a:r>
                      <a:r>
                        <a:rPr lang="en-GB" sz="1800" b="0" dirty="0" err="1">
                          <a:latin typeface="Times New Roman"/>
                          <a:ea typeface="Times New Roman"/>
                          <a:cs typeface="Times New Roman"/>
                          <a:sym typeface="Times New Roman"/>
                        </a:rPr>
                        <a:t>children.Resource</a:t>
                      </a:r>
                      <a:r>
                        <a:rPr lang="en-GB" sz="1800" b="0" dirty="0">
                          <a:latin typeface="Times New Roman"/>
                          <a:ea typeface="Times New Roman"/>
                          <a:cs typeface="Times New Roman"/>
                          <a:sym typeface="Times New Roman"/>
                        </a:rPr>
                        <a:t>-Intensive: Tangible objects may add complexity.</a:t>
                      </a:r>
                      <a:endParaRPr sz="1800" b="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3970549083"/>
                  </a:ext>
                </a:extLst>
              </a:tr>
            </a:tbl>
          </a:graphicData>
        </a:graphic>
      </p:graphicFrame>
    </p:spTree>
    <p:extLst>
      <p:ext uri="{BB962C8B-B14F-4D97-AF65-F5344CB8AC3E}">
        <p14:creationId xmlns:p14="http://schemas.microsoft.com/office/powerpoint/2010/main" val="348524606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6</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8</a:t>
            </a:fld>
            <a:endParaRPr lang="en-IN"/>
          </a:p>
        </p:txBody>
      </p:sp>
      <p:graphicFrame>
        <p:nvGraphicFramePr>
          <p:cNvPr id="8" name="Table 7">
            <a:extLst>
              <a:ext uri="{FF2B5EF4-FFF2-40B4-BE49-F238E27FC236}">
                <a16:creationId xmlns:a16="http://schemas.microsoft.com/office/drawing/2014/main" id="{5E0F54FA-36EA-04C8-6B50-AABF73C081EA}"/>
              </a:ext>
            </a:extLst>
          </p:cNvPr>
          <p:cNvGraphicFramePr>
            <a:graphicFrameLocks noGrp="1"/>
          </p:cNvGraphicFramePr>
          <p:nvPr>
            <p:extLst>
              <p:ext uri="{D42A27DB-BD31-4B8C-83A1-F6EECF244321}">
                <p14:modId xmlns:p14="http://schemas.microsoft.com/office/powerpoint/2010/main" val="397798535"/>
              </p:ext>
            </p:extLst>
          </p:nvPr>
        </p:nvGraphicFramePr>
        <p:xfrm>
          <a:off x="755650" y="1906438"/>
          <a:ext cx="10812373" cy="4224443"/>
        </p:xfrm>
        <a:graphic>
          <a:graphicData uri="http://schemas.openxmlformats.org/drawingml/2006/table">
            <a:tbl>
              <a:tblPr>
                <a:noFill/>
              </a:tblPr>
              <a:tblGrid>
                <a:gridCol w="1578769">
                  <a:extLst>
                    <a:ext uri="{9D8B030D-6E8A-4147-A177-3AD203B41FA5}">
                      <a16:colId xmlns:a16="http://schemas.microsoft.com/office/drawing/2014/main" val="2824342059"/>
                    </a:ext>
                  </a:extLst>
                </a:gridCol>
                <a:gridCol w="1646870">
                  <a:extLst>
                    <a:ext uri="{9D8B030D-6E8A-4147-A177-3AD203B41FA5}">
                      <a16:colId xmlns:a16="http://schemas.microsoft.com/office/drawing/2014/main" val="2441164400"/>
                    </a:ext>
                  </a:extLst>
                </a:gridCol>
                <a:gridCol w="2023658">
                  <a:extLst>
                    <a:ext uri="{9D8B030D-6E8A-4147-A177-3AD203B41FA5}">
                      <a16:colId xmlns:a16="http://schemas.microsoft.com/office/drawing/2014/main" val="2196893852"/>
                    </a:ext>
                  </a:extLst>
                </a:gridCol>
                <a:gridCol w="2602486">
                  <a:extLst>
                    <a:ext uri="{9D8B030D-6E8A-4147-A177-3AD203B41FA5}">
                      <a16:colId xmlns:a16="http://schemas.microsoft.com/office/drawing/2014/main" val="3429206766"/>
                    </a:ext>
                  </a:extLst>
                </a:gridCol>
                <a:gridCol w="1386873">
                  <a:extLst>
                    <a:ext uri="{9D8B030D-6E8A-4147-A177-3AD203B41FA5}">
                      <a16:colId xmlns:a16="http://schemas.microsoft.com/office/drawing/2014/main" val="261062802"/>
                    </a:ext>
                  </a:extLst>
                </a:gridCol>
                <a:gridCol w="1573717">
                  <a:extLst>
                    <a:ext uri="{9D8B030D-6E8A-4147-A177-3AD203B41FA5}">
                      <a16:colId xmlns:a16="http://schemas.microsoft.com/office/drawing/2014/main" val="2170541507"/>
                    </a:ext>
                  </a:extLst>
                </a:gridCol>
              </a:tblGrid>
              <a:tr h="932633">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PAPER</a:t>
                      </a:r>
                      <a:br>
                        <a:rPr lang="en-IN" sz="2000" b="1">
                          <a:latin typeface="Times New Roman"/>
                          <a:ea typeface="Times New Roman"/>
                          <a:cs typeface="Times New Roman"/>
                          <a:sym typeface="Times New Roman"/>
                        </a:rPr>
                      </a:br>
                      <a:r>
                        <a:rPr lang="en-IN" sz="2000" b="1">
                          <a:latin typeface="Times New Roman"/>
                          <a:ea typeface="Times New Roman"/>
                          <a:cs typeface="Times New Roman"/>
                          <a:sym typeface="Times New Roman"/>
                        </a:rPr>
                        <a:t>TITLE</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AUTHOR</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PROBLEM STATEMENT</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IMPLEMENTATION</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PROS</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CONS</a:t>
                      </a:r>
                      <a:endParaRPr sz="2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3926777374"/>
                  </a:ext>
                </a:extLst>
              </a:tr>
              <a:tr h="3180728">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Effects of Computerized Emotional Training on Children with High Functioning Autism</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it-IT" sz="2000" b="0" dirty="0">
                          <a:latin typeface="Times New Roman"/>
                          <a:ea typeface="Times New Roman"/>
                          <a:cs typeface="Times New Roman"/>
                          <a:sym typeface="Times New Roman"/>
                        </a:rPr>
                        <a:t>Stefano Piana, Chiara Malagoli, Maria Carmen Usai, Antonio Camurri</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0" dirty="0">
                          <a:latin typeface="Times New Roman"/>
                          <a:ea typeface="Times New Roman"/>
                          <a:cs typeface="Times New Roman"/>
                          <a:sym typeface="Times New Roman"/>
                        </a:rPr>
                        <a:t> </a:t>
                      </a:r>
                      <a:r>
                        <a:rPr lang="en-GB" sz="2000" b="0" dirty="0">
                          <a:latin typeface="Times New Roman"/>
                          <a:ea typeface="Times New Roman"/>
                          <a:cs typeface="Times New Roman"/>
                          <a:sym typeface="Times New Roman"/>
                        </a:rPr>
                        <a:t>Children with autism spectrum conditions (ASC) struggle with recognizing and expressing emotions, which impacts their social integration.</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700" b="0" dirty="0">
                          <a:latin typeface="Times New Roman"/>
                          <a:ea typeface="Times New Roman"/>
                          <a:cs typeface="Times New Roman"/>
                          <a:sym typeface="Times New Roman"/>
                        </a:rPr>
                        <a:t>A serious game with an emotion recognition system using 3D motion data is developed to help children with high-functioning autism recognize and express emotions. The system uses RGB-D sensors to capture body movements and applies linear SVMs for emotion recognition.</a:t>
                      </a:r>
                      <a:endParaRPr sz="17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Shows improvement in emotion recognition and expression through repeated sessions</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Small sample size of 10 </a:t>
                      </a:r>
                      <a:r>
                        <a:rPr lang="en-GB" sz="2000" b="0" dirty="0" err="1">
                          <a:latin typeface="Times New Roman"/>
                          <a:ea typeface="Times New Roman"/>
                          <a:cs typeface="Times New Roman"/>
                          <a:sym typeface="Times New Roman"/>
                        </a:rPr>
                        <a:t>childrenResults</a:t>
                      </a:r>
                      <a:r>
                        <a:rPr lang="en-GB" sz="2000" b="0" dirty="0">
                          <a:latin typeface="Times New Roman"/>
                          <a:ea typeface="Times New Roman"/>
                          <a:cs typeface="Times New Roman"/>
                          <a:sym typeface="Times New Roman"/>
                        </a:rPr>
                        <a:t> are preliminary and specific to the serious game environment</a:t>
                      </a:r>
                      <a:endParaRPr sz="2000" b="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3970549083"/>
                  </a:ext>
                </a:extLst>
              </a:tr>
            </a:tbl>
          </a:graphicData>
        </a:graphic>
      </p:graphicFrame>
    </p:spTree>
    <p:extLst>
      <p:ext uri="{BB962C8B-B14F-4D97-AF65-F5344CB8AC3E}">
        <p14:creationId xmlns:p14="http://schemas.microsoft.com/office/powerpoint/2010/main" val="253828410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7</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9</a:t>
            </a:fld>
            <a:endParaRPr lang="en-IN"/>
          </a:p>
        </p:txBody>
      </p:sp>
      <p:graphicFrame>
        <p:nvGraphicFramePr>
          <p:cNvPr id="8" name="Table 7">
            <a:extLst>
              <a:ext uri="{FF2B5EF4-FFF2-40B4-BE49-F238E27FC236}">
                <a16:creationId xmlns:a16="http://schemas.microsoft.com/office/drawing/2014/main" id="{5E0F54FA-36EA-04C8-6B50-AABF73C081EA}"/>
              </a:ext>
            </a:extLst>
          </p:cNvPr>
          <p:cNvGraphicFramePr>
            <a:graphicFrameLocks noGrp="1"/>
          </p:cNvGraphicFramePr>
          <p:nvPr>
            <p:extLst>
              <p:ext uri="{D42A27DB-BD31-4B8C-83A1-F6EECF244321}">
                <p14:modId xmlns:p14="http://schemas.microsoft.com/office/powerpoint/2010/main" val="1984546816"/>
              </p:ext>
            </p:extLst>
          </p:nvPr>
        </p:nvGraphicFramePr>
        <p:xfrm>
          <a:off x="755650" y="1906438"/>
          <a:ext cx="10812373" cy="4407323"/>
        </p:xfrm>
        <a:graphic>
          <a:graphicData uri="http://schemas.openxmlformats.org/drawingml/2006/table">
            <a:tbl>
              <a:tblPr>
                <a:noFill/>
              </a:tblPr>
              <a:tblGrid>
                <a:gridCol w="1578769">
                  <a:extLst>
                    <a:ext uri="{9D8B030D-6E8A-4147-A177-3AD203B41FA5}">
                      <a16:colId xmlns:a16="http://schemas.microsoft.com/office/drawing/2014/main" val="2824342059"/>
                    </a:ext>
                  </a:extLst>
                </a:gridCol>
                <a:gridCol w="1646870">
                  <a:extLst>
                    <a:ext uri="{9D8B030D-6E8A-4147-A177-3AD203B41FA5}">
                      <a16:colId xmlns:a16="http://schemas.microsoft.com/office/drawing/2014/main" val="2441164400"/>
                    </a:ext>
                  </a:extLst>
                </a:gridCol>
                <a:gridCol w="2023658">
                  <a:extLst>
                    <a:ext uri="{9D8B030D-6E8A-4147-A177-3AD203B41FA5}">
                      <a16:colId xmlns:a16="http://schemas.microsoft.com/office/drawing/2014/main" val="2196893852"/>
                    </a:ext>
                  </a:extLst>
                </a:gridCol>
                <a:gridCol w="2602486">
                  <a:extLst>
                    <a:ext uri="{9D8B030D-6E8A-4147-A177-3AD203B41FA5}">
                      <a16:colId xmlns:a16="http://schemas.microsoft.com/office/drawing/2014/main" val="3429206766"/>
                    </a:ext>
                  </a:extLst>
                </a:gridCol>
                <a:gridCol w="1386873">
                  <a:extLst>
                    <a:ext uri="{9D8B030D-6E8A-4147-A177-3AD203B41FA5}">
                      <a16:colId xmlns:a16="http://schemas.microsoft.com/office/drawing/2014/main" val="261062802"/>
                    </a:ext>
                  </a:extLst>
                </a:gridCol>
                <a:gridCol w="1573717">
                  <a:extLst>
                    <a:ext uri="{9D8B030D-6E8A-4147-A177-3AD203B41FA5}">
                      <a16:colId xmlns:a16="http://schemas.microsoft.com/office/drawing/2014/main" val="2170541507"/>
                    </a:ext>
                  </a:extLst>
                </a:gridCol>
              </a:tblGrid>
              <a:tr h="932633">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PAPER</a:t>
                      </a:r>
                      <a:br>
                        <a:rPr lang="en-IN" sz="2000" b="1">
                          <a:latin typeface="Times New Roman"/>
                          <a:ea typeface="Times New Roman"/>
                          <a:cs typeface="Times New Roman"/>
                          <a:sym typeface="Times New Roman"/>
                        </a:rPr>
                      </a:br>
                      <a:r>
                        <a:rPr lang="en-IN" sz="2000" b="1">
                          <a:latin typeface="Times New Roman"/>
                          <a:ea typeface="Times New Roman"/>
                          <a:cs typeface="Times New Roman"/>
                          <a:sym typeface="Times New Roman"/>
                        </a:rPr>
                        <a:t>TITLE</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AUTHOR</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PROBLEM STATEMENT</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IMPLEMENTATION</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PROS</a:t>
                      </a:r>
                      <a:endParaRPr sz="20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CONS</a:t>
                      </a:r>
                      <a:endParaRPr sz="2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3926777374"/>
                  </a:ext>
                </a:extLst>
              </a:tr>
              <a:tr h="3180728">
                <a:tc>
                  <a:txBody>
                    <a:bodyPr/>
                    <a:lstStyle/>
                    <a:p>
                      <a:pPr marL="0" lvl="0" indent="0" algn="l" rtl="0">
                        <a:spcBef>
                          <a:spcPts val="0"/>
                        </a:spcBef>
                        <a:spcAft>
                          <a:spcPts val="0"/>
                        </a:spcAft>
                        <a:buNone/>
                      </a:pPr>
                      <a:r>
                        <a:rPr lang="en-GB" sz="2000" b="0" dirty="0">
                          <a:latin typeface="Times New Roman"/>
                          <a:ea typeface="Times New Roman"/>
                          <a:cs typeface="Times New Roman"/>
                          <a:sym typeface="Times New Roman"/>
                        </a:rPr>
                        <a:t>A Trend on Autism Spectrum Disorder Research: Eye Tracking-EEG Correlative Analytics</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b="0" dirty="0" err="1">
                          <a:latin typeface="Times New Roman"/>
                          <a:ea typeface="Times New Roman"/>
                          <a:cs typeface="Times New Roman"/>
                          <a:sym typeface="Times New Roman"/>
                        </a:rPr>
                        <a:t>Gansheng</a:t>
                      </a:r>
                      <a:r>
                        <a:rPr lang="en-IN" sz="2000" b="0" dirty="0">
                          <a:latin typeface="Times New Roman"/>
                          <a:ea typeface="Times New Roman"/>
                          <a:cs typeface="Times New Roman"/>
                          <a:sym typeface="Times New Roman"/>
                        </a:rPr>
                        <a:t> Tan, Kai Xu, </a:t>
                      </a:r>
                      <a:r>
                        <a:rPr lang="en-IN" sz="2000" b="0" dirty="0" err="1">
                          <a:latin typeface="Times New Roman"/>
                          <a:ea typeface="Times New Roman"/>
                          <a:cs typeface="Times New Roman"/>
                          <a:sym typeface="Times New Roman"/>
                        </a:rPr>
                        <a:t>Jinbiao</a:t>
                      </a:r>
                      <a:r>
                        <a:rPr lang="en-IN" sz="2000" b="0" dirty="0">
                          <a:latin typeface="Times New Roman"/>
                          <a:ea typeface="Times New Roman"/>
                          <a:cs typeface="Times New Roman"/>
                          <a:sym typeface="Times New Roman"/>
                        </a:rPr>
                        <a:t> Liu, </a:t>
                      </a:r>
                      <a:r>
                        <a:rPr lang="en-IN" sz="2000" b="0" dirty="0" err="1">
                          <a:latin typeface="Times New Roman"/>
                          <a:ea typeface="Times New Roman"/>
                          <a:cs typeface="Times New Roman"/>
                          <a:sym typeface="Times New Roman"/>
                        </a:rPr>
                        <a:t>Honghai</a:t>
                      </a:r>
                      <a:r>
                        <a:rPr lang="en-IN" sz="2000" b="0" dirty="0">
                          <a:latin typeface="Times New Roman"/>
                          <a:ea typeface="Times New Roman"/>
                          <a:cs typeface="Times New Roman"/>
                          <a:sym typeface="Times New Roman"/>
                        </a:rPr>
                        <a:t> Liu</a:t>
                      </a:r>
                      <a:endParaRPr sz="20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1500" b="1" dirty="0">
                          <a:latin typeface="Times New Roman"/>
                          <a:ea typeface="Times New Roman"/>
                          <a:cs typeface="Times New Roman"/>
                          <a:sym typeface="Times New Roman"/>
                        </a:rPr>
                        <a:t> </a:t>
                      </a:r>
                      <a:r>
                        <a:rPr lang="en-GB" sz="1500" b="0" dirty="0">
                          <a:latin typeface="Times New Roman"/>
                          <a:ea typeface="Times New Roman"/>
                          <a:cs typeface="Times New Roman"/>
                          <a:sym typeface="Times New Roman"/>
                        </a:rPr>
                        <a:t>The study addresses the challenges in diagnosing and treating Autism Spectrum Disorder (ASD) due to its complex origins. It investigates the use of Eye Tracking (ET) and Electroencephalography (EEG) to find reliable biomarkers for ASD diagnosis.</a:t>
                      </a:r>
                      <a:endParaRPr sz="15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800" b="0" dirty="0">
                          <a:latin typeface="Times New Roman"/>
                          <a:ea typeface="Times New Roman"/>
                          <a:cs typeface="Times New Roman"/>
                          <a:sym typeface="Times New Roman"/>
                        </a:rPr>
                        <a:t>By correlating eye-tracking data with EEG signals, the study identifies brain activity patterns associated with visual perception during cognitive tasks. This combined approach helps in discovering biomarkers that link </a:t>
                      </a:r>
                      <a:r>
                        <a:rPr lang="en-GB" sz="1800" b="0" dirty="0" err="1">
                          <a:latin typeface="Times New Roman"/>
                          <a:ea typeface="Times New Roman"/>
                          <a:cs typeface="Times New Roman"/>
                          <a:sym typeface="Times New Roman"/>
                        </a:rPr>
                        <a:t>behavioral</a:t>
                      </a:r>
                      <a:r>
                        <a:rPr lang="en-GB" sz="1800" b="0" dirty="0">
                          <a:latin typeface="Times New Roman"/>
                          <a:ea typeface="Times New Roman"/>
                          <a:cs typeface="Times New Roman"/>
                          <a:sym typeface="Times New Roman"/>
                        </a:rPr>
                        <a:t> patterns with neural dynamics.</a:t>
                      </a:r>
                      <a:endParaRPr sz="18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600" b="0" dirty="0">
                          <a:latin typeface="Times New Roman"/>
                          <a:ea typeface="Times New Roman"/>
                          <a:cs typeface="Times New Roman"/>
                          <a:sym typeface="Times New Roman"/>
                        </a:rPr>
                        <a:t>Non-invasive and suitable for </a:t>
                      </a:r>
                      <a:r>
                        <a:rPr lang="en-GB" sz="1600" b="0" dirty="0" err="1">
                          <a:latin typeface="Times New Roman"/>
                          <a:ea typeface="Times New Roman"/>
                          <a:cs typeface="Times New Roman"/>
                          <a:sym typeface="Times New Roman"/>
                        </a:rPr>
                        <a:t>children.Combines</a:t>
                      </a:r>
                      <a:r>
                        <a:rPr lang="en-GB" sz="1600" b="0" dirty="0">
                          <a:latin typeface="Times New Roman"/>
                          <a:ea typeface="Times New Roman"/>
                          <a:cs typeface="Times New Roman"/>
                          <a:sym typeface="Times New Roman"/>
                        </a:rPr>
                        <a:t> ET and EEG for more accurate diagnosis and understanding of ASD-related cognitive tasks.</a:t>
                      </a:r>
                      <a:endParaRPr sz="1600" b="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GB" sz="1700" b="0" dirty="0">
                          <a:latin typeface="Times New Roman"/>
                          <a:ea typeface="Times New Roman"/>
                          <a:cs typeface="Times New Roman"/>
                          <a:sym typeface="Times New Roman"/>
                        </a:rPr>
                        <a:t>Few studies using this correlative approach, limiting </a:t>
                      </a:r>
                      <a:r>
                        <a:rPr lang="en-GB" sz="1700" b="0" dirty="0" err="1">
                          <a:latin typeface="Times New Roman"/>
                          <a:ea typeface="Times New Roman"/>
                          <a:cs typeface="Times New Roman"/>
                          <a:sym typeface="Times New Roman"/>
                        </a:rPr>
                        <a:t>validation.High</a:t>
                      </a:r>
                      <a:r>
                        <a:rPr lang="en-GB" sz="1700" b="0" dirty="0">
                          <a:latin typeface="Times New Roman"/>
                          <a:ea typeface="Times New Roman"/>
                          <a:cs typeface="Times New Roman"/>
                          <a:sym typeface="Times New Roman"/>
                        </a:rPr>
                        <a:t> complexity and resource requirement for real-world application.</a:t>
                      </a:r>
                      <a:endParaRPr sz="1700" b="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3970549083"/>
                  </a:ext>
                </a:extLst>
              </a:tr>
            </a:tbl>
          </a:graphicData>
        </a:graphic>
      </p:graphicFrame>
    </p:spTree>
    <p:extLst>
      <p:ext uri="{BB962C8B-B14F-4D97-AF65-F5344CB8AC3E}">
        <p14:creationId xmlns:p14="http://schemas.microsoft.com/office/powerpoint/2010/main" val="223324871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0.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7.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8.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9.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0.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7.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8.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9.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201</TotalTime>
  <Words>3685</Words>
  <Application>Microsoft Office PowerPoint</Application>
  <PresentationFormat>Widescreen</PresentationFormat>
  <Paragraphs>392</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Calibri</vt:lpstr>
      <vt:lpstr>Times New Roman</vt:lpstr>
      <vt:lpstr>Verdana</vt:lpstr>
      <vt:lpstr>Wingdings</vt:lpstr>
      <vt:lpstr>Profile</vt:lpstr>
      <vt:lpstr>PowerPoint Presentation</vt:lpstr>
      <vt:lpstr>Introduction</vt:lpstr>
      <vt:lpstr>Literature Review – 1</vt:lpstr>
      <vt:lpstr>Literature Review – 2</vt:lpstr>
      <vt:lpstr>Literature Review – 3</vt:lpstr>
      <vt:lpstr>Literature Review – 4</vt:lpstr>
      <vt:lpstr>Literature Review – 5</vt:lpstr>
      <vt:lpstr>Literature Review – 6</vt:lpstr>
      <vt:lpstr>Literature Review – 7</vt:lpstr>
      <vt:lpstr>Literature Review – 8</vt:lpstr>
      <vt:lpstr>Literature Review – 9</vt:lpstr>
      <vt:lpstr>Literature Review – 10</vt:lpstr>
      <vt:lpstr>Literature Review – 11</vt:lpstr>
      <vt:lpstr>Literature Review – 12</vt:lpstr>
      <vt:lpstr>Literature Review – 13</vt:lpstr>
      <vt:lpstr>Literature Review – 14</vt:lpstr>
      <vt:lpstr>Literature Review – 15</vt:lpstr>
      <vt:lpstr>Literature Review – 16</vt:lpstr>
      <vt:lpstr>Literature Review – 17</vt:lpstr>
      <vt:lpstr>Literature Review – 18</vt:lpstr>
      <vt:lpstr>Literature Review – 19</vt:lpstr>
      <vt:lpstr>Literature Review – 20</vt:lpstr>
      <vt:lpstr>Problem Statement</vt:lpstr>
      <vt:lpstr>Objectives</vt:lpstr>
      <vt:lpstr>Abstract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Mona Elango</cp:lastModifiedBy>
  <cp:revision>10</cp:revision>
  <dcterms:created xsi:type="dcterms:W3CDTF">2023-08-03T04:32:32Z</dcterms:created>
  <dcterms:modified xsi:type="dcterms:W3CDTF">2024-10-06T17:01:23Z</dcterms:modified>
</cp:coreProperties>
</file>