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369" r:id="rId4"/>
    <p:sldId id="370" r:id="rId5"/>
    <p:sldId id="372" r:id="rId6"/>
    <p:sldId id="373" r:id="rId7"/>
    <p:sldId id="374" r:id="rId8"/>
    <p:sldId id="376" r:id="rId9"/>
    <p:sldId id="375" r:id="rId10"/>
    <p:sldId id="377" r:id="rId11"/>
    <p:sldId id="378" r:id="rId12"/>
    <p:sldId id="3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5" y="1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xmlns="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xmlns="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xmlns="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xmlns="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xmlns="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xmlns="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789712" y="2530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7030A0"/>
                </a:solidFill>
              </a:rPr>
              <a:t>Autism Spectrum Disorder Analysis and Detection System</a:t>
            </a:r>
            <a:endParaRPr lang="en-IN" sz="4000" b="1" dirty="0">
              <a:solidFill>
                <a:srgbClr val="7030A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xmlns="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89" y="5228206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sz="2400" b="1" dirty="0" err="1">
                <a:solidFill>
                  <a:srgbClr val="FF0000"/>
                </a:solidFill>
              </a:rPr>
              <a:t>Dr.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 err="1">
                <a:solidFill>
                  <a:srgbClr val="FF0000"/>
                </a:solidFill>
              </a:rPr>
              <a:t>Ananthajothi</a:t>
            </a:r>
            <a:r>
              <a:rPr lang="en-IN" sz="2400" b="1" dirty="0">
                <a:solidFill>
                  <a:srgbClr val="FF0000"/>
                </a:solidFill>
              </a:rPr>
              <a:t> K</a:t>
            </a:r>
            <a:endParaRPr lang="en-I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xmlns="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328" y="5228206"/>
            <a:ext cx="44796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IN" altLang="en-US" sz="2000" b="1" dirty="0" smtClean="0">
                <a:solidFill>
                  <a:srgbClr val="FF0000"/>
                </a:solidFill>
              </a:rPr>
              <a:t>B21A2425C2</a:t>
            </a:r>
            <a:r>
              <a:rPr lang="en-IN" altLang="en-US" sz="2000" b="1" dirty="0" smtClean="0">
                <a:solidFill>
                  <a:srgbClr val="FF0000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IN" altLang="en-US" sz="2000" b="1" dirty="0" smtClean="0">
                <a:solidFill>
                  <a:srgbClr val="FF0000"/>
                </a:solidFill>
              </a:rPr>
              <a:t>210701164 </a:t>
            </a:r>
            <a:r>
              <a:rPr lang="en-IN" altLang="en-US" sz="2000" b="1" dirty="0" err="1" smtClean="0">
                <a:solidFill>
                  <a:srgbClr val="FF0000"/>
                </a:solidFill>
              </a:rPr>
              <a:t>Mohanapriya</a:t>
            </a:r>
            <a:r>
              <a:rPr lang="en-IN" altLang="en-US" sz="2000" b="1" dirty="0" smtClean="0">
                <a:solidFill>
                  <a:srgbClr val="FF0000"/>
                </a:solidFill>
              </a:rPr>
              <a:t> E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IN" altLang="en-US" sz="2000" b="1" dirty="0" smtClean="0">
                <a:solidFill>
                  <a:srgbClr val="FF0000"/>
                </a:solidFill>
              </a:rPr>
              <a:t>210701169 </a:t>
            </a:r>
            <a:r>
              <a:rPr lang="en-IN" altLang="en-US" sz="2000" b="1" dirty="0" err="1" smtClean="0">
                <a:solidFill>
                  <a:srgbClr val="FF0000"/>
                </a:solidFill>
              </a:rPr>
              <a:t>Mukhilan</a:t>
            </a:r>
            <a:r>
              <a:rPr lang="en-IN" altLang="en-US" sz="2000" b="1" dirty="0" smtClean="0">
                <a:solidFill>
                  <a:srgbClr val="FF0000"/>
                </a:solidFill>
              </a:rPr>
              <a:t> S </a:t>
            </a:r>
            <a:r>
              <a:rPr lang="en-IN" altLang="en-US" sz="2000" b="1" dirty="0" err="1" smtClean="0">
                <a:solidFill>
                  <a:srgbClr val="FF0000"/>
                </a:solidFill>
              </a:rPr>
              <a:t>S</a:t>
            </a:r>
            <a:r>
              <a:rPr lang="en-IN" altLang="en-US" sz="2000" b="1" dirty="0" smtClean="0">
                <a:solidFill>
                  <a:srgbClr val="FF0000"/>
                </a:solidFill>
              </a:rPr>
              <a:t> </a:t>
            </a:r>
            <a:endParaRPr lang="en-I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References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12800" y="1892967"/>
            <a:ext cx="104006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ui-sans-serif"/>
              </a:rPr>
              <a:t>[1] Ahmed</a:t>
            </a:r>
            <a:r>
              <a:rPr lang="en-IN" sz="2400" dirty="0">
                <a:latin typeface="ui-sans-serif"/>
              </a:rPr>
              <a:t>, S. et al., "In-school and Community based Machine Learning oriented Psychological assessment of ASD</a:t>
            </a:r>
            <a:r>
              <a:rPr lang="en-IN" sz="2400" dirty="0" smtClean="0">
                <a:latin typeface="ui-sans-serif"/>
              </a:rPr>
              <a:t>.“</a:t>
            </a:r>
          </a:p>
          <a:p>
            <a:endParaRPr lang="en-IN" sz="2400" dirty="0">
              <a:latin typeface="ui-sans-serif"/>
            </a:endParaRPr>
          </a:p>
          <a:p>
            <a:r>
              <a:rPr lang="en-IN" sz="2400" dirty="0" smtClean="0">
                <a:latin typeface="ui-sans-serif"/>
              </a:rPr>
              <a:t>[2] </a:t>
            </a:r>
            <a:r>
              <a:rPr lang="en-IN" sz="2400" dirty="0" err="1" smtClean="0">
                <a:latin typeface="ui-sans-serif"/>
              </a:rPr>
              <a:t>Alteneiji</a:t>
            </a:r>
            <a:r>
              <a:rPr lang="en-IN" sz="2400" dirty="0">
                <a:latin typeface="ui-sans-serif"/>
              </a:rPr>
              <a:t>, M.R. et al., "Diagnosis of Autism Spectrum Disorder Using Machine Learning Techniques</a:t>
            </a:r>
            <a:r>
              <a:rPr lang="en-IN" sz="2400" dirty="0" smtClean="0">
                <a:latin typeface="ui-sans-serif"/>
              </a:rPr>
              <a:t>.“</a:t>
            </a:r>
          </a:p>
          <a:p>
            <a:endParaRPr lang="en-IN" sz="2400" dirty="0">
              <a:latin typeface="ui-sans-serif"/>
            </a:endParaRPr>
          </a:p>
          <a:p>
            <a:r>
              <a:rPr lang="en-IN" sz="2400" dirty="0" smtClean="0">
                <a:latin typeface="ui-sans-serif"/>
              </a:rPr>
              <a:t>[3] </a:t>
            </a:r>
            <a:r>
              <a:rPr lang="en-IN" sz="2400" dirty="0" err="1" smtClean="0">
                <a:latin typeface="ui-sans-serif"/>
              </a:rPr>
              <a:t>Bala</a:t>
            </a:r>
            <a:r>
              <a:rPr lang="en-IN" sz="2400" dirty="0">
                <a:latin typeface="ui-sans-serif"/>
              </a:rPr>
              <a:t>, M. et al., "Efficient machine learning models for early stage detection of ASD."</a:t>
            </a:r>
            <a:endParaRPr lang="en-IN" sz="2400" b="0" i="0" dirty="0"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53016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Paper Publication Status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Completed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/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2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920C7D-BD2C-F059-5056-8B99F4B2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Review</a:t>
            </a:r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CC0000"/>
              </a:buClr>
              <a:buNone/>
              <a:defRPr/>
            </a:pPr>
            <a:r>
              <a:rPr lang="en-US" sz="2800" dirty="0"/>
              <a:t>Early diagnosis of Autism Spectrum Disorder (ASD) is challenging due to reliance on subjective clinical observations and questionnaires. These methods are resource-intensive, leading to delayed interventions</a:t>
            </a:r>
            <a:r>
              <a:rPr lang="en-US" sz="2800" dirty="0" smtClean="0"/>
              <a:t>.</a:t>
            </a:r>
          </a:p>
          <a:p>
            <a:pPr marL="0" lvl="0" indent="0">
              <a:buClr>
                <a:srgbClr val="CC0000"/>
              </a:buClr>
              <a:buNone/>
              <a:defRPr/>
            </a:pPr>
            <a:r>
              <a:rPr lang="en-US" sz="2800" dirty="0" smtClean="0"/>
              <a:t>ASD affects communication , behavior and quality of life.</a:t>
            </a:r>
          </a:p>
          <a:p>
            <a:pPr marL="0" lvl="0" indent="0">
              <a:buClr>
                <a:srgbClr val="CC0000"/>
              </a:buClr>
              <a:buNone/>
              <a:defRPr/>
            </a:pPr>
            <a:r>
              <a:rPr lang="en-US" sz="2800" dirty="0" smtClean="0"/>
              <a:t>Early and accurate diagnosis improves developmental outcomes </a:t>
            </a:r>
          </a:p>
          <a:p>
            <a:pPr marL="0" lvl="0" indent="0">
              <a:buClr>
                <a:srgbClr val="CC0000"/>
              </a:buClr>
              <a:buNone/>
              <a:defRPr/>
            </a:pPr>
            <a: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/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/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2801" y="1605537"/>
            <a:ext cx="106108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system for early ASD detection using machine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Exploratory Data Analysis (EDA) to understand dataset characteristics.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machine learning classifiers to improve detection accuracy.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TabNet</a:t>
            </a:r>
            <a:r>
              <a:rPr lang="en-US" altLang="en-US" sz="2400" dirty="0">
                <a:latin typeface="Arial" panose="020B0604020202020204" pitchFamily="34" charset="0"/>
              </a:rPr>
              <a:t> and other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scalability and accessibility of the diagnostic tool, including remote underserved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the system using performance metrics like accuracy, precision, recall, and F1 score. </a:t>
            </a:r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1150"/>
            <a:ext cx="10668000" cy="1216025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Autism Spectrum Disorder (ASD) is a neurodevelopmental disorder affecting social interaction and behavior.</a:t>
            </a:r>
          </a:p>
          <a:p>
            <a:pPr marL="0" lvl="0" indent="0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paper proposes a diagnostic system using machine learning (ML) models to overcome limitations of traditional methods.</a:t>
            </a:r>
          </a:p>
          <a:p>
            <a:pPr marL="0" lvl="0" indent="0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TabNet</a:t>
            </a:r>
            <a:r>
              <a:rPr lang="en-US" altLang="en-US" sz="2400" dirty="0">
                <a:latin typeface="Arial" panose="020B0604020202020204" pitchFamily="34" charset="0"/>
              </a:rPr>
              <a:t> was employed for clinical data analysis, supplemented by Random Forest, SVM, </a:t>
            </a:r>
            <a:r>
              <a:rPr lang="en-US" altLang="en-US" sz="2400" dirty="0" err="1">
                <a:latin typeface="Arial" panose="020B0604020202020204" pitchFamily="34" charset="0"/>
              </a:rPr>
              <a:t>XGBoost</a:t>
            </a:r>
            <a:r>
              <a:rPr lang="en-US" altLang="en-US" sz="2400" dirty="0">
                <a:latin typeface="Arial" panose="020B0604020202020204" pitchFamily="34" charset="0"/>
              </a:rPr>
              <a:t>, and other classifiers.</a:t>
            </a:r>
          </a:p>
          <a:p>
            <a:pPr marL="0" lvl="0" indent="0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Preprocessing steps include imputation, feature scaling, and label encoding.</a:t>
            </a:r>
          </a:p>
          <a:p>
            <a:pPr marL="0" lvl="0" indent="0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Results indicate high accuracy and reliability, paving the way for scalable diagnostic solutions.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System Architecture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5</a:t>
            </a:fld>
            <a:endParaRPr lang="en-IN"/>
          </a:p>
        </p:txBody>
      </p:sp>
      <p:pic>
        <p:nvPicPr>
          <p:cNvPr id="7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650" y="2008973"/>
            <a:ext cx="5598561" cy="38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7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1" y="184666"/>
            <a:ext cx="10668000" cy="121602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List of Modules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Tx/>
              <a:buNone/>
            </a:pPr>
            <a:endParaRPr lang="en-US" altLang="en-US" sz="2400" dirty="0" smtClean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</a:rPr>
              <a:t>Data Preprocessing</a:t>
            </a:r>
          </a:p>
          <a:p>
            <a:pPr marL="0" lvl="0" indent="0">
              <a:spcBef>
                <a:spcPct val="0"/>
              </a:spcBef>
              <a:buClrTx/>
              <a:buFontTx/>
              <a:buAutoNum type="arabicPeriod" startAt="2"/>
            </a:pPr>
            <a:r>
              <a:rPr lang="en-US" altLang="en-US" sz="2400" dirty="0" smtClean="0">
                <a:latin typeface="Arial" panose="020B0604020202020204" pitchFamily="34" charset="0"/>
              </a:rPr>
              <a:t>Exploratory Data Analysis (EDA):</a:t>
            </a:r>
          </a:p>
          <a:p>
            <a:pPr marL="0" lvl="0" indent="0">
              <a:spcBef>
                <a:spcPct val="0"/>
              </a:spcBef>
              <a:buClrTx/>
              <a:buFontTx/>
              <a:buAutoNum type="arabicPeriod" startAt="3"/>
            </a:pPr>
            <a:r>
              <a:rPr lang="en-US" altLang="en-US" sz="2400" dirty="0" smtClean="0">
                <a:latin typeface="Arial" panose="020B0604020202020204" pitchFamily="34" charset="0"/>
              </a:rPr>
              <a:t>Feature Selection:</a:t>
            </a:r>
          </a:p>
          <a:p>
            <a:pPr marL="0" lvl="0" indent="0">
              <a:spcBef>
                <a:spcPct val="0"/>
              </a:spcBef>
              <a:buClrTx/>
              <a:buFontTx/>
              <a:buAutoNum type="arabicPeriod" startAt="4"/>
            </a:pPr>
            <a:r>
              <a:rPr lang="en-US" altLang="en-US" sz="2400" dirty="0" smtClean="0">
                <a:latin typeface="Arial" panose="020B0604020202020204" pitchFamily="34" charset="0"/>
              </a:rPr>
              <a:t>Model Training:</a:t>
            </a:r>
          </a:p>
          <a:p>
            <a:pPr marL="0" lvl="0" indent="0">
              <a:spcBef>
                <a:spcPct val="0"/>
              </a:spcBef>
              <a:buClrTx/>
              <a:buFontTx/>
              <a:buAutoNum type="arabicPeriod" startAt="5"/>
            </a:pPr>
            <a:r>
              <a:rPr lang="en-US" altLang="en-US" sz="2400" dirty="0" smtClean="0">
                <a:latin typeface="Arial" panose="020B0604020202020204" pitchFamily="34" charset="0"/>
              </a:rPr>
              <a:t>Model Evaluation:</a:t>
            </a:r>
          </a:p>
          <a:p>
            <a:pPr marL="0" lvl="0" indent="0">
              <a:spcBef>
                <a:spcPct val="0"/>
              </a:spcBef>
              <a:buClrTx/>
              <a:buFontTx/>
              <a:buAutoNum type="arabicPeriod" startAt="6"/>
            </a:pPr>
            <a:r>
              <a:rPr lang="en-US" altLang="en-US" sz="2400" dirty="0" smtClean="0">
                <a:latin typeface="Arial" panose="020B0604020202020204" pitchFamily="34" charset="0"/>
              </a:rPr>
              <a:t>Deployment: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endParaRPr lang="en-US" altLang="en-US" sz="24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/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7: Functional Description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1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each modules with DFD and Activity Diagram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Data Preprocessing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2400" i="1" dirty="0">
                <a:latin typeface="Arial" panose="020B0604020202020204" pitchFamily="34" charset="0"/>
              </a:rPr>
              <a:t>Activity Diagram</a:t>
            </a:r>
            <a:r>
              <a:rPr lang="en-US" altLang="en-US" sz="2400" dirty="0">
                <a:latin typeface="Arial" panose="020B0604020202020204" pitchFamily="34" charset="0"/>
              </a:rPr>
              <a:t>: Show steps like handling missing data, encoding, and scaling.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2400" i="1" dirty="0" smtClean="0">
                <a:latin typeface="Arial" panose="020B0604020202020204" pitchFamily="34" charset="0"/>
              </a:rPr>
              <a:t>DFD</a:t>
            </a:r>
            <a:r>
              <a:rPr lang="en-US" altLang="en-US" sz="2400" dirty="0">
                <a:latin typeface="Arial" panose="020B0604020202020204" pitchFamily="34" charset="0"/>
              </a:rPr>
              <a:t>: Include a simple DFD showing data flow from raw data to preprocessed output.</a:t>
            </a:r>
          </a:p>
          <a:p>
            <a:pPr marL="0" indent="0">
              <a:buNone/>
            </a:pPr>
            <a:r>
              <a:rPr lang="en-US" sz="2400" b="1" dirty="0">
                <a:latin typeface="ui-sans-serif"/>
              </a:rPr>
              <a:t>Model </a:t>
            </a:r>
            <a:r>
              <a:rPr lang="en-US" sz="2400" b="1" dirty="0" smtClean="0">
                <a:latin typeface="ui-sans-serif"/>
              </a:rPr>
              <a:t>Training</a:t>
            </a:r>
            <a:r>
              <a:rPr lang="en-US" sz="2400" dirty="0" smtClean="0">
                <a:latin typeface="ui-sans-serif"/>
              </a:rPr>
              <a:t>:</a:t>
            </a:r>
          </a:p>
          <a:p>
            <a:pPr marL="0" indent="0">
              <a:buNone/>
            </a:pPr>
            <a:r>
              <a:rPr lang="en-US" sz="2400" i="1" dirty="0" smtClean="0">
                <a:latin typeface="ui-sans-serif"/>
              </a:rPr>
              <a:t>Activity </a:t>
            </a:r>
            <a:r>
              <a:rPr lang="en-US" sz="2400" i="1" dirty="0">
                <a:latin typeface="ui-sans-serif"/>
              </a:rPr>
              <a:t>Diagram</a:t>
            </a:r>
            <a:r>
              <a:rPr lang="en-US" sz="2400" dirty="0">
                <a:latin typeface="ui-sans-serif"/>
              </a:rPr>
              <a:t>: Steps from splitting data to </a:t>
            </a:r>
            <a:r>
              <a:rPr lang="en-US" sz="2400" dirty="0" err="1">
                <a:latin typeface="ui-sans-serif"/>
              </a:rPr>
              <a:t>hyperparameter</a:t>
            </a:r>
            <a:r>
              <a:rPr lang="en-US" sz="2400" dirty="0">
                <a:latin typeface="ui-sans-serif"/>
              </a:rPr>
              <a:t> tuning and </a:t>
            </a:r>
            <a:r>
              <a:rPr lang="en-US" sz="2400" dirty="0" smtClean="0">
                <a:latin typeface="ui-sans-serif"/>
              </a:rPr>
              <a:t>training.</a:t>
            </a:r>
          </a:p>
          <a:p>
            <a:pPr marL="0" indent="0">
              <a:buNone/>
            </a:pPr>
            <a:r>
              <a:rPr lang="en-US" sz="2400" i="1" dirty="0" smtClean="0">
                <a:latin typeface="ui-sans-serif"/>
              </a:rPr>
              <a:t>DFD</a:t>
            </a:r>
            <a:r>
              <a:rPr lang="en-US" sz="2400" dirty="0">
                <a:latin typeface="ui-sans-serif"/>
              </a:rPr>
              <a:t>: Flow from preprocessed data to trained models.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/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52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Implementation &amp; Results of First Module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55651" y="1746250"/>
            <a:ext cx="106785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ui-sans-serif"/>
              </a:rPr>
              <a:t>First Module</a:t>
            </a:r>
            <a:r>
              <a:rPr lang="en-US" sz="2400" dirty="0">
                <a:latin typeface="ui-sans-serif"/>
              </a:rPr>
              <a:t>: Data Preprocessing and Exploratory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ui-sans-serif"/>
              </a:rPr>
              <a:t>Results</a:t>
            </a:r>
            <a:r>
              <a:rPr lang="en-US" sz="2400" dirty="0">
                <a:latin typeface="ui-sans-serif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ui-sans-serif"/>
              </a:rPr>
              <a:t>Missing values handled using imputation.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ui-sans-serif"/>
              </a:rPr>
              <a:t>Categorical variables encoded.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ui-sans-serif"/>
              </a:rPr>
              <a:t>Heatmaps</a:t>
            </a:r>
            <a:r>
              <a:rPr lang="en-US" sz="2400" dirty="0">
                <a:latin typeface="ui-sans-serif"/>
              </a:rPr>
              <a:t> and count plots show distributions and correlations.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ui-sans-serif"/>
              </a:rPr>
              <a:t>Insights gained about ASD-related patterns, such as Q-Chat-10 scores.</a:t>
            </a:r>
            <a:endParaRPr lang="en-US" sz="2400" b="0" i="0" dirty="0">
              <a:effectLst/>
              <a:latin typeface="ui-sans-serif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8" y="4279998"/>
            <a:ext cx="5807242" cy="15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Work for Phase II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66233" y="1748590"/>
            <a:ext cx="106129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The diagnostic system demonstrates high accuracy using </a:t>
            </a:r>
            <a:r>
              <a:rPr lang="en-IN" sz="2400" dirty="0" err="1">
                <a:latin typeface="ui-sans-serif"/>
              </a:rPr>
              <a:t>TabNet</a:t>
            </a:r>
            <a:r>
              <a:rPr lang="en-IN" sz="2400" dirty="0">
                <a:latin typeface="ui-sans-serif"/>
              </a:rPr>
              <a:t> and other ML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Models like </a:t>
            </a:r>
            <a:r>
              <a:rPr lang="en-IN" sz="2400" dirty="0" err="1">
                <a:latin typeface="ui-sans-serif"/>
              </a:rPr>
              <a:t>XGBoost</a:t>
            </a:r>
            <a:r>
              <a:rPr lang="en-IN" sz="2400" dirty="0">
                <a:latin typeface="ui-sans-serif"/>
              </a:rPr>
              <a:t> and SVM showed robust performance with tuned </a:t>
            </a:r>
            <a:r>
              <a:rPr lang="en-IN" sz="2400" dirty="0" err="1">
                <a:latin typeface="ui-sans-serif"/>
              </a:rPr>
              <a:t>hyperparameters</a:t>
            </a:r>
            <a:r>
              <a:rPr lang="en-IN" sz="2400" dirty="0">
                <a:latin typeface="ui-sans-serif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The system provides insights into ASD patterns and facilitates early diagnosis.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Future Work: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Develop game-based cognitive assessment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Explore Vision Transformers for </a:t>
            </a:r>
            <a:r>
              <a:rPr lang="en-IN" sz="2400" dirty="0" err="1">
                <a:latin typeface="ui-sans-serif"/>
              </a:rPr>
              <a:t>analyzing</a:t>
            </a:r>
            <a:r>
              <a:rPr lang="en-IN" sz="2400" dirty="0">
                <a:latin typeface="ui-sans-serif"/>
              </a:rPr>
              <a:t> MRI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Deploy the diagnostic system as a web or mobile application</a:t>
            </a:r>
            <a:endParaRPr lang="en-IN" sz="2400" b="0" i="0" dirty="0"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369166275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619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ui-sans-serif</vt:lpstr>
      <vt:lpstr>Verdana</vt:lpstr>
      <vt:lpstr>Wingdings</vt:lpstr>
      <vt:lpstr>Profile</vt:lpstr>
      <vt:lpstr>PowerPoint Presentation</vt:lpstr>
      <vt:lpstr>Problem Statement and Motivation</vt:lpstr>
      <vt:lpstr>Objectives</vt:lpstr>
      <vt:lpstr>Abstract</vt:lpstr>
      <vt:lpstr>System Architecture</vt:lpstr>
      <vt:lpstr>List of Modules</vt:lpstr>
      <vt:lpstr>Functional Description for each modules with DFD and Activity Diagram</vt:lpstr>
      <vt:lpstr>Implementation &amp; Results of First Module</vt:lpstr>
      <vt:lpstr>Conclusion &amp; Work for Phase II</vt:lpstr>
      <vt:lpstr>References</vt:lpstr>
      <vt:lpstr>Paper Publication Status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mukhi</cp:lastModifiedBy>
  <cp:revision>7</cp:revision>
  <dcterms:created xsi:type="dcterms:W3CDTF">2023-08-03T04:32:32Z</dcterms:created>
  <dcterms:modified xsi:type="dcterms:W3CDTF">2024-11-15T15:26:56Z</dcterms:modified>
</cp:coreProperties>
</file>