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369" r:id="rId4"/>
    <p:sldId id="370" r:id="rId5"/>
    <p:sldId id="372" r:id="rId6"/>
    <p:sldId id="373" r:id="rId7"/>
    <p:sldId id="374" r:id="rId8"/>
    <p:sldId id="376" r:id="rId9"/>
    <p:sldId id="375" r:id="rId10"/>
    <p:sldId id="377" r:id="rId11"/>
    <p:sldId id="378" r:id="rId12"/>
    <p:sldId id="3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0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6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xmlns="" id="{8D13192D-1816-F03A-9AF1-BBA902A8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14B6A37-AD04-C654-AC92-D9CC3ADF0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58272B-7D6B-F3CE-953F-1079FFA8D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5F3314-4EF0-936B-77EE-175E9EF6B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5DA7-9E0E-467D-A139-0471DC177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DE0854C1-7207-EF75-A61A-B4AF54A5D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023D97B6-49D4-67F3-668F-9724FD352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EE4FA587-585B-1C1F-066D-B211962B0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7E6EB-B6CA-430B-8761-75C737CF7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4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E1D0F6A3-93FF-6A17-402C-31256BC45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FB63A9F3-AD04-ED6E-E628-12170F70C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01BD68DD-46F8-E148-C9DD-BDF1256D3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276A-AAE7-4DAF-B5DC-CD9EE96B7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4A88B164-965D-9E09-9E7D-16374A9EA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EE044AE8-B23C-D8C6-4D87-EADCB1C0F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BE04F0FC-AAC5-064C-CDAD-FF80D73B3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2143B-610F-499C-A392-DFFBE13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6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9E3D50AC-D896-487B-A964-4F2362A2F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1860975C-7E6F-6BD7-97FB-B68EFA315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925DB3BD-FB8F-C610-9A37-B3ADF214A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213C-AC18-4D5A-BA73-4550FF50B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CC1F139-34C5-A295-F629-88EF76019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AB20EB37-7A2A-E49D-01DB-6418D7037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C4FAAEF5-CC11-F779-153E-E74E333E5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D4EA-E359-45F1-B86A-A40772B25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B4E764D-F83F-9CC9-8E38-FEA9647AB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ABF83D4-B422-239C-8C38-4509A66AD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81238FA-AFA9-8287-25C9-98D6042CF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7AD66-1F60-49BE-A2E9-D91D10CB9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B80D49F1-7BF0-A0A8-0C0A-9B4F1788B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BDDDAEBE-B0DA-0212-414B-C9FFC612D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7430D5C8-DD0F-C0FD-D016-9055C67C4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B680-F650-469F-A231-392F1634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90400DB2-066A-4CAE-071C-1EAF9DDB7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EAB14BBF-3825-C6B5-25F7-8686AAD7C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784D417B-4541-5C9D-274F-9952E6F12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7315-F462-4C74-88B4-A900525A3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70B1A011-C2F2-C9FC-9DD8-A4E6A00AA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7B4C95F2-7321-CEE1-4FD5-BE988C3BA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24AB3D0A-7C9E-40E8-0F27-0C737BD34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B2829-DA13-4801-8FBD-6D5729CB9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C531D201-6E7B-DD71-C865-2CC768252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A474AB6-A9CC-8EC3-60F9-BBEDD90B0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14DF99B-1424-E931-A0EF-A2CCFECC3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EEF8-84AE-4BCB-9844-5B2252339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98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7AD52653-E1AE-07CB-DCC9-CD2593D84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4BB93799-0450-059C-B337-0FA5C4C37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xmlns="" id="{6B43BBB4-1099-054A-DDAC-B357DD3D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xmlns="" id="{986B2119-A42B-45B1-6DCF-EF7CC290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xmlns="" id="{6C6B070B-4AFE-871D-87ED-86092999D2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xmlns="" id="{FA33AF8B-6600-80BC-AB7A-98E95CF9D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xmlns="" id="{1BD9409A-4B38-651E-F54D-ABAB5C4CEB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AFA5A-A15D-402B-9810-66A481E98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55FB75-EA23-05A2-65B0-3FBB7B85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" y="89477"/>
            <a:ext cx="29241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B5478A0-E400-6B2F-4B52-61D3A263B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491" y="64077"/>
            <a:ext cx="1000125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D41A2FBB-F55B-9BAA-4EBD-7D6AD7B1D9C0}"/>
              </a:ext>
            </a:extLst>
          </p:cNvPr>
          <p:cNvSpPr txBox="1">
            <a:spLocks/>
          </p:cNvSpPr>
          <p:nvPr/>
        </p:nvSpPr>
        <p:spPr>
          <a:xfrm>
            <a:off x="789712" y="25306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7030A0"/>
                </a:solidFill>
              </a:rPr>
              <a:t>Autism Spectrum Disorder Analysis and Detection System</a:t>
            </a:r>
            <a:endParaRPr lang="en-IN" sz="4000" b="1" dirty="0">
              <a:solidFill>
                <a:srgbClr val="7030A0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xmlns="" id="{2D19DAE3-8F95-230C-D485-225341D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12" y="5229364"/>
            <a:ext cx="53516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sz="2400" b="1" dirty="0" err="1">
                <a:solidFill>
                  <a:srgbClr val="FF0000"/>
                </a:solidFill>
              </a:rPr>
              <a:t>Dr.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 err="1">
                <a:solidFill>
                  <a:srgbClr val="FF0000"/>
                </a:solidFill>
              </a:rPr>
              <a:t>Ananthajothi</a:t>
            </a:r>
            <a:r>
              <a:rPr lang="en-IN" sz="2400" b="1" dirty="0">
                <a:solidFill>
                  <a:srgbClr val="FF0000"/>
                </a:solidFill>
              </a:rPr>
              <a:t> K </a:t>
            </a:r>
            <a:r>
              <a:rPr lang="en-IN" altLang="en-US" sz="2400" b="1" dirty="0">
                <a:solidFill>
                  <a:srgbClr val="FF0000"/>
                </a:solidFill>
              </a:rPr>
              <a:t>M.E.,</a:t>
            </a:r>
            <a:r>
              <a:rPr lang="en-IN" altLang="en-US" sz="2400" b="1" dirty="0" err="1">
                <a:solidFill>
                  <a:srgbClr val="FF0000"/>
                </a:solidFill>
              </a:rPr>
              <a:t>Ph.D</a:t>
            </a:r>
            <a:r>
              <a:rPr lang="en-IN" altLang="en-US" sz="2400" b="1" dirty="0">
                <a:solidFill>
                  <a:srgbClr val="FF0000"/>
                </a:solidFill>
              </a:rPr>
              <a:t>.,</a:t>
            </a:r>
            <a:endParaRPr lang="en-IN" sz="24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Professor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xmlns="" id="{19A39F01-D00C-AF01-020F-6FE15F5B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328" y="5228206"/>
            <a:ext cx="44796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B21A2425C23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210701164 </a:t>
            </a:r>
            <a:r>
              <a:rPr lang="en-IN" altLang="en-US" sz="2000" b="1" dirty="0" err="1">
                <a:solidFill>
                  <a:srgbClr val="FF0000"/>
                </a:solidFill>
              </a:rPr>
              <a:t>Mohanapriya</a:t>
            </a:r>
            <a:r>
              <a:rPr lang="en-IN" altLang="en-US" sz="2000" b="1" dirty="0">
                <a:solidFill>
                  <a:srgbClr val="FF0000"/>
                </a:solidFill>
              </a:rPr>
              <a:t> E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210701169 </a:t>
            </a:r>
            <a:r>
              <a:rPr lang="en-IN" altLang="en-US" sz="2000" b="1" dirty="0" err="1">
                <a:solidFill>
                  <a:srgbClr val="FF0000"/>
                </a:solidFill>
              </a:rPr>
              <a:t>Mukhilan</a:t>
            </a:r>
            <a:r>
              <a:rPr lang="en-IN" altLang="en-US" sz="2000" b="1" dirty="0">
                <a:solidFill>
                  <a:srgbClr val="FF0000"/>
                </a:solidFill>
              </a:rPr>
              <a:t> S </a:t>
            </a:r>
            <a:r>
              <a:rPr lang="en-IN" altLang="en-US" sz="2000" b="1" dirty="0" err="1">
                <a:solidFill>
                  <a:srgbClr val="FF0000"/>
                </a:solidFill>
              </a:rPr>
              <a:t>S</a:t>
            </a:r>
            <a:r>
              <a:rPr lang="en-IN" altLang="en-US" sz="2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21851EC-AC90-1CBE-0738-0329685AB2AB}"/>
              </a:ext>
            </a:extLst>
          </p:cNvPr>
          <p:cNvSpPr txBox="1">
            <a:spLocks/>
          </p:cNvSpPr>
          <p:nvPr/>
        </p:nvSpPr>
        <p:spPr>
          <a:xfrm>
            <a:off x="708891" y="1213137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3313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References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10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12800" y="1892967"/>
            <a:ext cx="104006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ui-sans-serif"/>
              </a:rPr>
              <a:t>[1] Ahmed, S. et al., "In-school and Community based Machine Learning oriented Psychological assessment of ASD.“</a:t>
            </a:r>
          </a:p>
          <a:p>
            <a:endParaRPr lang="en-IN" sz="2400" dirty="0">
              <a:latin typeface="ui-sans-serif"/>
            </a:endParaRPr>
          </a:p>
          <a:p>
            <a:r>
              <a:rPr lang="en-IN" sz="2400" dirty="0">
                <a:latin typeface="ui-sans-serif"/>
              </a:rPr>
              <a:t>[2] </a:t>
            </a:r>
            <a:r>
              <a:rPr lang="en-IN" sz="2400" dirty="0" err="1">
                <a:latin typeface="ui-sans-serif"/>
              </a:rPr>
              <a:t>Alteneiji</a:t>
            </a:r>
            <a:r>
              <a:rPr lang="en-IN" sz="2400" dirty="0">
                <a:latin typeface="ui-sans-serif"/>
              </a:rPr>
              <a:t>, M.R. et al., "Diagnosis of Autism Spectrum Disorder Using Machine Learning Techniques.“</a:t>
            </a:r>
          </a:p>
          <a:p>
            <a:endParaRPr lang="en-IN" sz="2400" dirty="0">
              <a:latin typeface="ui-sans-serif"/>
            </a:endParaRPr>
          </a:p>
          <a:p>
            <a:r>
              <a:rPr lang="en-IN" sz="2400" dirty="0">
                <a:latin typeface="ui-sans-serif"/>
              </a:rPr>
              <a:t>[3] </a:t>
            </a:r>
            <a:r>
              <a:rPr lang="en-IN" sz="2400" dirty="0" err="1">
                <a:latin typeface="ui-sans-serif"/>
              </a:rPr>
              <a:t>Bala</a:t>
            </a:r>
            <a:r>
              <a:rPr lang="en-IN" sz="2400" dirty="0">
                <a:latin typeface="ui-sans-serif"/>
              </a:rPr>
              <a:t>, M. et al., "Efficient machine learning models for early stage detection of ASD."</a:t>
            </a:r>
            <a:endParaRPr lang="en-IN" sz="2400" b="0" i="0" dirty="0"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53016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Paper Publication Status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78025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STATUS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Submitted for Approval 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PAPER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Autism Spectrum Disorder Analysis And Detection System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Ananthajothi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Mohanapriya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Mukhilan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CONFERENCE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6th International Conference on Mobile Computing and Sustainable Information(ICMCSI 2025)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OF PUBLICATION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Online / Offline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/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2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CC349C-5BE6-7AA1-4EE3-C4AA5A3B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168074"/>
            <a:ext cx="10668000" cy="1216025"/>
          </a:xfrm>
        </p:spPr>
        <p:txBody>
          <a:bodyPr anchor="ctr"/>
          <a:lstStyle/>
          <a:p>
            <a:pPr algn="ctr"/>
            <a:r>
              <a:rPr lang="en-IN" altLang="en-US" sz="4000" b="1" dirty="0">
                <a:solidFill>
                  <a:srgbClr val="FF0000"/>
                </a:solidFill>
              </a:rPr>
              <a:t>Thank You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78CC27A-14F7-85DD-1D33-35BB8846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44F5F3-B604-7034-3991-F0917DE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B680-F650-469F-A231-392F163461F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920C7D-BD2C-F059-5056-8B99F4B2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 Review</a:t>
            </a:r>
          </a:p>
        </p:txBody>
      </p:sp>
    </p:spTree>
    <p:extLst>
      <p:ext uri="{BB962C8B-B14F-4D97-AF65-F5344CB8AC3E}">
        <p14:creationId xmlns:p14="http://schemas.microsoft.com/office/powerpoint/2010/main" val="227396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Problem Statement and Motivation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CC0000"/>
              </a:buClr>
              <a:buNone/>
              <a:defRPr/>
            </a:pPr>
            <a:r>
              <a:rPr lang="en-US" sz="2800" dirty="0"/>
              <a:t>Early diagnosis of Autism Spectrum Disorder (ASD) is challenging due to reliance on subjective clinical observations and questionnaires. These methods are resource-intensive, leading to delayed interventions.</a:t>
            </a:r>
          </a:p>
          <a:p>
            <a:pPr marL="0" lvl="0" indent="0">
              <a:buClr>
                <a:srgbClr val="CC0000"/>
              </a:buClr>
              <a:buNone/>
              <a:defRPr/>
            </a:pPr>
            <a:r>
              <a:rPr lang="en-US" sz="2800" dirty="0"/>
              <a:t>ASD affects communication , behavior and quality of life.</a:t>
            </a:r>
          </a:p>
          <a:p>
            <a:pPr marL="0" lvl="0" indent="0">
              <a:buClr>
                <a:srgbClr val="CC0000"/>
              </a:buClr>
              <a:buNone/>
              <a:defRPr/>
            </a:pPr>
            <a:r>
              <a:rPr lang="en-US" sz="2800" dirty="0"/>
              <a:t>Early and accurate diagnosis improves developmental outcomes </a:t>
            </a:r>
          </a:p>
          <a:p>
            <a:pPr marL="0" lvl="0" indent="0">
              <a:buClr>
                <a:srgbClr val="CC0000"/>
              </a:buClr>
              <a:buNone/>
              <a:defRPr/>
            </a:pPr>
            <a: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/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Objectives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/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3</a:t>
            </a:fld>
            <a:endParaRPr lang="en-I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12801" y="1605537"/>
            <a:ext cx="106108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system for early ASD detection using machine learning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Exploratory Data Analysis (EDA) to understand dataset characteristics.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machine learning classifiers to improve detection accuracy.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TabNet</a:t>
            </a:r>
            <a:r>
              <a:rPr lang="en-US" altLang="en-US" sz="2400" dirty="0">
                <a:latin typeface="Arial" panose="020B0604020202020204" pitchFamily="34" charset="0"/>
              </a:rPr>
              <a:t> and other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scalability and accessibility of the diagnostic tool, including remote underserved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the system using performance metrics like accuracy, precision, recall, and F1 score. </a:t>
            </a:r>
          </a:p>
        </p:txBody>
      </p:sp>
    </p:spTree>
    <p:extLst>
      <p:ext uri="{BB962C8B-B14F-4D97-AF65-F5344CB8AC3E}">
        <p14:creationId xmlns:p14="http://schemas.microsoft.com/office/powerpoint/2010/main" val="333931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11150"/>
            <a:ext cx="10668000" cy="1216025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Abstract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Clr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Autism Spectrum Disorder (ASD) is a neurodevelopmental disorder affecting social interaction and behavior.</a:t>
            </a:r>
          </a:p>
          <a:p>
            <a:pPr marL="0" lvl="0" indent="0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 paper proposes a diagnostic system using machine learning (ML) models to overcome limitations of traditional methods.</a:t>
            </a:r>
          </a:p>
          <a:p>
            <a:pPr marL="0" lvl="0" indent="0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TabNet</a:t>
            </a:r>
            <a:r>
              <a:rPr lang="en-US" altLang="en-US" sz="2400" dirty="0">
                <a:latin typeface="Arial" panose="020B0604020202020204" pitchFamily="34" charset="0"/>
              </a:rPr>
              <a:t> was employed for clinical data analysis, supplemented by Random Forest, SVM, </a:t>
            </a:r>
            <a:r>
              <a:rPr lang="en-US" altLang="en-US" sz="2400" dirty="0" err="1">
                <a:latin typeface="Arial" panose="020B0604020202020204" pitchFamily="34" charset="0"/>
              </a:rPr>
              <a:t>XGBoost</a:t>
            </a:r>
            <a:r>
              <a:rPr lang="en-US" altLang="en-US" sz="2400" dirty="0">
                <a:latin typeface="Arial" panose="020B0604020202020204" pitchFamily="34" charset="0"/>
              </a:rPr>
              <a:t>, and other classifiers.</a:t>
            </a:r>
          </a:p>
          <a:p>
            <a:pPr marL="0" lvl="0" indent="0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Preprocessing steps include imputation, feature scaling, and label encoding.</a:t>
            </a:r>
          </a:p>
          <a:p>
            <a:pPr marL="0" lvl="0" indent="0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Results indicate high accuracy and reliability, paving the way for scalable diagnostic solutions.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8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33" y="304802"/>
            <a:ext cx="10668000" cy="399206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System Architecture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5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174" y="882032"/>
            <a:ext cx="6274256" cy="534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7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1" y="184666"/>
            <a:ext cx="10668000" cy="121602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List of Modules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Clr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Data Preprocessing</a:t>
            </a:r>
          </a:p>
          <a:p>
            <a:pPr marL="0" lvl="0" indent="0">
              <a:spcBef>
                <a:spcPct val="0"/>
              </a:spcBef>
              <a:buClrTx/>
              <a:buFontTx/>
              <a:buAutoNum type="arabicPeriod" startAt="2"/>
            </a:pPr>
            <a:r>
              <a:rPr lang="en-US" altLang="en-US" sz="2400" dirty="0">
                <a:latin typeface="Arial" panose="020B0604020202020204" pitchFamily="34" charset="0"/>
              </a:rPr>
              <a:t>Exploratory Data Analysis (EDA):</a:t>
            </a:r>
          </a:p>
          <a:p>
            <a:pPr marL="0" lvl="0" indent="0">
              <a:spcBef>
                <a:spcPct val="0"/>
              </a:spcBef>
              <a:buClrTx/>
              <a:buFontTx/>
              <a:buAutoNum type="arabicPeriod" startAt="3"/>
            </a:pPr>
            <a:r>
              <a:rPr lang="en-US" altLang="en-US" sz="2400" dirty="0">
                <a:latin typeface="Arial" panose="020B0604020202020204" pitchFamily="34" charset="0"/>
              </a:rPr>
              <a:t>Feature Selection:</a:t>
            </a:r>
          </a:p>
          <a:p>
            <a:pPr marL="0" lvl="0" indent="0">
              <a:spcBef>
                <a:spcPct val="0"/>
              </a:spcBef>
              <a:buClrTx/>
              <a:buFontTx/>
              <a:buAutoNum type="arabicPeriod" startAt="4"/>
            </a:pPr>
            <a:r>
              <a:rPr lang="en-US" altLang="en-US" sz="2400" dirty="0">
                <a:latin typeface="Arial" panose="020B0604020202020204" pitchFamily="34" charset="0"/>
              </a:rPr>
              <a:t>Model Training:</a:t>
            </a:r>
          </a:p>
          <a:p>
            <a:pPr marL="0" lvl="0" indent="0">
              <a:spcBef>
                <a:spcPct val="0"/>
              </a:spcBef>
              <a:buClrTx/>
              <a:buFontTx/>
              <a:buAutoNum type="arabicPeriod" startAt="5"/>
            </a:pPr>
            <a:r>
              <a:rPr lang="en-US" altLang="en-US" sz="2400" dirty="0">
                <a:latin typeface="Arial" panose="020B0604020202020204" pitchFamily="34" charset="0"/>
              </a:rPr>
              <a:t>Model Evaluation:</a:t>
            </a:r>
          </a:p>
          <a:p>
            <a:pPr marL="0" lvl="0" indent="0">
              <a:spcBef>
                <a:spcPct val="0"/>
              </a:spcBef>
              <a:buClrTx/>
              <a:buFontTx/>
              <a:buAutoNum type="arabicPeriod" startAt="6"/>
            </a:pPr>
            <a:r>
              <a:rPr lang="en-US" altLang="en-US" sz="2400" dirty="0">
                <a:latin typeface="Arial" panose="020B0604020202020204" pitchFamily="34" charset="0"/>
              </a:rPr>
              <a:t>Deployment: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/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6</a:t>
            </a:fld>
            <a:endParaRPr lang="en-IN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 7: Functional Description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1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Functional Description for each modules with DFD and Activity Diagram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Data Preprocessing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2400" i="1" dirty="0">
                <a:latin typeface="Arial" panose="020B0604020202020204" pitchFamily="34" charset="0"/>
              </a:rPr>
              <a:t>Activity Diagram</a:t>
            </a:r>
            <a:r>
              <a:rPr lang="en-US" altLang="en-US" sz="2400" dirty="0">
                <a:latin typeface="Arial" panose="020B0604020202020204" pitchFamily="34" charset="0"/>
              </a:rPr>
              <a:t>: Show steps like handling missing data, encoding, and scaling.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en-US" sz="2400" i="1" dirty="0">
                <a:latin typeface="Arial" panose="020B0604020202020204" pitchFamily="34" charset="0"/>
              </a:rPr>
              <a:t>DFD</a:t>
            </a:r>
            <a:r>
              <a:rPr lang="en-US" altLang="en-US" sz="2400" dirty="0">
                <a:latin typeface="Arial" panose="020B0604020202020204" pitchFamily="34" charset="0"/>
              </a:rPr>
              <a:t>: Include a simple DFD showing data flow from raw data to preprocessed output.</a:t>
            </a:r>
          </a:p>
          <a:p>
            <a:pPr marL="0" indent="0">
              <a:buNone/>
            </a:pPr>
            <a:r>
              <a:rPr lang="en-US" sz="2400" b="1" dirty="0">
                <a:latin typeface="ui-sans-serif"/>
              </a:rPr>
              <a:t>Model Training</a:t>
            </a:r>
            <a:r>
              <a:rPr lang="en-US" sz="2400" dirty="0">
                <a:latin typeface="ui-sans-serif"/>
              </a:rPr>
              <a:t>:</a:t>
            </a:r>
          </a:p>
          <a:p>
            <a:pPr marL="0" indent="0">
              <a:buNone/>
            </a:pPr>
            <a:r>
              <a:rPr lang="en-US" sz="2400" i="1" dirty="0">
                <a:latin typeface="ui-sans-serif"/>
              </a:rPr>
              <a:t>Activity Diagram</a:t>
            </a:r>
            <a:r>
              <a:rPr lang="en-US" sz="2400" dirty="0">
                <a:latin typeface="ui-sans-serif"/>
              </a:rPr>
              <a:t>: Steps from splitting data to </a:t>
            </a:r>
            <a:r>
              <a:rPr lang="en-US" sz="2400" dirty="0" err="1">
                <a:latin typeface="ui-sans-serif"/>
              </a:rPr>
              <a:t>hyperparameter</a:t>
            </a:r>
            <a:r>
              <a:rPr lang="en-US" sz="2400" dirty="0">
                <a:latin typeface="ui-sans-serif"/>
              </a:rPr>
              <a:t> tuning and training.</a:t>
            </a:r>
          </a:p>
          <a:p>
            <a:pPr marL="0" indent="0">
              <a:buNone/>
            </a:pPr>
            <a:r>
              <a:rPr lang="en-US" sz="2400" i="1" dirty="0">
                <a:latin typeface="ui-sans-serif"/>
              </a:rPr>
              <a:t>DFD</a:t>
            </a:r>
            <a:r>
              <a:rPr lang="en-US" sz="2400" dirty="0">
                <a:latin typeface="ui-sans-serif"/>
              </a:rPr>
              <a:t>: Flow from preprocessed data to trained models.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/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52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Implementation &amp; Results of First Module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8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55651" y="1746250"/>
            <a:ext cx="106785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ui-sans-serif"/>
              </a:rPr>
              <a:t>First Module</a:t>
            </a:r>
            <a:r>
              <a:rPr lang="en-US" sz="2400" dirty="0">
                <a:latin typeface="ui-sans-serif"/>
              </a:rPr>
              <a:t>: Data Preprocessing and Exploratory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ui-sans-serif"/>
              </a:rPr>
              <a:t>Results</a:t>
            </a:r>
            <a:r>
              <a:rPr lang="en-US" sz="2400" dirty="0">
                <a:latin typeface="ui-sans-serif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ui-sans-serif"/>
              </a:rPr>
              <a:t>Missing values handled using imputation.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ui-sans-serif"/>
              </a:rPr>
              <a:t>Categorical variables encoded.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ui-sans-serif"/>
              </a:rPr>
              <a:t>Heatmaps</a:t>
            </a:r>
            <a:r>
              <a:rPr lang="en-US" sz="2400" dirty="0">
                <a:latin typeface="ui-sans-serif"/>
              </a:rPr>
              <a:t> and count plots show distributions and correlations.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ui-sans-serif"/>
              </a:rPr>
              <a:t>Insights gained about ASD-related patterns, such as Q-Chat-10 scores.</a:t>
            </a:r>
            <a:endParaRPr lang="en-US" sz="2400" b="0" i="0" dirty="0">
              <a:effectLst/>
              <a:latin typeface="ui-sans-serif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58" y="4279998"/>
            <a:ext cx="5807242" cy="15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Conclusion &amp; Work for Phase II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9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66233" y="1748590"/>
            <a:ext cx="1061296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ui-sans-serif"/>
              </a:rPr>
              <a:t>The diagnostic system demonstrates high accuracy using </a:t>
            </a:r>
            <a:r>
              <a:rPr lang="en-IN" sz="2400" dirty="0" err="1">
                <a:latin typeface="ui-sans-serif"/>
              </a:rPr>
              <a:t>TabNet</a:t>
            </a:r>
            <a:r>
              <a:rPr lang="en-IN" sz="2400" dirty="0">
                <a:latin typeface="ui-sans-serif"/>
              </a:rPr>
              <a:t> and other ML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ui-sans-serif"/>
              </a:rPr>
              <a:t>Models like </a:t>
            </a:r>
            <a:r>
              <a:rPr lang="en-IN" sz="2400" dirty="0" err="1">
                <a:latin typeface="ui-sans-serif"/>
              </a:rPr>
              <a:t>XGBoost</a:t>
            </a:r>
            <a:r>
              <a:rPr lang="en-IN" sz="2400" dirty="0">
                <a:latin typeface="ui-sans-serif"/>
              </a:rPr>
              <a:t> and SVM showed robust performance with tuned </a:t>
            </a:r>
            <a:r>
              <a:rPr lang="en-IN" sz="2400" dirty="0" err="1">
                <a:latin typeface="ui-sans-serif"/>
              </a:rPr>
              <a:t>hyperparameters</a:t>
            </a:r>
            <a:r>
              <a:rPr lang="en-IN" sz="2400" dirty="0">
                <a:latin typeface="ui-sans-serif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ui-sans-serif"/>
              </a:rPr>
              <a:t>The system provides insights into ASD patterns and facilitates early diagnosis.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ui-sans-serif"/>
              </a:rPr>
              <a:t>Future Work: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ui-sans-serif"/>
              </a:rPr>
              <a:t>Develop game-based cognitive assessment tools.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ui-sans-serif"/>
              </a:rPr>
              <a:t>Explore Vision Transformers for </a:t>
            </a:r>
            <a:r>
              <a:rPr lang="en-IN" sz="2400" dirty="0" err="1">
                <a:latin typeface="ui-sans-serif"/>
              </a:rPr>
              <a:t>analyzing</a:t>
            </a:r>
            <a:r>
              <a:rPr lang="en-IN" sz="2400" dirty="0">
                <a:latin typeface="ui-sans-serif"/>
              </a:rPr>
              <a:t> MRI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ui-sans-serif"/>
              </a:rPr>
              <a:t>Deploy the diagnostic system as a web or mobile application</a:t>
            </a:r>
            <a:endParaRPr lang="en-IN" sz="2400" b="0" i="0" dirty="0"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369166275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642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ui-sans-serif</vt:lpstr>
      <vt:lpstr>Verdana</vt:lpstr>
      <vt:lpstr>Wingdings</vt:lpstr>
      <vt:lpstr>Profile</vt:lpstr>
      <vt:lpstr>PowerPoint Presentation</vt:lpstr>
      <vt:lpstr>Problem Statement and Motivation</vt:lpstr>
      <vt:lpstr>Objectives</vt:lpstr>
      <vt:lpstr>Abstract</vt:lpstr>
      <vt:lpstr>System Architecture</vt:lpstr>
      <vt:lpstr>List of Modules</vt:lpstr>
      <vt:lpstr>Functional Description for each modules with DFD and Activity Diagram</vt:lpstr>
      <vt:lpstr>Implementation &amp; Results of First Module</vt:lpstr>
      <vt:lpstr>Conclusion &amp; Work for Phase II</vt:lpstr>
      <vt:lpstr>References</vt:lpstr>
      <vt:lpstr>Paper Publication Status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mukhi</cp:lastModifiedBy>
  <cp:revision>10</cp:revision>
  <dcterms:created xsi:type="dcterms:W3CDTF">2023-08-03T04:32:32Z</dcterms:created>
  <dcterms:modified xsi:type="dcterms:W3CDTF">2024-11-27T02:02:36Z</dcterms:modified>
</cp:coreProperties>
</file>