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73" r:id="rId7"/>
    <p:sldId id="274" r:id="rId8"/>
    <p:sldId id="279" r:id="rId9"/>
    <p:sldId id="280" r:id="rId10"/>
    <p:sldId id="263" r:id="rId11"/>
    <p:sldId id="264" r:id="rId12"/>
    <p:sldId id="265" r:id="rId13"/>
    <p:sldId id="266" r:id="rId14"/>
    <p:sldId id="267" r:id="rId15"/>
    <p:sldId id="268" r:id="rId16"/>
    <p:sldId id="269" r:id="rId17"/>
    <p:sldId id="270" r:id="rId18"/>
    <p:sldId id="275" r:id="rId19"/>
    <p:sldId id="276" r:id="rId20"/>
    <p:sldId id="277" r:id="rId21"/>
    <p:sldId id="278" r:id="rId22"/>
    <p:sldId id="271" r:id="rId23"/>
    <p:sldId id="272" r:id="rId24"/>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BALAJI" initials="SB" lastIdx="1" clrIdx="0">
    <p:extLst>
      <p:ext uri="{19B8F6BF-5375-455C-9EA6-DF929625EA0E}">
        <p15:presenceInfo xmlns:p15="http://schemas.microsoft.com/office/powerpoint/2012/main" userId="SAI BALAJ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09</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06.12.2024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xmlns=""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xmlns=""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xmlns=""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xmlns=""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9788" y="1282701"/>
            <a:ext cx="5157787" cy="812800"/>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324100"/>
            <a:ext cx="5157787" cy="4032250"/>
          </a:xfrm>
        </p:spPr>
        <p:txBody>
          <a:bodyPr>
            <a:normAutofit/>
          </a:bodyPr>
          <a:lstStyle/>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Desktop /Laptop</a:t>
            </a:r>
          </a:p>
          <a:p>
            <a:pPr lvl="1"/>
            <a:r>
              <a:rPr lang="en-US" dirty="0"/>
              <a:t>Processor: Dual-core CPU (e.g., Intel Core i3)</a:t>
            </a:r>
          </a:p>
          <a:p>
            <a:pPr lvl="1"/>
            <a:r>
              <a:rPr lang="en-US" dirty="0"/>
              <a:t>RAM: 4 GB</a:t>
            </a:r>
          </a:p>
          <a:p>
            <a:pPr lvl="1"/>
            <a:r>
              <a:rPr lang="en-US" dirty="0"/>
              <a:t>Storage: 50 GB free disk space</a:t>
            </a:r>
          </a:p>
          <a:p>
            <a:pPr lvl="1"/>
            <a:r>
              <a:rPr lang="en-US" dirty="0"/>
              <a:t>Display: 1280x800 resolution</a:t>
            </a: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Mobile Devices</a:t>
            </a:r>
          </a:p>
          <a:p>
            <a:pPr lvl="1"/>
            <a:r>
              <a:rPr lang="en-US" dirty="0"/>
              <a:t>RAM: 2 GB</a:t>
            </a:r>
          </a:p>
          <a:p>
            <a:pPr lvl="1"/>
            <a:r>
              <a:rPr lang="en-US" dirty="0"/>
              <a:t>OS: Latest </a:t>
            </a:r>
            <a:r>
              <a:rPr lang="en-US" dirty="0" err="1"/>
              <a:t>iOS</a:t>
            </a:r>
            <a:r>
              <a:rPr lang="en-US" dirty="0"/>
              <a:t> or Android</a:t>
            </a:r>
          </a:p>
          <a:p>
            <a:pPr lvl="1"/>
            <a:r>
              <a:rPr lang="en-US" dirty="0"/>
              <a:t>Display: 720p resolution</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172200" y="1282701"/>
            <a:ext cx="5183188" cy="812800"/>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545179" y="2324100"/>
            <a:ext cx="5354721" cy="3917257"/>
          </a:xfrm>
        </p:spPr>
        <p:txBody>
          <a:bodyPr>
            <a:normAutofit lnSpcReduction="10000"/>
          </a:bodyPr>
          <a:lstStyle/>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Browser </a:t>
            </a:r>
          </a:p>
          <a:p>
            <a:pPr lvl="1"/>
            <a:r>
              <a:rPr lang="en-US" dirty="0"/>
              <a:t>Google Chrome</a:t>
            </a:r>
          </a:p>
          <a:p>
            <a:pPr lvl="1"/>
            <a:r>
              <a:rPr lang="en-US" dirty="0"/>
              <a:t>Mozilla Firefox</a:t>
            </a:r>
          </a:p>
          <a:p>
            <a:pPr lvl="1"/>
            <a:r>
              <a:rPr lang="en-US" dirty="0"/>
              <a:t>Microsoft Edge</a:t>
            </a:r>
          </a:p>
          <a:p>
            <a:pPr lvl="1"/>
            <a:r>
              <a:rPr lang="en-US" dirty="0"/>
              <a:t>Safari (for </a:t>
            </a:r>
            <a:r>
              <a:rPr lang="en-US" dirty="0" err="1"/>
              <a:t>macOS</a:t>
            </a:r>
            <a:r>
              <a:rPr lang="en-US" dirty="0"/>
              <a:t> users)</a:t>
            </a: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Internet Connection</a:t>
            </a:r>
          </a:p>
          <a:p>
            <a:pPr marL="0" lvl="1" indent="0">
              <a:spcBef>
                <a:spcPts val="1000"/>
              </a:spcBef>
              <a:buNone/>
            </a:pPr>
            <a:r>
              <a:rPr lang="en-US" dirty="0"/>
              <a:t>       Stable internet connection for  accessing and interacting with the web application</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lvl="1" indent="-342900">
              <a:spcBef>
                <a:spcPts val="1000"/>
              </a:spcBef>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Development Tools</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xmlns=""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normAutofit/>
          </a:bodyPr>
          <a:lstStyle/>
          <a:p>
            <a:pPr>
              <a:buClr>
                <a:srgbClr val="FF0000"/>
              </a:buClr>
            </a:pPr>
            <a:r>
              <a:rPr lang="en-US" dirty="0">
                <a:latin typeface="Times New Roman" panose="02020603050405020304" pitchFamily="18" charset="0"/>
                <a:cs typeface="Times New Roman" panose="02020603050405020304" pitchFamily="18" charset="0"/>
              </a:rPr>
              <a:t>User Authentication Module </a:t>
            </a:r>
          </a:p>
          <a:p>
            <a:pPr>
              <a:buClr>
                <a:srgbClr val="FF0000"/>
              </a:buClr>
            </a:pPr>
            <a:r>
              <a:rPr lang="en-US" dirty="0">
                <a:latin typeface="Times New Roman" panose="02020603050405020304" pitchFamily="18" charset="0"/>
                <a:cs typeface="Times New Roman" panose="02020603050405020304" pitchFamily="18" charset="0"/>
              </a:rPr>
              <a:t> Profile Management</a:t>
            </a:r>
          </a:p>
          <a:p>
            <a:pPr>
              <a:buClr>
                <a:srgbClr val="FF0000"/>
              </a:buClr>
            </a:pPr>
            <a:r>
              <a:rPr lang="en-US" dirty="0">
                <a:latin typeface="Times New Roman" panose="02020603050405020304" pitchFamily="18" charset="0"/>
                <a:cs typeface="Times New Roman" panose="02020603050405020304" pitchFamily="18" charset="0"/>
              </a:rPr>
              <a:t> Edit And Update Module</a:t>
            </a:r>
          </a:p>
          <a:p>
            <a:pPr>
              <a:buClr>
                <a:srgbClr val="FF0000"/>
              </a:buClr>
            </a:pPr>
            <a:r>
              <a:rPr lang="en-US" dirty="0">
                <a:latin typeface="Times New Roman" panose="02020603050405020304" pitchFamily="18" charset="0"/>
                <a:cs typeface="Times New Roman" panose="02020603050405020304" pitchFamily="18" charset="0"/>
              </a:rPr>
              <a:t> Data Storage</a:t>
            </a:r>
          </a:p>
          <a:p>
            <a:pPr>
              <a:buClr>
                <a:srgbClr val="FF0000"/>
              </a:buClr>
            </a:pPr>
            <a:r>
              <a:rPr lang="en-US" dirty="0">
                <a:latin typeface="Times New Roman" panose="02020603050405020304" pitchFamily="18" charset="0"/>
                <a:cs typeface="Times New Roman" panose="02020603050405020304" pitchFamily="18" charset="0"/>
              </a:rPr>
              <a:t> Feedback And </a:t>
            </a:r>
            <a:r>
              <a:rPr lang="en-US" dirty="0" err="1">
                <a:latin typeface="Times New Roman" panose="02020603050405020304" pitchFamily="18" charset="0"/>
                <a:cs typeface="Times New Roman" panose="02020603050405020304" pitchFamily="18" charset="0"/>
              </a:rPr>
              <a:t>Colloboration</a:t>
            </a:r>
            <a:r>
              <a:rPr lang="en-US" dirty="0">
                <a:latin typeface="Times New Roman" panose="02020603050405020304" pitchFamily="18" charset="0"/>
                <a:cs typeface="Times New Roman" panose="02020603050405020304" pitchFamily="18" charset="0"/>
              </a:rPr>
              <a:t> Module</a:t>
            </a:r>
            <a:r>
              <a:rPr lang="en-IN" dirty="0">
                <a:latin typeface="Times New Roman" panose="02020603050405020304" pitchFamily="18" charset="0"/>
                <a:cs typeface="Times New Roman" panose="02020603050405020304" pitchFamily="18" charset="0"/>
              </a:rPr>
              <a:t> (Future Scope) </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a:buClr>
                <a:srgbClr val="FF0000"/>
              </a:buClr>
            </a:pPr>
            <a:r>
              <a:rPr lang="en-US" sz="4000" b="1" dirty="0"/>
              <a:t>User Authentication</a:t>
            </a:r>
          </a:p>
          <a:p>
            <a:pPr>
              <a:buClr>
                <a:srgbClr val="FF0000"/>
              </a:buClr>
            </a:pPr>
            <a:endParaRPr lang="en-US" sz="4000" dirty="0"/>
          </a:p>
          <a:p>
            <a:pPr>
              <a:buClr>
                <a:srgbClr val="FF0000"/>
              </a:buClr>
            </a:pPr>
            <a:r>
              <a:rPr lang="en-US" sz="2800" b="1" dirty="0"/>
              <a:t>Key Features</a:t>
            </a:r>
            <a:endParaRPr lang="en-US" sz="2800" dirty="0"/>
          </a:p>
          <a:p>
            <a:pPr marL="0" indent="0">
              <a:buClr>
                <a:srgbClr val="FF0000"/>
              </a:buClr>
              <a:buNone/>
            </a:pPr>
            <a:r>
              <a:rPr lang="en-US" b="1" dirty="0"/>
              <a:t>      </a:t>
            </a:r>
            <a:r>
              <a:rPr lang="en-US" sz="2800" b="1" dirty="0"/>
              <a:t>Sign Up</a:t>
            </a:r>
            <a:r>
              <a:rPr lang="en-US" sz="2800" dirty="0"/>
              <a:t>: User registration with secure data validation.</a:t>
            </a:r>
          </a:p>
          <a:p>
            <a:pPr marL="0" indent="0">
              <a:buClr>
                <a:srgbClr val="FF0000"/>
              </a:buClr>
              <a:buNone/>
            </a:pPr>
            <a:r>
              <a:rPr lang="en-US" sz="2800" b="1" dirty="0"/>
              <a:t>      Login</a:t>
            </a:r>
            <a:r>
              <a:rPr lang="en-US" sz="2800" dirty="0"/>
              <a:t>: Secure access for registered users with anti-brute-force measures.</a:t>
            </a:r>
          </a:p>
          <a:p>
            <a:pPr marL="0" indent="0">
              <a:buClr>
                <a:srgbClr val="FF0000"/>
              </a:buClr>
              <a:buNone/>
            </a:pPr>
            <a:r>
              <a:rPr lang="en-US" sz="2800" b="1" dirty="0"/>
              <a:t>      Logout</a:t>
            </a:r>
            <a:r>
              <a:rPr lang="en-US" sz="2800" dirty="0"/>
              <a:t>: Ends user session with session termination.</a:t>
            </a:r>
          </a:p>
          <a:p>
            <a:pPr marL="0" indent="0">
              <a:buClr>
                <a:srgbClr val="FF0000"/>
              </a:buClr>
              <a:buNone/>
            </a:pPr>
            <a:r>
              <a:rPr lang="en-US" sz="2800" b="1" dirty="0"/>
              <a:t>      Password Reset</a:t>
            </a:r>
            <a:r>
              <a:rPr lang="en-US" sz="2800" dirty="0"/>
              <a:t>: Email verification and MFA for password recovery.</a:t>
            </a:r>
          </a:p>
          <a:p>
            <a:pPr>
              <a:buClr>
                <a:srgbClr val="FF0000"/>
              </a:buClr>
            </a:pPr>
            <a:endParaRPr lang="en-US" sz="2800" dirty="0"/>
          </a:p>
          <a:p>
            <a:pPr>
              <a:buClr>
                <a:srgbClr val="FF0000"/>
              </a:buClr>
            </a:pPr>
            <a:r>
              <a:rPr lang="en-US" sz="2800" b="1" dirty="0"/>
              <a:t>Responsibilities:</a:t>
            </a:r>
            <a:endParaRPr lang="en-US" sz="2800" dirty="0"/>
          </a:p>
          <a:p>
            <a:pPr marL="0" indent="0">
              <a:buClr>
                <a:srgbClr val="FF0000"/>
              </a:buClr>
              <a:buNone/>
            </a:pPr>
            <a:r>
              <a:rPr lang="en-US" b="1" dirty="0"/>
              <a:t>        </a:t>
            </a:r>
            <a:r>
              <a:rPr lang="en-US" sz="2800" b="1" dirty="0"/>
              <a:t>User Access Management</a:t>
            </a:r>
            <a:r>
              <a:rPr lang="en-US" sz="2800" dirty="0"/>
              <a:t>: Control secure access through authentication protocols.</a:t>
            </a:r>
          </a:p>
          <a:p>
            <a:pPr marL="0" indent="0">
              <a:buClr>
                <a:srgbClr val="FF0000"/>
              </a:buClr>
              <a:buNone/>
            </a:pPr>
            <a:r>
              <a:rPr lang="en-US" b="1" dirty="0"/>
              <a:t>        </a:t>
            </a:r>
            <a:r>
              <a:rPr lang="en-US" sz="2800" b="1" dirty="0"/>
              <a:t>Security</a:t>
            </a:r>
            <a:r>
              <a:rPr lang="en-US" sz="2800" dirty="0"/>
              <a:t>: Data protection with encryption, hashed passwords, and optional 2FA.</a:t>
            </a:r>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a:buClr>
                <a:srgbClr val="FF0000"/>
              </a:buClr>
            </a:pPr>
            <a:r>
              <a:rPr lang="en-US" sz="3200" b="1" dirty="0"/>
              <a:t>Profile Management</a:t>
            </a:r>
          </a:p>
          <a:p>
            <a:pPr>
              <a:buClr>
                <a:srgbClr val="FF0000"/>
              </a:buClr>
            </a:pPr>
            <a:endParaRPr lang="en-US" sz="3200" dirty="0"/>
          </a:p>
          <a:p>
            <a:pPr>
              <a:buClr>
                <a:srgbClr val="FF0000"/>
              </a:buClr>
            </a:pPr>
            <a:r>
              <a:rPr lang="en-US" sz="2800" b="1" dirty="0"/>
              <a:t>Key Features</a:t>
            </a:r>
          </a:p>
          <a:p>
            <a:pPr marL="0" indent="0">
              <a:buClr>
                <a:srgbClr val="FF0000"/>
              </a:buClr>
              <a:buNone/>
            </a:pPr>
            <a:r>
              <a:rPr lang="en-US" sz="2800" b="1" dirty="0"/>
              <a:t>    Create Profile</a:t>
            </a:r>
            <a:r>
              <a:rPr lang="en-US" sz="2800" dirty="0"/>
              <a:t>: Users can add personal information, skills, certifications, </a:t>
            </a:r>
          </a:p>
          <a:p>
            <a:pPr marL="0" indent="0">
              <a:buClr>
                <a:srgbClr val="FF0000"/>
              </a:buClr>
              <a:buNone/>
            </a:pPr>
            <a:r>
              <a:rPr lang="en-US" sz="2800" b="1" dirty="0"/>
              <a:t>    Update Profile</a:t>
            </a:r>
            <a:r>
              <a:rPr lang="en-US" sz="2800" dirty="0"/>
              <a:t>: Modify and update user data as needed.</a:t>
            </a:r>
          </a:p>
          <a:p>
            <a:pPr marL="0" indent="0">
              <a:buClr>
                <a:srgbClr val="FF0000"/>
              </a:buClr>
              <a:buNone/>
            </a:pPr>
            <a:r>
              <a:rPr lang="en-US" sz="2800" b="1" dirty="0"/>
              <a:t>    Delete Profile</a:t>
            </a:r>
            <a:r>
              <a:rPr lang="en-US" sz="2800" dirty="0"/>
              <a:t>: Remove user profiles securely.</a:t>
            </a:r>
          </a:p>
          <a:p>
            <a:pPr>
              <a:buClr>
                <a:srgbClr val="FF0000"/>
              </a:buClr>
            </a:pPr>
            <a:endParaRPr lang="en-US" sz="2800" dirty="0"/>
          </a:p>
          <a:p>
            <a:pPr>
              <a:buClr>
                <a:srgbClr val="FF0000"/>
              </a:buClr>
            </a:pPr>
            <a:r>
              <a:rPr lang="en-US" sz="2800" b="1" dirty="0"/>
              <a:t>Responsibilities</a:t>
            </a:r>
            <a:endParaRPr lang="en-US" sz="2800" dirty="0"/>
          </a:p>
          <a:p>
            <a:pPr marL="0" indent="0">
              <a:buClr>
                <a:srgbClr val="FF0000"/>
              </a:buClr>
              <a:buNone/>
            </a:pPr>
            <a:r>
              <a:rPr lang="en-US" sz="2800" b="1" dirty="0"/>
              <a:t>      User Data Management</a:t>
            </a:r>
            <a:r>
              <a:rPr lang="en-US" sz="2800" dirty="0"/>
              <a:t>: Efficiently handle personal information, skills, certifications,         </a:t>
            </a:r>
          </a:p>
          <a:p>
            <a:pPr marL="0" indent="0">
              <a:buClr>
                <a:srgbClr val="FF0000"/>
              </a:buClr>
              <a:buNone/>
            </a:pPr>
            <a:r>
              <a:rPr lang="en-US" sz="2800" b="1" dirty="0"/>
              <a:t>      Data Integrity</a:t>
            </a:r>
            <a:r>
              <a:rPr lang="en-US" sz="2800" dirty="0"/>
              <a:t>: Ensure secure and accurate storage and updating of profile details.</a:t>
            </a:r>
          </a:p>
          <a:p>
            <a:pPr marL="0" indent="0">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A3943E6-05D1-A13E-8F7B-9F4C77FB10EE}"/>
              </a:ext>
            </a:extLst>
          </p:cNvPr>
          <p:cNvSpPr>
            <a:spLocks noGrp="1"/>
          </p:cNvSpPr>
          <p:nvPr>
            <p:ph idx="1"/>
          </p:nvPr>
        </p:nvSpPr>
        <p:spPr/>
        <p:txBody>
          <a:bodyPr>
            <a:normAutofit/>
          </a:bodyPr>
          <a:lstStyle/>
          <a:p>
            <a:pPr>
              <a:buClr>
                <a:srgbClr val="FF0000"/>
              </a:buClr>
            </a:pPr>
            <a:r>
              <a:rPr lang="en-US" sz="2200" b="1" dirty="0">
                <a:cs typeface="Times New Roman" panose="02020603050405020304" pitchFamily="18" charset="0"/>
              </a:rPr>
              <a:t>Edit And Update</a:t>
            </a:r>
          </a:p>
          <a:p>
            <a:pPr>
              <a:buClr>
                <a:srgbClr val="FF0000"/>
              </a:buClr>
            </a:pPr>
            <a:endParaRPr lang="en-US" sz="2200" b="1" dirty="0">
              <a:cs typeface="Times New Roman" panose="02020603050405020304" pitchFamily="18" charset="0"/>
            </a:endParaRPr>
          </a:p>
          <a:p>
            <a:pPr>
              <a:buClr>
                <a:srgbClr val="FF0000"/>
              </a:buClr>
            </a:pPr>
            <a:r>
              <a:rPr lang="en-US" sz="2200" b="1" dirty="0">
                <a:cs typeface="Times New Roman" panose="02020603050405020304" pitchFamily="18" charset="0"/>
              </a:rPr>
              <a:t>Key Features</a:t>
            </a:r>
          </a:p>
          <a:p>
            <a:pPr marL="0" indent="0">
              <a:buClr>
                <a:srgbClr val="FF0000"/>
              </a:buClr>
              <a:buNone/>
            </a:pPr>
            <a:r>
              <a:rPr lang="en-US" sz="2200" b="1" dirty="0">
                <a:cs typeface="Times New Roman" panose="02020603050405020304" pitchFamily="18" charset="0"/>
              </a:rPr>
              <a:t>   Media Upload </a:t>
            </a:r>
            <a:r>
              <a:rPr lang="en-US" sz="2200" b="1" dirty="0" err="1">
                <a:cs typeface="Times New Roman" panose="02020603050405020304" pitchFamily="18" charset="0"/>
              </a:rPr>
              <a:t>Support</a:t>
            </a:r>
            <a:r>
              <a:rPr lang="en-US" sz="2200" dirty="0" err="1">
                <a:cs typeface="Times New Roman" panose="02020603050405020304" pitchFamily="18" charset="0"/>
              </a:rPr>
              <a:t>:Users</a:t>
            </a:r>
            <a:r>
              <a:rPr lang="en-US" sz="2200" dirty="0">
                <a:cs typeface="Times New Roman" panose="02020603050405020304" pitchFamily="18" charset="0"/>
              </a:rPr>
              <a:t> To Upload </a:t>
            </a:r>
            <a:r>
              <a:rPr lang="en-US" sz="2200" dirty="0" err="1">
                <a:cs typeface="Times New Roman" panose="02020603050405020304" pitchFamily="18" charset="0"/>
              </a:rPr>
              <a:t>Images,Videos</a:t>
            </a:r>
            <a:r>
              <a:rPr lang="en-US" sz="2200" dirty="0">
                <a:cs typeface="Times New Roman" panose="02020603050405020304" pitchFamily="18" charset="0"/>
              </a:rPr>
              <a:t> and </a:t>
            </a:r>
            <a:r>
              <a:rPr lang="en-US" sz="2200" dirty="0" err="1">
                <a:cs typeface="Times New Roman" panose="02020603050405020304" pitchFamily="18" charset="0"/>
              </a:rPr>
              <a:t>Certificaates</a:t>
            </a:r>
            <a:r>
              <a:rPr lang="en-US" sz="2200" dirty="0">
                <a:cs typeface="Times New Roman" panose="02020603050405020304" pitchFamily="18" charset="0"/>
              </a:rPr>
              <a:t>.</a:t>
            </a:r>
          </a:p>
          <a:p>
            <a:pPr marL="0" indent="0">
              <a:buClr>
                <a:srgbClr val="FF0000"/>
              </a:buClr>
              <a:buNone/>
            </a:pPr>
            <a:r>
              <a:rPr lang="en-US" sz="2200" dirty="0">
                <a:cs typeface="Times New Roman" panose="02020603050405020304" pitchFamily="18" charset="0"/>
              </a:rPr>
              <a:t>   </a:t>
            </a:r>
            <a:r>
              <a:rPr lang="en-US" sz="2200" b="1" dirty="0">
                <a:cs typeface="Times New Roman" panose="02020603050405020304" pitchFamily="18" charset="0"/>
              </a:rPr>
              <a:t>Version </a:t>
            </a:r>
            <a:r>
              <a:rPr lang="en-US" sz="2200" b="1" dirty="0" err="1">
                <a:cs typeface="Times New Roman" panose="02020603050405020304" pitchFamily="18" charset="0"/>
              </a:rPr>
              <a:t>Control</a:t>
            </a:r>
            <a:r>
              <a:rPr lang="en-US" sz="2200" dirty="0" err="1">
                <a:cs typeface="Times New Roman" panose="02020603050405020304" pitchFamily="18" charset="0"/>
              </a:rPr>
              <a:t>:Tracks</a:t>
            </a:r>
            <a:r>
              <a:rPr lang="en-US" sz="2200" dirty="0">
                <a:cs typeface="Times New Roman" panose="02020603050405020304" pitchFamily="18" charset="0"/>
              </a:rPr>
              <a:t> And Saves Previous Changes for rollback if needed.</a:t>
            </a:r>
          </a:p>
          <a:p>
            <a:pPr marL="0" indent="0">
              <a:buClr>
                <a:srgbClr val="FF0000"/>
              </a:buClr>
              <a:buNone/>
            </a:pPr>
            <a:r>
              <a:rPr lang="en-US" sz="2200" dirty="0">
                <a:cs typeface="Times New Roman" panose="02020603050405020304" pitchFamily="18" charset="0"/>
              </a:rPr>
              <a:t>   </a:t>
            </a:r>
            <a:r>
              <a:rPr lang="en-US" sz="2200" b="1" dirty="0">
                <a:cs typeface="Times New Roman" panose="02020603050405020304" pitchFamily="18" charset="0"/>
              </a:rPr>
              <a:t>Dynamic Content Editing</a:t>
            </a:r>
            <a:r>
              <a:rPr lang="en-US" sz="2200" dirty="0">
                <a:cs typeface="Times New Roman" panose="02020603050405020304" pitchFamily="18" charset="0"/>
              </a:rPr>
              <a:t>: Allow User to Update </a:t>
            </a:r>
            <a:r>
              <a:rPr lang="en-US" sz="2200" dirty="0" err="1">
                <a:cs typeface="Times New Roman" panose="02020603050405020304" pitchFamily="18" charset="0"/>
              </a:rPr>
              <a:t>Skills,Experience</a:t>
            </a:r>
            <a:r>
              <a:rPr lang="en-US" sz="2200" dirty="0">
                <a:cs typeface="Times New Roman" panose="02020603050405020304" pitchFamily="18" charset="0"/>
              </a:rPr>
              <a:t> in real time.</a:t>
            </a:r>
          </a:p>
          <a:p>
            <a:pPr marL="0" indent="0">
              <a:buClr>
                <a:srgbClr val="FF0000"/>
              </a:buClr>
              <a:buNone/>
            </a:pPr>
            <a:endParaRPr lang="en-US" sz="2200" dirty="0">
              <a:cs typeface="Times New Roman" panose="02020603050405020304" pitchFamily="18" charset="0"/>
            </a:endParaRPr>
          </a:p>
          <a:p>
            <a:pPr>
              <a:buClr>
                <a:srgbClr val="FF0000"/>
              </a:buClr>
            </a:pPr>
            <a:r>
              <a:rPr lang="en-US" sz="2200" b="1" dirty="0">
                <a:cs typeface="Times New Roman" panose="02020603050405020304" pitchFamily="18" charset="0"/>
              </a:rPr>
              <a:t>Responsibilities</a:t>
            </a:r>
          </a:p>
          <a:p>
            <a:pPr marL="0" indent="0">
              <a:buClr>
                <a:srgbClr val="FF0000"/>
              </a:buClr>
              <a:buNone/>
            </a:pPr>
            <a:r>
              <a:rPr lang="en-US" sz="2400" b="1" dirty="0">
                <a:cs typeface="Times New Roman" panose="02020603050405020304" pitchFamily="18" charset="0"/>
              </a:rPr>
              <a:t>    </a:t>
            </a:r>
            <a:r>
              <a:rPr lang="en-US" sz="2200" b="1" dirty="0">
                <a:cs typeface="Times New Roman" panose="02020603050405020304" pitchFamily="18" charset="0"/>
              </a:rPr>
              <a:t>Data </a:t>
            </a:r>
            <a:r>
              <a:rPr lang="en-US" sz="2200" b="1" dirty="0" err="1">
                <a:cs typeface="Times New Roman" panose="02020603050405020304" pitchFamily="18" charset="0"/>
              </a:rPr>
              <a:t>Validation</a:t>
            </a:r>
            <a:r>
              <a:rPr lang="en-US" sz="2200" dirty="0" err="1">
                <a:cs typeface="Times New Roman" panose="02020603050405020304" pitchFamily="18" charset="0"/>
              </a:rPr>
              <a:t>:Ensures</a:t>
            </a:r>
            <a:r>
              <a:rPr lang="en-US" sz="2200" dirty="0">
                <a:cs typeface="Times New Roman" panose="02020603050405020304" pitchFamily="18" charset="0"/>
              </a:rPr>
              <a:t> all inputs are Correctly </a:t>
            </a:r>
            <a:r>
              <a:rPr lang="en-US" sz="2200" dirty="0" err="1">
                <a:cs typeface="Times New Roman" panose="02020603050405020304" pitchFamily="18" charset="0"/>
              </a:rPr>
              <a:t>Formated</a:t>
            </a:r>
            <a:r>
              <a:rPr lang="en-US" sz="2200" dirty="0">
                <a:cs typeface="Times New Roman" panose="02020603050405020304" pitchFamily="18" charset="0"/>
              </a:rPr>
              <a:t> and free of errors</a:t>
            </a:r>
          </a:p>
          <a:p>
            <a:pPr marL="0" indent="0">
              <a:buClr>
                <a:srgbClr val="FF0000"/>
              </a:buClr>
              <a:buNone/>
            </a:pPr>
            <a:r>
              <a:rPr lang="en-US" sz="2200" dirty="0">
                <a:latin typeface="Times New Roman" panose="02020603050405020304" pitchFamily="18" charset="0"/>
                <a:cs typeface="Times New Roman" panose="02020603050405020304" pitchFamily="18" charset="0"/>
              </a:rPr>
              <a:t>    </a:t>
            </a:r>
            <a:r>
              <a:rPr lang="en-US" sz="2200" b="1" dirty="0">
                <a:cs typeface="Times New Roman" panose="02020603050405020304" pitchFamily="18" charset="0"/>
              </a:rPr>
              <a:t>Content </a:t>
            </a:r>
            <a:r>
              <a:rPr lang="en-US" sz="2200" b="1" dirty="0" err="1">
                <a:cs typeface="Times New Roman" panose="02020603050405020304" pitchFamily="18" charset="0"/>
              </a:rPr>
              <a:t>Synchronization</a:t>
            </a:r>
            <a:r>
              <a:rPr lang="en-US" sz="2200" dirty="0" err="1">
                <a:cs typeface="Times New Roman" panose="02020603050405020304" pitchFamily="18" charset="0"/>
              </a:rPr>
              <a:t>:Updates</a:t>
            </a:r>
            <a:r>
              <a:rPr lang="en-US" sz="2200" dirty="0">
                <a:cs typeface="Times New Roman" panose="02020603050405020304" pitchFamily="18" charset="0"/>
              </a:rPr>
              <a:t>  Public View Instantly &amp; Maintaining Data Integrity.</a:t>
            </a:r>
            <a:endParaRPr lang="en-US" sz="2200" dirty="0">
              <a:latin typeface="Times New Roman" panose="02020603050405020304" pitchFamily="18" charset="0"/>
              <a:cs typeface="Times New Roman" panose="02020603050405020304" pitchFamily="18" charset="0"/>
            </a:endParaRPr>
          </a:p>
          <a:p>
            <a:pPr>
              <a:buClr>
                <a:srgbClr val="FF0000"/>
              </a:buClr>
            </a:pPr>
            <a:endParaRPr lang="en-US" sz="2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859FCB8-D3B7-9E06-FB2B-B78B0EE52522}"/>
              </a:ext>
            </a:extLst>
          </p:cNvPr>
          <p:cNvSpPr>
            <a:spLocks noGrp="1"/>
          </p:cNvSpPr>
          <p:nvPr>
            <p:ph idx="1"/>
          </p:nvPr>
        </p:nvSpPr>
        <p:spPr/>
        <p:txBody>
          <a:bodyPr>
            <a:normAutofit fontScale="85000" lnSpcReduction="20000"/>
          </a:bodyPr>
          <a:lstStyle/>
          <a:p>
            <a:pPr>
              <a:buClr>
                <a:srgbClr val="FF0000"/>
              </a:buClr>
            </a:pPr>
            <a:r>
              <a:rPr lang="en-US" sz="2800" b="1" dirty="0"/>
              <a:t>Data Storage</a:t>
            </a:r>
          </a:p>
          <a:p>
            <a:pPr>
              <a:buClr>
                <a:srgbClr val="FF0000"/>
              </a:buClr>
            </a:pPr>
            <a:endParaRPr lang="en-US" sz="2800" dirty="0"/>
          </a:p>
          <a:p>
            <a:pPr>
              <a:buClr>
                <a:srgbClr val="FF0000"/>
              </a:buClr>
            </a:pPr>
            <a:r>
              <a:rPr lang="en-US" sz="2800" b="1" dirty="0"/>
              <a:t>Key Features</a:t>
            </a:r>
            <a:endParaRPr lang="en-US" sz="2800" dirty="0"/>
          </a:p>
          <a:p>
            <a:pPr marL="0" indent="0">
              <a:buClr>
                <a:srgbClr val="FF0000"/>
              </a:buClr>
              <a:buNone/>
            </a:pPr>
            <a:r>
              <a:rPr lang="en-US" sz="2800" b="1" dirty="0"/>
              <a:t>   Store Information</a:t>
            </a:r>
            <a:r>
              <a:rPr lang="en-US" sz="2800" dirty="0"/>
              <a:t>: Securely store user data such as profiles, skills, and</a:t>
            </a:r>
            <a:endParaRPr lang="en-US" dirty="0"/>
          </a:p>
          <a:p>
            <a:pPr marL="0" indent="0">
              <a:buClr>
                <a:srgbClr val="FF0000"/>
              </a:buClr>
              <a:buNone/>
            </a:pPr>
            <a:r>
              <a:rPr lang="en-US" sz="2800" dirty="0"/>
              <a:t>    certifications.</a:t>
            </a:r>
          </a:p>
          <a:p>
            <a:pPr marL="0" indent="0">
              <a:buClr>
                <a:srgbClr val="FF0000"/>
              </a:buClr>
              <a:buNone/>
            </a:pPr>
            <a:r>
              <a:rPr lang="en-US" sz="2800" b="1" dirty="0"/>
              <a:t>    Retrieve Data</a:t>
            </a:r>
            <a:r>
              <a:rPr lang="en-US" sz="2800" dirty="0"/>
              <a:t>: Efficiently fetch user information when required.</a:t>
            </a:r>
          </a:p>
          <a:p>
            <a:pPr>
              <a:buClr>
                <a:srgbClr val="FF0000"/>
              </a:buClr>
            </a:pPr>
            <a:endParaRPr lang="en-US" sz="2800" dirty="0"/>
          </a:p>
          <a:p>
            <a:pPr>
              <a:buClr>
                <a:srgbClr val="FF0000"/>
              </a:buClr>
            </a:pPr>
            <a:r>
              <a:rPr lang="en-US" sz="2800" b="1" dirty="0"/>
              <a:t>Responsibilities</a:t>
            </a:r>
            <a:endParaRPr lang="en-US" sz="2800" dirty="0"/>
          </a:p>
          <a:p>
            <a:pPr marL="0" indent="0">
              <a:buClr>
                <a:srgbClr val="FF0000"/>
              </a:buClr>
              <a:buNone/>
            </a:pPr>
            <a:r>
              <a:rPr lang="en-US" sz="2800" b="1" dirty="0"/>
              <a:t>   Database Management</a:t>
            </a:r>
            <a:r>
              <a:rPr lang="en-US" sz="2800" dirty="0"/>
              <a:t>: Handle operations for storing, updating, and    </a:t>
            </a:r>
            <a:endParaRPr lang="en-US" dirty="0"/>
          </a:p>
          <a:p>
            <a:pPr marL="0" indent="0">
              <a:buClr>
                <a:srgbClr val="FF0000"/>
              </a:buClr>
              <a:buNone/>
            </a:pPr>
            <a:r>
              <a:rPr lang="en-US" sz="2800" dirty="0"/>
              <a:t>   deleting profiles and related data.</a:t>
            </a:r>
          </a:p>
          <a:p>
            <a:pPr marL="0" indent="0">
              <a:buClr>
                <a:srgbClr val="FF0000"/>
              </a:buClr>
              <a:buNone/>
            </a:pPr>
            <a:r>
              <a:rPr lang="en-US" sz="2800" b="1" dirty="0"/>
              <a:t>   Data Security</a:t>
            </a:r>
            <a:r>
              <a:rPr lang="en-US" sz="2800" dirty="0"/>
              <a:t>: Ensure secure storage and protection of user information.</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F37B505-64D6-E4A3-BD37-21FFF33342AE}"/>
              </a:ext>
            </a:extLst>
          </p:cNvPr>
          <p:cNvSpPr>
            <a:spLocks noGrp="1"/>
          </p:cNvSpPr>
          <p:nvPr>
            <p:ph idx="1"/>
          </p:nvPr>
        </p:nvSpPr>
        <p:spPr/>
        <p:txBody>
          <a:bodyPr>
            <a:normAutofit/>
          </a:bodyPr>
          <a:lstStyle/>
          <a:p>
            <a:pPr>
              <a:buClr>
                <a:srgbClr val="FF0000"/>
              </a:buClr>
            </a:pPr>
            <a:r>
              <a:rPr lang="en-US" sz="2200" b="1" dirty="0">
                <a:cs typeface="Times New Roman" panose="02020603050405020304" pitchFamily="18" charset="0"/>
              </a:rPr>
              <a:t>Feedback And </a:t>
            </a:r>
            <a:r>
              <a:rPr lang="en-US" sz="2200" b="1" dirty="0" err="1">
                <a:cs typeface="Times New Roman" panose="02020603050405020304" pitchFamily="18" charset="0"/>
              </a:rPr>
              <a:t>Colloboration</a:t>
            </a:r>
            <a:r>
              <a:rPr lang="en-US" sz="2200" b="1" dirty="0">
                <a:cs typeface="Times New Roman" panose="02020603050405020304" pitchFamily="18" charset="0"/>
              </a:rPr>
              <a:t> </a:t>
            </a:r>
            <a:r>
              <a:rPr lang="en-IN" sz="2200" b="1" dirty="0">
                <a:cs typeface="Times New Roman" panose="02020603050405020304" pitchFamily="18" charset="0"/>
              </a:rPr>
              <a:t>(Future Scope) </a:t>
            </a:r>
            <a:endParaRPr lang="en-US" sz="2200" b="1" dirty="0">
              <a:cs typeface="Times New Roman" panose="02020603050405020304" pitchFamily="18" charset="0"/>
            </a:endParaRPr>
          </a:p>
          <a:p>
            <a:pPr>
              <a:buClr>
                <a:srgbClr val="FF0000"/>
              </a:buClr>
            </a:pPr>
            <a:endParaRPr lang="en-US" sz="2200" b="1" dirty="0">
              <a:cs typeface="Times New Roman" panose="02020603050405020304" pitchFamily="18" charset="0"/>
            </a:endParaRPr>
          </a:p>
          <a:p>
            <a:pPr>
              <a:buClr>
                <a:srgbClr val="FF0000"/>
              </a:buClr>
            </a:pPr>
            <a:r>
              <a:rPr lang="en-US" sz="2200" b="1" dirty="0">
                <a:cs typeface="Times New Roman" panose="02020603050405020304" pitchFamily="18" charset="0"/>
              </a:rPr>
              <a:t>Key Features</a:t>
            </a:r>
          </a:p>
          <a:p>
            <a:pPr marL="0" indent="0">
              <a:buClr>
                <a:srgbClr val="FF0000"/>
              </a:buClr>
              <a:buNone/>
            </a:pPr>
            <a:r>
              <a:rPr lang="en-US" sz="2200" dirty="0">
                <a:cs typeface="Times New Roman" panose="02020603050405020304" pitchFamily="18" charset="0"/>
              </a:rPr>
              <a:t>    </a:t>
            </a:r>
            <a:r>
              <a:rPr lang="en-US" sz="2200" b="1" dirty="0">
                <a:cs typeface="Times New Roman" panose="02020603050405020304" pitchFamily="18" charset="0"/>
              </a:rPr>
              <a:t>Real Time Feedback</a:t>
            </a:r>
            <a:r>
              <a:rPr lang="en-US" sz="2200" dirty="0">
                <a:cs typeface="Times New Roman" panose="02020603050405020304" pitchFamily="18" charset="0"/>
              </a:rPr>
              <a:t>: Users can Provide Comments And  on portfolio  website.</a:t>
            </a:r>
          </a:p>
          <a:p>
            <a:pPr marL="0" indent="0">
              <a:buClr>
                <a:srgbClr val="FF0000"/>
              </a:buClr>
              <a:buNone/>
            </a:pPr>
            <a:r>
              <a:rPr lang="en-US" sz="2200" dirty="0">
                <a:cs typeface="Times New Roman" panose="02020603050405020304" pitchFamily="18" charset="0"/>
              </a:rPr>
              <a:t>    </a:t>
            </a:r>
            <a:r>
              <a:rPr lang="en-US" sz="2200" b="1" dirty="0">
                <a:cs typeface="Times New Roman" panose="02020603050405020304" pitchFamily="18" charset="0"/>
              </a:rPr>
              <a:t>Notification </a:t>
            </a:r>
            <a:r>
              <a:rPr lang="en-US" sz="2200" b="1" dirty="0" err="1">
                <a:cs typeface="Times New Roman" panose="02020603050405020304" pitchFamily="18" charset="0"/>
              </a:rPr>
              <a:t>System</a:t>
            </a:r>
            <a:r>
              <a:rPr lang="en-US" sz="2200" dirty="0" err="1">
                <a:cs typeface="Times New Roman" panose="02020603050405020304" pitchFamily="18" charset="0"/>
              </a:rPr>
              <a:t>:Alert</a:t>
            </a:r>
            <a:r>
              <a:rPr lang="en-US" sz="2200" dirty="0">
                <a:cs typeface="Times New Roman" panose="02020603050405020304" pitchFamily="18" charset="0"/>
              </a:rPr>
              <a:t> Users of New </a:t>
            </a:r>
            <a:r>
              <a:rPr lang="en-US" sz="2200" dirty="0" err="1">
                <a:cs typeface="Times New Roman" panose="02020603050405020304" pitchFamily="18" charset="0"/>
              </a:rPr>
              <a:t>Feedback,Colloboration</a:t>
            </a:r>
            <a:r>
              <a:rPr lang="en-US" sz="2200" dirty="0">
                <a:cs typeface="Times New Roman" panose="02020603050405020304" pitchFamily="18" charset="0"/>
              </a:rPr>
              <a:t> Requests.</a:t>
            </a:r>
          </a:p>
          <a:p>
            <a:pPr marL="0" indent="0">
              <a:buClr>
                <a:srgbClr val="FF0000"/>
              </a:buClr>
              <a:buNone/>
            </a:pPr>
            <a:r>
              <a:rPr lang="en-US" sz="2200" b="1" dirty="0">
                <a:cs typeface="Times New Roman" panose="02020603050405020304" pitchFamily="18" charset="0"/>
              </a:rPr>
              <a:t>     Skill Endorsements</a:t>
            </a:r>
            <a:r>
              <a:rPr lang="en-US" sz="2200" dirty="0">
                <a:cs typeface="Times New Roman" panose="02020603050405020304" pitchFamily="18" charset="0"/>
              </a:rPr>
              <a:t>: Public Users can Send Endorse Skills to enhance credibility.</a:t>
            </a:r>
          </a:p>
          <a:p>
            <a:pPr marL="0" indent="0">
              <a:buClr>
                <a:srgbClr val="FF0000"/>
              </a:buClr>
              <a:buNone/>
            </a:pPr>
            <a:endParaRPr lang="en-US" sz="2200" dirty="0">
              <a:cs typeface="Times New Roman" panose="02020603050405020304" pitchFamily="18" charset="0"/>
            </a:endParaRPr>
          </a:p>
          <a:p>
            <a:pPr>
              <a:buClr>
                <a:srgbClr val="FF0000"/>
              </a:buClr>
            </a:pPr>
            <a:r>
              <a:rPr lang="en-US" sz="2200" b="1" dirty="0">
                <a:cs typeface="Times New Roman" panose="02020603050405020304" pitchFamily="18" charset="0"/>
              </a:rPr>
              <a:t>Responsibilities</a:t>
            </a:r>
          </a:p>
          <a:p>
            <a:pPr marL="0" indent="0">
              <a:buClr>
                <a:srgbClr val="FF0000"/>
              </a:buClr>
              <a:buNone/>
            </a:pPr>
            <a:r>
              <a:rPr lang="en-US" sz="2200" b="1" dirty="0">
                <a:cs typeface="Times New Roman" panose="02020603050405020304" pitchFamily="18" charset="0"/>
              </a:rPr>
              <a:t>    Feedback </a:t>
            </a:r>
            <a:r>
              <a:rPr lang="en-US" sz="2200" b="1" dirty="0" err="1">
                <a:cs typeface="Times New Roman" panose="02020603050405020304" pitchFamily="18" charset="0"/>
              </a:rPr>
              <a:t>Moderation</a:t>
            </a:r>
            <a:r>
              <a:rPr lang="en-US" sz="2200" dirty="0" err="1">
                <a:cs typeface="Times New Roman" panose="02020603050405020304" pitchFamily="18" charset="0"/>
              </a:rPr>
              <a:t>:All</a:t>
            </a:r>
            <a:r>
              <a:rPr lang="en-US" sz="2200" dirty="0">
                <a:cs typeface="Times New Roman" panose="02020603050405020304" pitchFamily="18" charset="0"/>
              </a:rPr>
              <a:t> Feedback is appropriate to Community Guidelines.</a:t>
            </a:r>
          </a:p>
          <a:p>
            <a:pPr marL="0" indent="0">
              <a:buClr>
                <a:srgbClr val="FF0000"/>
              </a:buClr>
              <a:buNone/>
            </a:pPr>
            <a:r>
              <a:rPr lang="en-US" sz="2200" dirty="0">
                <a:cs typeface="Times New Roman" panose="02020603050405020304" pitchFamily="18" charset="0"/>
              </a:rPr>
              <a:t>    </a:t>
            </a:r>
            <a:r>
              <a:rPr lang="en-US" sz="2200" b="1" dirty="0" err="1">
                <a:cs typeface="Times New Roman" panose="02020603050405020304" pitchFamily="18" charset="0"/>
              </a:rPr>
              <a:t>Colloboration</a:t>
            </a:r>
            <a:r>
              <a:rPr lang="en-US" sz="2200" b="1" dirty="0">
                <a:cs typeface="Times New Roman" panose="02020603050405020304" pitchFamily="18" charset="0"/>
              </a:rPr>
              <a:t> </a:t>
            </a:r>
            <a:r>
              <a:rPr lang="en-US" sz="2200" b="1" dirty="0" err="1">
                <a:cs typeface="Times New Roman" panose="02020603050405020304" pitchFamily="18" charset="0"/>
              </a:rPr>
              <a:t>Management</a:t>
            </a:r>
            <a:r>
              <a:rPr lang="en-US" sz="2200" dirty="0" err="1">
                <a:cs typeface="Times New Roman" panose="02020603050405020304" pitchFamily="18" charset="0"/>
              </a:rPr>
              <a:t>:Handles</a:t>
            </a:r>
            <a:r>
              <a:rPr lang="en-US" sz="2200" dirty="0">
                <a:cs typeface="Times New Roman" panose="02020603050405020304" pitchFamily="18" charset="0"/>
              </a:rPr>
              <a:t> </a:t>
            </a:r>
            <a:r>
              <a:rPr lang="en-US" sz="2200" dirty="0" err="1">
                <a:cs typeface="Times New Roman" panose="02020603050405020304" pitchFamily="18" charset="0"/>
              </a:rPr>
              <a:t>Colloboration</a:t>
            </a:r>
            <a:r>
              <a:rPr lang="en-US" sz="2200" dirty="0">
                <a:cs typeface="Times New Roman" panose="02020603050405020304" pitchFamily="18" charset="0"/>
              </a:rPr>
              <a:t> Requests for Project Updates.</a:t>
            </a:r>
          </a:p>
        </p:txBody>
      </p:sp>
      <p:sp>
        <p:nvSpPr>
          <p:cNvPr id="5" name="Slide Number Placeholder 4">
            <a:extLst>
              <a:ext uri="{FF2B5EF4-FFF2-40B4-BE49-F238E27FC236}">
                <a16:creationId xmlns:a16="http://schemas.microsoft.com/office/drawing/2014/main" xmlns=""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xmlns=""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17</a:t>
            </a:fld>
            <a:endParaRPr lang="en-IN" b="1" dirty="0">
              <a:solidFill>
                <a:schemeClr val="tx1"/>
              </a:solidFill>
            </a:endParaRPr>
          </a:p>
        </p:txBody>
      </p:sp>
      <p:pic>
        <p:nvPicPr>
          <p:cNvPr id="6" name="Picture 5"/>
          <p:cNvPicPr/>
          <p:nvPr/>
        </p:nvPicPr>
        <p:blipFill>
          <a:blip r:embed="rId2"/>
          <a:stretch>
            <a:fillRect/>
          </a:stretch>
        </p:blipFill>
        <p:spPr>
          <a:xfrm>
            <a:off x="2334101" y="1687750"/>
            <a:ext cx="7660799" cy="3735150"/>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90599"/>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		RESULTS AND DISCUSSION</a:t>
            </a:r>
            <a:endParaRPr lang="en-US" sz="3600" dirty="0"/>
          </a:p>
        </p:txBody>
      </p:sp>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18</a:t>
            </a:fld>
            <a:endParaRPr lang="en-IN" dirty="0"/>
          </a:p>
        </p:txBody>
      </p:sp>
      <p:pic>
        <p:nvPicPr>
          <p:cNvPr id="6" name="Content Placeholder 5"/>
          <p:cNvPicPr>
            <a:picLocks noGrp="1"/>
          </p:cNvPicPr>
          <p:nvPr>
            <p:ph idx="1"/>
          </p:nvPr>
        </p:nvPicPr>
        <p:blipFill>
          <a:blip r:embed="rId2"/>
          <a:stretch>
            <a:fillRect/>
          </a:stretch>
        </p:blipFill>
        <p:spPr>
          <a:xfrm>
            <a:off x="1826490" y="1825625"/>
            <a:ext cx="8539019" cy="4351338"/>
          </a:xfrm>
          <a:prstGeom prst="rect">
            <a:avLst/>
          </a:prstGeom>
        </p:spPr>
      </p:pic>
    </p:spTree>
    <p:extLst>
      <p:ext uri="{BB962C8B-B14F-4D97-AF65-F5344CB8AC3E}">
        <p14:creationId xmlns:p14="http://schemas.microsoft.com/office/powerpoint/2010/main" val="4277370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19</a:t>
            </a:fld>
            <a:endParaRPr lang="en-IN" dirty="0"/>
          </a:p>
        </p:txBody>
      </p:sp>
      <p:sp>
        <p:nvSpPr>
          <p:cNvPr id="6" name="Title 1"/>
          <p:cNvSpPr>
            <a:spLocks noGrp="1"/>
          </p:cNvSpPr>
          <p:nvPr>
            <p:ph type="title"/>
          </p:nvPr>
        </p:nvSpPr>
        <p:spPr>
          <a:xfrm>
            <a:off x="838200" y="1"/>
            <a:ext cx="10515600" cy="914399"/>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		RESULTS AND DISCUSSION</a:t>
            </a:r>
            <a:endParaRPr lang="en-US" sz="3600" dirty="0"/>
          </a:p>
        </p:txBody>
      </p:sp>
      <p:pic>
        <p:nvPicPr>
          <p:cNvPr id="7" name="Content Placeholder 6"/>
          <p:cNvPicPr>
            <a:picLocks noGrp="1"/>
          </p:cNvPicPr>
          <p:nvPr>
            <p:ph idx="1"/>
          </p:nvPr>
        </p:nvPicPr>
        <p:blipFill>
          <a:blip r:embed="rId2"/>
          <a:stretch>
            <a:fillRect/>
          </a:stretch>
        </p:blipFill>
        <p:spPr>
          <a:xfrm>
            <a:off x="1460500" y="1257300"/>
            <a:ext cx="9296400" cy="4919663"/>
          </a:xfrm>
          <a:prstGeom prst="rect">
            <a:avLst/>
          </a:prstGeom>
        </p:spPr>
      </p:pic>
    </p:spTree>
    <p:extLst>
      <p:ext uri="{BB962C8B-B14F-4D97-AF65-F5344CB8AC3E}">
        <p14:creationId xmlns:p14="http://schemas.microsoft.com/office/powerpoint/2010/main" val="198552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latin typeface="Times New Roman" panose="02020603050405020304" pitchFamily="18" charset="0"/>
                <a:cs typeface="Times New Roman" panose="02020603050405020304" pitchFamily="18" charset="0"/>
              </a:rPr>
              <a:t>Guided by</a:t>
            </a:r>
            <a:r>
              <a:rPr lang="en-US" sz="2400" b="1" dirty="0">
                <a:latin typeface="Times New Roman" panose="02020603050405020304" pitchFamily="18" charset="0"/>
                <a:cs typeface="Times New Roman" panose="02020603050405020304" pitchFamily="18" charset="0"/>
              </a:rPr>
              <a:t>                                                      </a:t>
            </a:r>
            <a:r>
              <a:rPr lang="en-US" sz="2400" b="1" dirty="0">
                <a:solidFill>
                  <a:srgbClr val="00B050"/>
                </a:solidFill>
                <a:latin typeface="Times New Roman" panose="02020603050405020304" pitchFamily="18" charset="0"/>
                <a:cs typeface="Times New Roman" panose="02020603050405020304" pitchFamily="18" charset="0"/>
              </a:rPr>
              <a:t>Team</a:t>
            </a:r>
          </a:p>
          <a:p>
            <a:pPr marL="0" indent="0">
              <a:buNone/>
            </a:pPr>
            <a:r>
              <a:rPr lang="en-US" sz="2400" b="1" dirty="0">
                <a:latin typeface="Times New Roman" panose="02020603050405020304" pitchFamily="18" charset="0"/>
                <a:cs typeface="Times New Roman" panose="02020603050405020304" pitchFamily="18" charset="0"/>
              </a:rPr>
              <a:t>Mr. A. </a:t>
            </a:r>
            <a:r>
              <a:rPr lang="en-US" sz="2400" b="1" dirty="0" err="1">
                <a:latin typeface="Times New Roman" panose="02020603050405020304" pitchFamily="18" charset="0"/>
                <a:cs typeface="Times New Roman" panose="02020603050405020304" pitchFamily="18" charset="0"/>
              </a:rPr>
              <a:t>Malarmannan</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Keerthivasan </a:t>
            </a:r>
            <a:r>
              <a:rPr lang="en-US" sz="2400" b="1" dirty="0">
                <a:latin typeface="Times New Roman" panose="02020603050405020304" pitchFamily="18" charset="0"/>
                <a:cs typeface="Times New Roman" panose="02020603050405020304" pitchFamily="18" charset="0"/>
              </a:rPr>
              <a:t>S </a:t>
            </a:r>
            <a:r>
              <a:rPr lang="en-US" sz="2400" b="1" dirty="0" smtClean="0">
                <a:latin typeface="Times New Roman" panose="02020603050405020304" pitchFamily="18" charset="0"/>
                <a:cs typeface="Times New Roman" panose="02020603050405020304" pitchFamily="18" charset="0"/>
              </a:rPr>
              <a:t>J    (811722104074</a:t>
            </a:r>
            <a:r>
              <a:rPr lang="en-US" sz="2400" b="1"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Assistant Professor, CSE 			</a:t>
            </a:r>
            <a:r>
              <a:rPr lang="en-US" sz="2400" b="1" dirty="0" err="1">
                <a:latin typeface="Times New Roman" panose="02020603050405020304" pitchFamily="18" charset="0"/>
                <a:cs typeface="Times New Roman" panose="02020603050405020304" pitchFamily="18" charset="0"/>
              </a:rPr>
              <a:t>Logeshwaran</a:t>
            </a:r>
            <a:r>
              <a:rPr lang="en-US" sz="2400" b="1" dirty="0">
                <a:latin typeface="Times New Roman" panose="02020603050405020304" pitchFamily="18" charset="0"/>
                <a:cs typeface="Times New Roman" panose="02020603050405020304" pitchFamily="18" charset="0"/>
              </a:rPr>
              <a:t> P J    (811722104082)</a:t>
            </a:r>
          </a:p>
          <a:p>
            <a:pPr marL="0" indent="0">
              <a:buNone/>
            </a:pPr>
            <a:r>
              <a:rPr lang="en-US" sz="2400" b="1" dirty="0">
                <a:latin typeface="Times New Roman" panose="02020603050405020304" pitchFamily="18" charset="0"/>
                <a:cs typeface="Times New Roman" panose="02020603050405020304" pitchFamily="18" charset="0"/>
              </a:rPr>
              <a:t>						Mohana </a:t>
            </a:r>
            <a:r>
              <a:rPr lang="en-US" sz="2400" b="1" dirty="0" err="1">
                <a:latin typeface="Times New Roman" panose="02020603050405020304" pitchFamily="18" charset="0"/>
                <a:cs typeface="Times New Roman" panose="02020603050405020304" pitchFamily="18" charset="0"/>
              </a:rPr>
              <a:t>Rengan</a:t>
            </a:r>
            <a:r>
              <a:rPr lang="en-US" sz="2400" b="1" dirty="0">
                <a:latin typeface="Times New Roman" panose="02020603050405020304" pitchFamily="18" charset="0"/>
                <a:cs typeface="Times New Roman" panose="02020603050405020304" pitchFamily="18" charset="0"/>
              </a:rPr>
              <a:t> N (811722104090)</a:t>
            </a:r>
            <a:endParaRPr lang="en-IN"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xmlns=""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PORTFOLIO</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20</a:t>
            </a:fld>
            <a:endParaRPr lang="en-IN" dirty="0"/>
          </a:p>
        </p:txBody>
      </p:sp>
      <p:sp>
        <p:nvSpPr>
          <p:cNvPr id="6" name="Title 1"/>
          <p:cNvSpPr>
            <a:spLocks noGrp="1"/>
          </p:cNvSpPr>
          <p:nvPr>
            <p:ph type="title"/>
          </p:nvPr>
        </p:nvSpPr>
        <p:spPr>
          <a:xfrm>
            <a:off x="838200" y="-252413"/>
            <a:ext cx="10515600" cy="1325563"/>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		RESULTS AND DISCUSSION</a:t>
            </a:r>
            <a:endParaRPr lang="en-US" sz="3600" dirty="0"/>
          </a:p>
        </p:txBody>
      </p:sp>
      <p:pic>
        <p:nvPicPr>
          <p:cNvPr id="7" name="Content Placeholder 6"/>
          <p:cNvPicPr>
            <a:picLocks noGrp="1"/>
          </p:cNvPicPr>
          <p:nvPr>
            <p:ph idx="1"/>
          </p:nvPr>
        </p:nvPicPr>
        <p:blipFill>
          <a:blip r:embed="rId2"/>
          <a:stretch>
            <a:fillRect/>
          </a:stretch>
        </p:blipFill>
        <p:spPr>
          <a:xfrm>
            <a:off x="838200" y="1257301"/>
            <a:ext cx="10515600" cy="4895982"/>
          </a:xfrm>
          <a:prstGeom prst="rect">
            <a:avLst/>
          </a:prstGeom>
        </p:spPr>
      </p:pic>
    </p:spTree>
    <p:extLst>
      <p:ext uri="{BB962C8B-B14F-4D97-AF65-F5344CB8AC3E}">
        <p14:creationId xmlns:p14="http://schemas.microsoft.com/office/powerpoint/2010/main" val="320908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21</a:t>
            </a:fld>
            <a:endParaRPr lang="en-IN" dirty="0"/>
          </a:p>
        </p:txBody>
      </p:sp>
      <p:sp>
        <p:nvSpPr>
          <p:cNvPr id="7" name="Title 1"/>
          <p:cNvSpPr>
            <a:spLocks noGrp="1"/>
          </p:cNvSpPr>
          <p:nvPr>
            <p:ph type="title"/>
          </p:nvPr>
        </p:nvSpPr>
        <p:spPr>
          <a:xfrm>
            <a:off x="838200" y="1"/>
            <a:ext cx="10515600" cy="812799"/>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		RESULTS AND DISCUSSION</a:t>
            </a:r>
            <a:endParaRPr lang="en-US" sz="3600" dirty="0"/>
          </a:p>
        </p:txBody>
      </p:sp>
      <p:pic>
        <p:nvPicPr>
          <p:cNvPr id="8" name="Content Placeholder 7"/>
          <p:cNvPicPr>
            <a:picLocks noGrp="1"/>
          </p:cNvPicPr>
          <p:nvPr>
            <p:ph idx="1"/>
          </p:nvPr>
        </p:nvPicPr>
        <p:blipFill>
          <a:blip r:embed="rId2"/>
          <a:stretch>
            <a:fillRect/>
          </a:stretch>
        </p:blipFill>
        <p:spPr>
          <a:xfrm>
            <a:off x="838200" y="1877613"/>
            <a:ext cx="10515600" cy="4247362"/>
          </a:xfrm>
          <a:prstGeom prst="rect">
            <a:avLst/>
          </a:prstGeom>
        </p:spPr>
      </p:pic>
    </p:spTree>
    <p:extLst>
      <p:ext uri="{BB962C8B-B14F-4D97-AF65-F5344CB8AC3E}">
        <p14:creationId xmlns:p14="http://schemas.microsoft.com/office/powerpoint/2010/main" val="1068405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buClr>
                <a:srgbClr val="FF0000"/>
              </a:buClr>
            </a:pPr>
            <a:r>
              <a:rPr lang="en-US" b="1" dirty="0"/>
              <a:t>User-Friendly Interface</a:t>
            </a:r>
            <a:r>
              <a:rPr lang="en-US" dirty="0"/>
              <a:t>: Ensures easy navigation and accessibility for all users. </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t>Secure Role Management</a:t>
            </a:r>
            <a:r>
              <a:rPr lang="en-US" dirty="0"/>
              <a:t>: Differentiates public viewing and user editing rights effectively.</a:t>
            </a:r>
          </a:p>
          <a:p>
            <a:pPr algn="just">
              <a:buClr>
                <a:srgbClr val="FF0000"/>
              </a:buClr>
            </a:pPr>
            <a:r>
              <a:rPr lang="en-US" b="1" dirty="0"/>
              <a:t>Responsive and Professional Design</a:t>
            </a:r>
            <a:r>
              <a:rPr lang="en-US" dirty="0"/>
              <a:t>: Optimized for devices and ATS compatibility.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US" b="1" dirty="0"/>
              <a:t>Dynamic Portfolio Updates: </a:t>
            </a:r>
            <a:r>
              <a:rPr lang="en-US" dirty="0"/>
              <a:t>Simplifies content management through </a:t>
            </a:r>
            <a:r>
              <a:rPr lang="en-US" dirty="0" err="1"/>
              <a:t>Django’s</a:t>
            </a:r>
            <a:r>
              <a:rPr lang="en-US" dirty="0"/>
              <a:t> backend. </a:t>
            </a:r>
          </a:p>
          <a:p>
            <a:pPr algn="just">
              <a:buClr>
                <a:srgbClr val="FF0000"/>
              </a:buClr>
            </a:pPr>
            <a:r>
              <a:rPr lang="en-US" b="1" dirty="0"/>
              <a:t>Future-Ready Framework: </a:t>
            </a:r>
            <a:r>
              <a:rPr lang="en-US" dirty="0"/>
              <a:t>Scalable and maintainable for long-term use and upgrades.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22</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xmlns=""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23</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741680"/>
            <a:ext cx="10662920" cy="5468620"/>
          </a:xfrm>
        </p:spPr>
        <p:txBody>
          <a:bodyPr>
            <a:noAutofit/>
          </a:bodyPr>
          <a:lstStyle/>
          <a:p>
            <a:pPr algn="just">
              <a:buClr>
                <a:srgbClr val="FF0000"/>
              </a:buClr>
            </a:pPr>
            <a:r>
              <a:rPr lang="en-US" sz="2400" b="1" dirty="0"/>
              <a:t>User-Friendly Interface</a:t>
            </a:r>
            <a:r>
              <a:rPr lang="en-US" sz="2400" dirty="0"/>
              <a:t>: Provide users with an intuitive platform to easily enter, edit, and manage their personal information, such as photos, skills, and employment history</a:t>
            </a:r>
            <a:r>
              <a:rPr lang="en-IN" sz="2400" dirty="0"/>
              <a:t> </a:t>
            </a:r>
          </a:p>
          <a:p>
            <a:pPr algn="just">
              <a:spcBef>
                <a:spcPts val="0"/>
              </a:spcBef>
              <a:buClr>
                <a:srgbClr val="FF0000"/>
              </a:buClr>
            </a:pPr>
            <a:r>
              <a:rPr lang="en-US" sz="2400" b="1" dirty="0"/>
              <a:t>Comprehensive Showcase</a:t>
            </a:r>
            <a:r>
              <a:rPr lang="en-US" sz="2400" dirty="0"/>
              <a:t>: Allow users to present a complete professional profile, including certifications, education, and contact details, in a well-organized manner.</a:t>
            </a:r>
          </a:p>
          <a:p>
            <a:pPr algn="just">
              <a:buClr>
                <a:srgbClr val="FF0000"/>
              </a:buClr>
            </a:pPr>
            <a:r>
              <a:rPr lang="en-IN" sz="2400" dirty="0"/>
              <a:t> </a:t>
            </a:r>
            <a:r>
              <a:rPr lang="en-US" sz="2400" b="1" dirty="0"/>
              <a:t>Public Accessibility</a:t>
            </a:r>
            <a:r>
              <a:rPr lang="en-US" sz="2400" dirty="0"/>
              <a:t>: Offer a publicly accessible page where others can view the user’s portfolio and, if permitted, contribute by adding additional details or endorsements.</a:t>
            </a:r>
          </a:p>
          <a:p>
            <a:pPr algn="just">
              <a:buClr>
                <a:srgbClr val="FF0000"/>
              </a:buClr>
            </a:pPr>
            <a:r>
              <a:rPr lang="en-IN" sz="2400" dirty="0"/>
              <a:t> </a:t>
            </a:r>
            <a:r>
              <a:rPr lang="en-US" sz="2400" b="1" dirty="0"/>
              <a:t>Dynamic Content Management</a:t>
            </a:r>
            <a:r>
              <a:rPr lang="en-US" sz="2400" dirty="0"/>
              <a:t>: Implement features that allow users to regularly update and maintain their portfolios, keeping their profiles up-to-date with the latest achievements and skills</a:t>
            </a:r>
          </a:p>
          <a:p>
            <a:pPr algn="just">
              <a:buClr>
                <a:srgbClr val="FF0000"/>
              </a:buClr>
            </a:pPr>
            <a:r>
              <a:rPr lang="en-US" sz="2400" b="1" dirty="0"/>
              <a:t>To Support Career Advancement and Professional Growth: </a:t>
            </a:r>
            <a:r>
              <a:rPr lang="en-US" sz="2400" dirty="0"/>
              <a:t>Support users’ career advancement and professional growth by providing a platform that showcases their skills and experience to potential employers and collaborators.</a:t>
            </a:r>
          </a:p>
          <a:p>
            <a:pPr marL="0" indent="0" algn="just">
              <a:buClr>
                <a:srgbClr val="FF0000"/>
              </a:buClr>
              <a:buNone/>
            </a:pPr>
            <a:endParaRPr lang="en-US" sz="2400" dirty="0"/>
          </a:p>
          <a:p>
            <a:pPr algn="just">
              <a:buClr>
                <a:srgbClr val="FF0000"/>
              </a:buClr>
            </a:pPr>
            <a:endParaRPr lang="en-IN" sz="2400" dirty="0"/>
          </a:p>
        </p:txBody>
      </p:sp>
      <p:sp>
        <p:nvSpPr>
          <p:cNvPr id="5" name="Slide Number Placeholder 4">
            <a:extLst>
              <a:ext uri="{FF2B5EF4-FFF2-40B4-BE49-F238E27FC236}">
                <a16:creationId xmlns:a16="http://schemas.microsoft.com/office/drawing/2014/main" xmlns=""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xmlns=""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TextBox 3">
            <a:extLst>
              <a:ext uri="{FF2B5EF4-FFF2-40B4-BE49-F238E27FC236}">
                <a16:creationId xmlns:a16="http://schemas.microsoft.com/office/drawing/2014/main" xmlns="" id="{BB09C34D-E962-D880-979D-42D6A8CFA7A6}"/>
              </a:ext>
            </a:extLst>
          </p:cNvPr>
          <p:cNvSpPr txBox="1"/>
          <p:nvPr/>
        </p:nvSpPr>
        <p:spPr>
          <a:xfrm>
            <a:off x="569494" y="1546058"/>
            <a:ext cx="11317705" cy="4524315"/>
          </a:xfrm>
          <a:prstGeom prst="rect">
            <a:avLst/>
          </a:prstGeom>
          <a:noFill/>
        </p:spPr>
        <p:txBody>
          <a:bodyPr wrap="square">
            <a:spAutoFit/>
          </a:bodyPr>
          <a:lstStyle/>
          <a:p>
            <a:pPr algn="just"/>
            <a:r>
              <a:rPr lang="en-US" sz="2400" dirty="0"/>
              <a:t>Portfolio Management project is a unique and user-friendly platform that allows users to create and showcase their professional portfolios. The public can view the portfolios, but only the logged-in user can edit their own data. This platform is designed to highlight a user’s skills, experience, languages, education, and certifications, making it an essential tool for job interviews and professional growth. With Portfolio Management, users can easily manage and update their portfolios, ensuring that their online presence accurately reflects their professional brand. This platform is accessible to everyone, and its user-friendly interface makes it easy to navigate and use. By using Portfolio Management, users can take control of their professional narrative and increase their visibility in the job market. Overall, Portfolio Management is a valuable tool for anyone looking to advance their career and showcase their skills and experience.</a:t>
            </a:r>
          </a:p>
          <a:p>
            <a:pPr algn="just"/>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xmlns=""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xmlns=""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xmlns=""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xmlns="" id="{91E44D4C-0BF0-DCBC-B59B-935575E417E9}"/>
              </a:ext>
            </a:extLst>
          </p:cNvPr>
          <p:cNvGraphicFramePr>
            <a:graphicFrameLocks noGrp="1"/>
          </p:cNvGraphicFramePr>
          <p:nvPr>
            <p:extLst>
              <p:ext uri="{D42A27DB-BD31-4B8C-83A1-F6EECF244321}">
                <p14:modId xmlns:p14="http://schemas.microsoft.com/office/powerpoint/2010/main" val="2178400446"/>
              </p:ext>
            </p:extLst>
          </p:nvPr>
        </p:nvGraphicFramePr>
        <p:xfrm>
          <a:off x="0" y="719665"/>
          <a:ext cx="12192000" cy="5591352"/>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xmlns="" val="1458285663"/>
                    </a:ext>
                  </a:extLst>
                </a:gridCol>
                <a:gridCol w="2438400">
                  <a:extLst>
                    <a:ext uri="{9D8B030D-6E8A-4147-A177-3AD203B41FA5}">
                      <a16:colId xmlns:a16="http://schemas.microsoft.com/office/drawing/2014/main" xmlns="" val="109330403"/>
                    </a:ext>
                  </a:extLst>
                </a:gridCol>
                <a:gridCol w="2438400">
                  <a:extLst>
                    <a:ext uri="{9D8B030D-6E8A-4147-A177-3AD203B41FA5}">
                      <a16:colId xmlns:a16="http://schemas.microsoft.com/office/drawing/2014/main" xmlns="" val="3321216741"/>
                    </a:ext>
                  </a:extLst>
                </a:gridCol>
                <a:gridCol w="2438400">
                  <a:extLst>
                    <a:ext uri="{9D8B030D-6E8A-4147-A177-3AD203B41FA5}">
                      <a16:colId xmlns:a16="http://schemas.microsoft.com/office/drawing/2014/main" xmlns="" val="2877018546"/>
                    </a:ext>
                  </a:extLst>
                </a:gridCol>
                <a:gridCol w="2438400">
                  <a:extLst>
                    <a:ext uri="{9D8B030D-6E8A-4147-A177-3AD203B41FA5}">
                      <a16:colId xmlns:a16="http://schemas.microsoft.com/office/drawing/2014/main" xmlns="" val="1421465586"/>
                    </a:ext>
                  </a:extLst>
                </a:gridCol>
              </a:tblGrid>
              <a:tr h="1019352">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xmlns="" val="583417673"/>
                  </a:ext>
                </a:extLst>
              </a:tr>
              <a:tr h="1019352">
                <a:tc>
                  <a:txBody>
                    <a:bodyPr/>
                    <a:lstStyle/>
                    <a:p>
                      <a:r>
                        <a:rPr lang="en-US" dirty="0"/>
                        <a:t>Dynamic Web Based </a:t>
                      </a:r>
                    </a:p>
                    <a:p>
                      <a:r>
                        <a:rPr lang="en-US" dirty="0"/>
                        <a:t>Portfolio System (</a:t>
                      </a:r>
                      <a:r>
                        <a:rPr lang="en-US" sz="1800" kern="1200" dirty="0">
                          <a:solidFill>
                            <a:schemeClr val="dk1"/>
                          </a:solidFill>
                          <a:effectLst/>
                          <a:latin typeface="+mn-lt"/>
                          <a:ea typeface="+mn-ea"/>
                          <a:cs typeface="+mn-cs"/>
                        </a:rPr>
                        <a:t>2023)</a:t>
                      </a:r>
                      <a:endParaRPr lang="en-US" dirty="0"/>
                    </a:p>
                  </a:txBody>
                  <a:tcPr/>
                </a:tc>
                <a:tc>
                  <a:txBody>
                    <a:bodyPr/>
                    <a:lstStyle/>
                    <a:p>
                      <a:r>
                        <a:rPr lang="en-US" dirty="0"/>
                        <a:t>Sharma , Gupta , Rao</a:t>
                      </a:r>
                    </a:p>
                  </a:txBody>
                  <a:tcPr/>
                </a:tc>
                <a:tc>
                  <a:txBody>
                    <a:bodyPr/>
                    <a:lstStyle/>
                    <a:p>
                      <a:pPr marL="0" marR="0">
                        <a:lnSpc>
                          <a:spcPct val="115000"/>
                        </a:lnSpc>
                        <a:spcBef>
                          <a:spcPts val="0"/>
                        </a:spcBef>
                        <a:spcAft>
                          <a:spcPts val="0"/>
                        </a:spcAft>
                      </a:pPr>
                      <a:r>
                        <a:rPr lang="en-US" sz="1800" kern="1200" dirty="0">
                          <a:solidFill>
                            <a:schemeClr val="dk1"/>
                          </a:solidFill>
                          <a:effectLst/>
                          <a:latin typeface="+mn-lt"/>
                          <a:ea typeface="+mn-ea"/>
                          <a:cs typeface="+mn-cs"/>
                        </a:rPr>
                        <a:t>Springer</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r>
                        <a:rPr lang="en-US" sz="1800" kern="1200" dirty="0">
                          <a:solidFill>
                            <a:schemeClr val="dk1"/>
                          </a:solidFill>
                          <a:effectLst/>
                          <a:latin typeface="+mn-lt"/>
                          <a:ea typeface="+mn-ea"/>
                          <a:cs typeface="+mn-cs"/>
                        </a:rPr>
                        <a:t>Explores the development of portfolio systems to showcase skills, experience, and certifications dynamically with easy access and management.</a:t>
                      </a:r>
                      <a:endParaRPr lang="en-US" dirty="0"/>
                    </a:p>
                  </a:txBody>
                  <a:tcPr/>
                </a:tc>
                <a:tc>
                  <a:txBody>
                    <a:bodyPr/>
                    <a:lstStyle/>
                    <a:p>
                      <a:r>
                        <a:rPr lang="en-US" sz="1800" kern="1200" dirty="0">
                          <a:solidFill>
                            <a:schemeClr val="dk1"/>
                          </a:solidFill>
                          <a:effectLst/>
                          <a:latin typeface="+mn-lt"/>
                          <a:ea typeface="+mn-ea"/>
                          <a:cs typeface="+mn-cs"/>
                        </a:rPr>
                        <a:t>HTML, CSS, </a:t>
                      </a:r>
                      <a:r>
                        <a:rPr lang="en-US" sz="1800" kern="1200" dirty="0" err="1">
                          <a:solidFill>
                            <a:schemeClr val="dk1"/>
                          </a:solidFill>
                          <a:effectLst/>
                          <a:latin typeface="+mn-lt"/>
                          <a:ea typeface="+mn-ea"/>
                          <a:cs typeface="+mn-cs"/>
                        </a:rPr>
                        <a:t>Django</a:t>
                      </a:r>
                      <a:r>
                        <a:rPr lang="en-US" sz="1800" kern="1200" dirty="0">
                          <a:solidFill>
                            <a:schemeClr val="dk1"/>
                          </a:solidFill>
                          <a:effectLst/>
                          <a:latin typeface="+mn-lt"/>
                          <a:ea typeface="+mn-ea"/>
                          <a:cs typeface="+mn-cs"/>
                        </a:rPr>
                        <a:t>, SQLite</a:t>
                      </a:r>
                      <a:endParaRPr lang="en-US" dirty="0"/>
                    </a:p>
                  </a:txBody>
                  <a:tcPr/>
                </a:tc>
                <a:extLst>
                  <a:ext uri="{0D108BD9-81ED-4DB2-BD59-A6C34878D82A}">
                    <a16:rowId xmlns:a16="http://schemas.microsoft.com/office/drawing/2014/main" xmlns="" val="1168724830"/>
                  </a:ext>
                </a:extLst>
              </a:tr>
              <a:tr h="1019352">
                <a:tc>
                  <a:txBody>
                    <a:bodyPr/>
                    <a:lstStyle/>
                    <a:p>
                      <a:r>
                        <a:rPr lang="en-US" sz="1800" kern="1200" dirty="0">
                          <a:solidFill>
                            <a:schemeClr val="dk1"/>
                          </a:solidFill>
                          <a:effectLst/>
                          <a:latin typeface="+mn-lt"/>
                          <a:ea typeface="+mn-ea"/>
                          <a:cs typeface="+mn-cs"/>
                        </a:rPr>
                        <a:t>Responsive and Accessible Portfolio Design (2023)</a:t>
                      </a:r>
                      <a:endParaRPr lang="en-US" dirty="0"/>
                    </a:p>
                  </a:txBody>
                  <a:tcPr/>
                </a:tc>
                <a:tc>
                  <a:txBody>
                    <a:bodyPr/>
                    <a:lstStyle/>
                    <a:p>
                      <a:r>
                        <a:rPr lang="en-US" sz="1800" kern="1200" dirty="0">
                          <a:solidFill>
                            <a:schemeClr val="dk1"/>
                          </a:solidFill>
                          <a:effectLst/>
                          <a:latin typeface="+mn-lt"/>
                          <a:ea typeface="+mn-ea"/>
                          <a:cs typeface="+mn-cs"/>
                        </a:rPr>
                        <a:t>Johnson, M., Patel, K.</a:t>
                      </a:r>
                      <a:endParaRPr lang="en-US" dirty="0"/>
                    </a:p>
                  </a:txBody>
                  <a:tcPr/>
                </a:tc>
                <a:tc>
                  <a:txBody>
                    <a:bodyPr/>
                    <a:lstStyle/>
                    <a:p>
                      <a:r>
                        <a:rPr lang="en-US" sz="1800" kern="1200" dirty="0">
                          <a:solidFill>
                            <a:schemeClr val="dk1"/>
                          </a:solidFill>
                          <a:effectLst/>
                          <a:latin typeface="+mn-lt"/>
                          <a:ea typeface="+mn-ea"/>
                          <a:cs typeface="+mn-cs"/>
                        </a:rPr>
                        <a:t>IEEE</a:t>
                      </a:r>
                      <a:endParaRPr lang="en-US" dirty="0"/>
                    </a:p>
                  </a:txBody>
                  <a:tcPr/>
                </a:tc>
                <a:tc>
                  <a:txBody>
                    <a:bodyPr/>
                    <a:lstStyle/>
                    <a:p>
                      <a:r>
                        <a:rPr lang="en-US" sz="1800" kern="1200" dirty="0">
                          <a:solidFill>
                            <a:schemeClr val="dk1"/>
                          </a:solidFill>
                          <a:effectLst/>
                          <a:latin typeface="+mn-lt"/>
                          <a:ea typeface="+mn-ea"/>
                          <a:cs typeface="+mn-cs"/>
                        </a:rPr>
                        <a:t>Discusses the importance of responsive design for public accessibility and optimizing user experience across devices.</a:t>
                      </a:r>
                      <a:endParaRPr lang="en-US" dirty="0"/>
                    </a:p>
                  </a:txBody>
                  <a:tcPr/>
                </a:tc>
                <a:tc>
                  <a:txBody>
                    <a:bodyPr/>
                    <a:lstStyle/>
                    <a:p>
                      <a:r>
                        <a:rPr lang="en-US" sz="1800" kern="1200" dirty="0" err="1">
                          <a:solidFill>
                            <a:schemeClr val="dk1"/>
                          </a:solidFill>
                          <a:effectLst/>
                          <a:latin typeface="+mn-lt"/>
                          <a:ea typeface="+mn-ea"/>
                          <a:cs typeface="+mn-cs"/>
                        </a:rPr>
                        <a:t>Django</a:t>
                      </a:r>
                      <a:r>
                        <a:rPr lang="en-US" sz="1800" kern="1200" dirty="0">
                          <a:solidFill>
                            <a:schemeClr val="dk1"/>
                          </a:solidFill>
                          <a:effectLst/>
                          <a:latin typeface="+mn-lt"/>
                          <a:ea typeface="+mn-ea"/>
                          <a:cs typeface="+mn-cs"/>
                        </a:rPr>
                        <a:t>, JavaScript</a:t>
                      </a:r>
                      <a:endParaRPr lang="en-US" dirty="0"/>
                    </a:p>
                  </a:txBody>
                  <a:tcPr/>
                </a:tc>
                <a:extLst>
                  <a:ext uri="{0D108BD9-81ED-4DB2-BD59-A6C34878D82A}">
                    <a16:rowId xmlns:a16="http://schemas.microsoft.com/office/drawing/2014/main" xmlns="" val="1660361405"/>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xmlns=""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xmlns=""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dirty="0">
              <a:solidFill>
                <a:schemeClr val="tx1"/>
              </a:solidFill>
            </a:endParaRPr>
          </a:p>
        </p:txBody>
      </p:sp>
      <p:sp>
        <p:nvSpPr>
          <p:cNvPr id="10" name="Rectangle 9">
            <a:extLst>
              <a:ext uri="{FF2B5EF4-FFF2-40B4-BE49-F238E27FC236}">
                <a16:creationId xmlns:a16="http://schemas.microsoft.com/office/drawing/2014/main" xmlns=""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xmlns="" id="{91E44D4C-0BF0-DCBC-B59B-935575E417E9}"/>
              </a:ext>
            </a:extLst>
          </p:cNvPr>
          <p:cNvGraphicFramePr>
            <a:graphicFrameLocks noGrp="1"/>
          </p:cNvGraphicFramePr>
          <p:nvPr>
            <p:extLst>
              <p:ext uri="{D42A27DB-BD31-4B8C-83A1-F6EECF244321}">
                <p14:modId xmlns:p14="http://schemas.microsoft.com/office/powerpoint/2010/main" val="1910031722"/>
              </p:ext>
            </p:extLst>
          </p:nvPr>
        </p:nvGraphicFramePr>
        <p:xfrm>
          <a:off x="0" y="719665"/>
          <a:ext cx="12192000" cy="5477783"/>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xmlns="" val="1458285663"/>
                    </a:ext>
                  </a:extLst>
                </a:gridCol>
                <a:gridCol w="2438400">
                  <a:extLst>
                    <a:ext uri="{9D8B030D-6E8A-4147-A177-3AD203B41FA5}">
                      <a16:colId xmlns:a16="http://schemas.microsoft.com/office/drawing/2014/main" xmlns="" val="109330403"/>
                    </a:ext>
                  </a:extLst>
                </a:gridCol>
                <a:gridCol w="2438400">
                  <a:extLst>
                    <a:ext uri="{9D8B030D-6E8A-4147-A177-3AD203B41FA5}">
                      <a16:colId xmlns:a16="http://schemas.microsoft.com/office/drawing/2014/main" xmlns="" val="3321216741"/>
                    </a:ext>
                  </a:extLst>
                </a:gridCol>
                <a:gridCol w="2438400">
                  <a:extLst>
                    <a:ext uri="{9D8B030D-6E8A-4147-A177-3AD203B41FA5}">
                      <a16:colId xmlns:a16="http://schemas.microsoft.com/office/drawing/2014/main" xmlns="" val="2877018546"/>
                    </a:ext>
                  </a:extLst>
                </a:gridCol>
                <a:gridCol w="2438400">
                  <a:extLst>
                    <a:ext uri="{9D8B030D-6E8A-4147-A177-3AD203B41FA5}">
                      <a16:colId xmlns:a16="http://schemas.microsoft.com/office/drawing/2014/main" xmlns="" val="1421465586"/>
                    </a:ext>
                  </a:extLst>
                </a:gridCol>
              </a:tblGrid>
              <a:tr h="902344">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xmlns="" val="583417673"/>
                  </a:ext>
                </a:extLst>
              </a:tr>
              <a:tr h="2196255">
                <a:tc>
                  <a:txBody>
                    <a:bodyPr/>
                    <a:lstStyle/>
                    <a:p>
                      <a:r>
                        <a:rPr lang="en-US" sz="1800" kern="1200" dirty="0">
                          <a:solidFill>
                            <a:schemeClr val="dk1"/>
                          </a:solidFill>
                          <a:effectLst/>
                          <a:latin typeface="+mn-lt"/>
                          <a:ea typeface="+mn-ea"/>
                          <a:cs typeface="+mn-cs"/>
                        </a:rPr>
                        <a:t>Open-Source Portfolio Management Systems</a:t>
                      </a:r>
                    </a:p>
                    <a:p>
                      <a:r>
                        <a:rPr lang="en-US" sz="1800" kern="1200" dirty="0">
                          <a:solidFill>
                            <a:schemeClr val="dk1"/>
                          </a:solidFill>
                          <a:effectLst/>
                          <a:latin typeface="+mn-lt"/>
                          <a:ea typeface="+mn-ea"/>
                          <a:cs typeface="+mn-cs"/>
                        </a:rPr>
                        <a:t>(2023)</a:t>
                      </a:r>
                      <a:endParaRPr lang="en-US" dirty="0"/>
                    </a:p>
                  </a:txBody>
                  <a:tcPr/>
                </a:tc>
                <a:tc>
                  <a:txBody>
                    <a:bodyPr/>
                    <a:lstStyle/>
                    <a:p>
                      <a:r>
                        <a:rPr lang="en-US" sz="1800" kern="1200" dirty="0" err="1">
                          <a:solidFill>
                            <a:schemeClr val="dk1"/>
                          </a:solidFill>
                          <a:effectLst/>
                          <a:latin typeface="+mn-lt"/>
                          <a:ea typeface="+mn-ea"/>
                          <a:cs typeface="+mn-cs"/>
                        </a:rPr>
                        <a:t>Verma</a:t>
                      </a:r>
                      <a:r>
                        <a:rPr lang="en-US" sz="1800" kern="1200" dirty="0">
                          <a:solidFill>
                            <a:schemeClr val="dk1"/>
                          </a:solidFill>
                          <a:effectLst/>
                          <a:latin typeface="+mn-lt"/>
                          <a:ea typeface="+mn-ea"/>
                          <a:cs typeface="+mn-cs"/>
                        </a:rPr>
                        <a:t>, T., Singh, R.</a:t>
                      </a:r>
                      <a:endParaRPr lang="en-US" dirty="0"/>
                    </a:p>
                  </a:txBody>
                  <a:tcPr/>
                </a:tc>
                <a:tc>
                  <a:txBody>
                    <a:bodyPr/>
                    <a:lstStyle/>
                    <a:p>
                      <a:r>
                        <a:rPr lang="en-US" sz="1800" kern="1200" dirty="0">
                          <a:solidFill>
                            <a:schemeClr val="dk1"/>
                          </a:solidFill>
                          <a:effectLst/>
                          <a:latin typeface="+mn-lt"/>
                          <a:ea typeface="+mn-ea"/>
                          <a:cs typeface="+mn-cs"/>
                        </a:rPr>
                        <a:t>Open Source</a:t>
                      </a:r>
                      <a:endParaRPr lang="en-US" dirty="0"/>
                    </a:p>
                  </a:txBody>
                  <a:tcPr/>
                </a:tc>
                <a:tc>
                  <a:txBody>
                    <a:bodyPr/>
                    <a:lstStyle/>
                    <a:p>
                      <a:r>
                        <a:rPr lang="en-US" sz="1800" kern="1200" dirty="0">
                          <a:solidFill>
                            <a:schemeClr val="dk1"/>
                          </a:solidFill>
                          <a:effectLst/>
                          <a:latin typeface="+mn-lt"/>
                          <a:ea typeface="+mn-ea"/>
                          <a:cs typeface="+mn-cs"/>
                        </a:rPr>
                        <a:t>Investigates open-source solutions for portfolio management, enabling developers to customize features for public access and secure edits.</a:t>
                      </a:r>
                      <a:endParaRPr lang="en-US" dirty="0"/>
                    </a:p>
                  </a:txBody>
                  <a:tcPr/>
                </a:tc>
                <a:tc>
                  <a:txBody>
                    <a:bodyPr/>
                    <a:lstStyle/>
                    <a:p>
                      <a:r>
                        <a:rPr lang="en-US" sz="1800" kern="1200" dirty="0" err="1">
                          <a:solidFill>
                            <a:schemeClr val="dk1"/>
                          </a:solidFill>
                          <a:effectLst/>
                          <a:latin typeface="+mn-lt"/>
                          <a:ea typeface="+mn-ea"/>
                          <a:cs typeface="+mn-cs"/>
                        </a:rPr>
                        <a:t>Django</a:t>
                      </a:r>
                      <a:r>
                        <a:rPr lang="en-US" sz="1800" kern="1200" dirty="0">
                          <a:solidFill>
                            <a:schemeClr val="dk1"/>
                          </a:solidFill>
                          <a:effectLst/>
                          <a:latin typeface="+mn-lt"/>
                          <a:ea typeface="+mn-ea"/>
                          <a:cs typeface="+mn-cs"/>
                        </a:rPr>
                        <a:t>,  Open Source</a:t>
                      </a:r>
                      <a:endParaRPr lang="en-US" dirty="0"/>
                    </a:p>
                  </a:txBody>
                  <a:tcPr/>
                </a:tc>
                <a:extLst>
                  <a:ext uri="{0D108BD9-81ED-4DB2-BD59-A6C34878D82A}">
                    <a16:rowId xmlns:a16="http://schemas.microsoft.com/office/drawing/2014/main" xmlns="" val="2827881711"/>
                  </a:ext>
                </a:extLst>
              </a:tr>
              <a:tr h="2336648">
                <a:tc>
                  <a:txBody>
                    <a:bodyPr/>
                    <a:lstStyle/>
                    <a:p>
                      <a:r>
                        <a:rPr lang="en-US" sz="1800" kern="1200" dirty="0">
                          <a:solidFill>
                            <a:schemeClr val="dk1"/>
                          </a:solidFill>
                          <a:effectLst/>
                          <a:latin typeface="+mn-lt"/>
                          <a:ea typeface="+mn-ea"/>
                          <a:cs typeface="+mn-cs"/>
                        </a:rPr>
                        <a:t>User-Friendly Portfolio Interfaces (2020)</a:t>
                      </a:r>
                      <a:endParaRPr lang="en-US" dirty="0"/>
                    </a:p>
                  </a:txBody>
                  <a:tcPr/>
                </a:tc>
                <a:tc>
                  <a:txBody>
                    <a:bodyPr/>
                    <a:lstStyle/>
                    <a:p>
                      <a:r>
                        <a:rPr lang="en-US" sz="1800" kern="1200" dirty="0">
                          <a:solidFill>
                            <a:schemeClr val="dk1"/>
                          </a:solidFill>
                          <a:effectLst/>
                          <a:latin typeface="+mn-lt"/>
                          <a:ea typeface="+mn-ea"/>
                          <a:cs typeface="+mn-cs"/>
                        </a:rPr>
                        <a:t>Kim, S., Zhang, L.</a:t>
                      </a:r>
                      <a:endParaRPr lang="en-US" dirty="0"/>
                    </a:p>
                  </a:txBody>
                  <a:tcPr/>
                </a:tc>
                <a:tc>
                  <a:txBody>
                    <a:bodyPr/>
                    <a:lstStyle/>
                    <a:p>
                      <a:r>
                        <a:rPr lang="en-US" sz="1800" kern="1200" dirty="0">
                          <a:solidFill>
                            <a:schemeClr val="dk1"/>
                          </a:solidFill>
                          <a:effectLst/>
                          <a:latin typeface="+mn-lt"/>
                          <a:ea typeface="+mn-ea"/>
                          <a:cs typeface="+mn-cs"/>
                        </a:rPr>
                        <a:t>Elsevier</a:t>
                      </a:r>
                      <a:endParaRPr lang="en-US" dirty="0"/>
                    </a:p>
                  </a:txBody>
                  <a:tcPr/>
                </a:tc>
                <a:tc>
                  <a:txBody>
                    <a:bodyPr/>
                    <a:lstStyle/>
                    <a:p>
                      <a:r>
                        <a:rPr lang="en-US" sz="1800" kern="1200" dirty="0">
                          <a:solidFill>
                            <a:schemeClr val="dk1"/>
                          </a:solidFill>
                          <a:effectLst/>
                          <a:latin typeface="+mn-lt"/>
                          <a:ea typeface="+mn-ea"/>
                          <a:cs typeface="+mn-cs"/>
                        </a:rPr>
                        <a:t>Examines methods for creating intuitive and easy-to-use portfolio platforms for  public viewing and user management</a:t>
                      </a:r>
                      <a:endParaRPr lang="en-US" dirty="0"/>
                    </a:p>
                  </a:txBody>
                  <a:tcPr/>
                </a:tc>
                <a:tc>
                  <a:txBody>
                    <a:bodyPr/>
                    <a:lstStyle/>
                    <a:p>
                      <a:r>
                        <a:rPr lang="en-US" sz="1800" kern="1200" dirty="0">
                          <a:solidFill>
                            <a:schemeClr val="dk1"/>
                          </a:solidFill>
                          <a:effectLst/>
                          <a:latin typeface="+mn-lt"/>
                          <a:ea typeface="+mn-ea"/>
                          <a:cs typeface="+mn-cs"/>
                        </a:rPr>
                        <a:t>CSS3, </a:t>
                      </a:r>
                      <a:r>
                        <a:rPr lang="en-US" sz="1800" kern="1200" dirty="0" err="1">
                          <a:solidFill>
                            <a:schemeClr val="dk1"/>
                          </a:solidFill>
                          <a:effectLst/>
                          <a:latin typeface="+mn-lt"/>
                          <a:ea typeface="+mn-ea"/>
                          <a:cs typeface="+mn-cs"/>
                        </a:rPr>
                        <a:t>Django</a:t>
                      </a:r>
                      <a:endParaRPr lang="en-US" dirty="0"/>
                    </a:p>
                  </a:txBody>
                  <a:tcPr/>
                </a:tc>
                <a:extLst>
                  <a:ext uri="{0D108BD9-81ED-4DB2-BD59-A6C34878D82A}">
                    <a16:rowId xmlns:a16="http://schemas.microsoft.com/office/drawing/2014/main" xmlns="" val="2351027274"/>
                  </a:ext>
                </a:extLst>
              </a:tr>
            </a:tbl>
          </a:graphicData>
        </a:graphic>
      </p:graphicFrame>
    </p:spTree>
    <p:extLst>
      <p:ext uri="{BB962C8B-B14F-4D97-AF65-F5344CB8AC3E}">
        <p14:creationId xmlns:p14="http://schemas.microsoft.com/office/powerpoint/2010/main" val="265909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xmlns=""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xmlns=""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dirty="0">
              <a:solidFill>
                <a:schemeClr val="tx1"/>
              </a:solidFill>
            </a:endParaRPr>
          </a:p>
        </p:txBody>
      </p:sp>
      <p:sp>
        <p:nvSpPr>
          <p:cNvPr id="10" name="Rectangle 9">
            <a:extLst>
              <a:ext uri="{FF2B5EF4-FFF2-40B4-BE49-F238E27FC236}">
                <a16:creationId xmlns:a16="http://schemas.microsoft.com/office/drawing/2014/main" xmlns=""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xmlns="" id="{91E44D4C-0BF0-DCBC-B59B-935575E417E9}"/>
              </a:ext>
            </a:extLst>
          </p:cNvPr>
          <p:cNvGraphicFramePr>
            <a:graphicFrameLocks noGrp="1"/>
          </p:cNvGraphicFramePr>
          <p:nvPr>
            <p:extLst>
              <p:ext uri="{D42A27DB-BD31-4B8C-83A1-F6EECF244321}">
                <p14:modId xmlns:p14="http://schemas.microsoft.com/office/powerpoint/2010/main" val="3025998781"/>
              </p:ext>
            </p:extLst>
          </p:nvPr>
        </p:nvGraphicFramePr>
        <p:xfrm>
          <a:off x="0" y="719665"/>
          <a:ext cx="12192000" cy="2956560"/>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xmlns="" val="1458285663"/>
                    </a:ext>
                  </a:extLst>
                </a:gridCol>
                <a:gridCol w="2438400">
                  <a:extLst>
                    <a:ext uri="{9D8B030D-6E8A-4147-A177-3AD203B41FA5}">
                      <a16:colId xmlns:a16="http://schemas.microsoft.com/office/drawing/2014/main" xmlns="" val="109330403"/>
                    </a:ext>
                  </a:extLst>
                </a:gridCol>
                <a:gridCol w="2438400">
                  <a:extLst>
                    <a:ext uri="{9D8B030D-6E8A-4147-A177-3AD203B41FA5}">
                      <a16:colId xmlns:a16="http://schemas.microsoft.com/office/drawing/2014/main" xmlns="" val="3321216741"/>
                    </a:ext>
                  </a:extLst>
                </a:gridCol>
                <a:gridCol w="2438400">
                  <a:extLst>
                    <a:ext uri="{9D8B030D-6E8A-4147-A177-3AD203B41FA5}">
                      <a16:colId xmlns:a16="http://schemas.microsoft.com/office/drawing/2014/main" xmlns="" val="2877018546"/>
                    </a:ext>
                  </a:extLst>
                </a:gridCol>
                <a:gridCol w="2438400">
                  <a:extLst>
                    <a:ext uri="{9D8B030D-6E8A-4147-A177-3AD203B41FA5}">
                      <a16:colId xmlns:a16="http://schemas.microsoft.com/office/drawing/2014/main" xmlns="" val="1421465586"/>
                    </a:ext>
                  </a:extLst>
                </a:gridCol>
              </a:tblGrid>
              <a:tr h="902344">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xmlns="" val="583417673"/>
                  </a:ext>
                </a:extLst>
              </a:tr>
              <a:tr h="1780766">
                <a:tc>
                  <a:txBody>
                    <a:bodyPr/>
                    <a:lstStyle/>
                    <a:p>
                      <a:r>
                        <a:rPr lang="en-US" sz="1800" kern="1200" dirty="0">
                          <a:solidFill>
                            <a:schemeClr val="dk1"/>
                          </a:solidFill>
                          <a:effectLst/>
                          <a:latin typeface="+mn-lt"/>
                          <a:ea typeface="+mn-ea"/>
                          <a:cs typeface="+mn-cs"/>
                        </a:rPr>
                        <a:t>Skills and Experience Tracking System (2019)</a:t>
                      </a:r>
                      <a:endParaRPr lang="en-US" dirty="0"/>
                    </a:p>
                  </a:txBody>
                  <a:tcPr/>
                </a:tc>
                <a:tc>
                  <a:txBody>
                    <a:bodyPr/>
                    <a:lstStyle/>
                    <a:p>
                      <a:r>
                        <a:rPr lang="en-US" sz="1800" kern="1200" dirty="0">
                          <a:solidFill>
                            <a:schemeClr val="dk1"/>
                          </a:solidFill>
                          <a:effectLst/>
                          <a:latin typeface="+mn-lt"/>
                          <a:ea typeface="+mn-ea"/>
                          <a:cs typeface="+mn-cs"/>
                        </a:rPr>
                        <a:t>Roberts, A., Lee, D.</a:t>
                      </a:r>
                      <a:endParaRPr lang="en-US" dirty="0"/>
                    </a:p>
                  </a:txBody>
                  <a:tcPr/>
                </a:tc>
                <a:tc>
                  <a:txBody>
                    <a:bodyPr/>
                    <a:lstStyle/>
                    <a:p>
                      <a:r>
                        <a:rPr lang="en-US" sz="1800" kern="1200" dirty="0">
                          <a:solidFill>
                            <a:schemeClr val="dk1"/>
                          </a:solidFill>
                          <a:effectLst/>
                          <a:latin typeface="+mn-lt"/>
                          <a:ea typeface="+mn-ea"/>
                          <a:cs typeface="+mn-cs"/>
                        </a:rPr>
                        <a:t>Wiley</a:t>
                      </a:r>
                      <a:endParaRPr lang="en-US" dirty="0"/>
                    </a:p>
                  </a:txBody>
                  <a:tcPr/>
                </a:tc>
                <a:tc>
                  <a:txBody>
                    <a:bodyPr/>
                    <a:lstStyle/>
                    <a:p>
                      <a:r>
                        <a:rPr lang="en-US" sz="1800" kern="1200" dirty="0">
                          <a:solidFill>
                            <a:schemeClr val="dk1"/>
                          </a:solidFill>
                          <a:effectLst/>
                          <a:latin typeface="+mn-lt"/>
                          <a:ea typeface="+mn-ea"/>
                          <a:cs typeface="+mn-cs"/>
                        </a:rPr>
                        <a:t>Details frameworks for tracking and showcasing users' skills, education, certifications, and languages known in an organized way.</a:t>
                      </a:r>
                      <a:endParaRPr lang="en-US" dirty="0"/>
                    </a:p>
                  </a:txBody>
                  <a:tcPr/>
                </a:tc>
                <a:tc>
                  <a:txBody>
                    <a:bodyPr/>
                    <a:lstStyle/>
                    <a:p>
                      <a:r>
                        <a:rPr lang="en-US" sz="1800" kern="1200" dirty="0">
                          <a:solidFill>
                            <a:schemeClr val="dk1"/>
                          </a:solidFill>
                          <a:effectLst/>
                          <a:latin typeface="+mn-lt"/>
                          <a:ea typeface="+mn-ea"/>
                          <a:cs typeface="+mn-cs"/>
                        </a:rPr>
                        <a:t>Python, </a:t>
                      </a:r>
                      <a:r>
                        <a:rPr lang="en-US" sz="1800" kern="1200" dirty="0" err="1">
                          <a:solidFill>
                            <a:schemeClr val="dk1"/>
                          </a:solidFill>
                          <a:effectLst/>
                          <a:latin typeface="+mn-lt"/>
                          <a:ea typeface="+mn-ea"/>
                          <a:cs typeface="+mn-cs"/>
                        </a:rPr>
                        <a:t>Django</a:t>
                      </a:r>
                      <a:r>
                        <a:rPr lang="en-US" sz="1800" kern="1200" dirty="0">
                          <a:solidFill>
                            <a:schemeClr val="dk1"/>
                          </a:solidFill>
                          <a:effectLst/>
                          <a:latin typeface="+mn-lt"/>
                          <a:ea typeface="+mn-ea"/>
                          <a:cs typeface="+mn-cs"/>
                        </a:rPr>
                        <a:t> ORM</a:t>
                      </a:r>
                      <a:endParaRPr lang="en-US" dirty="0"/>
                    </a:p>
                  </a:txBody>
                  <a:tcPr/>
                </a:tc>
                <a:extLst>
                  <a:ext uri="{0D108BD9-81ED-4DB2-BD59-A6C34878D82A}">
                    <a16:rowId xmlns:a16="http://schemas.microsoft.com/office/drawing/2014/main" xmlns="" val="3334554171"/>
                  </a:ext>
                </a:extLst>
              </a:tr>
            </a:tbl>
          </a:graphicData>
        </a:graphic>
      </p:graphicFrame>
    </p:spTree>
    <p:extLst>
      <p:ext uri="{BB962C8B-B14F-4D97-AF65-F5344CB8AC3E}">
        <p14:creationId xmlns:p14="http://schemas.microsoft.com/office/powerpoint/2010/main" val="169201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
        <p:nvSpPr>
          <p:cNvPr id="4" name="Rectangle 3">
            <a:extLst>
              <a:ext uri="{FF2B5EF4-FFF2-40B4-BE49-F238E27FC236}">
                <a16:creationId xmlns:a16="http://schemas.microsoft.com/office/drawing/2014/main" xmlns=""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090264" y="1992342"/>
            <a:ext cx="1080655" cy="1080655"/>
          </a:xfrm>
          <a:prstGeom prst="rect">
            <a:avLst/>
          </a:prstGeom>
        </p:spPr>
      </p:pic>
      <p:pic>
        <p:nvPicPr>
          <p:cNvPr id="5" name="Picture 4"/>
          <p:cNvPicPr>
            <a:picLocks noChangeAspect="1"/>
          </p:cNvPicPr>
          <p:nvPr/>
        </p:nvPicPr>
        <p:blipFill>
          <a:blip r:embed="rId3"/>
          <a:stretch>
            <a:fillRect/>
          </a:stretch>
        </p:blipFill>
        <p:spPr>
          <a:xfrm>
            <a:off x="5094432" y="1937324"/>
            <a:ext cx="1080655" cy="1080655"/>
          </a:xfrm>
          <a:prstGeom prst="rect">
            <a:avLst/>
          </a:prstGeom>
        </p:spPr>
      </p:pic>
      <p:pic>
        <p:nvPicPr>
          <p:cNvPr id="6" name="Picture 5"/>
          <p:cNvPicPr>
            <a:picLocks noChangeAspect="1"/>
          </p:cNvPicPr>
          <p:nvPr/>
        </p:nvPicPr>
        <p:blipFill>
          <a:blip r:embed="rId4"/>
          <a:stretch>
            <a:fillRect/>
          </a:stretch>
        </p:blipFill>
        <p:spPr>
          <a:xfrm>
            <a:off x="6655960" y="4018650"/>
            <a:ext cx="1080655" cy="1080655"/>
          </a:xfrm>
          <a:prstGeom prst="rect">
            <a:avLst/>
          </a:prstGeom>
        </p:spPr>
      </p:pic>
      <p:pic>
        <p:nvPicPr>
          <p:cNvPr id="7" name="Picture 6"/>
          <p:cNvPicPr>
            <a:picLocks noChangeAspect="1"/>
          </p:cNvPicPr>
          <p:nvPr/>
        </p:nvPicPr>
        <p:blipFill>
          <a:blip r:embed="rId5"/>
          <a:stretch>
            <a:fillRect/>
          </a:stretch>
        </p:blipFill>
        <p:spPr>
          <a:xfrm>
            <a:off x="9857511" y="3232190"/>
            <a:ext cx="1080655" cy="1080655"/>
          </a:xfrm>
          <a:prstGeom prst="rect">
            <a:avLst/>
          </a:prstGeom>
        </p:spPr>
      </p:pic>
      <p:cxnSp>
        <p:nvCxnSpPr>
          <p:cNvPr id="9" name="Straight Arrow Connector 8"/>
          <p:cNvCxnSpPr>
            <a:stCxn id="2" idx="3"/>
            <a:endCxn id="5" idx="1"/>
          </p:cNvCxnSpPr>
          <p:nvPr/>
        </p:nvCxnSpPr>
        <p:spPr>
          <a:xfrm flipV="1">
            <a:off x="3170919" y="2477652"/>
            <a:ext cx="1923513" cy="550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a:stCxn id="5" idx="3"/>
            <a:endCxn id="7" idx="1"/>
          </p:cNvCxnSpPr>
          <p:nvPr/>
        </p:nvCxnSpPr>
        <p:spPr>
          <a:xfrm>
            <a:off x="6175087" y="2477652"/>
            <a:ext cx="3682424" cy="12948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stCxn id="5" idx="2"/>
            <a:endCxn id="6" idx="0"/>
          </p:cNvCxnSpPr>
          <p:nvPr/>
        </p:nvCxnSpPr>
        <p:spPr>
          <a:xfrm>
            <a:off x="5634760" y="3017979"/>
            <a:ext cx="1561528" cy="1000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5" name="Picture 24"/>
          <p:cNvPicPr>
            <a:picLocks noChangeAspect="1"/>
          </p:cNvPicPr>
          <p:nvPr/>
        </p:nvPicPr>
        <p:blipFill>
          <a:blip r:embed="rId6"/>
          <a:stretch>
            <a:fillRect/>
          </a:stretch>
        </p:blipFill>
        <p:spPr>
          <a:xfrm>
            <a:off x="1142218" y="4532561"/>
            <a:ext cx="1081455" cy="1081455"/>
          </a:xfrm>
          <a:prstGeom prst="rect">
            <a:avLst/>
          </a:prstGeom>
        </p:spPr>
      </p:pic>
      <p:cxnSp>
        <p:nvCxnSpPr>
          <p:cNvPr id="27" name="Straight Arrow Connector 26"/>
          <p:cNvCxnSpPr>
            <a:stCxn id="2" idx="2"/>
            <a:endCxn id="25" idx="0"/>
          </p:cNvCxnSpPr>
          <p:nvPr/>
        </p:nvCxnSpPr>
        <p:spPr>
          <a:xfrm flipH="1">
            <a:off x="1682946" y="3072997"/>
            <a:ext cx="947646" cy="14595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2083335" y="1645530"/>
            <a:ext cx="1094511" cy="276999"/>
          </a:xfrm>
          <a:prstGeom prst="rect">
            <a:avLst/>
          </a:prstGeom>
          <a:noFill/>
        </p:spPr>
        <p:txBody>
          <a:bodyPr wrap="square" rtlCol="0">
            <a:spAutoFit/>
          </a:bodyPr>
          <a:lstStyle/>
          <a:p>
            <a:r>
              <a:rPr lang="en-US" sz="1200" dirty="0"/>
              <a:t>User Interface</a:t>
            </a:r>
          </a:p>
        </p:txBody>
      </p:sp>
      <p:sp>
        <p:nvSpPr>
          <p:cNvPr id="38" name="TextBox 37"/>
          <p:cNvSpPr txBox="1"/>
          <p:nvPr/>
        </p:nvSpPr>
        <p:spPr>
          <a:xfrm>
            <a:off x="5094432" y="1481078"/>
            <a:ext cx="1094511" cy="276999"/>
          </a:xfrm>
          <a:prstGeom prst="rect">
            <a:avLst/>
          </a:prstGeom>
          <a:noFill/>
        </p:spPr>
        <p:txBody>
          <a:bodyPr wrap="square" rtlCol="0">
            <a:spAutoFit/>
          </a:bodyPr>
          <a:lstStyle/>
          <a:p>
            <a:r>
              <a:rPr lang="en-US" sz="1200" dirty="0"/>
              <a:t>Django Admin</a:t>
            </a:r>
          </a:p>
        </p:txBody>
      </p:sp>
      <p:sp>
        <p:nvSpPr>
          <p:cNvPr id="39" name="TextBox 38"/>
          <p:cNvSpPr txBox="1"/>
          <p:nvPr/>
        </p:nvSpPr>
        <p:spPr>
          <a:xfrm>
            <a:off x="9759332" y="2691863"/>
            <a:ext cx="1277012" cy="276999"/>
          </a:xfrm>
          <a:prstGeom prst="rect">
            <a:avLst/>
          </a:prstGeom>
          <a:noFill/>
        </p:spPr>
        <p:txBody>
          <a:bodyPr wrap="square" rtlCol="0">
            <a:spAutoFit/>
          </a:bodyPr>
          <a:lstStyle/>
          <a:p>
            <a:r>
              <a:rPr lang="en-US" sz="1200" dirty="0"/>
              <a:t>SQLite Database</a:t>
            </a:r>
          </a:p>
        </p:txBody>
      </p:sp>
      <p:sp>
        <p:nvSpPr>
          <p:cNvPr id="40" name="TextBox 39"/>
          <p:cNvSpPr txBox="1"/>
          <p:nvPr/>
        </p:nvSpPr>
        <p:spPr>
          <a:xfrm>
            <a:off x="6655960" y="5274459"/>
            <a:ext cx="1222664" cy="276999"/>
          </a:xfrm>
          <a:prstGeom prst="rect">
            <a:avLst/>
          </a:prstGeom>
          <a:noFill/>
        </p:spPr>
        <p:txBody>
          <a:bodyPr wrap="square" rtlCol="0">
            <a:spAutoFit/>
          </a:bodyPr>
          <a:lstStyle/>
          <a:p>
            <a:r>
              <a:rPr lang="en-US" sz="1200" dirty="0"/>
              <a:t>Authentication</a:t>
            </a:r>
          </a:p>
        </p:txBody>
      </p:sp>
      <p:sp>
        <p:nvSpPr>
          <p:cNvPr id="41" name="TextBox 40"/>
          <p:cNvSpPr txBox="1"/>
          <p:nvPr/>
        </p:nvSpPr>
        <p:spPr>
          <a:xfrm>
            <a:off x="1232485" y="5821528"/>
            <a:ext cx="1094511" cy="276999"/>
          </a:xfrm>
          <a:prstGeom prst="rect">
            <a:avLst/>
          </a:prstGeom>
          <a:noFill/>
        </p:spPr>
        <p:txBody>
          <a:bodyPr wrap="square" rtlCol="0">
            <a:spAutoFit/>
          </a:bodyPr>
          <a:lstStyle/>
          <a:p>
            <a:r>
              <a:rPr lang="en-US" sz="1200" dirty="0"/>
              <a:t>User Profile</a:t>
            </a:r>
          </a:p>
        </p:txBody>
      </p:sp>
      <p:pic>
        <p:nvPicPr>
          <p:cNvPr id="43" name="Picture 42"/>
          <p:cNvPicPr>
            <a:picLocks noChangeAspect="1"/>
          </p:cNvPicPr>
          <p:nvPr/>
        </p:nvPicPr>
        <p:blipFill>
          <a:blip r:embed="rId7"/>
          <a:stretch>
            <a:fillRect/>
          </a:stretch>
        </p:blipFill>
        <p:spPr>
          <a:xfrm>
            <a:off x="3750781" y="3966552"/>
            <a:ext cx="1106736" cy="1106736"/>
          </a:xfrm>
          <a:prstGeom prst="rect">
            <a:avLst/>
          </a:prstGeom>
        </p:spPr>
      </p:pic>
      <p:cxnSp>
        <p:nvCxnSpPr>
          <p:cNvPr id="47" name="Straight Arrow Connector 46"/>
          <p:cNvCxnSpPr>
            <a:stCxn id="2" idx="2"/>
            <a:endCxn id="43" idx="1"/>
          </p:cNvCxnSpPr>
          <p:nvPr/>
        </p:nvCxnSpPr>
        <p:spPr>
          <a:xfrm>
            <a:off x="2630592" y="3072997"/>
            <a:ext cx="1120189" cy="14469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Straight Arrow Connector 74"/>
          <p:cNvCxnSpPr>
            <a:stCxn id="6" idx="1"/>
            <a:endCxn id="43" idx="3"/>
          </p:cNvCxnSpPr>
          <p:nvPr/>
        </p:nvCxnSpPr>
        <p:spPr>
          <a:xfrm flipH="1" flipV="1">
            <a:off x="4857517" y="4519920"/>
            <a:ext cx="1798443" cy="390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5" name="TextBox 84"/>
          <p:cNvSpPr txBox="1"/>
          <p:nvPr/>
        </p:nvSpPr>
        <p:spPr>
          <a:xfrm>
            <a:off x="3692817" y="5434769"/>
            <a:ext cx="1222664" cy="276999"/>
          </a:xfrm>
          <a:prstGeom prst="rect">
            <a:avLst/>
          </a:prstGeom>
          <a:noFill/>
        </p:spPr>
        <p:txBody>
          <a:bodyPr wrap="square" rtlCol="0">
            <a:spAutoFit/>
          </a:bodyPr>
          <a:lstStyle/>
          <a:p>
            <a:r>
              <a:rPr lang="en-US" sz="1200" dirty="0"/>
              <a:t>Edit Profile</a:t>
            </a:r>
          </a:p>
        </p:txBody>
      </p:sp>
    </p:spTree>
    <p:extLst>
      <p:ext uri="{BB962C8B-B14F-4D97-AF65-F5344CB8AC3E}">
        <p14:creationId xmlns:p14="http://schemas.microsoft.com/office/powerpoint/2010/main" val="131747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pic>
        <p:nvPicPr>
          <p:cNvPr id="3" name="Picture 2"/>
          <p:cNvPicPr>
            <a:picLocks noChangeAspect="1"/>
          </p:cNvPicPr>
          <p:nvPr/>
        </p:nvPicPr>
        <p:blipFill>
          <a:blip r:embed="rId2"/>
          <a:stretch>
            <a:fillRect/>
          </a:stretch>
        </p:blipFill>
        <p:spPr>
          <a:xfrm>
            <a:off x="1366983" y="1498601"/>
            <a:ext cx="985982" cy="985982"/>
          </a:xfrm>
          <a:prstGeom prst="rect">
            <a:avLst/>
          </a:prstGeom>
        </p:spPr>
      </p:pic>
      <p:sp>
        <p:nvSpPr>
          <p:cNvPr id="4" name="TextBox 3"/>
          <p:cNvSpPr txBox="1"/>
          <p:nvPr/>
        </p:nvSpPr>
        <p:spPr>
          <a:xfrm>
            <a:off x="1366983" y="2550160"/>
            <a:ext cx="1076959" cy="276999"/>
          </a:xfrm>
          <a:prstGeom prst="rect">
            <a:avLst/>
          </a:prstGeom>
          <a:noFill/>
        </p:spPr>
        <p:txBody>
          <a:bodyPr wrap="square" rtlCol="0">
            <a:spAutoFit/>
          </a:bodyPr>
          <a:lstStyle/>
          <a:p>
            <a:r>
              <a:rPr lang="en-US" sz="1200" dirty="0"/>
              <a:t>User Interface</a:t>
            </a:r>
          </a:p>
        </p:txBody>
      </p:sp>
      <p:pic>
        <p:nvPicPr>
          <p:cNvPr id="6" name="Picture 5"/>
          <p:cNvPicPr>
            <a:picLocks noChangeAspect="1"/>
          </p:cNvPicPr>
          <p:nvPr/>
        </p:nvPicPr>
        <p:blipFill>
          <a:blip r:embed="rId3"/>
          <a:stretch>
            <a:fillRect/>
          </a:stretch>
        </p:blipFill>
        <p:spPr>
          <a:xfrm>
            <a:off x="3699162" y="1411315"/>
            <a:ext cx="1138845" cy="1138845"/>
          </a:xfrm>
          <a:prstGeom prst="rect">
            <a:avLst/>
          </a:prstGeom>
        </p:spPr>
      </p:pic>
      <p:sp>
        <p:nvSpPr>
          <p:cNvPr id="7" name="TextBox 6"/>
          <p:cNvSpPr txBox="1"/>
          <p:nvPr/>
        </p:nvSpPr>
        <p:spPr>
          <a:xfrm>
            <a:off x="3735533" y="2532734"/>
            <a:ext cx="1076959" cy="276999"/>
          </a:xfrm>
          <a:prstGeom prst="rect">
            <a:avLst/>
          </a:prstGeom>
          <a:noFill/>
        </p:spPr>
        <p:txBody>
          <a:bodyPr wrap="square" rtlCol="0">
            <a:spAutoFit/>
          </a:bodyPr>
          <a:lstStyle/>
          <a:p>
            <a:r>
              <a:rPr lang="en-US" sz="1200" dirty="0"/>
              <a:t>Applications</a:t>
            </a:r>
          </a:p>
        </p:txBody>
      </p:sp>
      <p:cxnSp>
        <p:nvCxnSpPr>
          <p:cNvPr id="9" name="Straight Arrow Connector 8"/>
          <p:cNvCxnSpPr>
            <a:stCxn id="3" idx="3"/>
            <a:endCxn id="6" idx="1"/>
          </p:cNvCxnSpPr>
          <p:nvPr/>
        </p:nvCxnSpPr>
        <p:spPr>
          <a:xfrm flipV="1">
            <a:off x="2352965" y="1980738"/>
            <a:ext cx="1346197" cy="1085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4"/>
          <a:stretch>
            <a:fillRect/>
          </a:stretch>
        </p:blipFill>
        <p:spPr>
          <a:xfrm>
            <a:off x="8505149" y="1413625"/>
            <a:ext cx="1080655" cy="1080655"/>
          </a:xfrm>
          <a:prstGeom prst="rect">
            <a:avLst/>
          </a:prstGeom>
        </p:spPr>
      </p:pic>
      <p:sp>
        <p:nvSpPr>
          <p:cNvPr id="11" name="TextBox 10"/>
          <p:cNvSpPr txBox="1"/>
          <p:nvPr/>
        </p:nvSpPr>
        <p:spPr>
          <a:xfrm>
            <a:off x="8505149" y="2610663"/>
            <a:ext cx="1277012" cy="276999"/>
          </a:xfrm>
          <a:prstGeom prst="rect">
            <a:avLst/>
          </a:prstGeom>
          <a:noFill/>
        </p:spPr>
        <p:txBody>
          <a:bodyPr wrap="square" rtlCol="0">
            <a:spAutoFit/>
          </a:bodyPr>
          <a:lstStyle/>
          <a:p>
            <a:r>
              <a:rPr lang="en-US" sz="1200" dirty="0"/>
              <a:t>MySQL Database</a:t>
            </a:r>
          </a:p>
        </p:txBody>
      </p:sp>
      <p:cxnSp>
        <p:nvCxnSpPr>
          <p:cNvPr id="14" name="Straight Arrow Connector 13"/>
          <p:cNvCxnSpPr>
            <a:stCxn id="6" idx="3"/>
            <a:endCxn id="10" idx="1"/>
          </p:cNvCxnSpPr>
          <p:nvPr/>
        </p:nvCxnSpPr>
        <p:spPr>
          <a:xfrm flipV="1">
            <a:off x="4838007" y="1953953"/>
            <a:ext cx="3667142" cy="267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5" name="Picture 14"/>
          <p:cNvPicPr>
            <a:picLocks noChangeAspect="1"/>
          </p:cNvPicPr>
          <p:nvPr/>
        </p:nvPicPr>
        <p:blipFill>
          <a:blip r:embed="rId5"/>
          <a:stretch>
            <a:fillRect/>
          </a:stretch>
        </p:blipFill>
        <p:spPr>
          <a:xfrm>
            <a:off x="3792333" y="3917898"/>
            <a:ext cx="952500" cy="952500"/>
          </a:xfrm>
          <a:prstGeom prst="rect">
            <a:avLst/>
          </a:prstGeom>
        </p:spPr>
      </p:pic>
      <p:sp>
        <p:nvSpPr>
          <p:cNvPr id="17" name="TextBox 16"/>
          <p:cNvSpPr txBox="1"/>
          <p:nvPr/>
        </p:nvSpPr>
        <p:spPr>
          <a:xfrm>
            <a:off x="3735533" y="5026063"/>
            <a:ext cx="1076959" cy="276999"/>
          </a:xfrm>
          <a:prstGeom prst="rect">
            <a:avLst/>
          </a:prstGeom>
          <a:noFill/>
        </p:spPr>
        <p:txBody>
          <a:bodyPr wrap="square" rtlCol="0">
            <a:spAutoFit/>
          </a:bodyPr>
          <a:lstStyle/>
          <a:p>
            <a:r>
              <a:rPr lang="en-US" sz="1200" dirty="0"/>
              <a:t>Authenticate</a:t>
            </a:r>
          </a:p>
        </p:txBody>
      </p:sp>
      <p:pic>
        <p:nvPicPr>
          <p:cNvPr id="21" name="Picture 20"/>
          <p:cNvPicPr>
            <a:picLocks noChangeAspect="1"/>
          </p:cNvPicPr>
          <p:nvPr/>
        </p:nvPicPr>
        <p:blipFill>
          <a:blip r:embed="rId6"/>
          <a:stretch>
            <a:fillRect/>
          </a:stretch>
        </p:blipFill>
        <p:spPr>
          <a:xfrm>
            <a:off x="6618731" y="3906996"/>
            <a:ext cx="952500" cy="952500"/>
          </a:xfrm>
          <a:prstGeom prst="rect">
            <a:avLst/>
          </a:prstGeom>
        </p:spPr>
      </p:pic>
      <p:sp>
        <p:nvSpPr>
          <p:cNvPr id="22" name="TextBox 21"/>
          <p:cNvSpPr txBox="1"/>
          <p:nvPr/>
        </p:nvSpPr>
        <p:spPr>
          <a:xfrm>
            <a:off x="6618731" y="4859496"/>
            <a:ext cx="1207656" cy="461665"/>
          </a:xfrm>
          <a:prstGeom prst="rect">
            <a:avLst/>
          </a:prstGeom>
          <a:noFill/>
        </p:spPr>
        <p:txBody>
          <a:bodyPr wrap="square" rtlCol="0">
            <a:spAutoFit/>
          </a:bodyPr>
          <a:lstStyle/>
          <a:p>
            <a:r>
              <a:rPr lang="en-US" sz="1200" dirty="0"/>
              <a:t>Project Work of the User</a:t>
            </a:r>
          </a:p>
        </p:txBody>
      </p:sp>
      <p:cxnSp>
        <p:nvCxnSpPr>
          <p:cNvPr id="25" name="Straight Arrow Connector 24"/>
          <p:cNvCxnSpPr>
            <a:stCxn id="11" idx="2"/>
            <a:endCxn id="21" idx="0"/>
          </p:cNvCxnSpPr>
          <p:nvPr/>
        </p:nvCxnSpPr>
        <p:spPr>
          <a:xfrm flipH="1">
            <a:off x="7094981" y="2887662"/>
            <a:ext cx="2048674" cy="1019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1"/>
            <a:endCxn id="15" idx="0"/>
          </p:cNvCxnSpPr>
          <p:nvPr/>
        </p:nvCxnSpPr>
        <p:spPr>
          <a:xfrm flipH="1">
            <a:off x="4268583" y="1953953"/>
            <a:ext cx="4236566" cy="196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2"/>
            <a:endCxn id="15" idx="0"/>
          </p:cNvCxnSpPr>
          <p:nvPr/>
        </p:nvCxnSpPr>
        <p:spPr>
          <a:xfrm flipH="1">
            <a:off x="4268583" y="2809733"/>
            <a:ext cx="5430" cy="1108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 idx="2"/>
            <a:endCxn id="15" idx="0"/>
          </p:cNvCxnSpPr>
          <p:nvPr/>
        </p:nvCxnSpPr>
        <p:spPr>
          <a:xfrm>
            <a:off x="1905463" y="2827159"/>
            <a:ext cx="2363120" cy="1090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7" idx="2"/>
            <a:endCxn id="21" idx="0"/>
          </p:cNvCxnSpPr>
          <p:nvPr/>
        </p:nvCxnSpPr>
        <p:spPr>
          <a:xfrm>
            <a:off x="4274013" y="2809733"/>
            <a:ext cx="2820968" cy="1097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853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1153</Words>
  <Application>Microsoft Office PowerPoint</Application>
  <PresentationFormat>Widescreen</PresentationFormat>
  <Paragraphs>202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Narrow</vt:lpstr>
      <vt:lpstr>Calibri</vt:lpstr>
      <vt:lpstr>Calibri Light</vt:lpstr>
      <vt:lpstr>Cambria</vt:lpstr>
      <vt:lpstr>MS Mincho</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  RESULTS AND DISCUSSION</vt:lpstr>
      <vt:lpstr>  RESULTS AND DISCUSSION</vt:lpstr>
      <vt:lpstr>  RESULTS AND DISCUSSION</vt:lpstr>
      <vt:lpstr>  RESULTS AND DISCUSSION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Kathirvel</dc:creator>
  <cp:lastModifiedBy>Microsoft account</cp:lastModifiedBy>
  <cp:revision>20</cp:revision>
  <dcterms:modified xsi:type="dcterms:W3CDTF">2024-12-06T03:36:48Z</dcterms:modified>
</cp:coreProperties>
</file>