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5" r:id="rId3"/>
    <p:sldId id="273" r:id="rId4"/>
    <p:sldId id="286" r:id="rId5"/>
    <p:sldId id="287" r:id="rId6"/>
    <p:sldId id="284" r:id="rId7"/>
    <p:sldId id="275" r:id="rId8"/>
    <p:sldId id="276" r:id="rId9"/>
    <p:sldId id="277" r:id="rId10"/>
    <p:sldId id="283" r:id="rId11"/>
    <p:sldId id="278" r:id="rId12"/>
    <p:sldId id="279" r:id="rId13"/>
    <p:sldId id="281"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4" d="100"/>
          <a:sy n="74" d="100"/>
        </p:scale>
        <p:origin x="-58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2F7608-8A26-42E8-BADE-9896D368A5F9}"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76991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F7608-8A26-42E8-BADE-9896D368A5F9}"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301179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F7608-8A26-42E8-BADE-9896D368A5F9}"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6DE3A9-5A09-4299-B385-5136B5F9461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4767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2F7608-8A26-42E8-BADE-9896D368A5F9}"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3839663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2F7608-8A26-42E8-BADE-9896D368A5F9}"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6DE3A9-5A09-4299-B385-5136B5F9461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447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2F7608-8A26-42E8-BADE-9896D368A5F9}"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310956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F7608-8A26-42E8-BADE-9896D368A5F9}"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61170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F7608-8A26-42E8-BADE-9896D368A5F9}"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400477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F7608-8A26-42E8-BADE-9896D368A5F9}"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188953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F7608-8A26-42E8-BADE-9896D368A5F9}"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295526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F7608-8A26-42E8-BADE-9896D368A5F9}"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174357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F7608-8A26-42E8-BADE-9896D368A5F9}"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344865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2F7608-8A26-42E8-BADE-9896D368A5F9}"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405170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F7608-8A26-42E8-BADE-9896D368A5F9}"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406509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F7608-8A26-42E8-BADE-9896D368A5F9}"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100107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F7608-8A26-42E8-BADE-9896D368A5F9}"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6DE3A9-5A09-4299-B385-5136B5F94612}" type="slidenum">
              <a:rPr lang="en-IN" smtClean="0"/>
              <a:t>‹#›</a:t>
            </a:fld>
            <a:endParaRPr lang="en-IN"/>
          </a:p>
        </p:txBody>
      </p:sp>
    </p:spTree>
    <p:extLst>
      <p:ext uri="{BB962C8B-B14F-4D97-AF65-F5344CB8AC3E}">
        <p14:creationId xmlns:p14="http://schemas.microsoft.com/office/powerpoint/2010/main" val="34284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2F7608-8A26-42E8-BADE-9896D368A5F9}" type="datetimeFigureOut">
              <a:rPr lang="en-IN" smtClean="0"/>
              <a:t>15-11-2024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6DE3A9-5A09-4299-B385-5136B5F94612}" type="slidenum">
              <a:rPr lang="en-IN" smtClean="0"/>
              <a:t>‹#›</a:t>
            </a:fld>
            <a:endParaRPr lang="en-IN"/>
          </a:p>
        </p:txBody>
      </p:sp>
    </p:spTree>
    <p:extLst>
      <p:ext uri="{BB962C8B-B14F-4D97-AF65-F5344CB8AC3E}">
        <p14:creationId xmlns:p14="http://schemas.microsoft.com/office/powerpoint/2010/main" val="4134061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so.org/" TargetMode="External"/><Relationship Id="rId2" Type="http://schemas.openxmlformats.org/officeDocument/2006/relationships/hyperlink" Target="https://www.researchgate.net/" TargetMode="External"/><Relationship Id="rId1" Type="http://schemas.openxmlformats.org/officeDocument/2006/relationships/slideLayout" Target="../slideLayouts/slideLayout2.xml"/><Relationship Id="rId4" Type="http://schemas.openxmlformats.org/officeDocument/2006/relationships/hyperlink" Target="https://www.sciencedirec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6F645-2D6F-A4D3-259C-18A292AF3349}"/>
              </a:ext>
            </a:extLst>
          </p:cNvPr>
          <p:cNvSpPr>
            <a:spLocks noGrp="1"/>
          </p:cNvSpPr>
          <p:nvPr>
            <p:ph type="ctrTitle"/>
          </p:nvPr>
        </p:nvSpPr>
        <p:spPr>
          <a:xfrm>
            <a:off x="1480008" y="1808993"/>
            <a:ext cx="8895081" cy="2665664"/>
          </a:xfrm>
        </p:spPr>
        <p:txBody>
          <a:bodyPr>
            <a:normAutofit/>
          </a:bodyPr>
          <a:lstStyle/>
          <a:p>
            <a:r>
              <a:rPr lang="en-US" sz="6000" b="1" dirty="0">
                <a:latin typeface="AngsanaUPC" pitchFamily="18" charset="-34"/>
                <a:cs typeface="AngsanaUPC" pitchFamily="18" charset="-34"/>
              </a:rPr>
              <a:t/>
            </a:r>
            <a:br>
              <a:rPr lang="en-US" sz="6000" b="1" dirty="0">
                <a:latin typeface="AngsanaUPC" pitchFamily="18" charset="-34"/>
                <a:cs typeface="AngsanaUPC" pitchFamily="18" charset="-34"/>
              </a:rPr>
            </a:br>
            <a:endParaRPr lang="en-IN" dirty="0"/>
          </a:p>
        </p:txBody>
      </p:sp>
      <p:sp>
        <p:nvSpPr>
          <p:cNvPr id="3" name="Subtitle 2">
            <a:extLst>
              <a:ext uri="{FF2B5EF4-FFF2-40B4-BE49-F238E27FC236}">
                <a16:creationId xmlns:a16="http://schemas.microsoft.com/office/drawing/2014/main" xmlns="" id="{27132B05-15B0-30A0-3CE4-D804548D3A7D}"/>
              </a:ext>
            </a:extLst>
          </p:cNvPr>
          <p:cNvSpPr>
            <a:spLocks noGrp="1"/>
          </p:cNvSpPr>
          <p:nvPr>
            <p:ph type="subTitle" idx="1"/>
          </p:nvPr>
        </p:nvSpPr>
        <p:spPr>
          <a:xfrm>
            <a:off x="1762098" y="4491142"/>
            <a:ext cx="9144000" cy="1655762"/>
          </a:xfrm>
        </p:spPr>
        <p:txBody>
          <a:bodyPr>
            <a:normAutofit/>
          </a:bodyPr>
          <a:lstStyle/>
          <a:p>
            <a:pPr algn="l"/>
            <a:r>
              <a:rPr lang="en-US" altLang="zh-CN" b="1" dirty="0">
                <a:latin typeface="Algerian" pitchFamily="82" charset="0"/>
              </a:rPr>
              <a:t>BATCH MEMBERS                                                Batch mentor</a:t>
            </a:r>
          </a:p>
          <a:p>
            <a:pPr algn="l"/>
            <a:r>
              <a:rPr lang="en-US" altLang="zh-CN" b="1" i="1" dirty="0" err="1">
                <a:solidFill>
                  <a:srgbClr val="00B0F0"/>
                </a:solidFill>
              </a:rPr>
              <a:t>Mohanaselvam</a:t>
            </a:r>
            <a:r>
              <a:rPr lang="en-US" altLang="zh-CN" b="1" i="1" dirty="0">
                <a:solidFill>
                  <a:srgbClr val="00B0F0"/>
                </a:solidFill>
              </a:rPr>
              <a:t> S                                          </a:t>
            </a:r>
            <a:r>
              <a:rPr lang="en-US" altLang="zh-CN" b="1" i="1" dirty="0" err="1">
                <a:solidFill>
                  <a:srgbClr val="00B0F0"/>
                </a:solidFill>
              </a:rPr>
              <a:t>Dr</a:t>
            </a:r>
            <a:r>
              <a:rPr lang="en-US" altLang="zh-CN" b="1" i="1" dirty="0">
                <a:solidFill>
                  <a:srgbClr val="00B0F0"/>
                </a:solidFill>
              </a:rPr>
              <a:t> </a:t>
            </a:r>
            <a:r>
              <a:rPr lang="en-US" altLang="zh-CN" b="1" i="1" dirty="0" smtClean="0">
                <a:solidFill>
                  <a:srgbClr val="00B0F0"/>
                </a:solidFill>
              </a:rPr>
              <a:t>S </a:t>
            </a:r>
            <a:r>
              <a:rPr lang="en-US" altLang="zh-CN" b="1" i="1" dirty="0" err="1" smtClean="0">
                <a:solidFill>
                  <a:srgbClr val="00B0F0"/>
                </a:solidFill>
              </a:rPr>
              <a:t>Saravanakumar</a:t>
            </a:r>
            <a:r>
              <a:rPr lang="en-US" altLang="zh-CN" b="1" i="1" dirty="0" smtClean="0">
                <a:solidFill>
                  <a:srgbClr val="00B0F0"/>
                </a:solidFill>
              </a:rPr>
              <a:t> M.E.,</a:t>
            </a:r>
            <a:r>
              <a:rPr lang="en-US" altLang="zh-CN" b="1" i="1" dirty="0" err="1" smtClean="0">
                <a:solidFill>
                  <a:srgbClr val="00B0F0"/>
                </a:solidFill>
              </a:rPr>
              <a:t>Ph.D</a:t>
            </a:r>
            <a:r>
              <a:rPr lang="en-US" altLang="zh-CN" b="1" i="1" smtClean="0">
                <a:solidFill>
                  <a:srgbClr val="00B0F0"/>
                </a:solidFill>
              </a:rPr>
              <a:t>.,</a:t>
            </a:r>
            <a:endParaRPr lang="en-US" altLang="zh-CN" b="1" i="1" dirty="0">
              <a:solidFill>
                <a:srgbClr val="00B0F0"/>
              </a:solidFill>
            </a:endParaRPr>
          </a:p>
          <a:p>
            <a:pPr algn="l"/>
            <a:r>
              <a:rPr lang="en-US" altLang="zh-CN" b="1" i="1" dirty="0">
                <a:solidFill>
                  <a:srgbClr val="00B0F0"/>
                </a:solidFill>
              </a:rPr>
              <a:t>Sujith R                                                              </a:t>
            </a:r>
          </a:p>
          <a:p>
            <a:pPr algn="l"/>
            <a:r>
              <a:rPr lang="en-US" altLang="zh-CN" b="1" i="1" dirty="0" err="1">
                <a:solidFill>
                  <a:srgbClr val="00B0F0"/>
                </a:solidFill>
              </a:rPr>
              <a:t>Naveenkumar</a:t>
            </a:r>
            <a:r>
              <a:rPr lang="en-US" altLang="zh-CN" b="1" i="1" dirty="0">
                <a:solidFill>
                  <a:srgbClr val="00B0F0"/>
                </a:solidFill>
              </a:rPr>
              <a:t> M</a:t>
            </a:r>
          </a:p>
          <a:p>
            <a:pPr algn="l"/>
            <a:endParaRPr lang="en-US" altLang="zh-CN" b="1" i="1" dirty="0">
              <a:solidFill>
                <a:srgbClr val="00B0F0"/>
              </a:solidFill>
            </a:endParaRPr>
          </a:p>
          <a:p>
            <a:endParaRPr lang="en-IN" dirty="0"/>
          </a:p>
        </p:txBody>
      </p:sp>
      <p:sp>
        <p:nvSpPr>
          <p:cNvPr id="6" name="Subtitle 2">
            <a:extLst>
              <a:ext uri="{FF2B5EF4-FFF2-40B4-BE49-F238E27FC236}">
                <a16:creationId xmlns:a16="http://schemas.microsoft.com/office/drawing/2014/main" xmlns="" id="{26EF92FD-7E5C-CA22-2964-F0FF32A1CBB9}"/>
              </a:ext>
            </a:extLst>
          </p:cNvPr>
          <p:cNvSpPr txBox="1">
            <a:spLocks/>
          </p:cNvSpPr>
          <p:nvPr/>
        </p:nvSpPr>
        <p:spPr>
          <a:xfrm>
            <a:off x="2530012" y="4256713"/>
            <a:ext cx="8474202" cy="23875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i="1" dirty="0"/>
          </a:p>
        </p:txBody>
      </p:sp>
      <p:sp>
        <p:nvSpPr>
          <p:cNvPr id="7" name="Title 1">
            <a:extLst>
              <a:ext uri="{FF2B5EF4-FFF2-40B4-BE49-F238E27FC236}">
                <a16:creationId xmlns:a16="http://schemas.microsoft.com/office/drawing/2014/main" xmlns="" id="{9C96C75F-3F29-4C7C-9BF9-F0C0C1D96F6D}"/>
              </a:ext>
            </a:extLst>
          </p:cNvPr>
          <p:cNvSpPr txBox="1">
            <a:spLocks/>
          </p:cNvSpPr>
          <p:nvPr/>
        </p:nvSpPr>
        <p:spPr>
          <a:xfrm>
            <a:off x="2173048" y="2601287"/>
            <a:ext cx="8322101" cy="954714"/>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Algerian" panose="04020705040A02060702" pitchFamily="82" charset="0"/>
                <a:cs typeface="AngsanaUPC" pitchFamily="18" charset="-34"/>
              </a:rPr>
              <a:t>AUTOMATIC LPG LEAKAGE INDICATOR</a:t>
            </a:r>
          </a:p>
        </p:txBody>
      </p:sp>
      <p:pic>
        <p:nvPicPr>
          <p:cNvPr id="8" name="Picture 8">
            <a:extLst>
              <a:ext uri="{FF2B5EF4-FFF2-40B4-BE49-F238E27FC236}">
                <a16:creationId xmlns:a16="http://schemas.microsoft.com/office/drawing/2014/main" xmlns="" id="{25FA152F-E1F8-AF11-755B-136A6BB04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63" y="363939"/>
            <a:ext cx="3143892" cy="1132734"/>
          </a:xfrm>
          <a:prstGeom prst="rect">
            <a:avLst/>
          </a:prstGeom>
        </p:spPr>
      </p:pic>
      <p:pic>
        <p:nvPicPr>
          <p:cNvPr id="9" name="Picture 14">
            <a:extLst>
              <a:ext uri="{FF2B5EF4-FFF2-40B4-BE49-F238E27FC236}">
                <a16:creationId xmlns:a16="http://schemas.microsoft.com/office/drawing/2014/main" xmlns="" id="{0D497EB6-8AFF-09EC-4480-52D3318F9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9208" y="213688"/>
            <a:ext cx="2000727" cy="1452458"/>
          </a:xfrm>
          <a:prstGeom prst="rect">
            <a:avLst/>
          </a:prstGeom>
        </p:spPr>
      </p:pic>
    </p:spTree>
    <p:extLst>
      <p:ext uri="{BB962C8B-B14F-4D97-AF65-F5344CB8AC3E}">
        <p14:creationId xmlns:p14="http://schemas.microsoft.com/office/powerpoint/2010/main" val="324474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EF3B7-4FC1-4840-C5AC-06FACFA4C1CD}"/>
              </a:ext>
            </a:extLst>
          </p:cNvPr>
          <p:cNvSpPr>
            <a:spLocks noGrp="1"/>
          </p:cNvSpPr>
          <p:nvPr>
            <p:ph type="title"/>
          </p:nvPr>
        </p:nvSpPr>
        <p:spPr/>
        <p:txBody>
          <a:bodyPr/>
          <a:lstStyle/>
          <a:p>
            <a:r>
              <a:rPr kumimoji="0" lang="en-US" altLang="en-US" sz="3600" b="1" i="0" u="none" strike="noStrike" cap="none" normalizeH="0" baseline="0" dirty="0">
                <a:ln>
                  <a:noFill/>
                </a:ln>
                <a:solidFill>
                  <a:schemeClr val="tx1"/>
                </a:solidFill>
                <a:effectLst/>
                <a:latin typeface="Arial" panose="020B0604020202020204" pitchFamily="34" charset="0"/>
              </a:rPr>
              <a:t>Estimated Total Cost:</a:t>
            </a:r>
            <a:br>
              <a:rPr kumimoji="0" lang="en-US" altLang="en-US" sz="3600" b="1" i="0" u="none" strike="noStrike" cap="none" normalizeH="0" baseline="0" dirty="0">
                <a:ln>
                  <a:noFill/>
                </a:ln>
                <a:solidFill>
                  <a:schemeClr val="tx1"/>
                </a:solidFill>
                <a:effectLst/>
                <a:latin typeface="Arial" panose="020B0604020202020204" pitchFamily="34" charset="0"/>
              </a:rPr>
            </a:br>
            <a:endParaRPr lang="en-IN" dirty="0"/>
          </a:p>
        </p:txBody>
      </p:sp>
      <p:sp>
        <p:nvSpPr>
          <p:cNvPr id="5" name="Rectangle 1">
            <a:extLst>
              <a:ext uri="{FF2B5EF4-FFF2-40B4-BE49-F238E27FC236}">
                <a16:creationId xmlns:a16="http://schemas.microsoft.com/office/drawing/2014/main" xmlns="" id="{3AAADFEE-B2D0-5D25-ED81-3E3DEFC90F9D}"/>
              </a:ext>
            </a:extLst>
          </p:cNvPr>
          <p:cNvSpPr>
            <a:spLocks noChangeArrowheads="1"/>
          </p:cNvSpPr>
          <p:nvPr/>
        </p:nvSpPr>
        <p:spPr bwMode="auto">
          <a:xfrm>
            <a:off x="0" y="-25315"/>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1146778" y="3668598"/>
            <a:ext cx="8915400" cy="3777622"/>
          </a:xfrm>
        </p:spPr>
        <p:txBody>
          <a:bodyPr/>
          <a:lstStyle/>
          <a:p>
            <a:pPr marL="0" indent="0">
              <a:buNone/>
            </a:pPr>
            <a:r>
              <a:rPr lang="en-US" dirty="0" smtClean="0"/>
              <a:t> </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8958" y="1519707"/>
            <a:ext cx="7603946" cy="490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77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8DDDA-4BB3-9AC3-96A7-D6E81B311EB3}"/>
              </a:ext>
            </a:extLst>
          </p:cNvPr>
          <p:cNvSpPr>
            <a:spLocks noGrp="1"/>
          </p:cNvSpPr>
          <p:nvPr>
            <p:ph type="title"/>
          </p:nvPr>
        </p:nvSpPr>
        <p:spPr/>
        <p:txBody>
          <a:bodyPr/>
          <a:lstStyle/>
          <a:p>
            <a:r>
              <a:rPr lang="en-US" b="1" dirty="0"/>
              <a:t>Advantages</a:t>
            </a:r>
          </a:p>
        </p:txBody>
      </p:sp>
      <p:sp>
        <p:nvSpPr>
          <p:cNvPr id="3" name="Content Placeholder 2">
            <a:extLst>
              <a:ext uri="{FF2B5EF4-FFF2-40B4-BE49-F238E27FC236}">
                <a16:creationId xmlns:a16="http://schemas.microsoft.com/office/drawing/2014/main" xmlns="" id="{3783BF07-5218-0B1C-0FD4-592EF5617956}"/>
              </a:ext>
            </a:extLst>
          </p:cNvPr>
          <p:cNvSpPr>
            <a:spLocks noGrp="1"/>
          </p:cNvSpPr>
          <p:nvPr>
            <p:ph idx="1"/>
          </p:nvPr>
        </p:nvSpPr>
        <p:spPr/>
        <p:txBody>
          <a:bodyPr>
            <a:normAutofit/>
          </a:bodyPr>
          <a:lstStyle/>
          <a:p>
            <a:pPr>
              <a:buFont typeface="Arial" panose="020B0604020202020204" pitchFamily="34" charset="0"/>
              <a:buChar char="•"/>
            </a:pPr>
            <a:r>
              <a:rPr lang="en-US" b="1" dirty="0"/>
              <a:t>Safety</a:t>
            </a:r>
            <a:r>
              <a:rPr lang="en-US" dirty="0"/>
              <a:t>: Early detection of LPG leaks reduces the risk of accidents.</a:t>
            </a:r>
          </a:p>
          <a:p>
            <a:pPr>
              <a:buFont typeface="Arial" panose="020B0604020202020204" pitchFamily="34" charset="0"/>
              <a:buChar char="•"/>
            </a:pPr>
            <a:r>
              <a:rPr lang="en-US" b="1" dirty="0"/>
              <a:t>Cost-Effective</a:t>
            </a:r>
            <a:r>
              <a:rPr lang="en-US" dirty="0"/>
              <a:t>: Simple and affordable system.</a:t>
            </a:r>
          </a:p>
          <a:p>
            <a:pPr>
              <a:buFont typeface="Arial" panose="020B0604020202020204" pitchFamily="34" charset="0"/>
              <a:buChar char="•"/>
            </a:pPr>
            <a:r>
              <a:rPr lang="en-US" b="1" dirty="0"/>
              <a:t>Easy to Implement</a:t>
            </a:r>
            <a:r>
              <a:rPr lang="en-US" dirty="0"/>
              <a:t>: Based on widely available and inexpensive components like Arduino and MQ-6 sensor.</a:t>
            </a:r>
          </a:p>
          <a:p>
            <a:pPr>
              <a:buFont typeface="Arial" panose="020B0604020202020204" pitchFamily="34" charset="0"/>
              <a:buChar char="•"/>
            </a:pPr>
            <a:r>
              <a:rPr lang="en-US" b="1" dirty="0"/>
              <a:t>Real-Time Monitoring</a:t>
            </a:r>
            <a:r>
              <a:rPr lang="en-US" dirty="0"/>
              <a:t>: Immediate feedback to alert individuals in case of gas leakage.</a:t>
            </a:r>
          </a:p>
        </p:txBody>
      </p:sp>
    </p:spTree>
    <p:extLst>
      <p:ext uri="{BB962C8B-B14F-4D97-AF65-F5344CB8AC3E}">
        <p14:creationId xmlns:p14="http://schemas.microsoft.com/office/powerpoint/2010/main" val="308990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24B0A-EB84-2C5C-7EFD-E0C6C5BA2567}"/>
              </a:ext>
            </a:extLst>
          </p:cNvPr>
          <p:cNvSpPr>
            <a:spLocks noGrp="1"/>
          </p:cNvSpPr>
          <p:nvPr>
            <p:ph type="title"/>
          </p:nvPr>
        </p:nvSpPr>
        <p:spPr/>
        <p:txBody>
          <a:bodyPr/>
          <a:lstStyle/>
          <a:p>
            <a:r>
              <a:rPr lang="en-US" b="1" dirty="0"/>
              <a:t>APPLICATION</a:t>
            </a:r>
          </a:p>
        </p:txBody>
      </p:sp>
      <p:sp>
        <p:nvSpPr>
          <p:cNvPr id="3" name="Content Placeholder 2">
            <a:extLst>
              <a:ext uri="{FF2B5EF4-FFF2-40B4-BE49-F238E27FC236}">
                <a16:creationId xmlns:a16="http://schemas.microsoft.com/office/drawing/2014/main" xmlns="" id="{92E8F283-EC1E-F2A8-AD6C-D9C17254FDF5}"/>
              </a:ext>
            </a:extLst>
          </p:cNvPr>
          <p:cNvSpPr>
            <a:spLocks noGrp="1"/>
          </p:cNvSpPr>
          <p:nvPr>
            <p:ph idx="1"/>
          </p:nvPr>
        </p:nvSpPr>
        <p:spPr/>
        <p:txBody>
          <a:bodyPr/>
          <a:lstStyle/>
          <a:p>
            <a:r>
              <a:rPr lang="en-US" b="1" dirty="0"/>
              <a:t>Residential Kitchens:</a:t>
            </a:r>
            <a:endParaRPr lang="en-US" dirty="0"/>
          </a:p>
          <a:p>
            <a:pPr>
              <a:buFont typeface="Arial" panose="020B0604020202020204" pitchFamily="34" charset="0"/>
              <a:buChar char="•"/>
            </a:pPr>
            <a:r>
              <a:rPr lang="en-US" dirty="0"/>
              <a:t>Detects LPG leaks from cooking appliances and activates the exhaust fan to prevent gas buildup and reduce fire risk.</a:t>
            </a:r>
          </a:p>
          <a:p>
            <a:r>
              <a:rPr lang="en-US" b="1" dirty="0"/>
              <a:t>Industrial &amp; Commercial Settings:</a:t>
            </a:r>
            <a:endParaRPr lang="en-US" dirty="0"/>
          </a:p>
          <a:p>
            <a:pPr>
              <a:buFont typeface="Arial" panose="020B0604020202020204" pitchFamily="34" charset="0"/>
              <a:buChar char="•"/>
            </a:pPr>
            <a:r>
              <a:rPr lang="en-US" dirty="0"/>
              <a:t>Ensures gas safety in factories, warehouses, and commercial kitchens by monitoring and ventilating LPG leaks automatically.</a:t>
            </a:r>
          </a:p>
          <a:p>
            <a:r>
              <a:rPr lang="en-US" b="1" dirty="0"/>
              <a:t>Laboratories:</a:t>
            </a:r>
            <a:endParaRPr lang="en-US" dirty="0"/>
          </a:p>
          <a:p>
            <a:pPr>
              <a:buFont typeface="Arial" panose="020B0604020202020204" pitchFamily="34" charset="0"/>
              <a:buChar char="•"/>
            </a:pPr>
            <a:r>
              <a:rPr lang="en-US" dirty="0"/>
              <a:t>Monitors gas concentrations in labs where LPG is used for experiments, ensuring a safe working environment by triggering alarms and ventilation when needed.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45172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B0AC7-91F9-DFEB-C45F-0C4F634BA638}"/>
              </a:ext>
            </a:extLst>
          </p:cNvPr>
          <p:cNvSpPr>
            <a:spLocks noGrp="1"/>
          </p:cNvSpPr>
          <p:nvPr>
            <p:ph type="title"/>
          </p:nvPr>
        </p:nvSpPr>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xmlns="" id="{3887A39A-3154-89AD-2C12-45BCD0AFD11D}"/>
              </a:ext>
            </a:extLst>
          </p:cNvPr>
          <p:cNvSpPr>
            <a:spLocks noGrp="1"/>
          </p:cNvSpPr>
          <p:nvPr>
            <p:ph idx="1"/>
          </p:nvPr>
        </p:nvSpPr>
        <p:spPr/>
        <p:txBody>
          <a:bodyPr>
            <a:normAutofit/>
          </a:bodyPr>
          <a:lstStyle/>
          <a:p>
            <a:pPr>
              <a:buFont typeface="Arial" panose="020B0604020202020204" pitchFamily="34" charset="0"/>
              <a:buChar char="•"/>
            </a:pPr>
            <a:r>
              <a:rPr lang="en-US" dirty="0"/>
              <a:t>Summarize the key points:</a:t>
            </a:r>
          </a:p>
          <a:p>
            <a:pPr marL="742950" lvl="1" indent="-285750">
              <a:buFont typeface="Arial" panose="020B0604020202020204" pitchFamily="34" charset="0"/>
              <a:buChar char="•"/>
            </a:pPr>
            <a:r>
              <a:rPr lang="en-US" dirty="0"/>
              <a:t>The LPG Leakage Indicator is a simple, cost-effective solution for preventing hazardous gas leakage.</a:t>
            </a:r>
          </a:p>
          <a:p>
            <a:pPr marL="742950" lvl="1" indent="-285750">
              <a:buFont typeface="Arial" panose="020B0604020202020204" pitchFamily="34" charset="0"/>
              <a:buChar char="•"/>
            </a:pPr>
            <a:r>
              <a:rPr lang="en-US" dirty="0"/>
              <a:t>It ensures safety in households, industries, and other spaces where LPG is used.</a:t>
            </a:r>
          </a:p>
          <a:p>
            <a:pPr>
              <a:buFont typeface="Arial" panose="020B0604020202020204" pitchFamily="34" charset="0"/>
              <a:buChar char="•"/>
            </a:pPr>
            <a:r>
              <a:rPr lang="en-US" dirty="0"/>
              <a:t>Highlight the importance of such systems in ensuring public safety.</a:t>
            </a:r>
          </a:p>
        </p:txBody>
      </p:sp>
    </p:spTree>
    <p:extLst>
      <p:ext uri="{BB962C8B-B14F-4D97-AF65-F5344CB8AC3E}">
        <p14:creationId xmlns:p14="http://schemas.microsoft.com/office/powerpoint/2010/main" val="428556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4B9701-9804-591A-4386-7A140C4B0256}"/>
              </a:ext>
            </a:extLst>
          </p:cNvPr>
          <p:cNvSpPr>
            <a:spLocks noGrp="1"/>
          </p:cNvSpPr>
          <p:nvPr>
            <p:ph type="ctrTitle"/>
          </p:nvPr>
        </p:nvSpPr>
        <p:spPr>
          <a:xfrm>
            <a:off x="4049599" y="1487078"/>
            <a:ext cx="8915399" cy="2262781"/>
          </a:xfrm>
        </p:spPr>
        <p:txBody>
          <a:bodyPr/>
          <a:lstStyle/>
          <a:p>
            <a:r>
              <a:rPr lang="en-US" b="1" dirty="0"/>
              <a:t>THANK YOU…</a:t>
            </a:r>
            <a:endParaRPr lang="en-IN" b="1" dirty="0"/>
          </a:p>
        </p:txBody>
      </p:sp>
      <p:sp>
        <p:nvSpPr>
          <p:cNvPr id="3" name="Subtitle 2">
            <a:extLst>
              <a:ext uri="{FF2B5EF4-FFF2-40B4-BE49-F238E27FC236}">
                <a16:creationId xmlns:a16="http://schemas.microsoft.com/office/drawing/2014/main" xmlns="" id="{F7962023-FD34-2D51-9F8D-177CB61F7E30}"/>
              </a:ext>
            </a:extLst>
          </p:cNvPr>
          <p:cNvSpPr>
            <a:spLocks noGrp="1"/>
          </p:cNvSpPr>
          <p:nvPr>
            <p:ph type="subTitle" idx="1"/>
          </p:nvPr>
        </p:nvSpPr>
        <p:spPr>
          <a:xfrm>
            <a:off x="3927819" y="5192158"/>
            <a:ext cx="8915399" cy="1126283"/>
          </a:xfrm>
        </p:spPr>
        <p:txBody>
          <a:bodyPr>
            <a:normAutofit/>
          </a:bodyPr>
          <a:lstStyle/>
          <a:p>
            <a:r>
              <a:rPr lang="en-US" sz="3600" b="1" dirty="0"/>
              <a:t> </a:t>
            </a:r>
            <a:endParaRPr lang="en-IN" sz="3600" b="1" dirty="0"/>
          </a:p>
        </p:txBody>
      </p:sp>
    </p:spTree>
    <p:extLst>
      <p:ext uri="{BB962C8B-B14F-4D97-AF65-F5344CB8AC3E}">
        <p14:creationId xmlns:p14="http://schemas.microsoft.com/office/powerpoint/2010/main" val="270984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F0279-1442-0908-850E-5583AF0E302E}"/>
              </a:ext>
            </a:extLst>
          </p:cNvPr>
          <p:cNvSpPr>
            <a:spLocks noGrp="1"/>
          </p:cNvSpPr>
          <p:nvPr>
            <p:ph type="title"/>
          </p:nvPr>
        </p:nvSpPr>
        <p:spPr/>
        <p:txBody>
          <a:bodyPr/>
          <a:lstStyle/>
          <a:p>
            <a:r>
              <a:rPr lang="en-US" b="1" dirty="0"/>
              <a:t>ABSTRACT</a:t>
            </a:r>
            <a:endParaRPr lang="en-IN" dirty="0"/>
          </a:p>
        </p:txBody>
      </p:sp>
      <p:sp>
        <p:nvSpPr>
          <p:cNvPr id="3" name="Content Placeholder 2">
            <a:extLst>
              <a:ext uri="{FF2B5EF4-FFF2-40B4-BE49-F238E27FC236}">
                <a16:creationId xmlns:a16="http://schemas.microsoft.com/office/drawing/2014/main" xmlns="" id="{0082E79A-F5D8-8A6B-F745-74EDFC9AD539}"/>
              </a:ext>
            </a:extLst>
          </p:cNvPr>
          <p:cNvSpPr>
            <a:spLocks noGrp="1"/>
          </p:cNvSpPr>
          <p:nvPr>
            <p:ph idx="1"/>
          </p:nvPr>
        </p:nvSpPr>
        <p:spPr>
          <a:xfrm>
            <a:off x="2589212" y="1794235"/>
            <a:ext cx="8915400" cy="3777622"/>
          </a:xfrm>
        </p:spPr>
        <p:txBody>
          <a:bodyPr/>
          <a:lstStyle/>
          <a:p>
            <a:endParaRPr lang="en-US" dirty="0"/>
          </a:p>
          <a:p>
            <a:r>
              <a:rPr lang="en-US" dirty="0"/>
              <a:t>This project presents the design and implementation of an LPG (Liquefied Petroleum Gas) Gas Detector integrated with an exhaust fan system for safety applications. The detector uses a gas sensor to continuously monitor the concentration of LPG in the surrounding air. </a:t>
            </a:r>
          </a:p>
          <a:p>
            <a:r>
              <a:rPr lang="en-US" dirty="0"/>
              <a:t>If the gas level exceeds a predefined threshold, an alarm is triggered, and the exhaust fan is activated to ventilate the area and reduce the risk of fire or explosion. This system enhances safety in environments where LPG is used, such as kitchens, laboratories, and industrial settings.</a:t>
            </a:r>
          </a:p>
          <a:p>
            <a:r>
              <a:rPr lang="en-US" dirty="0"/>
              <a:t>The project aims to provide an affordable, efficient solution for real-time gas leak detection and ventilation to protect individuals and property from potential hazards.</a:t>
            </a:r>
          </a:p>
          <a:p>
            <a:endParaRPr lang="en-IN" dirty="0"/>
          </a:p>
        </p:txBody>
      </p:sp>
    </p:spTree>
    <p:extLst>
      <p:ext uri="{BB962C8B-B14F-4D97-AF65-F5344CB8AC3E}">
        <p14:creationId xmlns:p14="http://schemas.microsoft.com/office/powerpoint/2010/main" val="23392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D5E4A-6847-0308-93D5-5A2619447A50}"/>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xmlns="" id="{21862271-405B-4A4E-7925-BD6A53E7B9B2}"/>
              </a:ext>
            </a:extLst>
          </p:cNvPr>
          <p:cNvSpPr>
            <a:spLocks noGrp="1"/>
          </p:cNvSpPr>
          <p:nvPr>
            <p:ph idx="1"/>
          </p:nvPr>
        </p:nvSpPr>
        <p:spPr>
          <a:xfrm>
            <a:off x="2428956" y="1905000"/>
            <a:ext cx="8915400" cy="3777622"/>
          </a:xfrm>
        </p:spPr>
        <p:txBody>
          <a:bodyPr>
            <a:normAutofit lnSpcReduction="10000"/>
          </a:bodyPr>
          <a:lstStyle/>
          <a:p>
            <a:pPr marL="0" indent="0">
              <a:buNone/>
            </a:pPr>
            <a:endParaRPr lang="en-US" b="1" dirty="0"/>
          </a:p>
          <a:p>
            <a:pPr>
              <a:buFont typeface="Arial" panose="020B0604020202020204" pitchFamily="34" charset="0"/>
              <a:buChar char="•"/>
            </a:pPr>
            <a:r>
              <a:rPr lang="en-US" b="1" dirty="0"/>
              <a:t>Background</a:t>
            </a:r>
            <a:r>
              <a:rPr lang="en-US" dirty="0"/>
              <a:t>: </a:t>
            </a:r>
          </a:p>
          <a:p>
            <a:pPr marL="0" indent="0">
              <a:buNone/>
            </a:pPr>
            <a:r>
              <a:rPr lang="en-US" dirty="0"/>
              <a:t>LPG (Liquefied Petroleum Gas) is commonly used in households and industries. However, LPG leakage is a serious hazard that can lead to accidents, explosions, and fires.</a:t>
            </a:r>
          </a:p>
          <a:p>
            <a:pPr>
              <a:buFont typeface="Arial" panose="020B0604020202020204" pitchFamily="34" charset="0"/>
              <a:buChar char="•"/>
            </a:pPr>
            <a:r>
              <a:rPr lang="en-US" b="1" dirty="0"/>
              <a:t>Problem Statement</a:t>
            </a:r>
            <a:r>
              <a:rPr lang="en-US" dirty="0"/>
              <a:t>:</a:t>
            </a:r>
          </a:p>
          <a:p>
            <a:pPr marL="0" indent="0">
              <a:buNone/>
            </a:pPr>
            <a:r>
              <a:rPr lang="en-US" dirty="0"/>
              <a:t>Despite safety measures, leakage often goes unnoticed, causing potential harm to life and property.</a:t>
            </a:r>
          </a:p>
          <a:p>
            <a:pPr>
              <a:buFont typeface="Arial" panose="020B0604020202020204" pitchFamily="34" charset="0"/>
              <a:buChar char="•"/>
            </a:pPr>
            <a:r>
              <a:rPr lang="en-US" b="1" dirty="0"/>
              <a:t>Objective</a:t>
            </a:r>
            <a:r>
              <a:rPr lang="en-US" dirty="0"/>
              <a:t>: </a:t>
            </a:r>
          </a:p>
          <a:p>
            <a:pPr marL="0" indent="0">
              <a:buNone/>
            </a:pPr>
            <a:r>
              <a:rPr lang="en-US" dirty="0"/>
              <a:t>To design a system that detects LPG leakage and raises an alarm to alert people in the area.</a:t>
            </a:r>
          </a:p>
          <a:p>
            <a:endParaRPr lang="en-IN" dirty="0"/>
          </a:p>
        </p:txBody>
      </p:sp>
    </p:spTree>
    <p:extLst>
      <p:ext uri="{BB962C8B-B14F-4D97-AF65-F5344CB8AC3E}">
        <p14:creationId xmlns:p14="http://schemas.microsoft.com/office/powerpoint/2010/main" val="189817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7822A-48B3-D2C2-508B-407EE76B515F}"/>
              </a:ext>
            </a:extLst>
          </p:cNvPr>
          <p:cNvSpPr>
            <a:spLocks noGrp="1"/>
          </p:cNvSpPr>
          <p:nvPr>
            <p:ph type="title"/>
          </p:nvPr>
        </p:nvSpPr>
        <p:spPr/>
        <p:txBody>
          <a:bodyPr>
            <a:normAutofit/>
          </a:bodyPr>
          <a:lstStyle/>
          <a:p>
            <a:r>
              <a:rPr lang="en-US" b="1" dirty="0"/>
              <a:t>LITERATURE SURVEY</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4DDA2EE3-5072-0E5D-3E67-3566C3C1575D}"/>
              </a:ext>
            </a:extLst>
          </p:cNvPr>
          <p:cNvSpPr>
            <a:spLocks noGrp="1"/>
          </p:cNvSpPr>
          <p:nvPr>
            <p:ph idx="1"/>
          </p:nvPr>
        </p:nvSpPr>
        <p:spPr>
          <a:xfrm>
            <a:off x="2692907" y="1905000"/>
            <a:ext cx="8915400" cy="3777622"/>
          </a:xfrm>
        </p:spPr>
        <p:txBody>
          <a:bodyPr>
            <a:normAutofit fontScale="40000" lnSpcReduction="20000"/>
          </a:bodyPr>
          <a:lstStyle/>
          <a:p>
            <a:pPr>
              <a:buFont typeface="+mj-lt"/>
              <a:buAutoNum type="arabicPeriod"/>
            </a:pPr>
            <a:r>
              <a:rPr lang="en-US" sz="3700" b="1" dirty="0"/>
              <a:t>LPG Gas Detection Systems:</a:t>
            </a:r>
            <a:endParaRPr lang="en-US" sz="3700" dirty="0"/>
          </a:p>
          <a:p>
            <a:pPr marL="742950" lvl="1" indent="-285750">
              <a:buFont typeface="+mj-lt"/>
              <a:buAutoNum type="arabicPeriod"/>
            </a:pPr>
            <a:r>
              <a:rPr lang="en-US" sz="3700" dirty="0"/>
              <a:t>Various gas detection technologies, such as </a:t>
            </a:r>
            <a:r>
              <a:rPr lang="en-US" sz="3700" b="1" dirty="0"/>
              <a:t>semiconductor sensors</a:t>
            </a:r>
            <a:r>
              <a:rPr lang="en-US" sz="3700" dirty="0"/>
              <a:t>, </a:t>
            </a:r>
            <a:r>
              <a:rPr lang="en-US" sz="3700" b="1" dirty="0"/>
              <a:t>electrochemical sensors</a:t>
            </a:r>
            <a:r>
              <a:rPr lang="en-US" sz="3700" dirty="0"/>
              <a:t>, and </a:t>
            </a:r>
            <a:r>
              <a:rPr lang="en-US" sz="3700" b="1" dirty="0"/>
              <a:t>infrared sensors</a:t>
            </a:r>
            <a:r>
              <a:rPr lang="en-US" sz="3700" dirty="0"/>
              <a:t>, have been explored for detecting LPG leaks. Semiconductor sensors, in particular, are widely used due to their cost-effectiveness and reliability in detecting flammable gases like LPG (source: </a:t>
            </a:r>
            <a:r>
              <a:rPr lang="en-US" sz="3700" dirty="0">
                <a:solidFill>
                  <a:srgbClr val="FF0000"/>
                </a:solidFill>
                <a:hlinkClick r:id="rId2">
                  <a:extLst>
                    <a:ext uri="{A12FA001-AC4F-418D-AE19-62706E023703}">
                      <ahyp:hlinkClr xmlns:ahyp="http://schemas.microsoft.com/office/drawing/2018/hyperlinkcolor" xmlns="" val="tx"/>
                    </a:ext>
                  </a:extLst>
                </a:hlinkClick>
              </a:rPr>
              <a:t>R. S. Kumar et al., 2020</a:t>
            </a:r>
            <a:r>
              <a:rPr lang="en-US" sz="3700" dirty="0"/>
              <a:t>).</a:t>
            </a:r>
          </a:p>
          <a:p>
            <a:pPr>
              <a:buFont typeface="+mj-lt"/>
              <a:buAutoNum type="arabicPeriod"/>
            </a:pPr>
            <a:r>
              <a:rPr lang="en-US" sz="3700" b="1" dirty="0"/>
              <a:t>Safety Standards and Protocols:</a:t>
            </a:r>
            <a:endParaRPr lang="en-US" sz="3700" dirty="0"/>
          </a:p>
          <a:p>
            <a:pPr marL="742950" lvl="1" indent="-285750">
              <a:buFont typeface="+mj-lt"/>
              <a:buAutoNum type="arabicPeriod"/>
            </a:pPr>
            <a:r>
              <a:rPr lang="en-US" sz="3700" dirty="0"/>
              <a:t>International safety standards, such as those outlined by </a:t>
            </a:r>
            <a:r>
              <a:rPr lang="en-US" sz="3700" b="1" dirty="0"/>
              <a:t>NFPA (National Fire Protection Association)</a:t>
            </a:r>
            <a:r>
              <a:rPr lang="en-US" sz="3700" dirty="0"/>
              <a:t> and </a:t>
            </a:r>
            <a:r>
              <a:rPr lang="en-US" sz="3700" b="1" dirty="0"/>
              <a:t>ISO</a:t>
            </a:r>
            <a:r>
              <a:rPr lang="en-US" sz="3700" dirty="0"/>
              <a:t>, emphasize the importance of gas detection systems with integrated ventilation in preventing accidents in domestic and industrial settings (source: </a:t>
            </a:r>
            <a:r>
              <a:rPr lang="en-US" sz="3700" dirty="0">
                <a:hlinkClick r:id="rId3"/>
              </a:rPr>
              <a:t>ISO 10156:2020</a:t>
            </a:r>
            <a:r>
              <a:rPr lang="en-US" sz="3700" dirty="0"/>
              <a:t>).</a:t>
            </a:r>
          </a:p>
          <a:p>
            <a:pPr>
              <a:buFont typeface="+mj-lt"/>
              <a:buAutoNum type="arabicPeriod"/>
            </a:pPr>
            <a:r>
              <a:rPr lang="en-US" sz="3700" b="1" dirty="0"/>
              <a:t>Arduino-based Solutions:</a:t>
            </a:r>
            <a:endParaRPr lang="en-US" sz="3700" dirty="0"/>
          </a:p>
          <a:p>
            <a:pPr marL="742950" lvl="1" indent="-285750">
              <a:buFont typeface="+mj-lt"/>
              <a:buAutoNum type="arabicPeriod"/>
            </a:pPr>
            <a:r>
              <a:rPr lang="en-US" sz="3700" dirty="0"/>
              <a:t>Recent studies show that </a:t>
            </a:r>
            <a:r>
              <a:rPr lang="en-US" sz="3700" b="1" dirty="0"/>
              <a:t>Arduino-based LPG gas detection systems</a:t>
            </a:r>
            <a:r>
              <a:rPr lang="en-US" sz="3700" dirty="0"/>
              <a:t> have gained popularity due to their low cost, flexibility, and ease of integration with additional components like alarms and fans. These solutions are ideal for low-cost safety projects in residential and commercial spaces (source: </a:t>
            </a:r>
            <a:r>
              <a:rPr lang="en-US" sz="3700" dirty="0">
                <a:hlinkClick r:id="rId4"/>
              </a:rPr>
              <a:t>M. Patel et al., 2022</a:t>
            </a:r>
            <a:r>
              <a:rPr lang="en-US" sz="3700" dirty="0"/>
              <a:t>).</a:t>
            </a:r>
          </a:p>
          <a:p>
            <a:endParaRPr lang="en-IN" dirty="0"/>
          </a:p>
        </p:txBody>
      </p:sp>
    </p:spTree>
    <p:extLst>
      <p:ext uri="{BB962C8B-B14F-4D97-AF65-F5344CB8AC3E}">
        <p14:creationId xmlns:p14="http://schemas.microsoft.com/office/powerpoint/2010/main" val="251512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9BB01-E4F0-DCEE-3F50-AEAC61EDECBA}"/>
              </a:ext>
            </a:extLst>
          </p:cNvPr>
          <p:cNvSpPr>
            <a:spLocks noGrp="1"/>
          </p:cNvSpPr>
          <p:nvPr>
            <p:ph type="title"/>
          </p:nvPr>
        </p:nvSpPr>
        <p:spPr/>
        <p:txBody>
          <a:bodyPr>
            <a:normAutofit/>
          </a:bodyPr>
          <a:lstStyle/>
          <a:p>
            <a:r>
              <a:rPr lang="en-US" b="1" dirty="0"/>
              <a:t>Methodology</a:t>
            </a:r>
            <a:endParaRPr lang="en-IN" dirty="0"/>
          </a:p>
        </p:txBody>
      </p:sp>
      <p:sp>
        <p:nvSpPr>
          <p:cNvPr id="3" name="Content Placeholder 2">
            <a:extLst>
              <a:ext uri="{FF2B5EF4-FFF2-40B4-BE49-F238E27FC236}">
                <a16:creationId xmlns:a16="http://schemas.microsoft.com/office/drawing/2014/main" xmlns="" id="{EABE2B48-12D0-518D-DFAE-9FA1DC94DD15}"/>
              </a:ext>
            </a:extLst>
          </p:cNvPr>
          <p:cNvSpPr>
            <a:spLocks noGrp="1"/>
          </p:cNvSpPr>
          <p:nvPr>
            <p:ph idx="1"/>
          </p:nvPr>
        </p:nvSpPr>
        <p:spPr>
          <a:xfrm>
            <a:off x="2589212" y="1973344"/>
            <a:ext cx="8915400" cy="3777622"/>
          </a:xfrm>
        </p:spPr>
        <p:txBody>
          <a:bodyPr>
            <a:normAutofit fontScale="70000" lnSpcReduction="20000"/>
          </a:bodyPr>
          <a:lstStyle/>
          <a:p>
            <a:pPr>
              <a:buFont typeface="+mj-lt"/>
              <a:buAutoNum type="arabicPeriod"/>
            </a:pPr>
            <a:r>
              <a:rPr lang="en-US" b="1" dirty="0"/>
              <a:t>Data Acquisition:</a:t>
            </a:r>
            <a:endParaRPr lang="en-US" dirty="0"/>
          </a:p>
          <a:p>
            <a:pPr marL="742950" lvl="1" indent="-285750">
              <a:buFont typeface="+mj-lt"/>
              <a:buAutoNum type="arabicPeriod"/>
            </a:pPr>
            <a:r>
              <a:rPr lang="en-US" sz="1800" dirty="0"/>
              <a:t>The gas sensor continuously monitors the air for LPG concentration.</a:t>
            </a:r>
          </a:p>
          <a:p>
            <a:pPr marL="742950" lvl="1" indent="-285750">
              <a:buFont typeface="+mj-lt"/>
              <a:buAutoNum type="arabicPeriod"/>
            </a:pPr>
            <a:r>
              <a:rPr lang="en-US" sz="1800" dirty="0"/>
              <a:t>The analog output of the sensor is sent to the microcontroller for processing.</a:t>
            </a:r>
          </a:p>
          <a:p>
            <a:pPr>
              <a:buFont typeface="+mj-lt"/>
              <a:buAutoNum type="arabicPeriod"/>
            </a:pPr>
            <a:r>
              <a:rPr lang="en-US" b="1" dirty="0"/>
              <a:t>Threshold Detection:</a:t>
            </a:r>
            <a:endParaRPr lang="en-US" dirty="0"/>
          </a:p>
          <a:p>
            <a:pPr marL="742950" lvl="1" indent="-285750">
              <a:buFont typeface="+mj-lt"/>
              <a:buAutoNum type="arabicPeriod"/>
            </a:pPr>
            <a:r>
              <a:rPr lang="en-US" sz="1800" dirty="0"/>
              <a:t>The microcontroller compares the sensor data with a predefined LPG concentration threshold.</a:t>
            </a:r>
          </a:p>
          <a:p>
            <a:pPr marL="742950" lvl="1" indent="-285750">
              <a:buFont typeface="+mj-lt"/>
              <a:buAutoNum type="arabicPeriod"/>
            </a:pPr>
            <a:r>
              <a:rPr lang="en-US" sz="1800" dirty="0"/>
              <a:t>If the concentration exceeds the threshold, the microcontroller triggers the alarm and activates the exhaust fan.</a:t>
            </a:r>
          </a:p>
          <a:p>
            <a:pPr>
              <a:buFont typeface="+mj-lt"/>
              <a:buAutoNum type="arabicPeriod"/>
            </a:pPr>
            <a:r>
              <a:rPr lang="en-US" b="1" dirty="0"/>
              <a:t>Exhaust Fan Control:</a:t>
            </a:r>
            <a:endParaRPr lang="en-US" dirty="0"/>
          </a:p>
          <a:p>
            <a:pPr marL="742950" lvl="1" indent="-285750">
              <a:buFont typeface="+mj-lt"/>
              <a:buAutoNum type="arabicPeriod"/>
            </a:pPr>
            <a:r>
              <a:rPr lang="en-US" sz="1800" dirty="0"/>
              <a:t>Once activated, the exhaust fan runs until the gas concentration returns to safe levels.</a:t>
            </a:r>
          </a:p>
          <a:p>
            <a:pPr marL="742950" lvl="1" indent="-285750">
              <a:buFont typeface="+mj-lt"/>
              <a:buAutoNum type="arabicPeriod"/>
            </a:pPr>
            <a:r>
              <a:rPr lang="en-US" sz="1800" dirty="0"/>
              <a:t>The fan continues to run until the system resets, ensuring adequate ventilation.</a:t>
            </a:r>
          </a:p>
          <a:p>
            <a:pPr>
              <a:buFont typeface="+mj-lt"/>
              <a:buAutoNum type="arabicPeriod"/>
            </a:pPr>
            <a:r>
              <a:rPr lang="en-US" b="1" dirty="0"/>
              <a:t>Safety Protocol:</a:t>
            </a:r>
            <a:endParaRPr lang="en-US" dirty="0"/>
          </a:p>
          <a:p>
            <a:pPr marL="742950" lvl="1" indent="-285750">
              <a:buFont typeface="+mj-lt"/>
              <a:buAutoNum type="arabicPeriod"/>
            </a:pPr>
            <a:r>
              <a:rPr lang="en-US" sz="1800" dirty="0"/>
              <a:t>The system remains in standby mode when gas levels are normal.</a:t>
            </a:r>
          </a:p>
          <a:p>
            <a:pPr marL="742950" lvl="1" indent="-285750">
              <a:buFont typeface="+mj-lt"/>
              <a:buAutoNum type="arabicPeriod"/>
            </a:pPr>
            <a:r>
              <a:rPr lang="en-US" sz="1800" dirty="0"/>
              <a:t>Continuous monitoring ensures real-time detection and response to potential hazards.</a:t>
            </a:r>
          </a:p>
          <a:p>
            <a:endParaRPr lang="en-IN" dirty="0"/>
          </a:p>
        </p:txBody>
      </p:sp>
    </p:spTree>
    <p:extLst>
      <p:ext uri="{BB962C8B-B14F-4D97-AF65-F5344CB8AC3E}">
        <p14:creationId xmlns:p14="http://schemas.microsoft.com/office/powerpoint/2010/main" val="64411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BF862-710D-416D-4856-000855BC5553}"/>
              </a:ext>
            </a:extLst>
          </p:cNvPr>
          <p:cNvSpPr>
            <a:spLocks noGrp="1"/>
          </p:cNvSpPr>
          <p:nvPr>
            <p:ph type="title"/>
          </p:nvPr>
        </p:nvSpPr>
        <p:spPr/>
        <p:txBody>
          <a:bodyPr/>
          <a:lstStyle/>
          <a:p>
            <a:r>
              <a:rPr lang="en-US" b="1" dirty="0"/>
              <a:t>Block diagram</a:t>
            </a:r>
            <a:endParaRPr lang="en-IN" b="1" dirty="0"/>
          </a:p>
        </p:txBody>
      </p:sp>
      <p:sp>
        <p:nvSpPr>
          <p:cNvPr id="3" name="Content Placeholder 2">
            <a:extLst>
              <a:ext uri="{FF2B5EF4-FFF2-40B4-BE49-F238E27FC236}">
                <a16:creationId xmlns:a16="http://schemas.microsoft.com/office/drawing/2014/main" xmlns="" id="{5F2D2991-6A2C-A1ED-AAAF-8FEDE63C6BD5}"/>
              </a:ext>
            </a:extLst>
          </p:cNvPr>
          <p:cNvSpPr>
            <a:spLocks noGrp="1"/>
          </p:cNvSpPr>
          <p:nvPr>
            <p:ph idx="1"/>
          </p:nvPr>
        </p:nvSpPr>
        <p:spPr>
          <a:xfrm>
            <a:off x="5835746" y="1225593"/>
            <a:ext cx="8915400" cy="3777622"/>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xmlns="" id="{17D7A5E4-0D10-C454-C38C-628C61991E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3180" y="1611983"/>
            <a:ext cx="8229046" cy="4487159"/>
          </a:xfrm>
          <a:prstGeom prst="rect">
            <a:avLst/>
          </a:prstGeom>
        </p:spPr>
      </p:pic>
    </p:spTree>
    <p:extLst>
      <p:ext uri="{BB962C8B-B14F-4D97-AF65-F5344CB8AC3E}">
        <p14:creationId xmlns:p14="http://schemas.microsoft.com/office/powerpoint/2010/main" val="289189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307CE5-34AC-F377-808B-F572D7D32323}"/>
              </a:ext>
            </a:extLst>
          </p:cNvPr>
          <p:cNvSpPr>
            <a:spLocks noGrp="1"/>
          </p:cNvSpPr>
          <p:nvPr>
            <p:ph type="title"/>
          </p:nvPr>
        </p:nvSpPr>
        <p:spPr/>
        <p:txBody>
          <a:bodyPr/>
          <a:lstStyle/>
          <a:p>
            <a:r>
              <a:rPr lang="en-US" b="1" dirty="0"/>
              <a:t>WORKING PRINCIPLE</a:t>
            </a:r>
            <a:endParaRPr lang="en-IN" b="1" dirty="0"/>
          </a:p>
        </p:txBody>
      </p:sp>
      <p:sp>
        <p:nvSpPr>
          <p:cNvPr id="3" name="Content Placeholder 2">
            <a:extLst>
              <a:ext uri="{FF2B5EF4-FFF2-40B4-BE49-F238E27FC236}">
                <a16:creationId xmlns:a16="http://schemas.microsoft.com/office/drawing/2014/main" xmlns="" id="{1F94939C-0208-AAE0-C6F9-9DFEC75C1729}"/>
              </a:ext>
            </a:extLst>
          </p:cNvPr>
          <p:cNvSpPr>
            <a:spLocks noGrp="1"/>
          </p:cNvSpPr>
          <p:nvPr>
            <p:ph idx="1"/>
          </p:nvPr>
        </p:nvSpPr>
        <p:spPr/>
        <p:txBody>
          <a:bodyPr>
            <a:normAutofit/>
          </a:bodyPr>
          <a:lstStyle/>
          <a:p>
            <a:pPr>
              <a:buFont typeface="Arial" panose="020B0604020202020204" pitchFamily="34" charset="0"/>
              <a:buChar char="•"/>
            </a:pPr>
            <a:r>
              <a:rPr lang="en-US" b="1" dirty="0"/>
              <a:t>Gas Sensors</a:t>
            </a:r>
            <a:r>
              <a:rPr lang="en-US" dirty="0"/>
              <a:t>: Use of a gas sensor (e.g., MQ-6) to detect the presence of LPG in the air.</a:t>
            </a:r>
          </a:p>
          <a:p>
            <a:pPr>
              <a:buFont typeface="Arial" panose="020B0604020202020204" pitchFamily="34" charset="0"/>
              <a:buChar char="•"/>
            </a:pPr>
            <a:r>
              <a:rPr lang="en-US" b="1" dirty="0"/>
              <a:t>Microcontroller</a:t>
            </a:r>
            <a:r>
              <a:rPr lang="en-US" dirty="0"/>
              <a:t>: The sensor data is sent to a microcontroller (e.g., Arduino) for processing.</a:t>
            </a:r>
          </a:p>
          <a:p>
            <a:pPr>
              <a:buFont typeface="Arial" panose="020B0604020202020204" pitchFamily="34" charset="0"/>
              <a:buChar char="•"/>
            </a:pPr>
            <a:r>
              <a:rPr lang="en-US" b="1" dirty="0"/>
              <a:t>Alarm Activation</a:t>
            </a:r>
            <a:r>
              <a:rPr lang="en-US" dirty="0"/>
              <a:t>: If the gas concentration exceeds a threshold, the microcontroller triggers an alarm (buzzer, LED indicator).</a:t>
            </a:r>
          </a:p>
          <a:p>
            <a:pPr>
              <a:buFont typeface="Arial" panose="020B0604020202020204" pitchFamily="34" charset="0"/>
              <a:buChar char="•"/>
            </a:pPr>
            <a:r>
              <a:rPr lang="en-US" b="1" dirty="0"/>
              <a:t>Safety Measures</a:t>
            </a:r>
            <a:r>
              <a:rPr lang="en-US" dirty="0"/>
              <a:t>: The system can also trigger a ventilation system or shut off the gas supply in advanced systems.</a:t>
            </a:r>
          </a:p>
        </p:txBody>
      </p:sp>
    </p:spTree>
    <p:extLst>
      <p:ext uri="{BB962C8B-B14F-4D97-AF65-F5344CB8AC3E}">
        <p14:creationId xmlns:p14="http://schemas.microsoft.com/office/powerpoint/2010/main" val="166756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51BAF-67E4-AEA1-5737-90FE491A8441}"/>
              </a:ext>
            </a:extLst>
          </p:cNvPr>
          <p:cNvSpPr>
            <a:spLocks noGrp="1"/>
          </p:cNvSpPr>
          <p:nvPr>
            <p:ph type="title"/>
          </p:nvPr>
        </p:nvSpPr>
        <p:spPr/>
        <p:txBody>
          <a:bodyPr/>
          <a:lstStyle/>
          <a:p>
            <a:r>
              <a:rPr lang="en-US" b="1" dirty="0"/>
              <a:t>SYSTEM COMPONENTS</a:t>
            </a:r>
            <a:endParaRPr lang="en-IN" b="1" dirty="0"/>
          </a:p>
        </p:txBody>
      </p:sp>
      <p:sp>
        <p:nvSpPr>
          <p:cNvPr id="3" name="Content Placeholder 2">
            <a:extLst>
              <a:ext uri="{FF2B5EF4-FFF2-40B4-BE49-F238E27FC236}">
                <a16:creationId xmlns:a16="http://schemas.microsoft.com/office/drawing/2014/main" xmlns="" id="{87CA1F9E-EDD0-76BD-812A-FD2251035265}"/>
              </a:ext>
            </a:extLst>
          </p:cNvPr>
          <p:cNvSpPr>
            <a:spLocks noGrp="1"/>
          </p:cNvSpPr>
          <p:nvPr>
            <p:ph idx="1"/>
          </p:nvPr>
        </p:nvSpPr>
        <p:spPr>
          <a:xfrm>
            <a:off x="2659111" y="1451728"/>
            <a:ext cx="8845501" cy="3639362"/>
          </a:xfrm>
        </p:spPr>
        <p:txBody>
          <a:bodyPr>
            <a:normAutofit/>
          </a:bodyPr>
          <a:lstStyle/>
          <a:p>
            <a:pPr marL="0" indent="0">
              <a:buNone/>
            </a:pPr>
            <a:endParaRPr lang="en-US" b="1" dirty="0"/>
          </a:p>
          <a:p>
            <a:pPr>
              <a:buFont typeface="Arial" panose="020B0604020202020204" pitchFamily="34" charset="0"/>
              <a:buChar char="•"/>
            </a:pPr>
            <a:r>
              <a:rPr lang="en-US" b="1" dirty="0"/>
              <a:t>Gas Sensor (MQ-6)</a:t>
            </a:r>
            <a:r>
              <a:rPr lang="en-US" dirty="0"/>
              <a:t>: Detects the concentration of LPG in the air.</a:t>
            </a:r>
          </a:p>
          <a:p>
            <a:pPr>
              <a:buFont typeface="Arial" panose="020B0604020202020204" pitchFamily="34" charset="0"/>
              <a:buChar char="•"/>
            </a:pPr>
            <a:r>
              <a:rPr lang="en-US" b="1" dirty="0"/>
              <a:t>Microcontroller (Arduino Uno)</a:t>
            </a:r>
            <a:r>
              <a:rPr lang="en-US" dirty="0"/>
              <a:t>: Acts as the brain of the system, processing sensor data.</a:t>
            </a:r>
          </a:p>
          <a:p>
            <a:pPr>
              <a:buFont typeface="Arial" panose="020B0604020202020204" pitchFamily="34" charset="0"/>
              <a:buChar char="•"/>
            </a:pPr>
            <a:r>
              <a:rPr lang="en-US" b="1" dirty="0"/>
              <a:t>Buzzer</a:t>
            </a:r>
            <a:r>
              <a:rPr lang="en-US" dirty="0"/>
              <a:t>: Provides an audio signal when LPG is detected.</a:t>
            </a:r>
          </a:p>
          <a:p>
            <a:pPr>
              <a:buFont typeface="Arial" panose="020B0604020202020204" pitchFamily="34" charset="0"/>
              <a:buChar char="•"/>
            </a:pPr>
            <a:r>
              <a:rPr lang="en-US" b="1" dirty="0"/>
              <a:t>LED Indicator</a:t>
            </a:r>
            <a:r>
              <a:rPr lang="en-US" dirty="0"/>
              <a:t>: Lights up to indicate the status of leakage (e.g., red for leakage, green for safe).</a:t>
            </a:r>
          </a:p>
          <a:p>
            <a:pPr>
              <a:buFont typeface="Arial" panose="020B0604020202020204" pitchFamily="34" charset="0"/>
              <a:buChar char="•"/>
            </a:pPr>
            <a:r>
              <a:rPr lang="en-US" b="1" dirty="0"/>
              <a:t>Power Supply</a:t>
            </a:r>
            <a:r>
              <a:rPr lang="en-US" dirty="0"/>
              <a:t>: 5V DC supply for the system.</a:t>
            </a:r>
          </a:p>
        </p:txBody>
      </p:sp>
    </p:spTree>
    <p:extLst>
      <p:ext uri="{BB962C8B-B14F-4D97-AF65-F5344CB8AC3E}">
        <p14:creationId xmlns:p14="http://schemas.microsoft.com/office/powerpoint/2010/main" val="210823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1F4A1-33A8-3C0A-938D-91597F889AFB}"/>
              </a:ext>
            </a:extLst>
          </p:cNvPr>
          <p:cNvSpPr>
            <a:spLocks noGrp="1"/>
          </p:cNvSpPr>
          <p:nvPr>
            <p:ph type="title"/>
          </p:nvPr>
        </p:nvSpPr>
        <p:spPr/>
        <p:txBody>
          <a:bodyPr/>
          <a:lstStyle/>
          <a:p>
            <a:r>
              <a:rPr lang="en-US" sz="3600" b="1" dirty="0"/>
              <a:t>Working of the System</a:t>
            </a:r>
          </a:p>
        </p:txBody>
      </p:sp>
      <p:sp>
        <p:nvSpPr>
          <p:cNvPr id="3" name="Content Placeholder 2">
            <a:extLst>
              <a:ext uri="{FF2B5EF4-FFF2-40B4-BE49-F238E27FC236}">
                <a16:creationId xmlns:a16="http://schemas.microsoft.com/office/drawing/2014/main" xmlns="" id="{C508495C-5068-28D3-07D9-1AA7E6A26252}"/>
              </a:ext>
            </a:extLst>
          </p:cNvPr>
          <p:cNvSpPr>
            <a:spLocks noGrp="1"/>
          </p:cNvSpPr>
          <p:nvPr>
            <p:ph idx="1"/>
          </p:nvPr>
        </p:nvSpPr>
        <p:spPr/>
        <p:txBody>
          <a:bodyPr>
            <a:normAutofit/>
          </a:bodyPr>
          <a:lstStyle/>
          <a:p>
            <a:pPr>
              <a:buFont typeface="Arial" panose="020B0604020202020204" pitchFamily="34" charset="0"/>
              <a:buChar char="•"/>
            </a:pPr>
            <a:r>
              <a:rPr lang="en-US" sz="2000" b="1" dirty="0"/>
              <a:t>Step 1</a:t>
            </a:r>
            <a:r>
              <a:rPr lang="en-US" sz="2000" dirty="0"/>
              <a:t>: The gas sensor continuously monitors the air for LPG concentration.</a:t>
            </a:r>
          </a:p>
          <a:p>
            <a:pPr>
              <a:buFont typeface="Arial" panose="020B0604020202020204" pitchFamily="34" charset="0"/>
              <a:buChar char="•"/>
            </a:pPr>
            <a:r>
              <a:rPr lang="en-US" sz="2000" b="1" dirty="0"/>
              <a:t>Step 2</a:t>
            </a:r>
            <a:r>
              <a:rPr lang="en-US" sz="2000" dirty="0"/>
              <a:t>: When LPG is detected, the sensor sends a signal to the microcontroller.</a:t>
            </a:r>
          </a:p>
          <a:p>
            <a:pPr>
              <a:buFont typeface="Arial" panose="020B0604020202020204" pitchFamily="34" charset="0"/>
              <a:buChar char="•"/>
            </a:pPr>
            <a:r>
              <a:rPr lang="en-US" sz="2000" b="1" dirty="0"/>
              <a:t>Step 3</a:t>
            </a:r>
            <a:r>
              <a:rPr lang="en-US" sz="2000" dirty="0"/>
              <a:t>: The microcontroller processes the sensor signal and checks if the gas level is above a predefined threshold.</a:t>
            </a:r>
          </a:p>
          <a:p>
            <a:pPr>
              <a:buFont typeface="Arial" panose="020B0604020202020204" pitchFamily="34" charset="0"/>
              <a:buChar char="•"/>
            </a:pPr>
            <a:r>
              <a:rPr lang="en-US" sz="2000" b="1" dirty="0"/>
              <a:t>Step 4</a:t>
            </a:r>
            <a:r>
              <a:rPr lang="en-US" sz="2000" dirty="0"/>
              <a:t>: If leakage is detected, the microcontroller activates the buzzer and LED indicator.</a:t>
            </a:r>
          </a:p>
          <a:p>
            <a:pPr>
              <a:buFont typeface="Arial" panose="020B0604020202020204" pitchFamily="34" charset="0"/>
              <a:buChar char="•"/>
            </a:pPr>
            <a:r>
              <a:rPr lang="en-US" sz="2000" b="1" dirty="0"/>
              <a:t>Step 5</a:t>
            </a:r>
            <a:r>
              <a:rPr lang="en-US" sz="2000" dirty="0"/>
              <a:t>: The system continues to monitor until the gas level returns to safe levels.</a:t>
            </a:r>
          </a:p>
        </p:txBody>
      </p:sp>
    </p:spTree>
    <p:extLst>
      <p:ext uri="{BB962C8B-B14F-4D97-AF65-F5344CB8AC3E}">
        <p14:creationId xmlns:p14="http://schemas.microsoft.com/office/powerpoint/2010/main" val="34369373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339</TotalTime>
  <Words>960</Words>
  <Application>Microsoft Office PowerPoint</Application>
  <PresentationFormat>Custom</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 </vt:lpstr>
      <vt:lpstr>ABSTRACT</vt:lpstr>
      <vt:lpstr>INTRODUCTION</vt:lpstr>
      <vt:lpstr>LITERATURE SURVEY </vt:lpstr>
      <vt:lpstr>Methodology</vt:lpstr>
      <vt:lpstr>Block diagram</vt:lpstr>
      <vt:lpstr>WORKING PRINCIPLE</vt:lpstr>
      <vt:lpstr>SYSTEM COMPONENTS</vt:lpstr>
      <vt:lpstr>Working of the System</vt:lpstr>
      <vt:lpstr>Estimated Total Cost: </vt:lpstr>
      <vt:lpstr>Advantages</vt:lpstr>
      <vt:lpstr>APPLICATION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VARSHA</dc:creator>
  <cp:lastModifiedBy>HP</cp:lastModifiedBy>
  <cp:revision>21</cp:revision>
  <dcterms:created xsi:type="dcterms:W3CDTF">2024-08-09T15:16:16Z</dcterms:created>
  <dcterms:modified xsi:type="dcterms:W3CDTF">2024-11-15T04:10:43Z</dcterms:modified>
</cp:coreProperties>
</file>