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21" r:id="rId6"/>
    <p:sldId id="322" r:id="rId7"/>
    <p:sldId id="323" r:id="rId8"/>
    <p:sldId id="276" r:id="rId9"/>
    <p:sldId id="259" r:id="rId10"/>
    <p:sldId id="308" r:id="rId11"/>
    <p:sldId id="324" r:id="rId12"/>
    <p:sldId id="260" r:id="rId13"/>
    <p:sldId id="309" r:id="rId14"/>
    <p:sldId id="261" r:id="rId15"/>
    <p:sldId id="275" r:id="rId16"/>
    <p:sldId id="277" r:id="rId17"/>
    <p:sldId id="270" r:id="rId18"/>
    <p:sldId id="263" r:id="rId19"/>
    <p:sldId id="264" r:id="rId20"/>
    <p:sldId id="268" r:id="rId21"/>
    <p:sldId id="265"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shal%20C%20V\Desktop\Capstone-Project\review%200\tas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ltLang="en-US"/>
              <a:t>Project Timeline</a:t>
            </a:r>
            <a:endParaRPr lang="en-IN" altLang="en-US"/>
          </a:p>
        </c:rich>
      </c:tx>
      <c:layout/>
      <c:overlay val="0"/>
      <c:spPr>
        <a:noFill/>
        <a:ln>
          <a:noFill/>
        </a:ln>
        <a:effectLst/>
      </c:spPr>
    </c:title>
    <c:autoTitleDeleted val="0"/>
    <c:plotArea>
      <c:layout>
        <c:manualLayout>
          <c:layoutTarget val="inner"/>
          <c:xMode val="edge"/>
          <c:yMode val="edge"/>
          <c:x val="0.180868421052632"/>
          <c:y val="0.184027777777778"/>
          <c:w val="0.771236842105263"/>
          <c:h val="0.605648148148148"/>
        </c:manualLayout>
      </c:layout>
      <c:barChart>
        <c:barDir val="bar"/>
        <c:grouping val="stacked"/>
        <c:varyColors val="0"/>
        <c:ser>
          <c:idx val="0"/>
          <c:order val="0"/>
          <c:tx>
            <c:strRef>
              <c:f>[task.xlsx]Sheet1!$B$2</c:f>
              <c:strCache>
                <c:ptCount val="1"/>
                <c:pt idx="0">
                  <c:v>Start-Dates</c:v>
                </c:pt>
              </c:strCache>
            </c:strRef>
          </c:tx>
          <c:spPr>
            <a:noFill/>
            <a:ln w="12700" cmpd="sng">
              <a:noFill/>
              <a:prstDash val="solid"/>
            </a:ln>
            <a:effectLst/>
          </c:spPr>
          <c:invertIfNegative val="0"/>
          <c:dLbls>
            <c:delete val="1"/>
          </c:dLbls>
          <c:errBars>
            <c:errBarType val="both"/>
            <c:errValType val="stdErr"/>
            <c:noEndCap val="0"/>
            <c:spPr>
              <a:noFill/>
              <a:ln w="9525" cap="flat" cmpd="sng" algn="ctr">
                <a:solidFill>
                  <a:schemeClr val="tx1">
                    <a:lumMod val="65000"/>
                    <a:lumOff val="35000"/>
                  </a:schemeClr>
                </a:solidFill>
                <a:round/>
              </a:ln>
              <a:effectLst/>
            </c:spPr>
          </c:errBars>
          <c:cat>
            <c:strRef>
              <c:f>[task.xlsx]Sheet1!$A$3:$A$7</c:f>
              <c:strCache>
                <c:ptCount val="5"/>
                <c:pt idx="0">
                  <c:v>Review-0</c:v>
                </c:pt>
                <c:pt idx="1">
                  <c:v>Review-1</c:v>
                </c:pt>
                <c:pt idx="2">
                  <c:v>Review-2</c:v>
                </c:pt>
                <c:pt idx="3">
                  <c:v>Review-3</c:v>
                </c:pt>
                <c:pt idx="4">
                  <c:v>Final Viva-voce</c:v>
                </c:pt>
              </c:strCache>
            </c:strRef>
          </c:cat>
          <c:val>
            <c:numRef>
              <c:f>[task.xlsx]Sheet1!$B$3:$B$7</c:f>
              <c:numCache>
                <c:formatCode>dd/mmm</c:formatCode>
                <c:ptCount val="5"/>
                <c:pt idx="0">
                  <c:v>45686</c:v>
                </c:pt>
                <c:pt idx="1">
                  <c:v>45706</c:v>
                </c:pt>
                <c:pt idx="2">
                  <c:v>45733</c:v>
                </c:pt>
                <c:pt idx="3">
                  <c:v>45763</c:v>
                </c:pt>
                <c:pt idx="4">
                  <c:v>45787</c:v>
                </c:pt>
              </c:numCache>
            </c:numRef>
          </c:val>
        </c:ser>
        <c:ser>
          <c:idx val="1"/>
          <c:order val="1"/>
          <c:tx>
            <c:strRef>
              <c:f>[task.xlsx]Sheet1!$D$2</c:f>
              <c:strCache>
                <c:ptCount val="1"/>
                <c:pt idx="0">
                  <c:v>Duration</c:v>
                </c:pt>
              </c:strCache>
            </c:strRef>
          </c:tx>
          <c:spPr>
            <a:solidFill>
              <a:schemeClr val="accent2"/>
            </a:solidFill>
            <a:ln>
              <a:noFill/>
            </a:ln>
            <a:effectLst/>
          </c:spPr>
          <c:invertIfNegative val="0"/>
          <c:dLbls>
            <c:delete val="1"/>
          </c:dLbls>
          <c:errBars>
            <c:errBarType val="both"/>
            <c:errValType val="stdErr"/>
            <c:noEndCap val="0"/>
            <c:spPr>
              <a:noFill/>
              <a:ln w="9525" cap="flat" cmpd="sng" algn="ctr">
                <a:solidFill>
                  <a:schemeClr val="tx1">
                    <a:lumMod val="65000"/>
                    <a:lumOff val="35000"/>
                  </a:schemeClr>
                </a:solidFill>
                <a:round/>
              </a:ln>
              <a:effectLst/>
            </c:spPr>
          </c:errBars>
          <c:cat>
            <c:strRef>
              <c:f>[task.xlsx]Sheet1!$A$3:$A$7</c:f>
              <c:strCache>
                <c:ptCount val="5"/>
                <c:pt idx="0">
                  <c:v>Review-0</c:v>
                </c:pt>
                <c:pt idx="1">
                  <c:v>Review-1</c:v>
                </c:pt>
                <c:pt idx="2">
                  <c:v>Review-2</c:v>
                </c:pt>
                <c:pt idx="3">
                  <c:v>Review-3</c:v>
                </c:pt>
                <c:pt idx="4">
                  <c:v>Final Viva-voce</c:v>
                </c:pt>
              </c:strCache>
            </c:strRef>
          </c:cat>
          <c:val>
            <c:numRef>
              <c:f>[task.xlsx]Sheet1!$D$3:$D$7</c:f>
              <c:numCache>
                <c:formatCode>General</c:formatCode>
                <c:ptCount val="5"/>
                <c:pt idx="0">
                  <c:v>3</c:v>
                </c:pt>
                <c:pt idx="1">
                  <c:v>4</c:v>
                </c:pt>
                <c:pt idx="2">
                  <c:v>5</c:v>
                </c:pt>
                <c:pt idx="3">
                  <c:v>4</c:v>
                </c:pt>
                <c:pt idx="4">
                  <c:v>8</c:v>
                </c:pt>
              </c:numCache>
            </c:numRef>
          </c:val>
        </c:ser>
        <c:dLbls>
          <c:showLegendKey val="0"/>
          <c:showVal val="0"/>
          <c:showCatName val="0"/>
          <c:showSerName val="0"/>
          <c:showPercent val="0"/>
          <c:showBubbleSize val="0"/>
        </c:dLbls>
        <c:gapWidth val="140"/>
        <c:overlap val="100"/>
        <c:axId val="651344841"/>
        <c:axId val="990460288"/>
      </c:barChart>
      <c:catAx>
        <c:axId val="651344841"/>
        <c:scaling>
          <c:orientation val="minMax"/>
        </c:scaling>
        <c:delete val="0"/>
        <c:axPos val="l"/>
        <c:majorGridlines>
          <c:spPr>
            <a:ln w="9525" cap="flat" cmpd="sng" algn="ctr">
              <a:solidFill>
                <a:schemeClr val="lt1">
                  <a:lumMod val="902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90460288"/>
        <c:crosses val="autoZero"/>
        <c:auto val="1"/>
        <c:lblAlgn val="ctr"/>
        <c:lblOffset val="100"/>
        <c:noMultiLvlLbl val="0"/>
      </c:catAx>
      <c:valAx>
        <c:axId val="990460288"/>
        <c:scaling>
          <c:orientation val="minMax"/>
          <c:max val="45800"/>
          <c:min val="45675"/>
        </c:scaling>
        <c:delete val="0"/>
        <c:axPos val="b"/>
        <c:majorGridlines>
          <c:spPr>
            <a:ln w="9525" cap="flat" cmpd="sng" algn="ctr">
              <a:solidFill>
                <a:schemeClr val="bg1"/>
              </a:solidFill>
              <a:round/>
            </a:ln>
            <a:effectLst/>
          </c:spPr>
        </c:majorGridlines>
        <c:minorGridlines>
          <c:spPr>
            <a:ln w="9525" cap="flat" cmpd="sng" algn="ctr">
              <a:solidFill>
                <a:schemeClr val="tx1">
                  <a:lumMod val="5000"/>
                  <a:lumOff val="95000"/>
                </a:schemeClr>
              </a:solidFill>
              <a:round/>
            </a:ln>
            <a:effectLst/>
          </c:spPr>
        </c:minorGridlines>
        <c:numFmt formatCode="d/mmm"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51344841"/>
        <c:crosses val="autoZero"/>
        <c:crossBetween val="between"/>
      </c:valAx>
      <c:dTable>
        <c:showHorzBorder val="1"/>
        <c:showVertBorder val="1"/>
        <c:showOutline val="1"/>
        <c:showKeys val="1"/>
        <c:spPr>
          <a:noFill/>
          <a:ln w="0" cap="rnd" cmpd="sng" algn="ctr">
            <a:solidFill>
              <a:schemeClr val="bg1">
                <a:lumMod val="50000"/>
              </a:schemeClr>
            </a:solidFill>
            <a:prstDash val="solid"/>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plotVisOnly val="1"/>
    <c:dispBlanksAs val="gap"/>
    <c:showDLblsOverMax val="0"/>
    <c:extLst>
      <c:ext uri="{0b15fc19-7d7d-44ad-8c2d-2c3a37ce22c3}">
        <chartProps xmlns="https://web.wps.cn/et/2018/main" chartId="{04e2f3f1-fb3c-4921-bfd4-19226e0c1cd6}"/>
      </c:ext>
    </c:extLst>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matchingName="Picture with Caption">
  <p:cSld name="1_Picture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s://github.com/Mohancv2003/CCS-G15-Final_project" TargetMode="External"/><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dgs.un.org/goals%0d" TargetMode="External"/><Relationship Id="rId2" Type="http://schemas.openxmlformats.org/officeDocument/2006/relationships/hyperlink" Target="%20https:/pypi.org/project/mediapipe/" TargetMode="External"/><Relationship Id="rId1" Type="http://schemas.openxmlformats.org/officeDocument/2006/relationships/hyperlink" Target="https://ieeexplore.ieee.org/Xplore/home.j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US" dirty="0">
                <a:solidFill>
                  <a:schemeClr val="tx1"/>
                </a:solidFill>
                <a:latin typeface="Cambria" panose="02040503050406030204" pitchFamily="18" charset="0"/>
                <a:ea typeface="Cambria" panose="02040503050406030204" pitchFamily="18" charset="0"/>
              </a:rPr>
              <a:t>An User-friendly body posture recognizing and guiding system for accurate health care test results</a:t>
            </a:r>
            <a:endParaRPr lang="en-US" altLang="en-US"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1029864" y="19610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sym typeface="+mn-ea"/>
              </a:rPr>
              <a:t>Batch Number:</a:t>
            </a:r>
            <a:r>
              <a:rPr lang="en-IN" altLang="en-GB" dirty="0">
                <a:latin typeface="Cambria" panose="02040503050406030204" pitchFamily="18" charset="0"/>
                <a:ea typeface="Cambria" panose="02040503050406030204" pitchFamily="18" charset="0"/>
                <a:sym typeface="+mn-ea"/>
              </a:rPr>
              <a:t> CCS-G15</a:t>
            </a: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Ms.Sterlin Minish T N</a:t>
            </a:r>
            <a:endParaRPr lang="en-GB" sz="2000" b="1" i="0" u="none" strike="noStrike" cap="none"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60000"/>
          </a:bodyPr>
          <a:lstStyle/>
          <a:p>
            <a:pPr marL="0" marR="0" lvl="0" indent="0" algn="ctr" rtl="0">
              <a:spcBef>
                <a:spcPts val="0"/>
              </a:spcBef>
              <a:spcAft>
                <a:spcPts val="0"/>
              </a:spcAft>
              <a:buClr>
                <a:srgbClr val="17365D"/>
              </a:buClr>
              <a:buSzPct val="100000"/>
              <a:buFont typeface="Arial" panose="020B0604020202020204"/>
              <a:buNone/>
            </a:pP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Voce</a:t>
            </a:r>
            <a:endPar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77329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OMPUTER SCIENCE AND ENGINEERING - CYBER SECURITY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pt-BR" sz="2000" b="1" dirty="0">
                <a:latin typeface="Cambria" panose="02040503050406030204" pitchFamily="18" charset="0"/>
                <a:ea typeface="Cambria" panose="02040503050406030204" pitchFamily="18" charset="0"/>
                <a:cs typeface="Verdana" panose="020B0604030504040204"/>
                <a:sym typeface="Verdana" panose="020B0604030504040204"/>
              </a:rPr>
              <a:t>Dr. Ananda Raj S P</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Sharmasth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custDataLst>
              <p:tags r:id="rId1"/>
            </p:custDataLst>
          </p:nvPr>
        </p:nvGraphicFramePr>
        <p:xfrm>
          <a:off x="436245" y="2418080"/>
          <a:ext cx="5157470" cy="2194560"/>
        </p:xfrm>
        <a:graphic>
          <a:graphicData uri="http://schemas.openxmlformats.org/drawingml/2006/table">
            <a:tbl>
              <a:tblPr firstRow="1" bandRow="1">
                <a:tableStyleId>{3C2FFA5D-87B4-456A-9821-1D502468CF0F}</a:tableStyleId>
              </a:tblPr>
              <a:tblGrid>
                <a:gridCol w="2070735"/>
                <a:gridCol w="3086735"/>
              </a:tblGrid>
              <a:tr h="365760">
                <a:tc>
                  <a:txBody>
                    <a:bodyPr/>
                    <a:lstStyle/>
                    <a:p>
                      <a:pPr algn="ctr"/>
                      <a:r>
                        <a:rPr lang="en-IN" sz="1600" b="1"/>
                        <a:t>Roll Number</a:t>
                      </a:r>
                      <a:endParaRPr lang="en-IN" sz="1600" b="1"/>
                    </a:p>
                  </a:txBody>
                  <a:tcPr/>
                </a:tc>
                <a:tc>
                  <a:txBody>
                    <a:bodyPr/>
                    <a:lstStyle/>
                    <a:p>
                      <a:pPr algn="ctr"/>
                      <a:r>
                        <a:rPr lang="en-US"/>
                        <a:t>   </a:t>
                      </a:r>
                      <a:r>
                        <a:rPr lang="en-US" sz="1600" b="1"/>
                        <a:t>Student Name</a:t>
                      </a:r>
                      <a:endParaRPr lang="en-IN" sz="1600" b="1"/>
                    </a:p>
                  </a:txBody>
                  <a:tcPr/>
                </a:tc>
              </a:tr>
              <a:tr h="365760">
                <a:tc>
                  <a:txBody>
                    <a:bodyPr/>
                    <a:lstStyle/>
                    <a:p>
                      <a:pPr algn="ctr"/>
                      <a:r>
                        <a:rPr lang="en-IN" sz="1600" dirty="0"/>
                        <a:t>20211CCS0124</a:t>
                      </a:r>
                      <a:endParaRPr lang="en-IN" sz="1600" dirty="0"/>
                    </a:p>
                  </a:txBody>
                  <a:tcPr/>
                </a:tc>
                <a:tc>
                  <a:txBody>
                    <a:bodyPr/>
                    <a:lstStyle/>
                    <a:p>
                      <a:pPr algn="ctr"/>
                      <a:r>
                        <a:rPr lang="en-IN" sz="1600" dirty="0"/>
                        <a:t>SANKETH S</a:t>
                      </a:r>
                      <a:endParaRPr lang="en-IN" sz="1600" dirty="0"/>
                    </a:p>
                  </a:txBody>
                  <a:tcPr/>
                </a:tc>
              </a:tr>
              <a:tr h="365760">
                <a:tc>
                  <a:txBody>
                    <a:bodyPr/>
                    <a:lstStyle/>
                    <a:p>
                      <a:pPr algn="ctr"/>
                      <a:r>
                        <a:rPr lang="en-IN" sz="1600" dirty="0"/>
                        <a:t>20211CCS0133</a:t>
                      </a:r>
                      <a:endParaRPr lang="en-IN" sz="1600" dirty="0"/>
                    </a:p>
                  </a:txBody>
                  <a:tcPr/>
                </a:tc>
                <a:tc>
                  <a:txBody>
                    <a:bodyPr/>
                    <a:lstStyle/>
                    <a:p>
                      <a:pPr algn="ctr"/>
                      <a:r>
                        <a:rPr lang="en-IN" sz="1600" b="0" dirty="0"/>
                        <a:t>MOHAN C V</a:t>
                      </a:r>
                      <a:endParaRPr lang="en-IN" sz="1600" b="0" dirty="0"/>
                    </a:p>
                  </a:txBody>
                  <a:tcPr/>
                </a:tc>
              </a:tr>
              <a:tr h="365760">
                <a:tc>
                  <a:txBody>
                    <a:bodyPr/>
                    <a:lstStyle/>
                    <a:p>
                      <a:pPr algn="ctr">
                        <a:buNone/>
                      </a:pPr>
                      <a:r>
                        <a:rPr lang="en-IN" sz="1600" dirty="0"/>
                        <a:t>20211CCS0140</a:t>
                      </a:r>
                      <a:endParaRPr lang="en-IN" sz="1600" dirty="0"/>
                    </a:p>
                  </a:txBody>
                  <a:tcPr/>
                </a:tc>
                <a:tc>
                  <a:txBody>
                    <a:bodyPr/>
                    <a:lstStyle/>
                    <a:p>
                      <a:pPr algn="ctr">
                        <a:buNone/>
                      </a:pPr>
                      <a:r>
                        <a:rPr lang="en-IN" sz="1600" b="0" dirty="0"/>
                        <a:t>MANU K</a:t>
                      </a:r>
                      <a:endParaRPr lang="en-IN" sz="1600" b="0" dirty="0"/>
                    </a:p>
                  </a:txBody>
                  <a:tcPr/>
                </a:tc>
              </a:tr>
              <a:tr h="365760">
                <a:tc>
                  <a:txBody>
                    <a:bodyPr/>
                    <a:lstStyle/>
                    <a:p>
                      <a:pPr algn="ctr"/>
                      <a:r>
                        <a:rPr lang="en-IN" sz="1600" dirty="0"/>
                        <a:t>20211CCS0158</a:t>
                      </a:r>
                      <a:endParaRPr lang="en-IN" sz="1600" dirty="0"/>
                    </a:p>
                  </a:txBody>
                  <a:tcPr/>
                </a:tc>
                <a:tc>
                  <a:txBody>
                    <a:bodyPr/>
                    <a:lstStyle/>
                    <a:p>
                      <a:pPr algn="ctr"/>
                      <a:r>
                        <a:rPr lang="en-IN" sz="1600" dirty="0"/>
                        <a:t>SHAUN FRANKLYN </a:t>
                      </a:r>
                      <a:endParaRPr lang="en-IN" sz="1600" dirty="0"/>
                    </a:p>
                  </a:txBody>
                  <a:tcPr/>
                </a:tc>
              </a:tr>
              <a:tr h="365760">
                <a:tc>
                  <a:txBody>
                    <a:bodyPr/>
                    <a:lstStyle/>
                    <a:p>
                      <a:pPr algn="ctr"/>
                      <a:r>
                        <a:rPr lang="en-IN" sz="1600" dirty="0"/>
                        <a:t>20211CCS0190</a:t>
                      </a:r>
                      <a:endParaRPr lang="en-IN" sz="1600" dirty="0"/>
                    </a:p>
                  </a:txBody>
                  <a:tcPr/>
                </a:tc>
                <a:tc>
                  <a:txBody>
                    <a:bodyPr/>
                    <a:lstStyle/>
                    <a:p>
                      <a:pPr algn="ctr"/>
                      <a:r>
                        <a:rPr lang="en-IN" altLang="en-US" sz="1600" dirty="0"/>
                        <a:t>V </a:t>
                      </a:r>
                      <a:r>
                        <a:rPr lang="en-US" sz="1600" dirty="0"/>
                        <a:t>V</a:t>
                      </a:r>
                      <a:r>
                        <a:rPr lang="en-IN" altLang="en-US" sz="1600" dirty="0"/>
                        <a:t>ISHWA KIRAN REDDY</a:t>
                      </a:r>
                      <a:endParaRPr lang="en-IN" altLang="en-US" sz="16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a:xfrm>
            <a:off x="812800" y="1148716"/>
            <a:ext cx="10668000" cy="4952997"/>
          </a:xfrm>
        </p:spPr>
        <p:txBody>
          <a:bodyPr>
            <a:noAutofit/>
          </a:bodyPr>
          <a:lstStyle/>
          <a:p>
            <a:pPr algn="just"/>
            <a:r>
              <a:rPr lang="en-US" sz="2200" b="1" dirty="0">
                <a:latin typeface="Times New Roman" panose="02020603050405020304" charset="0"/>
                <a:cs typeface="Times New Roman" panose="02020603050405020304" charset="0"/>
              </a:rPr>
              <a:t>Develop a Non-Assisted Wellness Kiosk: </a:t>
            </a:r>
            <a:r>
              <a:rPr lang="en-US" sz="2200" dirty="0">
                <a:latin typeface="Times New Roman" panose="02020603050405020304" charset="0"/>
                <a:cs typeface="Times New Roman" panose="02020603050405020304" charset="0"/>
              </a:rPr>
              <a:t>Design and implement a self-service wellness kiosk enabling users to independently measure vital health parameters (BMI, BMC, BP, ECG, Pulse, Temperature).</a:t>
            </a:r>
            <a:endParaRPr lang="en-US" sz="2200" dirty="0">
              <a:latin typeface="Times New Roman" panose="02020603050405020304" charset="0"/>
              <a:cs typeface="Times New Roman" panose="02020603050405020304" charset="0"/>
            </a:endParaRPr>
          </a:p>
          <a:p>
            <a:pPr algn="just"/>
            <a:r>
              <a:rPr lang="en-US" sz="2200" b="1" dirty="0">
                <a:latin typeface="Times New Roman" panose="02020603050405020304" charset="0"/>
                <a:cs typeface="Times New Roman" panose="02020603050405020304" charset="0"/>
              </a:rPr>
              <a:t>Ensure Accurate Health Measurements:</a:t>
            </a:r>
            <a:r>
              <a:rPr lang="en-US" sz="2200" dirty="0">
                <a:latin typeface="Times New Roman" panose="02020603050405020304" charset="0"/>
                <a:cs typeface="Times New Roman" panose="02020603050405020304" charset="0"/>
              </a:rPr>
              <a:t> Improve the accuracy of vital health measurements by guiding users to adopt correct body postures using real-time image processing and posture analysis.</a:t>
            </a:r>
            <a:endParaRPr lang="en-US" sz="2200" dirty="0">
              <a:latin typeface="Times New Roman" panose="02020603050405020304" charset="0"/>
              <a:cs typeface="Times New Roman" panose="02020603050405020304" charset="0"/>
            </a:endParaRPr>
          </a:p>
          <a:p>
            <a:pPr algn="just"/>
            <a:r>
              <a:rPr lang="en-US" sz="2200" b="1" dirty="0">
                <a:latin typeface="Times New Roman" panose="02020603050405020304" charset="0"/>
                <a:cs typeface="Times New Roman" panose="02020603050405020304" charset="0"/>
              </a:rPr>
              <a:t>Utilize Mediapipe for Posture Detection: </a:t>
            </a:r>
            <a:r>
              <a:rPr lang="en-US" sz="2200" dirty="0">
                <a:latin typeface="Times New Roman" panose="02020603050405020304" charset="0"/>
                <a:cs typeface="Times New Roman" panose="02020603050405020304" charset="0"/>
              </a:rPr>
              <a:t>Leverage the Mediapipe framework to detect key body landmarks and ensure users maintain correct posture during health tests.</a:t>
            </a:r>
            <a:endParaRPr lang="en-US" sz="2200" dirty="0">
              <a:latin typeface="Times New Roman" panose="02020603050405020304" charset="0"/>
              <a:cs typeface="Times New Roman" panose="02020603050405020304" charset="0"/>
            </a:endParaRPr>
          </a:p>
          <a:p>
            <a:pPr algn="just"/>
            <a:r>
              <a:rPr lang="en-US" sz="2200" b="1" dirty="0">
                <a:latin typeface="Times New Roman" panose="02020603050405020304" charset="0"/>
                <a:cs typeface="Times New Roman" panose="02020603050405020304" charset="0"/>
              </a:rPr>
              <a:t>Provide Real-Time Feedback:</a:t>
            </a:r>
            <a:r>
              <a:rPr lang="en-US" sz="2200" dirty="0">
                <a:latin typeface="Times New Roman" panose="02020603050405020304" charset="0"/>
                <a:cs typeface="Times New Roman" panose="02020603050405020304" charset="0"/>
              </a:rPr>
              <a:t> Develop a system analyzing user posture in real-time and providing immediate visual or auditory feedback to correct deviations from required posture for each health test.</a:t>
            </a:r>
            <a:endParaRPr lang="en-US" sz="22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b="1" dirty="0">
                <a:latin typeface="Times New Roman" panose="02020603050405020304" charset="0"/>
                <a:cs typeface="Times New Roman" panose="02020603050405020304" charset="0"/>
                <a:sym typeface="+mn-ea"/>
              </a:rPr>
              <a:t>Enhance User Experience through Automation: </a:t>
            </a:r>
            <a:r>
              <a:rPr lang="en-US" sz="2200" dirty="0">
                <a:latin typeface="Times New Roman" panose="02020603050405020304" charset="0"/>
                <a:cs typeface="Times New Roman" panose="02020603050405020304" charset="0"/>
                <a:sym typeface="+mn-ea"/>
              </a:rPr>
              <a:t>Create a user-friendly, fully automated system for seamless operation, accurately guiding users without medical personnel assistance.</a:t>
            </a:r>
            <a:endParaRPr lang="en-US" sz="2200" dirty="0">
              <a:latin typeface="Times New Roman" panose="02020603050405020304" charset="0"/>
              <a:cs typeface="Times New Roman" panose="02020603050405020304" charset="0"/>
              <a:sym typeface="+mn-ea"/>
            </a:endParaRPr>
          </a:p>
          <a:p>
            <a:pPr algn="just"/>
            <a:r>
              <a:rPr lang="en-US" sz="2200" b="1" dirty="0">
                <a:latin typeface="Times New Roman" panose="02020603050405020304" charset="0"/>
                <a:cs typeface="Times New Roman" panose="02020603050405020304" charset="0"/>
                <a:sym typeface="+mn-ea"/>
              </a:rPr>
              <a:t>Implement a Flexible Posture Correction System:</a:t>
            </a:r>
            <a:r>
              <a:rPr lang="en-US" sz="2200" dirty="0">
                <a:latin typeface="Times New Roman" panose="02020603050405020304" charset="0"/>
                <a:cs typeface="Times New Roman" panose="02020603050405020304" charset="0"/>
                <a:sym typeface="+mn-ea"/>
              </a:rPr>
              <a:t> Develop a posture correction mechanism adaptable to various body types and health tests, providing tailored corrections based on individual deviations.</a:t>
            </a:r>
            <a:endParaRPr lang="en-US" sz="2200" dirty="0">
              <a:latin typeface="Times New Roman" panose="02020603050405020304" charset="0"/>
              <a:cs typeface="Times New Roman" panose="02020603050405020304" charset="0"/>
              <a:sym typeface="+mn-ea"/>
            </a:endParaRPr>
          </a:p>
          <a:p>
            <a:pPr algn="just"/>
            <a:r>
              <a:rPr lang="en-US" sz="2200" b="1" dirty="0">
                <a:latin typeface="Times New Roman" panose="02020603050405020304" charset="0"/>
                <a:cs typeface="Times New Roman" panose="02020603050405020304" charset="0"/>
                <a:sym typeface="+mn-ea"/>
              </a:rPr>
              <a:t>Improve Health Awareness:</a:t>
            </a:r>
            <a:r>
              <a:rPr lang="en-US" sz="2200" dirty="0">
                <a:latin typeface="Times New Roman" panose="02020603050405020304" charset="0"/>
                <a:cs typeface="Times New Roman" panose="02020603050405020304" charset="0"/>
                <a:sym typeface="+mn-ea"/>
              </a:rPr>
              <a:t> Promote better health awareness by educating users on the importance of correct posture during health tests, contributing to more accurate monitoring and healthier lifestyles.</a:t>
            </a:r>
            <a:endParaRPr lang="en-US" sz="22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a:xfrm>
            <a:off x="812800" y="1026796"/>
            <a:ext cx="10668000" cy="4952997"/>
          </a:xfrm>
        </p:spPr>
        <p:txBody>
          <a:bodyPr>
            <a:noAutofit/>
          </a:bodyPr>
          <a:lstStyle/>
          <a:p>
            <a:pPr algn="just">
              <a:buFont typeface="Wingdings" panose="05000000000000000000" charset="0"/>
              <a:buChar char="Ø"/>
            </a:pPr>
            <a:r>
              <a:rPr lang="en-GB" sz="1500" b="1">
                <a:latin typeface="Times New Roman" panose="02020603050405020304" charset="0"/>
                <a:cs typeface="Times New Roman" panose="02020603050405020304" charset="0"/>
              </a:rPr>
              <a:t>Image Capture and Processing Module</a:t>
            </a:r>
            <a:endParaRPr lang="en-GB" sz="1500" b="1">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Overview:</a:t>
            </a:r>
            <a:endParaRPr lang="en-GB" sz="1500" b="1">
              <a:latin typeface="Times New Roman" panose="02020603050405020304" charset="0"/>
              <a:cs typeface="Times New Roman" panose="02020603050405020304" charset="0"/>
            </a:endParaRPr>
          </a:p>
          <a:p>
            <a:pPr marL="0" indent="0" algn="just">
              <a:buNone/>
            </a:pPr>
            <a:r>
              <a:rPr lang="en-GB" sz="1500">
                <a:latin typeface="Times New Roman" panose="02020603050405020304" charset="0"/>
                <a:cs typeface="Times New Roman" panose="02020603050405020304" charset="0"/>
              </a:rPr>
              <a:t>This module captures images of the user's posture using an integrated camera system and processes them using computer vision techniques.</a:t>
            </a:r>
            <a:endParaRPr lang="en-GB" sz="1500">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Features:</a:t>
            </a:r>
            <a:endParaRPr lang="en-GB" sz="1500" b="1">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Utilizes the Mediapipe framework for landmark detection of key body parts (e.g., hands, legs, torso).</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Extracts posture-related features such as the angle of joints and alignment of body parts.</a:t>
            </a:r>
            <a:endParaRPr lang="en-GB" sz="1500">
              <a:latin typeface="Times New Roman" panose="02020603050405020304" charset="0"/>
              <a:cs typeface="Times New Roman" panose="02020603050405020304" charset="0"/>
            </a:endParaRPr>
          </a:p>
          <a:p>
            <a:pPr marL="0" indent="0" algn="just">
              <a:buNone/>
            </a:pPr>
            <a:endParaRPr lang="en-GB" sz="1500">
              <a:latin typeface="Times New Roman" panose="02020603050405020304" charset="0"/>
              <a:cs typeface="Times New Roman" panose="02020603050405020304" charset="0"/>
            </a:endParaRPr>
          </a:p>
          <a:p>
            <a:pPr algn="just">
              <a:buFont typeface="Wingdings" panose="05000000000000000000" charset="0"/>
              <a:buChar char="Ø"/>
            </a:pPr>
            <a:r>
              <a:rPr lang="en-GB" sz="1500" b="1">
                <a:latin typeface="Times New Roman" panose="02020603050405020304" charset="0"/>
                <a:cs typeface="Times New Roman" panose="02020603050405020304" charset="0"/>
              </a:rPr>
              <a:t>Posture Analysis and Guidance Module</a:t>
            </a:r>
            <a:endParaRPr lang="en-GB" sz="1500" b="1">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Overview: </a:t>
            </a:r>
            <a:endParaRPr lang="en-GB" sz="1500" b="1">
              <a:latin typeface="Times New Roman" panose="02020603050405020304" charset="0"/>
              <a:cs typeface="Times New Roman" panose="02020603050405020304" charset="0"/>
            </a:endParaRPr>
          </a:p>
          <a:p>
            <a:pPr marL="0" indent="0" algn="just">
              <a:buNone/>
            </a:pPr>
            <a:r>
              <a:rPr lang="en-GB" sz="1500">
                <a:latin typeface="Times New Roman" panose="02020603050405020304" charset="0"/>
                <a:cs typeface="Times New Roman" panose="02020603050405020304" charset="0"/>
              </a:rPr>
              <a:t>This module is responsible for analyzing the detected body landmarks to ensure that the user's posture is correct during the measurement process.</a:t>
            </a:r>
            <a:endParaRPr lang="en-GB" sz="1500">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Features:</a:t>
            </a:r>
            <a:endParaRPr lang="en-GB" sz="1500" b="1">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Reference Axis Calculation: A reference axis is established using the detected landmarks, and the system calculates the angle of deviation from the ideal posture.</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Deviation Detection: If the posture deviates beyond a predefined threshold angle, the system provides visual and audio guidance to help the user correct it.</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Feedback System: Real-time feedback loop that helps users adjust their posture before taking the measurement, ensuring accurate results.</a:t>
            </a:r>
            <a:endParaRPr lang="en-GB" sz="1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4" name="Rounded Rectangle 3"/>
          <p:cNvSpPr/>
          <p:nvPr/>
        </p:nvSpPr>
        <p:spPr>
          <a:xfrm>
            <a:off x="894080"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Capture Frame</a:t>
            </a:r>
            <a:endParaRPr lang="en-US">
              <a:solidFill>
                <a:schemeClr val="tx1"/>
              </a:solidFill>
            </a:endParaRPr>
          </a:p>
        </p:txBody>
      </p:sp>
      <p:sp>
        <p:nvSpPr>
          <p:cNvPr id="5" name="Rounded Rectangle 4"/>
          <p:cNvSpPr/>
          <p:nvPr/>
        </p:nvSpPr>
        <p:spPr>
          <a:xfrm>
            <a:off x="3568065"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Pre-Process</a:t>
            </a:r>
            <a:endParaRPr lang="en-US">
              <a:solidFill>
                <a:schemeClr val="tx1"/>
              </a:solidFill>
            </a:endParaRPr>
          </a:p>
        </p:txBody>
      </p:sp>
      <p:sp>
        <p:nvSpPr>
          <p:cNvPr id="6" name="Rounded Rectangle 5"/>
          <p:cNvSpPr/>
          <p:nvPr/>
        </p:nvSpPr>
        <p:spPr>
          <a:xfrm>
            <a:off x="6242050" y="1529080"/>
            <a:ext cx="1790065" cy="88646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Acquire Required Landmarks</a:t>
            </a:r>
            <a:endParaRPr lang="en-US">
              <a:solidFill>
                <a:schemeClr val="tx1"/>
              </a:solidFill>
            </a:endParaRPr>
          </a:p>
        </p:txBody>
      </p:sp>
      <p:sp>
        <p:nvSpPr>
          <p:cNvPr id="7" name="Rounded Rectangle 6"/>
          <p:cNvSpPr/>
          <p:nvPr/>
        </p:nvSpPr>
        <p:spPr>
          <a:xfrm>
            <a:off x="9095740" y="1411605"/>
            <a:ext cx="1790065" cy="1120775"/>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Draw Landmarks and Connections</a:t>
            </a:r>
            <a:endParaRPr lang="en-US">
              <a:solidFill>
                <a:schemeClr val="tx1"/>
              </a:solidFill>
            </a:endParaRPr>
          </a:p>
        </p:txBody>
      </p:sp>
      <p:sp>
        <p:nvSpPr>
          <p:cNvPr id="8" name="Rounded Rectangle 7"/>
          <p:cNvSpPr/>
          <p:nvPr/>
        </p:nvSpPr>
        <p:spPr>
          <a:xfrm>
            <a:off x="9095740" y="3429000"/>
            <a:ext cx="1790065" cy="90805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Check alignment for required test</a:t>
            </a:r>
            <a:endParaRPr lang="en-US">
              <a:solidFill>
                <a:schemeClr val="tx1"/>
              </a:solidFill>
            </a:endParaRPr>
          </a:p>
        </p:txBody>
      </p:sp>
      <p:sp>
        <p:nvSpPr>
          <p:cNvPr id="9" name="Diamond 8"/>
          <p:cNvSpPr/>
          <p:nvPr/>
        </p:nvSpPr>
        <p:spPr>
          <a:xfrm>
            <a:off x="5142865" y="3182620"/>
            <a:ext cx="2173605" cy="1410970"/>
          </a:xfrm>
          <a:prstGeom prst="diamond">
            <a:avLst/>
          </a:prstGeom>
          <a:solidFill>
            <a:schemeClr val="accent5">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Is Aligned</a:t>
            </a:r>
            <a:endParaRPr lang="en-US">
              <a:solidFill>
                <a:schemeClr val="tx1"/>
              </a:solidFill>
            </a:endParaRPr>
          </a:p>
        </p:txBody>
      </p:sp>
      <p:sp>
        <p:nvSpPr>
          <p:cNvPr id="10" name="Rounded Rectangle 9"/>
          <p:cNvSpPr/>
          <p:nvPr/>
        </p:nvSpPr>
        <p:spPr>
          <a:xfrm>
            <a:off x="5358130" y="5461000"/>
            <a:ext cx="1790065" cy="685800"/>
          </a:xfrm>
          <a:prstGeom prst="roundRect">
            <a:avLst/>
          </a:prstGeom>
          <a:gradFill>
            <a:gsLst>
              <a:gs pos="100000">
                <a:srgbClr val="E30000">
                  <a:lumMod val="65000"/>
                  <a:lumOff val="35000"/>
                </a:srgbClr>
              </a:gs>
              <a:gs pos="100000">
                <a:srgbClr val="760303"/>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Display Warning</a:t>
            </a:r>
            <a:endParaRPr lang="en-US">
              <a:solidFill>
                <a:schemeClr val="tx1"/>
              </a:solidFill>
            </a:endParaRPr>
          </a:p>
        </p:txBody>
      </p:sp>
      <p:sp>
        <p:nvSpPr>
          <p:cNvPr id="11" name="Rounded Rectangle 10"/>
          <p:cNvSpPr/>
          <p:nvPr/>
        </p:nvSpPr>
        <p:spPr>
          <a:xfrm>
            <a:off x="1572895" y="3540125"/>
            <a:ext cx="1790065" cy="685800"/>
          </a:xfrm>
          <a:prstGeom prst="roundRect">
            <a:avLst/>
          </a:prstGeom>
          <a:gradFill>
            <a:gsLst>
              <a:gs pos="90000">
                <a:srgbClr val="9EE256">
                  <a:lumMod val="94000"/>
                </a:srgbClr>
              </a:gs>
              <a:gs pos="100000">
                <a:srgbClr val="52762D"/>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Posture Matched</a:t>
            </a:r>
            <a:endParaRPr lang="en-US">
              <a:solidFill>
                <a:schemeClr val="tx1"/>
              </a:solidFill>
            </a:endParaRPr>
          </a:p>
        </p:txBody>
      </p:sp>
      <p:cxnSp>
        <p:nvCxnSpPr>
          <p:cNvPr id="12" name="Straight Arrow Connector 11"/>
          <p:cNvCxnSpPr>
            <a:stCxn id="4" idx="3"/>
            <a:endCxn id="5" idx="1"/>
          </p:cNvCxnSpPr>
          <p:nvPr/>
        </p:nvCxnSpPr>
        <p:spPr>
          <a:xfrm>
            <a:off x="2684145"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3" name="Straight Arrow Connector 12"/>
          <p:cNvCxnSpPr>
            <a:stCxn id="5" idx="3"/>
            <a:endCxn id="6" idx="1"/>
          </p:cNvCxnSpPr>
          <p:nvPr/>
        </p:nvCxnSpPr>
        <p:spPr>
          <a:xfrm>
            <a:off x="5358130"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4" name="Straight Arrow Connector 13"/>
          <p:cNvCxnSpPr>
            <a:stCxn id="6" idx="3"/>
            <a:endCxn id="7" idx="1"/>
          </p:cNvCxnSpPr>
          <p:nvPr/>
        </p:nvCxnSpPr>
        <p:spPr>
          <a:xfrm>
            <a:off x="8032115" y="1972310"/>
            <a:ext cx="1063625"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5" name="Straight Arrow Connector 14"/>
          <p:cNvCxnSpPr>
            <a:stCxn id="7" idx="2"/>
            <a:endCxn id="8" idx="0"/>
          </p:cNvCxnSpPr>
          <p:nvPr/>
        </p:nvCxnSpPr>
        <p:spPr>
          <a:xfrm>
            <a:off x="9991090" y="2532380"/>
            <a:ext cx="0" cy="89662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6" name="Straight Arrow Connector 15"/>
          <p:cNvCxnSpPr>
            <a:stCxn id="8" idx="1"/>
            <a:endCxn id="9" idx="3"/>
          </p:cNvCxnSpPr>
          <p:nvPr/>
        </p:nvCxnSpPr>
        <p:spPr>
          <a:xfrm flipH="1">
            <a:off x="7316470" y="3883025"/>
            <a:ext cx="1779270"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7" name="Straight Arrow Connector 16"/>
          <p:cNvCxnSpPr>
            <a:stCxn id="9" idx="2"/>
            <a:endCxn id="10" idx="0"/>
          </p:cNvCxnSpPr>
          <p:nvPr/>
        </p:nvCxnSpPr>
        <p:spPr>
          <a:xfrm>
            <a:off x="6229985" y="4593590"/>
            <a:ext cx="23495" cy="86741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8" name="Elbow Connector 17"/>
          <p:cNvCxnSpPr>
            <a:stCxn id="10" idx="3"/>
            <a:endCxn id="8" idx="2"/>
          </p:cNvCxnSpPr>
          <p:nvPr/>
        </p:nvCxnSpPr>
        <p:spPr>
          <a:xfrm flipV="1">
            <a:off x="7148195" y="4337050"/>
            <a:ext cx="2842895" cy="1466850"/>
          </a:xfrm>
          <a:prstGeom prst="bentConnector2">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9" name="Straight Arrow Connector 18"/>
          <p:cNvCxnSpPr>
            <a:stCxn id="9" idx="1"/>
            <a:endCxn id="11" idx="3"/>
          </p:cNvCxnSpPr>
          <p:nvPr/>
        </p:nvCxnSpPr>
        <p:spPr>
          <a:xfrm flipH="1" flipV="1">
            <a:off x="3362960" y="3883025"/>
            <a:ext cx="1779905"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sp>
        <p:nvSpPr>
          <p:cNvPr id="21" name="Text Box 20"/>
          <p:cNvSpPr txBox="1"/>
          <p:nvPr/>
        </p:nvSpPr>
        <p:spPr>
          <a:xfrm>
            <a:off x="3860165" y="3514725"/>
            <a:ext cx="974090" cy="368300"/>
          </a:xfrm>
          <a:prstGeom prst="rect">
            <a:avLst/>
          </a:prstGeom>
          <a:noFill/>
        </p:spPr>
        <p:txBody>
          <a:bodyPr wrap="square" rtlCol="0">
            <a:spAutoFit/>
          </a:bodyPr>
          <a:lstStyle/>
          <a:p>
            <a:pPr algn="ctr"/>
            <a:r>
              <a:rPr lang="en-US"/>
              <a:t>Yes</a:t>
            </a:r>
            <a:endParaRPr lang="en-US"/>
          </a:p>
        </p:txBody>
      </p:sp>
      <p:sp>
        <p:nvSpPr>
          <p:cNvPr id="22" name="Text Box 21"/>
          <p:cNvSpPr txBox="1"/>
          <p:nvPr/>
        </p:nvSpPr>
        <p:spPr>
          <a:xfrm>
            <a:off x="6096000" y="4674870"/>
            <a:ext cx="974090" cy="368300"/>
          </a:xfrm>
          <a:prstGeom prst="rect">
            <a:avLst/>
          </a:prstGeom>
          <a:noFill/>
        </p:spPr>
        <p:txBody>
          <a:bodyPr wrap="square" rtlCol="0">
            <a:spAutoFit/>
          </a:bodyPr>
          <a:lstStyle/>
          <a:p>
            <a:pPr algn="ctr"/>
            <a:r>
              <a:rPr lang="en-US"/>
              <a:t>No</a:t>
            </a:r>
            <a:endParaRPr lang="en-US"/>
          </a:p>
        </p:txBody>
      </p:sp>
      <p:sp>
        <p:nvSpPr>
          <p:cNvPr id="23" name="Text Box 22"/>
          <p:cNvSpPr txBox="1"/>
          <p:nvPr/>
        </p:nvSpPr>
        <p:spPr>
          <a:xfrm>
            <a:off x="7807960" y="5435600"/>
            <a:ext cx="1553210" cy="368300"/>
          </a:xfrm>
          <a:prstGeom prst="rect">
            <a:avLst/>
          </a:prstGeom>
          <a:noFill/>
        </p:spPr>
        <p:txBody>
          <a:bodyPr wrap="square" rtlCol="0">
            <a:spAutoFit/>
          </a:bodyPr>
          <a:lstStyle/>
          <a:p>
            <a:pPr algn="ctr"/>
            <a:r>
              <a:rPr lang="en-US"/>
              <a:t>Re-Check</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marL="0" indent="0">
              <a:buNone/>
            </a:pPr>
            <a:r>
              <a:rPr lang="en-GB" sz="2600" b="1" dirty="0">
                <a:latin typeface="Times New Roman" panose="02020603050405020304" charset="0"/>
                <a:cs typeface="Times New Roman" panose="02020603050405020304" charset="0"/>
                <a:sym typeface="+mn-ea"/>
              </a:rPr>
              <a:t>Software Components</a:t>
            </a:r>
            <a:endParaRPr lang="en-GB" sz="2600" b="1" dirty="0">
              <a:latin typeface="Times New Roman" panose="02020603050405020304" charset="0"/>
              <a:cs typeface="Times New Roman" panose="02020603050405020304" charset="0"/>
              <a:sym typeface="+mn-ea"/>
            </a:endParaRPr>
          </a:p>
          <a:p>
            <a:pPr marL="0" indent="0">
              <a:buNone/>
            </a:pPr>
            <a:endParaRPr lang="en-GB" sz="2600" b="1"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Operating System</a:t>
            </a:r>
            <a:r>
              <a:rPr lang="en-GB" sz="2000" dirty="0">
                <a:latin typeface="Times New Roman" panose="02020603050405020304" charset="0"/>
                <a:cs typeface="Times New Roman" panose="02020603050405020304" charset="0"/>
                <a:sym typeface="+mn-ea"/>
              </a:rPr>
              <a:t> : Windows 10 or </a:t>
            </a:r>
            <a:r>
              <a:rPr lang="en-US" altLang="en-GB" sz="2000" dirty="0">
                <a:latin typeface="Times New Roman" panose="02020603050405020304" charset="0"/>
                <a:cs typeface="Times New Roman" panose="02020603050405020304" charset="0"/>
                <a:sym typeface="+mn-ea"/>
              </a:rPr>
              <a:t>Higher</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Development Environment</a:t>
            </a:r>
            <a:r>
              <a:rPr lang="en-GB" sz="2000" dirty="0">
                <a:latin typeface="Times New Roman" panose="02020603050405020304" charset="0"/>
                <a:cs typeface="Times New Roman" panose="02020603050405020304" charset="0"/>
                <a:sym typeface="+mn-ea"/>
              </a:rPr>
              <a:t> : Visual Studio Code</a:t>
            </a:r>
            <a:r>
              <a:rPr lang="en-US" altLang="en-GB" sz="2000" dirty="0">
                <a:latin typeface="Times New Roman" panose="02020603050405020304" charset="0"/>
                <a:cs typeface="Times New Roman" panose="02020603050405020304" charset="0"/>
                <a:sym typeface="+mn-ea"/>
              </a:rPr>
              <a:t>,</a:t>
            </a:r>
            <a:r>
              <a:rPr lang="en-GB" sz="2000" dirty="0" err="1">
                <a:latin typeface="Times New Roman" panose="02020603050405020304" charset="0"/>
                <a:cs typeface="Times New Roman" panose="02020603050405020304" charset="0"/>
                <a:sym typeface="+mn-ea"/>
              </a:rPr>
              <a:t>Jupyter</a:t>
            </a:r>
            <a:r>
              <a:rPr lang="en-GB" sz="2000" dirty="0">
                <a:latin typeface="Times New Roman" panose="02020603050405020304" charset="0"/>
                <a:cs typeface="Times New Roman" panose="02020603050405020304" charset="0"/>
                <a:sym typeface="+mn-ea"/>
              </a:rPr>
              <a:t> Notebooks</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Image Processing and Machine Learning</a:t>
            </a:r>
            <a:r>
              <a:rPr lang="en-GB" sz="2000" dirty="0">
                <a:latin typeface="Times New Roman" panose="02020603050405020304" charset="0"/>
                <a:cs typeface="Times New Roman" panose="02020603050405020304" charset="0"/>
                <a:sym typeface="+mn-ea"/>
              </a:rPr>
              <a:t> : OpenCV, </a:t>
            </a:r>
            <a:r>
              <a:rPr lang="en-GB" sz="2000" dirty="0" err="1">
                <a:latin typeface="Times New Roman" panose="02020603050405020304" charset="0"/>
                <a:cs typeface="Times New Roman" panose="02020603050405020304" charset="0"/>
                <a:sym typeface="+mn-ea"/>
              </a:rPr>
              <a:t>MediaPipe</a:t>
            </a:r>
            <a:r>
              <a:rPr lang="en-GB" sz="2000" dirty="0">
                <a:latin typeface="Times New Roman" panose="02020603050405020304" charset="0"/>
                <a:cs typeface="Times New Roman" panose="02020603050405020304" charset="0"/>
                <a:sym typeface="+mn-ea"/>
              </a:rPr>
              <a:t> </a:t>
            </a:r>
            <a:r>
              <a:rPr lang="en-US" altLang="en-GB" sz="2000" dirty="0">
                <a:latin typeface="Times New Roman" panose="02020603050405020304" charset="0"/>
                <a:cs typeface="Times New Roman" panose="02020603050405020304" charset="0"/>
                <a:sym typeface="+mn-ea"/>
              </a:rPr>
              <a:t>.</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External Libraries and Dependencies </a:t>
            </a:r>
            <a:r>
              <a:rPr lang="en-GB" sz="2000" dirty="0">
                <a:latin typeface="Times New Roman" panose="02020603050405020304" charset="0"/>
                <a:cs typeface="Times New Roman" panose="02020603050405020304" charset="0"/>
                <a:sym typeface="+mn-ea"/>
              </a:rPr>
              <a:t>: NumPy, Pandas, </a:t>
            </a:r>
            <a:r>
              <a:rPr lang="en-GB" sz="2000" dirty="0" err="1">
                <a:latin typeface="Times New Roman" panose="02020603050405020304" charset="0"/>
                <a:cs typeface="Times New Roman" panose="02020603050405020304" charset="0"/>
                <a:sym typeface="+mn-ea"/>
              </a:rPr>
              <a:t>Keras</a:t>
            </a:r>
            <a:r>
              <a:rPr lang="en-US" altLang="en-GB" sz="2000" dirty="0">
                <a:latin typeface="Times New Roman" panose="02020603050405020304" charset="0"/>
                <a:cs typeface="Times New Roman" panose="02020603050405020304" charset="0"/>
                <a:sym typeface="+mn-ea"/>
              </a:rPr>
              <a:t>.</a:t>
            </a:r>
            <a:endParaRPr lang="en-GB" sz="2000" dirty="0">
              <a:latin typeface="Times New Roman" panose="02020603050405020304" charset="0"/>
              <a:cs typeface="Times New Roman" panose="02020603050405020304" charset="0"/>
            </a:endParaRPr>
          </a:p>
          <a:p>
            <a:pPr marL="0" indent="0">
              <a:buNone/>
            </a:pPr>
            <a:endParaRPr lang="en-GB" dirty="0">
              <a:latin typeface="Times New Roman" panose="02020603050405020304" charset="0"/>
              <a:cs typeface="Times New Roman" panose="02020603050405020304" charset="0"/>
            </a:endParaRPr>
          </a:p>
          <a:p>
            <a:pPr marL="0" indent="0">
              <a:buNone/>
            </a:pPr>
            <a:r>
              <a:rPr lang="en-GB" sz="2600" b="1" dirty="0">
                <a:latin typeface="Times New Roman" panose="02020603050405020304" charset="0"/>
                <a:cs typeface="Times New Roman" panose="02020603050405020304" charset="0"/>
                <a:sym typeface="+mn-ea"/>
              </a:rPr>
              <a:t>Hardware Components</a:t>
            </a:r>
            <a:endParaRPr lang="en-GB" sz="2600" b="1" dirty="0">
              <a:latin typeface="Times New Roman" panose="02020603050405020304" charset="0"/>
              <a:cs typeface="Times New Roman" panose="02020603050405020304" charset="0"/>
              <a:sym typeface="+mn-ea"/>
            </a:endParaRPr>
          </a:p>
          <a:p>
            <a:pPr marL="0" indent="0">
              <a:buNone/>
            </a:pPr>
            <a:endParaRPr lang="en-GB" sz="2600" b="1"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Camera</a:t>
            </a:r>
            <a:r>
              <a:rPr lang="en-GB" sz="2000" dirty="0">
                <a:latin typeface="Times New Roman" panose="02020603050405020304" charset="0"/>
                <a:cs typeface="Times New Roman" panose="02020603050405020304" charset="0"/>
                <a:sym typeface="+mn-ea"/>
              </a:rPr>
              <a:t>: 720p HD Webcam.</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Processor</a:t>
            </a:r>
            <a:r>
              <a:rPr lang="en-GB" sz="2000" dirty="0">
                <a:latin typeface="Times New Roman" panose="02020603050405020304" charset="0"/>
                <a:cs typeface="Times New Roman" panose="02020603050405020304" charset="0"/>
                <a:sym typeface="+mn-ea"/>
              </a:rPr>
              <a:t>: Intel Core i3 or equivalent.</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RAM</a:t>
            </a:r>
            <a:r>
              <a:rPr lang="en-GB" sz="2000" dirty="0">
                <a:latin typeface="Times New Roman" panose="02020603050405020304" charset="0"/>
                <a:cs typeface="Times New Roman" panose="02020603050405020304" charset="0"/>
                <a:sym typeface="+mn-ea"/>
              </a:rPr>
              <a:t>: 4GB.</a:t>
            </a:r>
            <a:endParaRPr lang="en-GB" sz="2000" dirty="0">
              <a:latin typeface="Times New Roman" panose="02020603050405020304" charset="0"/>
              <a:cs typeface="Times New Roman" panose="02020603050405020304" charset="0"/>
            </a:endParaRPr>
          </a:p>
          <a:p>
            <a:endParaRPr lang="en-US" altLang="en-IN" sz="2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Google Shape;114;p17"/>
          <p:cNvSpPr txBox="1">
            <a:spLocks noGrp="1"/>
          </p:cNvSpPr>
          <p:nvPr>
            <p:ph type="title"/>
          </p:nvPr>
        </p:nvSpPr>
        <p:spPr>
          <a:xfrm>
            <a:off x="799677" y="267970"/>
            <a:ext cx="7315200" cy="566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sz="3200" dirty="0">
                <a:latin typeface="Times New Roman" panose="02020603050405020304" charset="0"/>
                <a:ea typeface="Cambria" panose="02040503050406030204" pitchFamily="18" charset="0"/>
                <a:cs typeface="Times New Roman" panose="02020603050405020304" charset="0"/>
              </a:rPr>
              <a:t>Timeline of the Project (Gantt Chart)</a:t>
            </a:r>
            <a:endParaRPr sz="3200" dirty="0">
              <a:latin typeface="Times New Roman" panose="02020603050405020304" charset="0"/>
              <a:ea typeface="Cambria" panose="02040503050406030204" pitchFamily="18" charset="0"/>
              <a:cs typeface="Times New Roman" panose="02020603050405020304" charset="0"/>
            </a:endParaRPr>
          </a:p>
        </p:txBody>
      </p:sp>
      <p:graphicFrame>
        <p:nvGraphicFramePr>
          <p:cNvPr id="6" name="Picture Placeholder 5"/>
          <p:cNvGraphicFramePr>
            <a:graphicFrameLocks noGrp="1"/>
          </p:cNvGraphicFramePr>
          <p:nvPr>
            <p:ph type="pic" idx="2"/>
          </p:nvPr>
        </p:nvGraphicFramePr>
        <p:xfrm>
          <a:off x="1104265" y="1208405"/>
          <a:ext cx="9777095" cy="4790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charset="0"/>
                <a:cs typeface="Times New Roman" panose="02020603050405020304" charset="0"/>
              </a:rPr>
              <a:t>Accurate Vital Health Measurements: </a:t>
            </a:r>
            <a:r>
              <a:rPr lang="en-US" dirty="0">
                <a:latin typeface="Times New Roman" panose="02020603050405020304" charset="0"/>
                <a:cs typeface="Times New Roman" panose="02020603050405020304" charset="0"/>
              </a:rPr>
              <a:t>The system will ensure reliable and precise data collection for vital health parameters (BMI, BMC, BP, ECG, pulse, temperature).</a:t>
            </a:r>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Posture Correction Guidance: </a:t>
            </a:r>
            <a:r>
              <a:rPr lang="en-US" dirty="0">
                <a:latin typeface="Times New Roman" panose="02020603050405020304" charset="0"/>
                <a:cs typeface="Times New Roman" panose="02020603050405020304" charset="0"/>
              </a:rPr>
              <a:t>The system will detect and correct improper user posture during measurements, providing real-time feedback and guidance for accurate results.</a:t>
            </a:r>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Real-Time Feedback and Notifications: </a:t>
            </a:r>
            <a:r>
              <a:rPr lang="en-US" dirty="0">
                <a:latin typeface="Times New Roman" panose="02020603050405020304" charset="0"/>
                <a:cs typeface="Times New Roman" panose="02020603050405020304" charset="0"/>
              </a:rPr>
              <a:t>Users will receive immediate visual and/or auditory feedback on posture and vital measurements, including alerts for corrections or successful test completion.</a:t>
            </a:r>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Increased Measurement Accuracy: </a:t>
            </a:r>
            <a:r>
              <a:rPr lang="en-US" dirty="0">
                <a:latin typeface="Times New Roman" panose="02020603050405020304" charset="0"/>
                <a:cs typeface="Times New Roman" panose="02020603050405020304" charset="0"/>
              </a:rPr>
              <a:t>By ensuring correct posture, the system will minimize measurement errors, providing more reliable health data for analysis and decision-making.</a:t>
            </a:r>
            <a:endParaRPr lang="en-GB"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charset="0"/>
                <a:cs typeface="Times New Roman" panose="02020603050405020304" charset="0"/>
              </a:rPr>
              <a:t>The development of a self-service wellness KIOSK, integrating posture correction guidance with vital health parameter measurement, represents a significant advancement in non-assisted health monitoring. This KIOSK leverages the Mediapipe framework, primarily within its backend processing, for robust posture detection.  The frontend then visualizes the results of this analysis, ensuring users maintain the correct posture during tests, leading to more accurate health data.  </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Specifically, the frontend incorporates a real-time video stream captured via the user's device camera.  Mediapipe landmarks, calculated by the backend, are overlaid onto this stream, providing a visual representation of the user's posture.  The frontend also displays real-time feedback and correction prompts, driven by the </a:t>
            </a:r>
            <a:r>
              <a:rPr lang="en-US" dirty="0" err="1">
                <a:latin typeface="Times New Roman" panose="02020603050405020304" charset="0"/>
                <a:cs typeface="Times New Roman" panose="02020603050405020304" charset="0"/>
              </a:rPr>
              <a:t>backend's</a:t>
            </a:r>
            <a:r>
              <a:rPr lang="en-US" dirty="0">
                <a:latin typeface="Times New Roman" panose="02020603050405020304" charset="0"/>
                <a:cs typeface="Times New Roman" panose="02020603050405020304" charset="0"/>
              </a:rPr>
              <a:t> posture analysis.  </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This feedback can take the form of visual cues (e.g., arrows, highlights) and textual instructions, guiding users toward the correct positioning for each specific health test.  This combined backend-frontend approach enhances the user experience, enabling individuals to perform measurements independently, increasing accessibility and convenience while ensuring data accuracy.</a:t>
            </a:r>
            <a:endParaRPr lang="en-GB"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sym typeface="+mn-ea"/>
              <a:hlinkClick r:id="rId1" action="ppaction://hlinksldjump"/>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sym typeface="+mn-ea"/>
              <a:hlinkClick r:id="rId1" action="ppaction://hlinksldjump"/>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sym typeface="+mn-ea"/>
                <a:hlinkClick r:id="rId2"/>
              </a:rPr>
              <a:t>https://github.com/Mohancv2003/CCS-G15-Final_project</a:t>
            </a:r>
            <a:endParaRPr lang="en-US" dirty="0">
              <a:latin typeface="Cambria" panose="02040503050406030204" pitchFamily="18" charset="0"/>
              <a:ea typeface="Cambria" panose="02040503050406030204" pitchFamily="18" charset="0"/>
              <a:sym typeface="+mn-ea"/>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fontScale="67500" lnSpcReduction="10000"/>
          </a:bodyPr>
          <a:lstStyle/>
          <a:p>
            <a:pPr marL="495300" indent="-342900" algn="just">
              <a:spcBef>
                <a:spcPts val="0"/>
              </a:spcBef>
            </a:pPr>
            <a:r>
              <a:rPr lang="en-US" altLang="en-GB" sz="2500">
                <a:latin typeface="Times New Roman" panose="02020603050405020304" charset="0"/>
                <a:cs typeface="Times New Roman" panose="02020603050405020304" charset="0"/>
                <a:sym typeface="+mn-ea"/>
              </a:rPr>
              <a:t>Reference Papers, </a:t>
            </a:r>
            <a:r>
              <a:rPr lang="en-US" altLang="en-GB" sz="2500">
                <a:latin typeface="Times New Roman" panose="02020603050405020304" charset="0"/>
                <a:cs typeface="Times New Roman" panose="02020603050405020304" charset="0"/>
                <a:sym typeface="+mn-ea"/>
                <a:hlinkClick r:id="rId1" action="ppaction://hlinkfile"/>
              </a:rPr>
              <a:t>https://ieeexplore.ieee.org/Xplore/home.jsp</a:t>
            </a:r>
            <a:endParaRPr lang="en-US" altLang="en-GB" sz="2500">
              <a:latin typeface="Times New Roman" panose="02020603050405020304" charset="0"/>
              <a:cs typeface="Times New Roman" panose="02020603050405020304" charset="0"/>
              <a:sym typeface="+mn-ea"/>
            </a:endParaRPr>
          </a:p>
          <a:p>
            <a:pPr marL="495300" indent="-342900" algn="just">
              <a:spcBef>
                <a:spcPts val="0"/>
              </a:spcBef>
            </a:pPr>
            <a:endParaRPr lang="en-GB" sz="2500">
              <a:latin typeface="Times New Roman" panose="02020603050405020304" charset="0"/>
              <a:cs typeface="Times New Roman" panose="02020603050405020304" charset="0"/>
              <a:sym typeface="+mn-ea"/>
            </a:endParaRPr>
          </a:p>
          <a:p>
            <a:pPr marL="495300" indent="-342900" algn="just">
              <a:spcBef>
                <a:spcPts val="0"/>
              </a:spcBef>
            </a:pPr>
            <a:r>
              <a:rPr lang="en-GB" sz="2500">
                <a:latin typeface="Times New Roman" panose="02020603050405020304" charset="0"/>
                <a:cs typeface="Times New Roman" panose="02020603050405020304" charset="0"/>
                <a:sym typeface="+mn-ea"/>
              </a:rPr>
              <a:t>Damien Brulin, Yannick Benezeth, and Estelle Courtial</a:t>
            </a:r>
            <a:r>
              <a:rPr lang="en-US" altLang="en-GB" sz="2500">
                <a:latin typeface="Times New Roman" panose="02020603050405020304" charset="0"/>
                <a:cs typeface="Times New Roman" panose="02020603050405020304" charset="0"/>
                <a:sym typeface="+mn-ea"/>
              </a:rPr>
              <a:t>, </a:t>
            </a:r>
            <a:r>
              <a:rPr lang="en-US" altLang="en-GB" sz="2500" b="1">
                <a:latin typeface="Times New Roman" panose="02020603050405020304" charset="0"/>
                <a:cs typeface="Times New Roman" panose="02020603050405020304" charset="0"/>
                <a:sym typeface="+mn-ea"/>
              </a:rPr>
              <a:t>“</a:t>
            </a:r>
            <a:r>
              <a:rPr lang="en-GB" sz="2500" b="1">
                <a:latin typeface="Times New Roman" panose="02020603050405020304" charset="0"/>
                <a:cs typeface="Times New Roman" panose="02020603050405020304" charset="0"/>
                <a:sym typeface="+mn-ea"/>
              </a:rPr>
              <a:t>Posture Recognition Based on Fuzzy Logic for Home</a:t>
            </a:r>
            <a:r>
              <a:rPr lang="en-US" altLang="en-GB" sz="2500" b="1">
                <a:latin typeface="Times New Roman" panose="02020603050405020304" charset="0"/>
                <a:cs typeface="Times New Roman" panose="02020603050405020304" charset="0"/>
                <a:sym typeface="+mn-ea"/>
              </a:rPr>
              <a:t> </a:t>
            </a:r>
            <a:r>
              <a:rPr lang="en-GB" sz="2500" b="1">
                <a:latin typeface="Times New Roman" panose="02020603050405020304" charset="0"/>
                <a:cs typeface="Times New Roman" panose="02020603050405020304" charset="0"/>
                <a:sym typeface="+mn-ea"/>
              </a:rPr>
              <a:t>Monitoring of the Elderly</a:t>
            </a:r>
            <a:r>
              <a:rPr lang="en-US" altLang="en-GB" sz="2500" b="1">
                <a:latin typeface="Times New Roman" panose="02020603050405020304" charset="0"/>
                <a:cs typeface="Times New Roman" panose="02020603050405020304" charset="0"/>
                <a:sym typeface="+mn-ea"/>
              </a:rPr>
              <a:t>”, </a:t>
            </a:r>
            <a:r>
              <a:rPr lang="en-US" altLang="en-GB" sz="2500">
                <a:latin typeface="Times New Roman" panose="02020603050405020304" charset="0"/>
                <a:cs typeface="Times New Roman" panose="02020603050405020304" charset="0"/>
                <a:sym typeface="+mn-ea"/>
              </a:rPr>
              <a:t>in IEEE TRANSACTIONS ON INFORMATION TECHNOLOGY IN BIOMEDICINE, VOL. 16, NO. 5, SEPTEMBER 2012</a:t>
            </a:r>
            <a:endParaRPr lang="en-US" altLang="en-GB" sz="2500">
              <a:latin typeface="Times New Roman" panose="02020603050405020304" charset="0"/>
              <a:cs typeface="Times New Roman" panose="02020603050405020304" charset="0"/>
              <a:sym typeface="+mn-ea"/>
            </a:endParaRPr>
          </a:p>
          <a:p>
            <a:pPr marL="495300" indent="-342900" algn="just">
              <a:spcBef>
                <a:spcPts val="0"/>
              </a:spcBef>
            </a:pPr>
            <a:endParaRPr lang="en-US" altLang="en-GB"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Biljana Cvetkoska, Ninoslav Marina, Dijana Capeska Bogatinoska, Zhanko Mitreski, </a:t>
            </a:r>
            <a:r>
              <a:rPr lang="en-US" sz="2500" b="1">
                <a:latin typeface="Times New Roman" panose="02020603050405020304" charset="0"/>
                <a:cs typeface="Times New Roman" panose="02020603050405020304" charset="0"/>
                <a:sym typeface="+mn-ea"/>
              </a:rPr>
              <a:t>“Smart Mirror E-health Assistant – Posture Analyze Algorithm” , </a:t>
            </a:r>
            <a:r>
              <a:rPr lang="en-US" sz="2500">
                <a:latin typeface="Times New Roman" panose="02020603050405020304" charset="0"/>
                <a:cs typeface="Times New Roman" panose="02020603050405020304" charset="0"/>
                <a:sym typeface="+mn-ea"/>
              </a:rPr>
              <a:t>in IEEE EUROCON 2017, 6–8 JULY 2017, OHRID, R. MACEDONIA</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Jheanel Estrada, Larry Vea, </a:t>
            </a:r>
            <a:r>
              <a:rPr lang="en-US" sz="2500" b="1">
                <a:latin typeface="Times New Roman" panose="02020603050405020304" charset="0"/>
                <a:cs typeface="Times New Roman" panose="02020603050405020304" charset="0"/>
                <a:sym typeface="+mn-ea"/>
              </a:rPr>
              <a:t>“Sitting Posture Recognition for Computer Users using Smartphones and a Web Camera”, </a:t>
            </a:r>
            <a:r>
              <a:rPr lang="en-US" sz="2500">
                <a:latin typeface="Times New Roman" panose="02020603050405020304" charset="0"/>
                <a:cs typeface="Times New Roman" panose="02020603050405020304" charset="0"/>
                <a:sym typeface="+mn-ea"/>
              </a:rPr>
              <a:t> in Proc. of the 2017 IEEE Region 10 Conference (TENCON), Malaysia, November 5-8, 2017</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Chia-Feng Juang, Chung-Wei Liang, Chiung-Ling Lee,I-Fang Chung, </a:t>
            </a:r>
            <a:r>
              <a:rPr lang="en-US" sz="2500" b="1">
                <a:latin typeface="Times New Roman" panose="02020603050405020304" charset="0"/>
                <a:cs typeface="Times New Roman" panose="02020603050405020304" charset="0"/>
                <a:sym typeface="+mn-ea"/>
              </a:rPr>
              <a:t>“Vision-based Human Body Posture Recognition Using Support Vector Machines” ,</a:t>
            </a:r>
            <a:r>
              <a:rPr lang="en-US" sz="2500">
                <a:latin typeface="Times New Roman" panose="02020603050405020304" charset="0"/>
                <a:cs typeface="Times New Roman" panose="02020603050405020304" charset="0"/>
                <a:sym typeface="+mn-ea"/>
              </a:rPr>
              <a:t>in 978-1-4673-2112-9/12/$31.00 ©2012 IEEE</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Ling Xie, Xiao Guo, </a:t>
            </a:r>
            <a:r>
              <a:rPr lang="en-US" sz="2500" b="1">
                <a:latin typeface="Times New Roman" panose="02020603050405020304" charset="0"/>
                <a:cs typeface="Times New Roman" panose="02020603050405020304" charset="0"/>
                <a:sym typeface="+mn-ea"/>
              </a:rPr>
              <a:t>“Object Detection and Analysis of Human Body Postures Based on TensorFlow” , </a:t>
            </a:r>
            <a:r>
              <a:rPr lang="en-US" sz="2500">
                <a:latin typeface="Times New Roman" panose="02020603050405020304" charset="0"/>
                <a:cs typeface="Times New Roman" panose="02020603050405020304" charset="0"/>
                <a:sym typeface="+mn-ea"/>
              </a:rPr>
              <a:t>in 2019 IEEE International Conference on Smart Internet of Things (SmartIoT)</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Mediapipe Documentation, </a:t>
            </a:r>
            <a:r>
              <a:rPr lang="en-US" altLang="en-GB" sz="2500">
                <a:latin typeface="Times New Roman" panose="02020603050405020304" charset="0"/>
                <a:cs typeface="Times New Roman" panose="02020603050405020304" charset="0"/>
                <a:hlinkClick r:id="rId2" action="ppaction://hlinkfile"/>
              </a:rPr>
              <a:t>https://pypi.org/project/mediapipe/</a:t>
            </a:r>
            <a:endParaRPr lang="en-US" altLang="en-GB" sz="2500">
              <a:latin typeface="Times New Roman" panose="02020603050405020304" charset="0"/>
              <a:cs typeface="Times New Roman" panose="02020603050405020304" charset="0"/>
            </a:endParaRPr>
          </a:p>
          <a:p>
            <a:pPr marL="495300" indent="-342900" algn="just">
              <a:spcBef>
                <a:spcPts val="0"/>
              </a:spcBef>
            </a:pPr>
            <a:endParaRPr lang="en-US" altLang="en-GB" sz="2500">
              <a:latin typeface="Times New Roman" panose="02020603050405020304" charset="0"/>
              <a:cs typeface="Times New Roman" panose="02020603050405020304" charset="0"/>
              <a:hlinkClick r:id="rId2" action="ppaction://hlinkfile"/>
            </a:endParaRPr>
          </a:p>
          <a:p>
            <a:pPr marL="495300" indent="-342900" algn="just">
              <a:spcBef>
                <a:spcPts val="0"/>
              </a:spcBef>
            </a:pPr>
            <a:r>
              <a:rPr lang="en-US" altLang="en-GB" sz="2500">
                <a:latin typeface="Times New Roman" panose="02020603050405020304" charset="0"/>
                <a:cs typeface="Times New Roman" panose="02020603050405020304" charset="0"/>
              </a:rPr>
              <a:t>Sustainable Development Goals, </a:t>
            </a:r>
            <a:r>
              <a:rPr lang="en-US" altLang="en-GB" sz="2500">
                <a:latin typeface="Times New Roman" panose="02020603050405020304" charset="0"/>
                <a:cs typeface="Times New Roman" panose="02020603050405020304" charset="0"/>
                <a:sym typeface="+mn-ea"/>
                <a:hlinkClick r:id="rId3" action="ppaction://hlinkfile"/>
              </a:rPr>
              <a:t>https://sdgs.un.org/goals</a:t>
            </a:r>
            <a:endParaRPr lang="en-US" altLang="en-GB"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fontScale="87500" lnSpcReduction="10000"/>
          </a:bodyPr>
          <a:lstStyle/>
          <a:p>
            <a:pPr algn="just"/>
            <a:r>
              <a:rPr lang="en-GB">
                <a:latin typeface="Times New Roman" panose="02020603050405020304" charset="0"/>
                <a:cs typeface="Times New Roman" panose="02020603050405020304" charset="0"/>
              </a:rPr>
              <a:t>In today’s fast-paced world, self-service health monitoring systems, such as wellness KIOSKs, are gaining popularity. These KIOSKs provide a convenient and accessible way for users to measure vital health parameters like Body Mass Index (BMI), Bone Mass Composition (BMC), Blood Pressure (BP), Electrocardiogram (ECG), pulse, and temperature without the need for professional assistance.</a:t>
            </a:r>
            <a:endParaRPr lang="en-GB">
              <a:latin typeface="Times New Roman" panose="02020603050405020304" charset="0"/>
              <a:cs typeface="Times New Roman" panose="02020603050405020304" charset="0"/>
            </a:endParaRPr>
          </a:p>
          <a:p>
            <a:pPr algn="just"/>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One key challenge with these systems is that accurate measurements depend heavily on the user's body posture. Even slight misalignments, such as an arm positioned incorrectly during a BP measurement, can lead to inaccurate results.</a:t>
            </a:r>
            <a:endParaRPr lang="en-GB">
              <a:latin typeface="Times New Roman" panose="02020603050405020304" charset="0"/>
              <a:cs typeface="Times New Roman" panose="02020603050405020304" charset="0"/>
            </a:endParaRPr>
          </a:p>
          <a:p>
            <a:pPr algn="just"/>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Our project addresses this issue by integrating an advanced posture detection system into the wellness KIOSK. Using a camera and image processing technology, the system captures and analyzes the user’s posture in real time, ensuring the correct posture for each health test. By providing immediate feedback and guidance, the system helps users achieve accurate and reliable measurements.</a:t>
            </a:r>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77500" lnSpcReduction="10000"/>
          </a:bodyPr>
          <a:lstStyle/>
          <a:p>
            <a:pPr marL="0" indent="0" algn="just">
              <a:buNone/>
            </a:pPr>
            <a:r>
              <a:rPr lang="en-IN" b="1" dirty="0">
                <a:latin typeface="Times New Roman" panose="02020603050405020304" charset="0"/>
                <a:cs typeface="Times New Roman" panose="02020603050405020304" charset="0"/>
              </a:rPr>
              <a:t>SDG 3: Good Health and Well-being</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Reduce premature mortality from non-communicable diseases through prevention and treatment and promote mental health and well-being.</a:t>
            </a:r>
            <a:endParaRPr lang="en-IN"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Achieve universal health coverage, including access to quality essential health-care services.</a:t>
            </a:r>
            <a:endParaRPr lang="en-IN" dirty="0">
              <a:latin typeface="Times New Roman" panose="02020603050405020304" charset="0"/>
              <a:cs typeface="Times New Roman" panose="02020603050405020304" charset="0"/>
            </a:endParaRP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9: Industry, Innovation, and Infrastructure</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Enhance scientific research, upgrade technological capabilities of industrial sectors, and encourage innovation.</a:t>
            </a:r>
            <a:endParaRPr lang="en-IN" dirty="0">
              <a:latin typeface="Times New Roman" panose="02020603050405020304" charset="0"/>
              <a:cs typeface="Times New Roman" panose="02020603050405020304" charset="0"/>
            </a:endParaRP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10: Reduced Inequalities</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Empower and promote the social, economic, and political inclusion of all, irrespective of age, sex, disability, race, ethnicity, origin, religion or economic or other status.</a:t>
            </a:r>
            <a:endParaRPr lang="en-IN" dirty="0">
              <a:latin typeface="Times New Roman" panose="02020603050405020304" charset="0"/>
              <a:cs typeface="Times New Roman" panose="02020603050405020304" charset="0"/>
            </a:endParaRP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11: Sustainable Cities and Communities</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Reduce the adverse environmental impact of cities, particularly air quality and waste management.</a:t>
            </a:r>
            <a:endParaRPr lang="en-IN"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charset="0"/>
              <a:cs typeface="Times New Roman" panose="02020603050405020304" charset="0"/>
            </a:endParaRPr>
          </a:p>
          <a:p>
            <a:pPr marL="0" indent="0" algn="ctr">
              <a:buNone/>
            </a:pPr>
            <a:endParaRPr lang="en-GB" sz="4400" dirty="0">
              <a:latin typeface="Times New Roman" panose="02020603050405020304" charset="0"/>
              <a:cs typeface="Times New Roman" panose="02020603050405020304" charset="0"/>
            </a:endParaRPr>
          </a:p>
          <a:p>
            <a:pPr marL="0" indent="0" algn="ctr">
              <a:buNone/>
            </a:pPr>
            <a:r>
              <a:rPr lang="en-GB" sz="6000" dirty="0">
                <a:latin typeface="Times New Roman" panose="02020603050405020304" charset="0"/>
                <a:cs typeface="Times New Roman" panose="02020603050405020304" charset="0"/>
              </a:rPr>
              <a:t>Thank You</a:t>
            </a:r>
            <a:endParaRPr lang="en-GB" sz="6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ym typeface="+mn-ea"/>
              </a:rPr>
              <a:t>Literature Review</a:t>
            </a:r>
            <a:endParaRPr lang="en-US"/>
          </a:p>
        </p:txBody>
      </p:sp>
      <p:graphicFrame>
        <p:nvGraphicFramePr>
          <p:cNvPr id="4" name="Content Placeholder 3"/>
          <p:cNvGraphicFramePr>
            <a:graphicFrameLocks noGrp="1"/>
          </p:cNvGraphicFramePr>
          <p:nvPr>
            <p:ph idx="1"/>
            <p:custDataLst>
              <p:tags r:id="rId1"/>
            </p:custDataLst>
          </p:nvPr>
        </p:nvGraphicFramePr>
        <p:xfrm>
          <a:off x="812800" y="1158240"/>
          <a:ext cx="10668000" cy="4922520"/>
        </p:xfrm>
        <a:graphic>
          <a:graphicData uri="http://schemas.openxmlformats.org/drawingml/2006/table">
            <a:tbl>
              <a:tblPr firstRow="1" bandRow="1">
                <a:tableStyleId>{5C22544A-7EE6-4342-B048-85BDC9FD1C3A}</a:tableStyleId>
              </a:tblPr>
              <a:tblGrid>
                <a:gridCol w="1032510"/>
                <a:gridCol w="4530090"/>
                <a:gridCol w="5105400"/>
              </a:tblGrid>
              <a:tr h="641350">
                <a:tc>
                  <a:txBody>
                    <a:bodyPr/>
                    <a:lstStyle/>
                    <a:p>
                      <a:pPr algn="just">
                        <a:buNone/>
                      </a:pPr>
                      <a:r>
                        <a:rPr lang="en-US" sz="1400"/>
                        <a:t>Sl No</a:t>
                      </a:r>
                      <a:endParaRPr lang="en-US" sz="1400"/>
                    </a:p>
                    <a:p>
                      <a:pPr algn="just">
                        <a:buNone/>
                      </a:pPr>
                      <a:endParaRPr lang="en-US" sz="1400"/>
                    </a:p>
                  </a:txBody>
                  <a:tcPr/>
                </a:tc>
                <a:tc>
                  <a:txBody>
                    <a:bodyPr/>
                    <a:lstStyle/>
                    <a:p>
                      <a:pPr algn="just">
                        <a:buNone/>
                      </a:pPr>
                      <a:r>
                        <a:rPr lang="en-US" sz="1400"/>
                        <a:t>Title</a:t>
                      </a:r>
                      <a:endParaRPr lang="en-US" sz="1400"/>
                    </a:p>
                  </a:txBody>
                  <a:tcPr/>
                </a:tc>
                <a:tc>
                  <a:txBody>
                    <a:bodyPr/>
                    <a:lstStyle/>
                    <a:p>
                      <a:pPr algn="just">
                        <a:buNone/>
                      </a:pPr>
                      <a:r>
                        <a:rPr lang="en-US" sz="1400"/>
                        <a:t>Content</a:t>
                      </a:r>
                      <a:endParaRPr lang="en-US" sz="1400"/>
                    </a:p>
                  </a:txBody>
                  <a:tcPr/>
                </a:tc>
              </a:tr>
              <a:tr h="2290445">
                <a:tc>
                  <a:txBody>
                    <a:bodyPr/>
                    <a:lstStyle/>
                    <a:p>
                      <a:pPr algn="just">
                        <a:buNone/>
                      </a:pPr>
                      <a:r>
                        <a:rPr lang="en-US" sz="1400"/>
                        <a:t>1</a:t>
                      </a:r>
                      <a:endParaRPr lang="en-US" sz="1400"/>
                    </a:p>
                  </a:txBody>
                  <a:tcPr/>
                </a:tc>
                <a:tc>
                  <a:txBody>
                    <a:bodyPr/>
                    <a:lstStyle/>
                    <a:p>
                      <a:pPr algn="just">
                        <a:buNone/>
                      </a:pPr>
                      <a:r>
                        <a:rPr sz="1400"/>
                        <a:t>Damien Brulin, Yannick Benezeth, and Estelle Courtial, “</a:t>
                      </a:r>
                      <a:r>
                        <a:rPr sz="1400" b="1"/>
                        <a:t>Posture Recognition Based on Fuzzy Logic for Home Monitoring of the Elderly</a:t>
                      </a:r>
                      <a:r>
                        <a:rPr sz="1400"/>
                        <a:t>”, in IEEE TRANSACTIONS ON INFORMATION TECHNOLOGY IN BIOMEDICINE, VOL. 16, NO. 5, SEPTEMBER 2012</a:t>
                      </a:r>
                      <a:endParaRPr sz="1400"/>
                    </a:p>
                  </a:txBody>
                  <a:tcPr/>
                </a:tc>
                <a:tc>
                  <a:txBody>
                    <a:bodyPr/>
                    <a:lstStyle/>
                    <a:p>
                      <a:pPr algn="just">
                        <a:buNone/>
                      </a:pPr>
                      <a:r>
                        <a:rPr lang="en-US" sz="1400"/>
                        <a:t>The proposed system performs human detection prior to the pos_x0002_ture analysis; posture recognition is performed only on a human silhouette.The posture recognition method, based on fuzzy logic, identifies four static postures and is robust to variation in the distance between the camera and the person, andto the person’s morphology.</a:t>
                      </a:r>
                      <a:endParaRPr lang="en-US" sz="1400"/>
                    </a:p>
                  </a:txBody>
                  <a:tcPr/>
                </a:tc>
              </a:tr>
              <a:tr h="1990725">
                <a:tc>
                  <a:txBody>
                    <a:bodyPr/>
                    <a:lstStyle/>
                    <a:p>
                      <a:pPr algn="just">
                        <a:buNone/>
                      </a:pPr>
                      <a:r>
                        <a:rPr lang="en-US" sz="1400"/>
                        <a:t>2</a:t>
                      </a:r>
                      <a:endParaRPr lang="en-US" sz="1400"/>
                    </a:p>
                  </a:txBody>
                  <a:tcPr/>
                </a:tc>
                <a:tc>
                  <a:txBody>
                    <a:bodyPr/>
                    <a:lstStyle/>
                    <a:p>
                      <a:pPr algn="just">
                        <a:buNone/>
                      </a:pPr>
                      <a:r>
                        <a:rPr lang="en-US" sz="1400"/>
                        <a:t>Biljana Cvetkoska, Ninoslav Marina, Dijana Capeska Bogatinoska, Zhanko Mitreski, “</a:t>
                      </a:r>
                      <a:r>
                        <a:rPr lang="en-US" sz="1400" b="1"/>
                        <a:t>Smart Mirror E-health Assistant – Posture Analyze Algorithm</a:t>
                      </a:r>
                      <a:r>
                        <a:rPr lang="en-US" sz="1400"/>
                        <a:t>” , in IEEE EUROCON 2017, 6–8 JULY 2017, OHRID, R. MACEDONIA</a:t>
                      </a:r>
                      <a:endParaRPr lang="en-US" sz="1400"/>
                    </a:p>
                  </a:txBody>
                  <a:tcPr/>
                </a:tc>
                <a:tc>
                  <a:txBody>
                    <a:bodyPr/>
                    <a:lstStyle/>
                    <a:p>
                      <a:pPr algn="just">
                        <a:buNone/>
                      </a:pPr>
                      <a:r>
                        <a:rPr lang="en-US" sz="1400"/>
                        <a:t> This Model consists of a smart mirror which works on its own algorithm and behaves as smart assistant. This proposed model uses face recognition authentication, posture problem detection, and proper posture guidance, followed with suggestions for preventive healthcare. The algorithm identifies the person’s posture and carefully analyses the posture and body changes over time.</a:t>
                      </a:r>
                      <a:endParaRPr 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12800" y="1045211"/>
          <a:ext cx="10668000" cy="4617720"/>
        </p:xfrm>
        <a:graphic>
          <a:graphicData uri="http://schemas.openxmlformats.org/drawingml/2006/table">
            <a:tbl>
              <a:tblPr firstRow="1" bandRow="1">
                <a:tableStyleId>{5C22544A-7EE6-4342-B048-85BDC9FD1C3A}</a:tableStyleId>
              </a:tblPr>
              <a:tblGrid>
                <a:gridCol w="892810"/>
                <a:gridCol w="3529330"/>
                <a:gridCol w="6245860"/>
              </a:tblGrid>
              <a:tr h="381000">
                <a:tc>
                  <a:txBody>
                    <a:bodyPr/>
                    <a:lstStyle/>
                    <a:p>
                      <a:pPr algn="just">
                        <a:buNone/>
                      </a:pPr>
                      <a:r>
                        <a:rPr lang="en-US" sz="1400"/>
                        <a:t>Sl No</a:t>
                      </a:r>
                      <a:endParaRPr lang="en-US" sz="1400"/>
                    </a:p>
                  </a:txBody>
                  <a:tcPr/>
                </a:tc>
                <a:tc>
                  <a:txBody>
                    <a:bodyPr/>
                    <a:lstStyle/>
                    <a:p>
                      <a:pPr algn="just">
                        <a:buNone/>
                      </a:pPr>
                      <a:r>
                        <a:rPr lang="en-US" sz="1400"/>
                        <a:t>Title</a:t>
                      </a:r>
                      <a:endParaRPr lang="en-US" sz="1400"/>
                    </a:p>
                  </a:txBody>
                  <a:tcPr/>
                </a:tc>
                <a:tc>
                  <a:txBody>
                    <a:bodyPr/>
                    <a:lstStyle/>
                    <a:p>
                      <a:pPr algn="just">
                        <a:buNone/>
                      </a:pPr>
                      <a:r>
                        <a:rPr lang="en-US" sz="1400"/>
                        <a:t>Content</a:t>
                      </a:r>
                      <a:endParaRPr lang="en-US" sz="1400"/>
                    </a:p>
                  </a:txBody>
                  <a:tcPr/>
                </a:tc>
              </a:tr>
              <a:tr h="381000">
                <a:tc>
                  <a:txBody>
                    <a:bodyPr/>
                    <a:lstStyle/>
                    <a:p>
                      <a:pPr algn="just">
                        <a:buNone/>
                      </a:pPr>
                      <a:r>
                        <a:rPr lang="en-US" sz="1400"/>
                        <a:t>3</a:t>
                      </a:r>
                      <a:endParaRPr lang="en-US" sz="1400"/>
                    </a:p>
                  </a:txBody>
                  <a:tcPr/>
                </a:tc>
                <a:tc>
                  <a:txBody>
                    <a:bodyPr/>
                    <a:lstStyle/>
                    <a:p>
                      <a:pPr algn="just">
                        <a:buNone/>
                      </a:pPr>
                      <a:r>
                        <a:rPr lang="en-US" sz="1400">
                          <a:sym typeface="+mn-ea"/>
                        </a:rPr>
                        <a:t>Jheanel Estrada, Larry Vea, “</a:t>
                      </a:r>
                      <a:r>
                        <a:rPr lang="en-US" sz="1400" b="1">
                          <a:sym typeface="+mn-ea"/>
                        </a:rPr>
                        <a:t>Sitting Posture Recognition for Computer Users using Smartphones and a Web Camera</a:t>
                      </a:r>
                      <a:r>
                        <a:rPr lang="en-US" sz="1400">
                          <a:sym typeface="+mn-ea"/>
                        </a:rPr>
                        <a:t>”,  in Proc. of the 2017 IEEE Region 10 Conference (TENCON), Malaysia, November 5-8, 2017</a:t>
                      </a:r>
                      <a:endParaRPr lang="en-US" sz="1400"/>
                    </a:p>
                    <a:p>
                      <a:pPr algn="just">
                        <a:buNone/>
                      </a:pPr>
                      <a:endParaRPr lang="en-US" sz="1400"/>
                    </a:p>
                  </a:txBody>
                  <a:tcPr/>
                </a:tc>
                <a:tc>
                  <a:txBody>
                    <a:bodyPr/>
                    <a:lstStyle/>
                    <a:p>
                      <a:pPr algn="just">
                        <a:buNone/>
                      </a:pPr>
                      <a:r>
                        <a:rPr lang="en-US" sz="1400"/>
                        <a:t>Recognize proper / improper sitting postures using accelerometer readings from some human spinal points through small, thin, and lightweight smartphones attached at those points, and by using a web camera which detects the upper body points’ location and distances. It also established relationships of human body frames and proper sitting posture</a:t>
                      </a:r>
                      <a:endParaRPr lang="en-US" sz="1400"/>
                    </a:p>
                  </a:txBody>
                  <a:tcPr/>
                </a:tc>
              </a:tr>
              <a:tr h="381000">
                <a:tc>
                  <a:txBody>
                    <a:bodyPr/>
                    <a:lstStyle/>
                    <a:p>
                      <a:pPr algn="just">
                        <a:buNone/>
                      </a:pPr>
                      <a:r>
                        <a:rPr lang="en-US" sz="1400"/>
                        <a:t>4</a:t>
                      </a:r>
                      <a:endParaRPr lang="en-US" sz="1400"/>
                    </a:p>
                  </a:txBody>
                  <a:tcPr/>
                </a:tc>
                <a:tc>
                  <a:txBody>
                    <a:bodyPr/>
                    <a:lstStyle/>
                    <a:p>
                      <a:pPr algn="just">
                        <a:buNone/>
                      </a:pPr>
                      <a:r>
                        <a:rPr lang="en-US" sz="1400"/>
                        <a:t>Chia-Feng Juang, Chung-Wei Liang, Chiung-Ling Lee,I-Fang Chung, “</a:t>
                      </a:r>
                      <a:r>
                        <a:rPr lang="en-US" sz="1400" b="1"/>
                        <a:t>Vision-based Human Body Posture Recognition Using Support Vector Machines</a:t>
                      </a:r>
                      <a:r>
                        <a:rPr lang="en-US" sz="1400"/>
                        <a:t>” ,in 978-1-4673-2112-9/12/$31.00 ©2012 IEEE</a:t>
                      </a:r>
                      <a:endParaRPr lang="en-US" sz="1400"/>
                    </a:p>
                  </a:txBody>
                  <a:tcPr/>
                </a:tc>
                <a:tc>
                  <a:txBody>
                    <a:bodyPr/>
                    <a:lstStyle/>
                    <a:p>
                      <a:pPr algn="just">
                        <a:buNone/>
                      </a:pPr>
                      <a:r>
                        <a:rPr lang="en-US" sz="1400"/>
                        <a:t>Vision-based human posture recognition method using a support vector machine (SVM) classifier. Recognition of four main body postures two cameras are used to capture two sets of image sequences at the same time. After capturing the image sequences, a RGB-based moving object segmentation algorithm is used to distinguish the human body from background. Two complete and corresponding silhouettes of the human body are obtained. The Discrete Fourier Transform (DFT) coefficients and length-width ratio are calculated from horizontal and vertical projections of each silhouette. Finally, these features are fed to a Gaussian-kernel-based SVM to recognize postures. Experimental results show that the proposed method achieves a high recognition rate.</a:t>
                      </a:r>
                      <a:endParaRPr 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12800" y="1143001"/>
          <a:ext cx="10668000" cy="1965960"/>
        </p:xfrm>
        <a:graphic>
          <a:graphicData uri="http://schemas.openxmlformats.org/drawingml/2006/table">
            <a:tbl>
              <a:tblPr firstRow="1" bandRow="1">
                <a:tableStyleId>{5C22544A-7EE6-4342-B048-85BDC9FD1C3A}</a:tableStyleId>
              </a:tblPr>
              <a:tblGrid>
                <a:gridCol w="1623060"/>
                <a:gridCol w="2879725"/>
                <a:gridCol w="6165215"/>
              </a:tblGrid>
              <a:tr h="381000">
                <a:tc>
                  <a:txBody>
                    <a:bodyPr/>
                    <a:lstStyle/>
                    <a:p>
                      <a:pPr algn="just">
                        <a:buNone/>
                      </a:pPr>
                      <a:r>
                        <a:rPr lang="en-US" sz="1400"/>
                        <a:t>Sl No</a:t>
                      </a:r>
                      <a:endParaRPr lang="en-US" sz="1400"/>
                    </a:p>
                  </a:txBody>
                  <a:tcPr/>
                </a:tc>
                <a:tc>
                  <a:txBody>
                    <a:bodyPr/>
                    <a:lstStyle/>
                    <a:p>
                      <a:pPr algn="just">
                        <a:buNone/>
                      </a:pPr>
                      <a:r>
                        <a:rPr lang="en-US" sz="1400"/>
                        <a:t>Title</a:t>
                      </a:r>
                      <a:endParaRPr lang="en-US" sz="1400"/>
                    </a:p>
                  </a:txBody>
                  <a:tcPr/>
                </a:tc>
                <a:tc>
                  <a:txBody>
                    <a:bodyPr/>
                    <a:lstStyle/>
                    <a:p>
                      <a:pPr algn="just">
                        <a:buNone/>
                      </a:pPr>
                      <a:r>
                        <a:rPr lang="en-US" sz="1400"/>
                        <a:t>Content</a:t>
                      </a:r>
                      <a:endParaRPr lang="en-US" sz="1400"/>
                    </a:p>
                  </a:txBody>
                  <a:tcPr/>
                </a:tc>
              </a:tr>
              <a:tr h="381000">
                <a:tc>
                  <a:txBody>
                    <a:bodyPr/>
                    <a:lstStyle/>
                    <a:p>
                      <a:pPr algn="just">
                        <a:buNone/>
                      </a:pPr>
                      <a:r>
                        <a:rPr lang="en-US" sz="1400"/>
                        <a:t>5</a:t>
                      </a:r>
                      <a:endParaRPr lang="en-US" sz="1400"/>
                    </a:p>
                  </a:txBody>
                  <a:tcPr/>
                </a:tc>
                <a:tc>
                  <a:txBody>
                    <a:bodyPr/>
                    <a:lstStyle/>
                    <a:p>
                      <a:pPr algn="just">
                        <a:buNone/>
                      </a:pPr>
                      <a:r>
                        <a:rPr lang="en-US" sz="1400"/>
                        <a:t>Ling Xie, Xiao Guo, “</a:t>
                      </a:r>
                      <a:r>
                        <a:rPr lang="en-US" sz="1400" b="1"/>
                        <a:t>Object Detection and Analysis of Human Body Postures Based on TensorFlow</a:t>
                      </a:r>
                      <a:r>
                        <a:rPr lang="en-US" sz="1400"/>
                        <a:t>” , in 2019 IEEE International Conference on Smart Internet of Things (SmartIoT)</a:t>
                      </a:r>
                      <a:endParaRPr lang="en-US" sz="1400"/>
                    </a:p>
                  </a:txBody>
                  <a:tcPr/>
                </a:tc>
                <a:tc>
                  <a:txBody>
                    <a:bodyPr/>
                    <a:lstStyle/>
                    <a:p>
                      <a:pPr algn="just">
                        <a:buNone/>
                      </a:pPr>
                      <a:r>
                        <a:rPr lang="en-US" sz="1400"/>
                        <a:t>Human pose estimation algorithm called OpenPose has been more widely used. But its efficiency is very low. We used deep learning methods based on TensorFlow to recognize human body postures.designed eight sets(</a:t>
                      </a:r>
                      <a:r>
                        <a:rPr lang="en-US" sz="1400">
                          <a:sym typeface="+mn-ea"/>
                        </a:rPr>
                        <a:t>MobileNet V2,Inception V2,Inception V2, ResNet101,ResNet152, Inception_ResNet_v2,YOLO</a:t>
                      </a:r>
                      <a:r>
                        <a:rPr lang="en-US" sz="1400"/>
                        <a:t>) of experimental schemes through combining the classification model and the detection algorithm.</a:t>
                      </a:r>
                      <a:endParaRPr 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Autofit/>
          </a:bodyPr>
          <a:lstStyle/>
          <a:p>
            <a:pPr algn="just"/>
            <a:r>
              <a:rPr lang="en-IN" sz="2000" b="1">
                <a:latin typeface="Times New Roman" panose="02020603050405020304" charset="0"/>
                <a:cs typeface="Times New Roman" panose="02020603050405020304" charset="0"/>
              </a:rPr>
              <a:t>Environmental Dependency:</a:t>
            </a:r>
            <a:r>
              <a:rPr lang="en-IN" sz="2000">
                <a:latin typeface="Times New Roman" panose="02020603050405020304" charset="0"/>
                <a:cs typeface="Times New Roman" panose="02020603050405020304" charset="0"/>
              </a:rPr>
              <a:t> Many models rely heavily on controlled environments for accurate performance. Variations in lighting, background, and occlusions can significantly affect their reliability.</a:t>
            </a:r>
            <a:endParaRPr lang="en-IN" sz="2000">
              <a:latin typeface="Times New Roman" panose="02020603050405020304" charset="0"/>
              <a:cs typeface="Times New Roman" panose="02020603050405020304" charset="0"/>
            </a:endParaRPr>
          </a:p>
          <a:p>
            <a:pPr algn="just"/>
            <a:r>
              <a:rPr lang="en-IN" sz="2000" b="1">
                <a:latin typeface="Times New Roman" panose="02020603050405020304" charset="0"/>
                <a:cs typeface="Times New Roman" panose="02020603050405020304" charset="0"/>
              </a:rPr>
              <a:t>User Comfort and Compliance:</a:t>
            </a:r>
            <a:r>
              <a:rPr lang="en-IN" sz="2000">
                <a:latin typeface="Times New Roman" panose="02020603050405020304" charset="0"/>
                <a:cs typeface="Times New Roman" panose="02020603050405020304" charset="0"/>
              </a:rPr>
              <a:t> Wearable devices, while effective for some applications, can be intrusive or uncomfortable for users, particularly for the elderly or those with disabilities.</a:t>
            </a:r>
            <a:r>
              <a:rPr lang="en-US" altLang="en-IN" sz="2000">
                <a:latin typeface="Times New Roman" panose="02020603050405020304" charset="0"/>
                <a:cs typeface="Times New Roman" panose="02020603050405020304" charset="0"/>
              </a:rPr>
              <a:t> </a:t>
            </a:r>
            <a:endParaRPr lang="en-US" altLang="en-IN"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Data Requirements:</a:t>
            </a:r>
            <a:r>
              <a:rPr lang="en-US" altLang="en-IN" sz="2000">
                <a:latin typeface="Times New Roman" panose="02020603050405020304" charset="0"/>
                <a:cs typeface="Times New Roman" panose="02020603050405020304" charset="0"/>
              </a:rPr>
              <a:t> Deep learning models typically require large amounts of labeled data for training, which can be difficult to obtain. This can result in models that are not well-tuned for specific user needs.</a:t>
            </a:r>
            <a:endParaRPr lang="en-US" altLang="en-IN"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Accuracy and Generalization:</a:t>
            </a:r>
            <a:r>
              <a:rPr lang="en-US" altLang="en-IN" sz="2000">
                <a:latin typeface="Times New Roman" panose="02020603050405020304" charset="0"/>
                <a:cs typeface="Times New Roman" panose="02020603050405020304" charset="0"/>
              </a:rPr>
              <a:t> While some models demonstrate high accuracy in controlled settings, their performance may degrade when applied to diverse populations or environments. This lack of generalization can limit their effectiveness in real-world applications.</a:t>
            </a:r>
            <a:endParaRPr lang="en-US" altLang="en-IN"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Feature Extraction Complexity:</a:t>
            </a:r>
            <a:r>
              <a:rPr lang="en-US" altLang="en-IN" sz="2000">
                <a:latin typeface="Times New Roman" panose="02020603050405020304" charset="0"/>
                <a:cs typeface="Times New Roman" panose="02020603050405020304" charset="0"/>
              </a:rPr>
              <a:t> Traditional machine learning approaches often require significant manual feature extraction, which can be both time-consuming and dependent on domain-specific knowledge. This can make it challenging to adapt models to different scenarios or user populations.</a:t>
            </a:r>
            <a:endParaRPr lang="en-US" altLang="en-IN"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a:xfrm>
            <a:off x="812800" y="1170305"/>
            <a:ext cx="10668000" cy="4951095"/>
          </a:xfrm>
        </p:spPr>
        <p:txBody>
          <a:bodyPr>
            <a:normAutofit fontScale="57500" lnSpcReduction="20000"/>
          </a:bodyPr>
          <a:lstStyle/>
          <a:p>
            <a:pPr marL="0" indent="0" algn="just">
              <a:buNone/>
            </a:pPr>
            <a:r>
              <a:rPr lang="en-US" sz="2500" b="1" dirty="0">
                <a:latin typeface="Times New Roman" panose="02020603050405020304" charset="0"/>
                <a:cs typeface="Times New Roman" panose="02020603050405020304" charset="0"/>
              </a:rPr>
              <a:t>Body Posture Detection and Correction Using Mediapipe - Frontend Integration</a:t>
            </a:r>
            <a:endParaRPr lang="en-US" sz="2500" b="1" dirty="0">
              <a:latin typeface="Times New Roman" panose="02020603050405020304" charset="0"/>
              <a:cs typeface="Times New Roman" panose="02020603050405020304" charset="0"/>
            </a:endParaRPr>
          </a:p>
          <a:p>
            <a:pPr marL="0" indent="0" algn="just">
              <a:buNone/>
            </a:pPr>
            <a:endParaRPr lang="en-GB" sz="2500" b="1" dirty="0">
              <a:latin typeface="Times New Roman" panose="02020603050405020304" charset="0"/>
              <a:cs typeface="Times New Roman" panose="02020603050405020304" charset="0"/>
            </a:endParaRPr>
          </a:p>
          <a:p>
            <a:pPr algn="just">
              <a:buFont typeface="Wingdings" panose="05000000000000000000" charset="0"/>
              <a:buChar char="Ø"/>
            </a:pPr>
            <a:r>
              <a:rPr lang="en-US" b="1" dirty="0">
                <a:latin typeface="Times New Roman" panose="02020603050405020304" charset="0"/>
                <a:cs typeface="Times New Roman" panose="02020603050405020304" charset="0"/>
              </a:rPr>
              <a:t>Overview:</a:t>
            </a:r>
            <a:endParaRPr lang="en-US" b="1"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This document outlines the frontend integration of the body posture detection and correction system using JavaScript, React, HTML, and CSS. The frontend interacts with the backend (already built) to provide a user-friendly interface for posture correction during health tests at the self-service wellness KIOSK.  The goal is to guide users into the correct posture for accurate readings during BMI, BP, ECG, and other health assessments.</a:t>
            </a:r>
            <a:endParaRPr lang="en-US" dirty="0">
              <a:latin typeface="Times New Roman" panose="02020603050405020304" charset="0"/>
              <a:cs typeface="Times New Roman" panose="02020603050405020304" charset="0"/>
            </a:endParaRPr>
          </a:p>
          <a:p>
            <a:pPr marL="0" indent="0" algn="just">
              <a:buNone/>
            </a:pPr>
            <a:endParaRPr lang="en-GB" dirty="0">
              <a:latin typeface="Times New Roman" panose="02020603050405020304" charset="0"/>
              <a:cs typeface="Times New Roman" panose="02020603050405020304" charset="0"/>
            </a:endParaRPr>
          </a:p>
          <a:p>
            <a:pPr algn="just">
              <a:buFont typeface="Wingdings" panose="05000000000000000000" pitchFamily="2" charset="2"/>
              <a:buChar char="Ø"/>
            </a:pPr>
            <a:r>
              <a:rPr lang="en-GB" b="1" dirty="0">
                <a:latin typeface="Times New Roman" panose="02020603050405020304" charset="0"/>
                <a:cs typeface="Times New Roman" panose="02020603050405020304" charset="0"/>
              </a:rPr>
              <a:t>Key Features:</a:t>
            </a:r>
            <a:endParaRPr lang="en-GB" b="1" dirty="0">
              <a:latin typeface="Times New Roman" panose="02020603050405020304" charset="0"/>
              <a:cs typeface="Times New Roman" panose="02020603050405020304" charset="0"/>
            </a:endParaRPr>
          </a:p>
          <a:p>
            <a:pPr marL="0" indent="0" algn="just">
              <a:buNone/>
            </a:pPr>
            <a:endParaRPr lang="en-GB"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Real-time Video Stream Integration: Captures the user's video stream using the browser's camera API and displays it within the KIOSK interface.</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Mediapipe Landmark Overlay: Overlays the detected body landmarks (from the backend) onto the video stream in real-time, visualizing the posture analysis.</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Posture Guidance Display: Presents clear visual cues (e.g., arrows, highlights) and textual instructions to guide the user towards the correct posture. These cues are triggered by the </a:t>
            </a:r>
            <a:r>
              <a:rPr lang="en-US" dirty="0" err="1">
                <a:latin typeface="Times New Roman" panose="02020603050405020304" charset="0"/>
                <a:cs typeface="Times New Roman" panose="02020603050405020304" charset="0"/>
              </a:rPr>
              <a:t>backend's</a:t>
            </a:r>
            <a:r>
              <a:rPr lang="en-US" dirty="0">
                <a:latin typeface="Times New Roman" panose="02020603050405020304" charset="0"/>
                <a:cs typeface="Times New Roman" panose="02020603050405020304" charset="0"/>
              </a:rPr>
              <a:t> posture deviation analysis.</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Test-Specific Posture Prompts: Displays instructions and visual examples of the ideal posture for each selected health test (BMI, BP, ECG, etc.).</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User Feedback Mechanisms: Provides real-time feedback (visual and potentially audio) based on posture analysis. This feedback helps users understand and correct their posture.</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Interactive UI: A user-friendly interface that allows users to select tests, initiate posture checks, and receive feedback.</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Communication with Backend: Establishes communication with the backend to receive posture analysis data and send user-selected test information.</a:t>
            </a:r>
            <a:endParaRPr lang="en-GB"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Proposed Method</a:t>
            </a:r>
            <a:endParaRPr lang="en-US"/>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sz="1900" b="1" dirty="0">
                <a:latin typeface="Times New Roman" panose="02020603050405020304" charset="0"/>
                <a:cs typeface="Times New Roman" panose="02020603050405020304" charset="0"/>
                <a:sym typeface="+mn-ea"/>
              </a:rPr>
              <a:t>Frontend Implementation Details:</a:t>
            </a:r>
            <a:endParaRPr lang="en-US" sz="1900" b="1" dirty="0">
              <a:latin typeface="Times New Roman" panose="02020603050405020304" charset="0"/>
              <a:cs typeface="Times New Roman" panose="02020603050405020304" charset="0"/>
              <a:sym typeface="+mn-ea"/>
            </a:endParaRPr>
          </a:p>
          <a:p>
            <a:pPr marL="0" indent="0" algn="just">
              <a:buNone/>
            </a:pPr>
            <a:endParaRPr lang="en-US" sz="1900" b="1"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Video Capture: Uses the </a:t>
            </a:r>
            <a:r>
              <a:rPr lang="en-US" sz="1900" dirty="0" err="1">
                <a:latin typeface="Times New Roman" panose="02020603050405020304" charset="0"/>
                <a:cs typeface="Times New Roman" panose="02020603050405020304" charset="0"/>
                <a:sym typeface="+mn-ea"/>
              </a:rPr>
              <a:t>navigator.mediaDevices.getUserMedia</a:t>
            </a:r>
            <a:r>
              <a:rPr lang="en-US" sz="1900" dirty="0">
                <a:latin typeface="Times New Roman" panose="02020603050405020304" charset="0"/>
                <a:cs typeface="Times New Roman" panose="02020603050405020304" charset="0"/>
                <a:sym typeface="+mn-ea"/>
              </a:rPr>
              <a:t> API to access the user's camera and stream the video feed.</a:t>
            </a:r>
            <a:endParaRPr lang="en-US" sz="1900"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Canvas Integration: A &lt;canvas&gt; element is used to overlay the Mediapipe landmarks and guidance cues onto the video stream.</a:t>
            </a:r>
            <a:endParaRPr lang="en-US" sz="1900"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React Components: React components are used to manage the UI elements, video stream, canvas rendering, and communication with the backend.</a:t>
            </a:r>
            <a:endParaRPr lang="en-US" sz="1900"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Backend Communication: Fetches posture analysis data from the backend via API calls (e.g., using fetch or </a:t>
            </a:r>
            <a:r>
              <a:rPr lang="en-US" sz="1900" dirty="0" err="1">
                <a:latin typeface="Times New Roman" panose="02020603050405020304" charset="0"/>
                <a:cs typeface="Times New Roman" panose="02020603050405020304" charset="0"/>
                <a:sym typeface="+mn-ea"/>
              </a:rPr>
              <a:t>axios</a:t>
            </a:r>
            <a:r>
              <a:rPr lang="en-US" sz="1900" dirty="0">
                <a:latin typeface="Times New Roman" panose="02020603050405020304" charset="0"/>
                <a:cs typeface="Times New Roman" panose="02020603050405020304" charset="0"/>
                <a:sym typeface="+mn-ea"/>
              </a:rPr>
              <a:t>). Sends user test selection information to the backend.</a:t>
            </a:r>
            <a:endParaRPr lang="en-US" sz="1900"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Posture Guidance Logic: Implements logic to translate the </a:t>
            </a:r>
            <a:r>
              <a:rPr lang="en-US" sz="1900" dirty="0" err="1">
                <a:latin typeface="Times New Roman" panose="02020603050405020304" charset="0"/>
                <a:cs typeface="Times New Roman" panose="02020603050405020304" charset="0"/>
                <a:sym typeface="+mn-ea"/>
              </a:rPr>
              <a:t>backend's</a:t>
            </a:r>
            <a:r>
              <a:rPr lang="en-US" sz="1900" dirty="0">
                <a:latin typeface="Times New Roman" panose="02020603050405020304" charset="0"/>
                <a:cs typeface="Times New Roman" panose="02020603050405020304" charset="0"/>
                <a:sym typeface="+mn-ea"/>
              </a:rPr>
              <a:t> posture deviation data into visual and textual guidance for the user. This includes displaying arrows, highlighting body parts, and providing descriptive instructions.</a:t>
            </a:r>
            <a:endParaRPr lang="en-US" sz="1900"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UI Design: Uses HTML and CSS to create a clean and intuitive user interface. Considers accessibility guidelines for optimal user experience.</a:t>
            </a:r>
            <a:endParaRPr lang="en-US" sz="1900"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State Management: Utilizes </a:t>
            </a:r>
            <a:r>
              <a:rPr lang="en-US" sz="1900" dirty="0" err="1">
                <a:latin typeface="Times New Roman" panose="02020603050405020304" charset="0"/>
                <a:cs typeface="Times New Roman" panose="02020603050405020304" charset="0"/>
                <a:sym typeface="+mn-ea"/>
              </a:rPr>
              <a:t>React's</a:t>
            </a:r>
            <a:r>
              <a:rPr lang="en-US" sz="1900" dirty="0">
                <a:latin typeface="Times New Roman" panose="02020603050405020304" charset="0"/>
                <a:cs typeface="Times New Roman" panose="02020603050405020304" charset="0"/>
                <a:sym typeface="+mn-ea"/>
              </a:rPr>
              <a:t> state management capabilities (e.g., </a:t>
            </a:r>
            <a:r>
              <a:rPr lang="en-US" sz="1900" dirty="0" err="1">
                <a:latin typeface="Times New Roman" panose="02020603050405020304" charset="0"/>
                <a:cs typeface="Times New Roman" panose="02020603050405020304" charset="0"/>
                <a:sym typeface="+mn-ea"/>
              </a:rPr>
              <a:t>useState</a:t>
            </a:r>
            <a:r>
              <a:rPr lang="en-US" sz="1900" dirty="0">
                <a:latin typeface="Times New Roman" panose="02020603050405020304" charset="0"/>
                <a:cs typeface="Times New Roman" panose="02020603050405020304" charset="0"/>
                <a:sym typeface="+mn-ea"/>
              </a:rPr>
              <a:t>, </a:t>
            </a:r>
            <a:r>
              <a:rPr lang="en-US" sz="1900" dirty="0" err="1">
                <a:latin typeface="Times New Roman" panose="02020603050405020304" charset="0"/>
                <a:cs typeface="Times New Roman" panose="02020603050405020304" charset="0"/>
                <a:sym typeface="+mn-ea"/>
              </a:rPr>
              <a:t>useContext</a:t>
            </a:r>
            <a:r>
              <a:rPr lang="en-US" sz="1900" dirty="0">
                <a:latin typeface="Times New Roman" panose="02020603050405020304" charset="0"/>
                <a:cs typeface="Times New Roman" panose="02020603050405020304" charset="0"/>
                <a:sym typeface="+mn-ea"/>
              </a:rPr>
              <a:t>) to manage the application's data and UI updates.</a:t>
            </a:r>
            <a:endParaRPr lang="en-GB" sz="19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a:latin typeface="Times New Roman" panose="02020603050405020304" charset="0"/>
                <a:cs typeface="Times New Roman" panose="02020603050405020304" charset="0"/>
              </a:rPr>
              <a:t>Example Workflow:</a:t>
            </a:r>
            <a:endParaRPr lang="en-US" b="1"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User selects a health test (e.g., BMI) on the KIOSK interface.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frontend sends the test selection to the backend.</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backend provides the frontend with the reference posture for the selected test.</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frontend starts capturing the video stream and sends frames to the backend for posture analysis.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backend processes the frames using Mediapipe and sends back landmark data and posture deviation information.</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frontend overlays the landmarks on the video stream and displays posture correction guidance based on the </a:t>
            </a:r>
            <a:r>
              <a:rPr lang="en-US" dirty="0" err="1">
                <a:latin typeface="Times New Roman" panose="02020603050405020304" charset="0"/>
                <a:cs typeface="Times New Roman" panose="02020603050405020304" charset="0"/>
              </a:rPr>
              <a:t>backend's</a:t>
            </a:r>
            <a:r>
              <a:rPr lang="en-US" dirty="0">
                <a:latin typeface="Times New Roman" panose="02020603050405020304" charset="0"/>
                <a:cs typeface="Times New Roman" panose="02020603050405020304" charset="0"/>
              </a:rPr>
              <a:t> analysis.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user adjusts their posture based on the feedback.</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Once the posture is deemed correct by the backend, the frontend signals the user and the health test can proceed.</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pPr>
              <a:buFont typeface="Wingdings" panose="05000000000000000000" pitchFamily="2" charset="2"/>
              <a:buChar char="Ø"/>
            </a:pPr>
            <a:r>
              <a:rPr lang="en-US" b="1" dirty="0">
                <a:latin typeface="Times New Roman" panose="02020603050405020304" charset="0"/>
                <a:cs typeface="Times New Roman" panose="02020603050405020304" charset="0"/>
              </a:rPr>
              <a:t>Technologies Used:</a:t>
            </a:r>
            <a:endParaRPr lang="en-US" b="1"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HTML</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CSS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JavaScript</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React</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Mediapipe (for landmark detection - primarily handled by backend but visualized on the frontend)</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Backend API (for communication)</a:t>
            </a:r>
            <a:endParaRPr lang="en-US" dirty="0">
              <a:latin typeface="Times New Roman" panose="02020603050405020304"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rPr>
              <a:t>This frontend implementation ensures a seamless and interactive user experience, guiding users towards correct postures for accurate health test results at the self-service wellness KIOSK.</a:t>
            </a:r>
            <a:endParaRPr lang="en-IN"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TABLE_ENDDRAG_ORIGIN_RECT" val="406*154"/>
  <p:tag name="TABLE_ENDDRAG_RECT" val="34*208*406*154"/>
</p:tagLst>
</file>

<file path=ppt/tags/tag2.xml><?xml version="1.0" encoding="utf-8"?>
<p:tagLst xmlns:p="http://schemas.openxmlformats.org/presentationml/2006/main">
  <p:tag name="TABLE_ENDDRAG_ORIGIN_RECT" val="839*387"/>
  <p:tag name="TABLE_ENDDRAG_RECT" val="64*91*840*387"/>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16916</Words>
  <Application>WPS Slides</Application>
  <PresentationFormat>Widescreen</PresentationFormat>
  <Paragraphs>298</Paragraphs>
  <Slides>21</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Verdana</vt:lpstr>
      <vt:lpstr>Verdana</vt:lpstr>
      <vt:lpstr>Cambria</vt:lpstr>
      <vt:lpstr>Arial</vt:lpstr>
      <vt:lpstr>Times New Roman</vt:lpstr>
      <vt:lpstr>Wingdings</vt:lpstr>
      <vt:lpstr>Bookman Old Style</vt:lpstr>
      <vt:lpstr>Microsoft YaHei</vt:lpstr>
      <vt:lpstr>Arial Unicode MS</vt:lpstr>
      <vt:lpstr>Calibri</vt:lpstr>
      <vt:lpstr>Bookman Old Style</vt:lpstr>
      <vt:lpstr>Bioinformatics</vt:lpstr>
      <vt:lpstr>Smart body posture recognition and Guiding system</vt:lpstr>
      <vt:lpstr>Introduction</vt:lpstr>
      <vt:lpstr>Literature Review</vt:lpstr>
      <vt:lpstr>PowerPoint 演示文稿</vt:lpstr>
      <vt:lpstr>PowerPoint 演示文稿</vt:lpstr>
      <vt:lpstr>Existing method Drawback</vt:lpstr>
      <vt:lpstr>Proposed Method</vt:lpstr>
      <vt:lpstr>Proposed Method</vt:lpstr>
      <vt:lpstr>PowerPoint 演示文稿</vt:lpstr>
      <vt:lpstr>Objectives</vt:lpstr>
      <vt:lpstr>PowerPoint 演示文稿</vt:lpstr>
      <vt:lpstr>Methodology/Modules</vt:lpstr>
      <vt:lpstr>Architecture</vt:lpstr>
      <vt:lpstr>Hardware/software components</vt:lpstr>
      <vt:lpstr>Timeline of the Project (Gantt Chart)</vt:lpstr>
      <vt:lpstr>Expected Outcomes</vt:lpstr>
      <vt:lpstr>Conclusion</vt:lpstr>
      <vt:lpstr>Github Link</vt:lpstr>
      <vt:lpstr>References</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Samarth M Shetty</cp:lastModifiedBy>
  <cp:revision>34</cp:revision>
  <dcterms:created xsi:type="dcterms:W3CDTF">2023-03-16T03:26:00Z</dcterms:created>
  <dcterms:modified xsi:type="dcterms:W3CDTF">2025-05-14T08:33:04Z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691E4C63E87048F793A9307DB4D06B2A_12</vt:lpwstr>
  </property>
  <property fmtid="{D5CDD505-2E9C-101B-9397-08002B2CF9AE}" pid="3" name="KSOProductBuildVer">
    <vt:lpwstr>1033-12.2.0.20795</vt:lpwstr>
  </property>
</Properties>
</file>