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21" r:id="rId6"/>
    <p:sldId id="322" r:id="rId7"/>
    <p:sldId id="323" r:id="rId8"/>
    <p:sldId id="276" r:id="rId9"/>
    <p:sldId id="259" r:id="rId10"/>
    <p:sldId id="308" r:id="rId11"/>
    <p:sldId id="260" r:id="rId12"/>
    <p:sldId id="309" r:id="rId13"/>
    <p:sldId id="261" r:id="rId14"/>
    <p:sldId id="275" r:id="rId15"/>
    <p:sldId id="277" r:id="rId16"/>
    <p:sldId id="262" r:id="rId17"/>
    <p:sldId id="339" r:id="rId18"/>
    <p:sldId id="341" r:id="rId19"/>
    <p:sldId id="340" r:id="rId20"/>
    <p:sldId id="264" r:id="rId21"/>
    <p:sldId id="342" r:id="rId22"/>
    <p:sldId id="343" r:id="rId23"/>
    <p:sldId id="268" r:id="rId24"/>
    <p:sldId id="265"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Project-Timeline</a:t>
            </a:r>
          </a:p>
        </c:rich>
      </c:tx>
      <c:layout/>
      <c:overlay val="0"/>
      <c:spPr>
        <a:noFill/>
        <a:ln>
          <a:noFill/>
        </a:ln>
        <a:effectLst/>
      </c:spPr>
    </c:title>
    <c:autoTitleDeleted val="0"/>
    <c:plotArea>
      <c:layout/>
      <c:barChart>
        <c:barDir val="bar"/>
        <c:grouping val="stacked"/>
        <c:varyColors val="0"/>
        <c:ser>
          <c:idx val="0"/>
          <c:order val="0"/>
          <c:tx>
            <c:strRef>
              <c:f>[Book1]Sheet1!$B$2</c:f>
              <c:strCache>
                <c:ptCount val="1"/>
                <c:pt idx="0">
                  <c:v>Start-Dates</c:v>
                </c:pt>
              </c:strCache>
            </c:strRef>
          </c:tx>
          <c:spPr>
            <a:noFill/>
            <a:ln>
              <a:noFill/>
            </a:ln>
            <a:effectLst/>
          </c:spPr>
          <c:invertIfNegative val="0"/>
          <c:dLbls>
            <c:delete val="1"/>
          </c:dLbls>
          <c:errBars>
            <c:errBarType val="both"/>
            <c:errValType val="stdErr"/>
            <c:noEndCap val="0"/>
            <c:spPr>
              <a:noFill/>
              <a:ln w="9525" cap="flat" cmpd="sng" algn="ctr">
                <a:solidFill>
                  <a:schemeClr val="tx1">
                    <a:lumMod val="65000"/>
                    <a:lumOff val="35000"/>
                  </a:schemeClr>
                </a:solidFill>
                <a:round/>
              </a:ln>
              <a:effectLst/>
            </c:spPr>
          </c:errBars>
          <c:cat>
            <c:strRef>
              <c:f>[Book1]Sheet1!$A$3:$A$7</c:f>
              <c:strCache>
                <c:ptCount val="5"/>
                <c:pt idx="0">
                  <c:v>Review-0</c:v>
                </c:pt>
                <c:pt idx="1">
                  <c:v>Review-1</c:v>
                </c:pt>
                <c:pt idx="2">
                  <c:v>Review-2</c:v>
                </c:pt>
                <c:pt idx="3">
                  <c:v>Review-3</c:v>
                </c:pt>
                <c:pt idx="4">
                  <c:v>Final Viva-voce</c:v>
                </c:pt>
              </c:strCache>
            </c:strRef>
          </c:cat>
          <c:val>
            <c:numRef>
              <c:f>[Book1]Sheet1!$B$3:$B$7</c:f>
              <c:numCache>
                <c:formatCode>dd/mmm</c:formatCode>
                <c:ptCount val="5"/>
                <c:pt idx="0">
                  <c:v>45547</c:v>
                </c:pt>
                <c:pt idx="1">
                  <c:v>45580</c:v>
                </c:pt>
                <c:pt idx="2">
                  <c:v>45615</c:v>
                </c:pt>
                <c:pt idx="3">
                  <c:v>45643</c:v>
                </c:pt>
                <c:pt idx="4">
                  <c:v>45667</c:v>
                </c:pt>
              </c:numCache>
            </c:numRef>
          </c:val>
        </c:ser>
        <c:ser>
          <c:idx val="2"/>
          <c:order val="1"/>
          <c:tx>
            <c:strRef>
              <c:f>"Duration"</c:f>
              <c:strCache>
                <c:ptCount val="1"/>
                <c:pt idx="0">
                  <c:v>Duration</c:v>
                </c:pt>
              </c:strCache>
            </c:strRef>
          </c:tx>
          <c:spPr>
            <a:solidFill>
              <a:schemeClr val="accent2"/>
            </a:solidFill>
            <a:ln>
              <a:noFill/>
            </a:ln>
            <a:effectLst/>
          </c:spPr>
          <c:invertIfNegative val="0"/>
          <c:dLbls>
            <c:delete val="1"/>
          </c:dLbls>
          <c:errBars>
            <c:errBarType val="both"/>
            <c:errValType val="stdErr"/>
            <c:noEndCap val="0"/>
            <c:spPr>
              <a:noFill/>
              <a:ln w="9525" cap="flat" cmpd="sng" algn="ctr">
                <a:solidFill>
                  <a:schemeClr val="tx1">
                    <a:lumMod val="65000"/>
                    <a:lumOff val="35000"/>
                  </a:schemeClr>
                </a:solidFill>
                <a:round/>
              </a:ln>
              <a:effectLst/>
            </c:spPr>
          </c:errBars>
          <c:cat>
            <c:strRef>
              <c:f>[Book1]Sheet1!$A$3:$A$7</c:f>
              <c:strCache>
                <c:ptCount val="5"/>
                <c:pt idx="0">
                  <c:v>Review-0</c:v>
                </c:pt>
                <c:pt idx="1">
                  <c:v>Review-1</c:v>
                </c:pt>
                <c:pt idx="2">
                  <c:v>Review-2</c:v>
                </c:pt>
                <c:pt idx="3">
                  <c:v>Review-3</c:v>
                </c:pt>
                <c:pt idx="4">
                  <c:v>Final Viva-voce</c:v>
                </c:pt>
              </c:strCache>
            </c:strRef>
          </c:cat>
          <c:val>
            <c:numRef>
              <c:f>[Book1]Sheet1!$D$3:$D$7</c:f>
              <c:numCache>
                <c:formatCode>General</c:formatCode>
                <c:ptCount val="5"/>
                <c:pt idx="0">
                  <c:v>7</c:v>
                </c:pt>
                <c:pt idx="1">
                  <c:v>7</c:v>
                </c:pt>
                <c:pt idx="2">
                  <c:v>4</c:v>
                </c:pt>
                <c:pt idx="3">
                  <c:v>4</c:v>
                </c:pt>
                <c:pt idx="4">
                  <c:v>8</c:v>
                </c:pt>
              </c:numCache>
            </c:numRef>
          </c:val>
        </c:ser>
        <c:dLbls>
          <c:showLegendKey val="0"/>
          <c:showVal val="0"/>
          <c:showCatName val="0"/>
          <c:showSerName val="0"/>
          <c:showPercent val="0"/>
          <c:showBubbleSize val="0"/>
        </c:dLbls>
        <c:gapWidth val="140"/>
        <c:overlap val="100"/>
        <c:axId val="207507825"/>
        <c:axId val="822148545"/>
        <c:extLst>
          <c:ext xmlns:c15="http://schemas.microsoft.com/office/drawing/2012/chart" uri="{02D57815-91ED-43cb-92C2-25804820EDAC}">
            <c15:filteredBarSeries>
              <c15:ser>
                <c:idx val="1"/>
                <c:order val="2"/>
                <c:tx>
                  <c:strRef>
                    <c:extLst>
                      <c:ext uri="{02D57815-91ED-43cb-92C2-25804820EDAC}">
                        <c15:formulaRef>
                          <c15:sqref>"Tasks"</c15:sqref>
                        </c15:formulaRef>
                      </c:ext>
                    </c:extLst>
                    <c:strCache>
                      <c:ptCount val="1"/>
                      <c:pt idx="0">
                        <c:v>Tasks</c:v>
                      </c:pt>
                    </c:strCache>
                  </c:strRef>
                </c:tx>
                <c:spPr>
                  <a:solidFill>
                    <a:schemeClr val="accent2"/>
                  </a:solidFill>
                  <a:ln>
                    <a:noFill/>
                  </a:ln>
                  <a:effectLst/>
                </c:spPr>
                <c:invertIfNegative val="0"/>
                <c:dLbls>
                  <c:delete val="1"/>
                </c:dLbls>
                <c:cat>
                  <c:strRef>
                    <c:extLst>
                      <c:ext uri="{02D57815-91ED-43cb-92C2-25804820EDAC}">
                        <c15:fullRef>
                          <c15:sqref/>
                        </c15:fullRef>
                        <c15:formulaRef>
                          <c15:sqref>[Book1]Sheet1!$A$3:$A$7</c15:sqref>
                        </c15:formulaRef>
                      </c:ext>
                    </c:extLst>
                    <c:strCache>
                      <c:ptCount val="5"/>
                      <c:pt idx="0">
                        <c:v>Review-0</c:v>
                      </c:pt>
                      <c:pt idx="1">
                        <c:v>Review-1</c:v>
                      </c:pt>
                      <c:pt idx="2">
                        <c:v>Review-2</c:v>
                      </c:pt>
                      <c:pt idx="3">
                        <c:v>Review-3</c:v>
                      </c:pt>
                      <c:pt idx="4">
                        <c:v>Final Viva-voce</c:v>
                      </c:pt>
                    </c:strCache>
                  </c:strRef>
                </c:cat>
                <c:val>
                  <c:numRef>
                    <c:extLst>
                      <c:ext uri="{02D57815-91ED-43cb-92C2-25804820EDAC}">
                        <c15:formulaRef>
                          <c15:sqref>{0,0,0,0,0}</c15:sqref>
                        </c15:formulaRef>
                      </c:ext>
                    </c:extLst>
                    <c:numCache>
                      <c:formatCode>General</c:formatCode>
                      <c:ptCount val="5"/>
                      <c:pt idx="0">
                        <c:v>0</c:v>
                      </c:pt>
                      <c:pt idx="1">
                        <c:v>0</c:v>
                      </c:pt>
                      <c:pt idx="2">
                        <c:v>0</c:v>
                      </c:pt>
                      <c:pt idx="3">
                        <c:v>0</c:v>
                      </c:pt>
                      <c:pt idx="4">
                        <c:v>0</c:v>
                      </c:pt>
                    </c:numCache>
                  </c:numRef>
                </c:val>
              </c15:ser>
            </c15:filteredBarSeries>
          </c:ext>
        </c:extLst>
      </c:barChart>
      <c:catAx>
        <c:axId val="207507825"/>
        <c:scaling>
          <c:orientation val="minMax"/>
        </c:scaling>
        <c:delete val="0"/>
        <c:axPos val="l"/>
        <c:majorGridlines>
          <c:spPr>
            <a:ln w="9525" cap="flat" cmpd="sng" algn="ctr">
              <a:solidFill>
                <a:schemeClr val="lt1">
                  <a:lumMod val="902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Reviews</a:t>
                </a:r>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22148545"/>
        <c:crosses val="autoZero"/>
        <c:auto val="1"/>
        <c:lblAlgn val="ctr"/>
        <c:lblOffset val="100"/>
        <c:noMultiLvlLbl val="0"/>
      </c:catAx>
      <c:valAx>
        <c:axId val="822148545"/>
        <c:scaling>
          <c:orientation val="minMax"/>
          <c:max val="45686"/>
          <c:min val="45547"/>
        </c:scaling>
        <c:delete val="0"/>
        <c:axPos val="b"/>
        <c:majorGridlines>
          <c:spPr>
            <a:ln w="9525" cap="flat" cmpd="sng" algn="ctr">
              <a:solidFill>
                <a:schemeClr val="lt1">
                  <a:lumMod val="902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Dates</a:t>
                </a:r>
              </a:p>
            </c:rich>
          </c:tx>
          <c:layout/>
          <c:overlay val="0"/>
          <c:spPr>
            <a:noFill/>
            <a:ln>
              <a:noFill/>
            </a:ln>
            <a:effectLst/>
          </c:spPr>
        </c:title>
        <c:numFmt formatCode="d/mmm"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750782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aabab0cb-5dd0-4d98-a2a3-da991ffb2a5f}"/>
      </c:ext>
    </c:extLst>
  </c:chart>
  <c:sp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slide" Target="slide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20https://pypi.org/project/mediapipe/" TargetMode="External"/><Relationship Id="rId1" Type="http://schemas.openxmlformats.org/officeDocument/2006/relationships/hyperlink" Target="https://ieeexplore.ieee.org/Xplore/home.j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Times New Roman" panose="02020603050405020304" charset="0"/>
                <a:ea typeface="Cambria" panose="02040503050406030204" pitchFamily="18" charset="0"/>
                <a:cs typeface="Times New Roman" panose="02020603050405020304" charset="0"/>
                <a:sym typeface="+mn-ea"/>
              </a:rPr>
              <a:t>Smart body posture recognition and Guiding system</a:t>
            </a:r>
            <a:endParaRPr lang="en-GB" dirty="0">
              <a:solidFill>
                <a:schemeClr val="tx1"/>
              </a:solidFill>
              <a:latin typeface="Times New Roman" panose="02020603050405020304" charset="0"/>
              <a:ea typeface="Cambria" panose="02040503050406030204" pitchFamily="18" charset="0"/>
              <a:cs typeface="Times New Roman" panose="02020603050405020304" charset="0"/>
              <a:sym typeface="+mn-ea"/>
            </a:endParaRPr>
          </a:p>
        </p:txBody>
      </p:sp>
      <p:sp>
        <p:nvSpPr>
          <p:cNvPr id="88" name="Google Shape;88;p13"/>
          <p:cNvSpPr txBox="1">
            <a:spLocks noGrp="1"/>
          </p:cNvSpPr>
          <p:nvPr>
            <p:ph type="subTitle" idx="1"/>
          </p:nvPr>
        </p:nvSpPr>
        <p:spPr>
          <a:xfrm>
            <a:off x="1029864" y="19610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Times New Roman" panose="02020603050405020304" charset="0"/>
                <a:ea typeface="Cambria" panose="02040503050406030204" pitchFamily="18" charset="0"/>
                <a:cs typeface="Times New Roman" panose="02020603050405020304" charset="0"/>
                <a:sym typeface="+mn-ea"/>
              </a:rPr>
              <a:t>Batch Number:</a:t>
            </a:r>
            <a:r>
              <a:rPr lang="en-IN" altLang="en-GB" dirty="0">
                <a:latin typeface="Times New Roman" panose="02020603050405020304" charset="0"/>
                <a:ea typeface="Cambria" panose="02040503050406030204" pitchFamily="18" charset="0"/>
                <a:cs typeface="Times New Roman" panose="02020603050405020304" charset="0"/>
                <a:sym typeface="+mn-ea"/>
              </a:rPr>
              <a:t> CCS-G19</a:t>
            </a:r>
            <a:endParaRPr dirty="0">
              <a:latin typeface="Times New Roman" panose="02020603050405020304" charset="0"/>
              <a:ea typeface="Cambria" panose="02040503050406030204" pitchFamily="18" charset="0"/>
              <a:cs typeface="Times New Roman" panose="02020603050405020304"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panose="020B0604020202020204"/>
              <a:buNone/>
            </a:pPr>
            <a:r>
              <a:rPr lang="en-GB" sz="2000" b="1" dirty="0">
                <a:solidFill>
                  <a:srgbClr val="17365D"/>
                </a:solidFill>
                <a:latin typeface="Times New Roman" panose="02020603050405020304" charset="0"/>
                <a:ea typeface="Cambria" panose="02040503050406030204" pitchFamily="18" charset="0"/>
                <a:cs typeface="Times New Roman" panose="02020603050405020304" charset="0"/>
                <a:sym typeface="Verdana" panose="020B0604030504040204"/>
              </a:rPr>
              <a:t>Under the Supervision of,</a:t>
            </a:r>
            <a:endParaRPr lang="en-GB" sz="2000" b="1" i="0" u="none" strike="noStrike" cap="none" dirty="0">
              <a:solidFill>
                <a:srgbClr val="17365D"/>
              </a:solidFill>
              <a:latin typeface="Times New Roman" panose="02020603050405020304" charset="0"/>
              <a:ea typeface="Cambria" panose="02040503050406030204" pitchFamily="18" charset="0"/>
              <a:cs typeface="Times New Roman" panose="02020603050405020304" charset="0"/>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endParaRPr sz="2000" b="1" i="0" u="none" strike="noStrike" cap="none" dirty="0">
              <a:solidFill>
                <a:srgbClr val="17365D"/>
              </a:solidFill>
              <a:latin typeface="Times New Roman" panose="02020603050405020304" charset="0"/>
              <a:ea typeface="Cambria" panose="02040503050406030204" pitchFamily="18" charset="0"/>
              <a:cs typeface="Times New Roman" panose="02020603050405020304" charset="0"/>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2000" b="1" dirty="0" smtClean="0">
                <a:solidFill>
                  <a:schemeClr val="tx2">
                    <a:lumMod val="75000"/>
                  </a:schemeClr>
                </a:solidFill>
                <a:latin typeface="Times New Roman" panose="02020603050405020304" charset="0"/>
                <a:ea typeface="Cambria" panose="02040503050406030204" pitchFamily="18" charset="0"/>
                <a:cs typeface="Times New Roman" panose="02020603050405020304" charset="0"/>
                <a:sym typeface="Verdana" panose="020B0604030504040204"/>
              </a:rPr>
              <a:t>Ms.Sterlin Minish T N</a:t>
            </a:r>
            <a:endParaRPr lang="en-GB" sz="2000" b="1" i="0" u="none" strike="noStrike" cap="none" dirty="0" smtClean="0">
              <a:solidFill>
                <a:schemeClr val="tx2">
                  <a:lumMod val="75000"/>
                </a:schemeClr>
              </a:solidFill>
              <a:latin typeface="Times New Roman" panose="02020603050405020304" charset="0"/>
              <a:ea typeface="Cambria" panose="02040503050406030204" pitchFamily="18" charset="0"/>
              <a:cs typeface="Times New Roman" panose="02020603050405020304" charset="0"/>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2000" b="1" dirty="0">
                <a:solidFill>
                  <a:schemeClr val="tx2">
                    <a:lumMod val="75000"/>
                  </a:schemeClr>
                </a:solidFill>
                <a:latin typeface="Times New Roman" panose="02020603050405020304" charset="0"/>
                <a:ea typeface="Cambria" panose="02040503050406030204" pitchFamily="18" charset="0"/>
                <a:cs typeface="Times New Roman" panose="02020603050405020304" charset="0"/>
                <a:sym typeface="Verdana" panose="020B0604030504040204"/>
              </a:rPr>
              <a:t>Assistant Professor</a:t>
            </a:r>
            <a:endParaRPr sz="2000" dirty="0">
              <a:solidFill>
                <a:schemeClr val="tx2">
                  <a:lumMod val="75000"/>
                </a:schemeClr>
              </a:solidFill>
              <a:latin typeface="Times New Roman" panose="02020603050405020304" charset="0"/>
              <a:ea typeface="Cambria" panose="02040503050406030204" pitchFamily="18" charset="0"/>
              <a:cs typeface="Times New Roman" panose="02020603050405020304" charset="0"/>
            </a:endParaRPr>
          </a:p>
          <a:p>
            <a:pPr marL="0" marR="0" lvl="0" indent="0" algn="l" rtl="0">
              <a:spcBef>
                <a:spcPts val="340"/>
              </a:spcBef>
              <a:spcAft>
                <a:spcPts val="0"/>
              </a:spcAft>
              <a:buClr>
                <a:srgbClr val="17365D"/>
              </a:buClr>
              <a:buSzPts val="1700"/>
              <a:buFont typeface="Arial" panose="020B0604020202020204"/>
              <a:buNone/>
            </a:pPr>
            <a:r>
              <a:rPr lang="en-GB" sz="2000" b="1" dirty="0">
                <a:solidFill>
                  <a:schemeClr val="tx2">
                    <a:lumMod val="75000"/>
                  </a:schemeClr>
                </a:solidFill>
                <a:latin typeface="Times New Roman" panose="02020603050405020304" charset="0"/>
                <a:ea typeface="Cambria" panose="02040503050406030204" pitchFamily="18" charset="0"/>
                <a:cs typeface="Times New Roman" panose="02020603050405020304" charset="0"/>
                <a:sym typeface="Verdana" panose="020B0604030504040204"/>
              </a:rPr>
              <a:t>School of Computer Science </a:t>
            </a:r>
            <a:r>
              <a:rPr lang="en-GB" sz="2000" b="1" dirty="0" smtClean="0">
                <a:solidFill>
                  <a:schemeClr val="tx2">
                    <a:lumMod val="75000"/>
                  </a:schemeClr>
                </a:solidFill>
                <a:latin typeface="Times New Roman" panose="02020603050405020304" charset="0"/>
                <a:ea typeface="Cambria" panose="02040503050406030204" pitchFamily="18" charset="0"/>
                <a:cs typeface="Times New Roman" panose="02020603050405020304" charset="0"/>
                <a:sym typeface="Verdana" panose="020B0604030504040204"/>
              </a:rPr>
              <a:t>and </a:t>
            </a:r>
            <a:r>
              <a:rPr lang="en-GB" sz="2000" b="1" dirty="0">
                <a:solidFill>
                  <a:schemeClr val="tx2">
                    <a:lumMod val="75000"/>
                  </a:schemeClr>
                </a:solidFill>
                <a:latin typeface="Times New Roman" panose="02020603050405020304" charset="0"/>
                <a:ea typeface="Cambria" panose="02040503050406030204" pitchFamily="18" charset="0"/>
                <a:cs typeface="Times New Roman" panose="02020603050405020304" charset="0"/>
                <a:sym typeface="Verdana" panose="020B0604030504040204"/>
              </a:rPr>
              <a:t>Engineering</a:t>
            </a:r>
            <a:endParaRPr sz="2000" dirty="0">
              <a:solidFill>
                <a:schemeClr val="tx2">
                  <a:lumMod val="75000"/>
                </a:schemeClr>
              </a:solidFill>
              <a:latin typeface="Times New Roman" panose="02020603050405020304" charset="0"/>
              <a:ea typeface="Cambria" panose="02040503050406030204" pitchFamily="18" charset="0"/>
              <a:cs typeface="Times New Roman" panose="02020603050405020304" charset="0"/>
            </a:endParaRPr>
          </a:p>
          <a:p>
            <a:pPr marL="0" marR="0" lvl="0" indent="0" algn="l" rtl="0">
              <a:spcBef>
                <a:spcPts val="340"/>
              </a:spcBef>
              <a:spcAft>
                <a:spcPts val="0"/>
              </a:spcAft>
              <a:buClr>
                <a:srgbClr val="17365D"/>
              </a:buClr>
              <a:buSzPts val="1700"/>
              <a:buFont typeface="Arial" panose="020B0604020202020204"/>
              <a:buNone/>
            </a:pPr>
            <a:r>
              <a:rPr lang="en-GB" sz="2000" b="1" dirty="0">
                <a:solidFill>
                  <a:schemeClr val="tx2">
                    <a:lumMod val="75000"/>
                  </a:schemeClr>
                </a:solidFill>
                <a:latin typeface="Times New Roman" panose="02020603050405020304" charset="0"/>
                <a:ea typeface="Cambria" panose="02040503050406030204" pitchFamily="18" charset="0"/>
                <a:cs typeface="Times New Roman" panose="02020603050405020304" charset="0"/>
                <a:sym typeface="Verdana" panose="020B0604030504040204"/>
              </a:rPr>
              <a:t>Presidency University</a:t>
            </a:r>
            <a:endParaRPr sz="2000" dirty="0">
              <a:solidFill>
                <a:schemeClr val="tx2">
                  <a:lumMod val="75000"/>
                </a:schemeClr>
              </a:solidFill>
              <a:latin typeface="Times New Roman" panose="02020603050405020304" charset="0"/>
              <a:ea typeface="Cambria" panose="02040503050406030204" pitchFamily="18" charset="0"/>
              <a:cs typeface="Times New Roman" panose="02020603050405020304"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chemeClr val="tx2">
                  <a:lumMod val="75000"/>
                </a:schemeClr>
              </a:solidFill>
              <a:latin typeface="Times New Roman" panose="02020603050405020304" charset="0"/>
              <a:ea typeface="Cambria" panose="02040503050406030204" pitchFamily="18" charset="0"/>
              <a:cs typeface="Times New Roman" panose="02020603050405020304" charset="0"/>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panose="020B0604020202020204"/>
              <a:buNone/>
            </a:pPr>
            <a:r>
              <a:rPr lang="en-GB" sz="1500" b="1" i="0" u="none" strike="noStrike" cap="none" dirty="0">
                <a:solidFill>
                  <a:srgbClr val="17365D"/>
                </a:solidFill>
                <a:latin typeface="Times New Roman" panose="02020603050405020304" charset="0"/>
                <a:ea typeface="Cambria" panose="02040503050406030204" pitchFamily="18" charset="0"/>
                <a:cs typeface="Times New Roman" panose="02020603050405020304" charset="0"/>
                <a:sym typeface="Verdana" panose="020B0604030504040204"/>
              </a:rPr>
              <a:t>PIP2001 Capstone Project</a:t>
            </a:r>
            <a:endParaRPr sz="1500" dirty="0">
              <a:latin typeface="Times New Roman" panose="02020603050405020304" charset="0"/>
              <a:ea typeface="Cambria" panose="02040503050406030204" pitchFamily="18" charset="0"/>
              <a:cs typeface="Times New Roman" panose="02020603050405020304" charset="0"/>
            </a:endParaRPr>
          </a:p>
          <a:p>
            <a:pPr marL="0" marR="0" lvl="0" indent="0" algn="ctr" rtl="0">
              <a:spcBef>
                <a:spcPts val="310"/>
              </a:spcBef>
              <a:spcAft>
                <a:spcPts val="0"/>
              </a:spcAft>
              <a:buClr>
                <a:srgbClr val="17365D"/>
              </a:buClr>
              <a:buSzPct val="100000"/>
              <a:buFont typeface="Arial" panose="020B0604020202020204"/>
              <a:buNone/>
            </a:pPr>
            <a:r>
              <a:rPr lang="en-US" sz="1500" b="1" i="0" u="none" strike="noStrike" cap="none" dirty="0">
                <a:solidFill>
                  <a:srgbClr val="17365D"/>
                </a:solidFill>
                <a:latin typeface="Times New Roman" panose="02020603050405020304" charset="0"/>
                <a:ea typeface="Cambria" panose="02040503050406030204" pitchFamily="18" charset="0"/>
                <a:cs typeface="Times New Roman" panose="02020603050405020304" charset="0"/>
                <a:sym typeface="Verdana" panose="020B0604030504040204"/>
              </a:rPr>
              <a:t>VIVA - VOCE</a:t>
            </a:r>
            <a:endParaRPr lang="en-US" sz="1500" b="1" i="0" u="none" strike="noStrike" cap="none" dirty="0">
              <a:solidFill>
                <a:srgbClr val="17365D"/>
              </a:solidFill>
              <a:latin typeface="Times New Roman" panose="02020603050405020304" charset="0"/>
              <a:ea typeface="Cambria" panose="02040503050406030204" pitchFamily="18" charset="0"/>
              <a:cs typeface="Times New Roman" panose="02020603050405020304" charset="0"/>
              <a:sym typeface="Verdana" panose="020B0604030504040204"/>
            </a:endParaRPr>
          </a:p>
        </p:txBody>
      </p:sp>
      <p:sp>
        <p:nvSpPr>
          <p:cNvPr id="8" name="Google Shape;91;p13"/>
          <p:cNvSpPr txBox="1"/>
          <p:nvPr/>
        </p:nvSpPr>
        <p:spPr>
          <a:xfrm>
            <a:off x="0" y="4773295"/>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dirty="0" smtClean="0">
                <a:solidFill>
                  <a:schemeClr val="accent1"/>
                </a:solidFill>
                <a:latin typeface="Times New Roman" panose="02020603050405020304" charset="0"/>
                <a:ea typeface="Cambria" panose="02040503050406030204" pitchFamily="18" charset="0"/>
                <a:cs typeface="Times New Roman" panose="02020603050405020304" charset="0"/>
                <a:sym typeface="Verdana" panose="020B0604030504040204"/>
              </a:rPr>
              <a:t>Name of the Program: </a:t>
            </a:r>
            <a:r>
              <a:rPr lang="en-US" sz="2000" b="1" dirty="0">
                <a:latin typeface="Times New Roman" panose="02020603050405020304" charset="0"/>
                <a:ea typeface="Cambria" panose="02040503050406030204" pitchFamily="18" charset="0"/>
                <a:cs typeface="Times New Roman" panose="02020603050405020304" charset="0"/>
                <a:sym typeface="Verdana" panose="020B0604030504040204"/>
              </a:rPr>
              <a:t>C</a:t>
            </a:r>
            <a:r>
              <a:rPr lang="en-IN" altLang="en-US" sz="2000" b="1" dirty="0">
                <a:latin typeface="Times New Roman" panose="02020603050405020304" charset="0"/>
                <a:ea typeface="Cambria" panose="02040503050406030204" pitchFamily="18" charset="0"/>
                <a:cs typeface="Times New Roman" panose="02020603050405020304" charset="0"/>
                <a:sym typeface="Verdana" panose="020B0604030504040204"/>
              </a:rPr>
              <a:t>OMPUTER SCIENCE AND ENGINEERING - CYBER SECURITY</a:t>
            </a:r>
            <a:endParaRPr lang="en-US" sz="2000" b="1" i="0" u="none" strike="noStrike" cap="none" dirty="0" smtClean="0">
              <a:solidFill>
                <a:schemeClr val="accent1"/>
              </a:solidFill>
              <a:latin typeface="Times New Roman" panose="02020603050405020304" charset="0"/>
              <a:ea typeface="Cambria" panose="02040503050406030204" pitchFamily="18" charset="0"/>
              <a:cs typeface="Times New Roman" panose="02020603050405020304" charset="0"/>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smtClean="0">
                <a:solidFill>
                  <a:schemeClr val="accent1"/>
                </a:solidFill>
                <a:latin typeface="Times New Roman" panose="02020603050405020304" charset="0"/>
                <a:ea typeface="Cambria" panose="02040503050406030204" pitchFamily="18" charset="0"/>
                <a:cs typeface="Times New Roman" panose="02020603050405020304" charset="0"/>
                <a:sym typeface="Verdana" panose="020B0604030504040204"/>
              </a:rPr>
              <a:t>Name of the HoD: </a:t>
            </a:r>
            <a:r>
              <a:rPr lang="pt-BR" sz="2000" b="1" dirty="0">
                <a:latin typeface="Times New Roman" panose="02020603050405020304" charset="0"/>
                <a:ea typeface="Cambria" panose="02040503050406030204" pitchFamily="18" charset="0"/>
                <a:cs typeface="Times New Roman" panose="02020603050405020304" charset="0"/>
                <a:sym typeface="Verdana" panose="020B0604030504040204"/>
              </a:rPr>
              <a:t>Dr. Ananda Raj S P</a:t>
            </a:r>
            <a:endParaRPr lang="en-US" sz="2000" b="1" dirty="0" smtClean="0">
              <a:solidFill>
                <a:schemeClr val="accent1"/>
              </a:solidFill>
              <a:latin typeface="Times New Roman" panose="02020603050405020304" charset="0"/>
              <a:ea typeface="Cambria" panose="02040503050406030204" pitchFamily="18" charset="0"/>
              <a:cs typeface="Times New Roman" panose="02020603050405020304" charset="0"/>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smtClean="0">
                <a:solidFill>
                  <a:schemeClr val="accent1"/>
                </a:solidFill>
                <a:latin typeface="Times New Roman" panose="02020603050405020304" charset="0"/>
                <a:ea typeface="Cambria" panose="02040503050406030204" pitchFamily="18" charset="0"/>
                <a:cs typeface="Times New Roman" panose="02020603050405020304" charset="0"/>
                <a:sym typeface="Verdana" panose="020B0604030504040204"/>
              </a:rPr>
              <a:t>Name of the Program Project Coordinator: </a:t>
            </a:r>
            <a:r>
              <a:rPr lang="en-US" sz="2000" b="1" dirty="0">
                <a:latin typeface="Times New Roman" panose="02020603050405020304" charset="0"/>
                <a:ea typeface="Cambria" panose="02040503050406030204" pitchFamily="18" charset="0"/>
                <a:cs typeface="Times New Roman" panose="02020603050405020304" charset="0"/>
                <a:sym typeface="Verdana" panose="020B0604030504040204"/>
              </a:rPr>
              <a:t>Dr. </a:t>
            </a:r>
            <a:r>
              <a:rPr lang="en-US" sz="2000" b="1" dirty="0" err="1">
                <a:latin typeface="Times New Roman" panose="02020603050405020304" charset="0"/>
                <a:ea typeface="Cambria" panose="02040503050406030204" pitchFamily="18" charset="0"/>
                <a:cs typeface="Times New Roman" panose="02020603050405020304" charset="0"/>
                <a:sym typeface="Verdana" panose="020B0604030504040204"/>
              </a:rPr>
              <a:t>Sharmasth</a:t>
            </a:r>
            <a:r>
              <a:rPr lang="en-US" sz="2000" b="1" dirty="0">
                <a:latin typeface="Times New Roman" panose="02020603050405020304" charset="0"/>
                <a:ea typeface="Cambria" panose="02040503050406030204" pitchFamily="18" charset="0"/>
                <a:cs typeface="Times New Roman" panose="02020603050405020304" charset="0"/>
                <a:sym typeface="Verdana" panose="020B0604030504040204"/>
              </a:rPr>
              <a:t> Vali Y</a:t>
            </a:r>
            <a:endParaRPr lang="en-US" sz="2000" b="1" i="0" u="none" strike="noStrike" cap="none" dirty="0" smtClean="0">
              <a:solidFill>
                <a:schemeClr val="accent1"/>
              </a:solidFill>
              <a:latin typeface="Times New Roman" panose="02020603050405020304" charset="0"/>
              <a:ea typeface="Cambria" panose="02040503050406030204" pitchFamily="18" charset="0"/>
              <a:cs typeface="Times New Roman" panose="02020603050405020304" charset="0"/>
              <a:sym typeface="Verdana" panose="020B0604030504040204"/>
            </a:endParaRPr>
          </a:p>
          <a:p>
            <a:pPr lvl="0">
              <a:buClr>
                <a:srgbClr val="17365D"/>
              </a:buClr>
              <a:buSzPct val="100000"/>
            </a:pPr>
            <a:r>
              <a:rPr lang="en-US" sz="2000" b="1" dirty="0">
                <a:solidFill>
                  <a:schemeClr val="accent1"/>
                </a:solidFill>
                <a:latin typeface="Times New Roman" panose="02020603050405020304" charset="0"/>
                <a:ea typeface="Cambria" panose="02040503050406030204" pitchFamily="18" charset="0"/>
                <a:cs typeface="Times New Roman" panose="02020603050405020304" charset="0"/>
                <a:sym typeface="Verdana" panose="020B0604030504040204"/>
              </a:rPr>
              <a:t>Name of the </a:t>
            </a:r>
            <a:r>
              <a:rPr lang="en-US" sz="2000" b="1" dirty="0" smtClean="0">
                <a:solidFill>
                  <a:schemeClr val="accent1"/>
                </a:solidFill>
                <a:latin typeface="Times New Roman" panose="02020603050405020304" charset="0"/>
                <a:ea typeface="Cambria" panose="02040503050406030204" pitchFamily="18" charset="0"/>
                <a:cs typeface="Times New Roman" panose="02020603050405020304" charset="0"/>
                <a:sym typeface="Verdana" panose="020B0604030504040204"/>
              </a:rPr>
              <a:t>School </a:t>
            </a:r>
            <a:r>
              <a:rPr lang="en-US" sz="2000" b="1" dirty="0">
                <a:solidFill>
                  <a:schemeClr val="accent1"/>
                </a:solidFill>
                <a:latin typeface="Times New Roman" panose="02020603050405020304" charset="0"/>
                <a:ea typeface="Cambria" panose="02040503050406030204" pitchFamily="18" charset="0"/>
                <a:cs typeface="Times New Roman" panose="02020603050405020304" charset="0"/>
                <a:sym typeface="Verdana" panose="020B0604030504040204"/>
              </a:rPr>
              <a:t>Project </a:t>
            </a:r>
            <a:r>
              <a:rPr lang="en-US" sz="2000" b="1" dirty="0" smtClean="0">
                <a:solidFill>
                  <a:schemeClr val="accent1"/>
                </a:solidFill>
                <a:latin typeface="Times New Roman" panose="02020603050405020304" charset="0"/>
                <a:ea typeface="Cambria" panose="02040503050406030204" pitchFamily="18" charset="0"/>
                <a:cs typeface="Times New Roman" panose="02020603050405020304" charset="0"/>
                <a:sym typeface="Verdana" panose="020B0604030504040204"/>
              </a:rPr>
              <a:t>Coordinators: </a:t>
            </a:r>
            <a:r>
              <a:rPr lang="en-US" sz="2000" b="1" dirty="0" smtClean="0">
                <a:latin typeface="Times New Roman" panose="02020603050405020304" charset="0"/>
                <a:ea typeface="Cambria" panose="02040503050406030204" pitchFamily="18" charset="0"/>
                <a:cs typeface="Times New Roman" panose="02020603050405020304" charset="0"/>
                <a:sym typeface="Verdana" panose="020B0604030504040204"/>
              </a:rPr>
              <a:t>Dr. Sampath A K / Dr. Abdul Khadar A / Mr. Md Ziaur Rahman</a:t>
            </a:r>
            <a:endParaRPr sz="2000" b="1" i="0" u="none" strike="noStrike" cap="none" dirty="0">
              <a:solidFill>
                <a:schemeClr val="tx1"/>
              </a:solidFill>
              <a:latin typeface="Times New Roman" panose="02020603050405020304" charset="0"/>
              <a:ea typeface="Cambria" panose="02040503050406030204" pitchFamily="18" charset="0"/>
              <a:cs typeface="Times New Roman" panose="02020603050405020304" charset="0"/>
              <a:sym typeface="Verdana" panose="020B0604030504040204"/>
            </a:endParaRPr>
          </a:p>
        </p:txBody>
      </p:sp>
      <p:graphicFrame>
        <p:nvGraphicFramePr>
          <p:cNvPr id="2" name="Table 1"/>
          <p:cNvGraphicFramePr>
            <a:graphicFrameLocks noGrp="1"/>
          </p:cNvGraphicFramePr>
          <p:nvPr>
            <p:custDataLst>
              <p:tags r:id="rId1"/>
            </p:custDataLst>
          </p:nvPr>
        </p:nvGraphicFramePr>
        <p:xfrm>
          <a:off x="436245" y="2418080"/>
          <a:ext cx="5157470" cy="2194560"/>
        </p:xfrm>
        <a:graphic>
          <a:graphicData uri="http://schemas.openxmlformats.org/drawingml/2006/table">
            <a:tbl>
              <a:tblPr firstRow="1" bandRow="1">
                <a:tableStyleId>{3C2FFA5D-87B4-456A-9821-1D502468CF0F}</a:tableStyleId>
              </a:tblPr>
              <a:tblGrid>
                <a:gridCol w="2070735"/>
                <a:gridCol w="3086735"/>
              </a:tblGrid>
              <a:tr h="365760">
                <a:tc>
                  <a:txBody>
                    <a:bodyPr/>
                    <a:p>
                      <a:pPr algn="ctr"/>
                      <a:r>
                        <a:rPr lang="en-IN" sz="1600" b="1">
                          <a:latin typeface="Times New Roman" panose="02020603050405020304" charset="0"/>
                          <a:cs typeface="Times New Roman" panose="02020603050405020304" charset="0"/>
                        </a:rPr>
                        <a:t>Roll Number</a:t>
                      </a:r>
                      <a:endParaRPr lang="en-IN" sz="1600" b="1">
                        <a:latin typeface="Times New Roman" panose="02020603050405020304" charset="0"/>
                        <a:cs typeface="Times New Roman" panose="02020603050405020304" charset="0"/>
                      </a:endParaRPr>
                    </a:p>
                  </a:txBody>
                  <a:tcPr/>
                </a:tc>
                <a:tc>
                  <a:txBody>
                    <a:bodyPr/>
                    <a:p>
                      <a:pPr algn="ctr"/>
                      <a:r>
                        <a:rPr lang="en-US">
                          <a:latin typeface="Times New Roman" panose="02020603050405020304" charset="0"/>
                          <a:cs typeface="Times New Roman" panose="02020603050405020304" charset="0"/>
                        </a:rPr>
                        <a:t>   </a:t>
                      </a:r>
                      <a:r>
                        <a:rPr lang="en-US" sz="1600" b="1">
                          <a:latin typeface="Times New Roman" panose="02020603050405020304" charset="0"/>
                          <a:cs typeface="Times New Roman" panose="02020603050405020304" charset="0"/>
                        </a:rPr>
                        <a:t>Student Name</a:t>
                      </a:r>
                      <a:endParaRPr lang="en-IN" sz="1600" b="1">
                        <a:latin typeface="Times New Roman" panose="02020603050405020304" charset="0"/>
                        <a:cs typeface="Times New Roman" panose="02020603050405020304" charset="0"/>
                      </a:endParaRPr>
                    </a:p>
                  </a:txBody>
                  <a:tcPr/>
                </a:tc>
              </a:tr>
              <a:tr h="365760">
                <a:tc>
                  <a:txBody>
                    <a:bodyPr/>
                    <a:p>
                      <a:pPr algn="ctr"/>
                      <a:r>
                        <a:rPr lang="en-IN" sz="1600" dirty="0">
                          <a:latin typeface="Times New Roman" panose="02020603050405020304" charset="0"/>
                          <a:cs typeface="Times New Roman" panose="02020603050405020304" charset="0"/>
                        </a:rPr>
                        <a:t>20211CCS0124</a:t>
                      </a:r>
                      <a:endParaRPr lang="en-IN" sz="1600" dirty="0">
                        <a:latin typeface="Times New Roman" panose="02020603050405020304" charset="0"/>
                        <a:cs typeface="Times New Roman" panose="02020603050405020304" charset="0"/>
                      </a:endParaRPr>
                    </a:p>
                  </a:txBody>
                  <a:tcPr/>
                </a:tc>
                <a:tc>
                  <a:txBody>
                    <a:bodyPr/>
                    <a:p>
                      <a:pPr algn="ctr"/>
                      <a:r>
                        <a:rPr lang="en-IN" sz="1600" dirty="0">
                          <a:latin typeface="Times New Roman" panose="02020603050405020304" charset="0"/>
                          <a:cs typeface="Times New Roman" panose="02020603050405020304" charset="0"/>
                        </a:rPr>
                        <a:t>SANKETH S</a:t>
                      </a:r>
                      <a:endParaRPr lang="en-IN" sz="1600" dirty="0">
                        <a:latin typeface="Times New Roman" panose="02020603050405020304" charset="0"/>
                        <a:cs typeface="Times New Roman" panose="02020603050405020304" charset="0"/>
                      </a:endParaRPr>
                    </a:p>
                  </a:txBody>
                  <a:tcPr/>
                </a:tc>
              </a:tr>
              <a:tr h="365760">
                <a:tc>
                  <a:txBody>
                    <a:bodyPr/>
                    <a:p>
                      <a:pPr algn="ctr"/>
                      <a:r>
                        <a:rPr lang="en-IN" sz="1600" dirty="0">
                          <a:latin typeface="Times New Roman" panose="02020603050405020304" charset="0"/>
                          <a:cs typeface="Times New Roman" panose="02020603050405020304" charset="0"/>
                        </a:rPr>
                        <a:t>20211CCS0133</a:t>
                      </a:r>
                      <a:endParaRPr lang="en-IN" sz="1600" dirty="0">
                        <a:latin typeface="Times New Roman" panose="02020603050405020304" charset="0"/>
                        <a:cs typeface="Times New Roman" panose="02020603050405020304" charset="0"/>
                      </a:endParaRPr>
                    </a:p>
                  </a:txBody>
                  <a:tcPr/>
                </a:tc>
                <a:tc>
                  <a:txBody>
                    <a:bodyPr/>
                    <a:p>
                      <a:pPr algn="ctr"/>
                      <a:r>
                        <a:rPr lang="en-IN" sz="1600" b="0" dirty="0">
                          <a:latin typeface="Times New Roman" panose="02020603050405020304" charset="0"/>
                          <a:cs typeface="Times New Roman" panose="02020603050405020304" charset="0"/>
                        </a:rPr>
                        <a:t>MOHAN C V</a:t>
                      </a:r>
                      <a:endParaRPr lang="en-IN" sz="1600" b="0" dirty="0">
                        <a:latin typeface="Times New Roman" panose="02020603050405020304" charset="0"/>
                        <a:cs typeface="Times New Roman" panose="02020603050405020304" charset="0"/>
                      </a:endParaRPr>
                    </a:p>
                  </a:txBody>
                  <a:tcPr/>
                </a:tc>
              </a:tr>
              <a:tr h="365760">
                <a:tc>
                  <a:txBody>
                    <a:bodyPr/>
                    <a:p>
                      <a:pPr algn="ctr">
                        <a:buNone/>
                      </a:pPr>
                      <a:r>
                        <a:rPr lang="en-IN" sz="1600" dirty="0">
                          <a:latin typeface="Times New Roman" panose="02020603050405020304" charset="0"/>
                          <a:cs typeface="Times New Roman" panose="02020603050405020304" charset="0"/>
                        </a:rPr>
                        <a:t>20211CCS0140</a:t>
                      </a:r>
                      <a:endParaRPr lang="en-IN" sz="1600" dirty="0">
                        <a:latin typeface="Times New Roman" panose="02020603050405020304" charset="0"/>
                        <a:cs typeface="Times New Roman" panose="02020603050405020304" charset="0"/>
                      </a:endParaRPr>
                    </a:p>
                  </a:txBody>
                  <a:tcPr/>
                </a:tc>
                <a:tc>
                  <a:txBody>
                    <a:bodyPr/>
                    <a:p>
                      <a:pPr algn="ctr">
                        <a:buNone/>
                      </a:pPr>
                      <a:r>
                        <a:rPr lang="en-IN" sz="1600" b="0" dirty="0">
                          <a:latin typeface="Times New Roman" panose="02020603050405020304" charset="0"/>
                          <a:cs typeface="Times New Roman" panose="02020603050405020304" charset="0"/>
                        </a:rPr>
                        <a:t>MANU K</a:t>
                      </a:r>
                      <a:endParaRPr lang="en-IN" sz="1600" b="0" dirty="0">
                        <a:latin typeface="Times New Roman" panose="02020603050405020304" charset="0"/>
                        <a:cs typeface="Times New Roman" panose="02020603050405020304" charset="0"/>
                      </a:endParaRPr>
                    </a:p>
                  </a:txBody>
                  <a:tcPr/>
                </a:tc>
              </a:tr>
              <a:tr h="365760">
                <a:tc>
                  <a:txBody>
                    <a:bodyPr/>
                    <a:p>
                      <a:pPr algn="ctr"/>
                      <a:r>
                        <a:rPr lang="en-IN" sz="1600" dirty="0">
                          <a:latin typeface="Times New Roman" panose="02020603050405020304" charset="0"/>
                          <a:cs typeface="Times New Roman" panose="02020603050405020304" charset="0"/>
                        </a:rPr>
                        <a:t>20211CCS0158</a:t>
                      </a:r>
                      <a:endParaRPr lang="en-IN" sz="1600" dirty="0">
                        <a:latin typeface="Times New Roman" panose="02020603050405020304" charset="0"/>
                        <a:cs typeface="Times New Roman" panose="02020603050405020304" charset="0"/>
                      </a:endParaRPr>
                    </a:p>
                  </a:txBody>
                  <a:tcPr/>
                </a:tc>
                <a:tc>
                  <a:txBody>
                    <a:bodyPr/>
                    <a:p>
                      <a:pPr algn="ctr"/>
                      <a:r>
                        <a:rPr lang="en-IN" sz="1600" dirty="0">
                          <a:latin typeface="Times New Roman" panose="02020603050405020304" charset="0"/>
                          <a:cs typeface="Times New Roman" panose="02020603050405020304" charset="0"/>
                        </a:rPr>
                        <a:t>SHAUN FRANKLYN </a:t>
                      </a:r>
                      <a:endParaRPr lang="en-IN" sz="1600" dirty="0">
                        <a:latin typeface="Times New Roman" panose="02020603050405020304" charset="0"/>
                        <a:cs typeface="Times New Roman" panose="02020603050405020304" charset="0"/>
                      </a:endParaRPr>
                    </a:p>
                  </a:txBody>
                  <a:tcPr/>
                </a:tc>
              </a:tr>
              <a:tr h="365760">
                <a:tc>
                  <a:txBody>
                    <a:bodyPr/>
                    <a:p>
                      <a:pPr algn="ctr"/>
                      <a:r>
                        <a:rPr lang="en-IN" sz="1600" dirty="0">
                          <a:latin typeface="Times New Roman" panose="02020603050405020304" charset="0"/>
                          <a:cs typeface="Times New Roman" panose="02020603050405020304" charset="0"/>
                        </a:rPr>
                        <a:t>20211CCS0190</a:t>
                      </a:r>
                      <a:endParaRPr lang="en-IN" sz="1600" dirty="0">
                        <a:latin typeface="Times New Roman" panose="02020603050405020304" charset="0"/>
                        <a:cs typeface="Times New Roman" panose="02020603050405020304" charset="0"/>
                      </a:endParaRPr>
                    </a:p>
                  </a:txBody>
                  <a:tcPr/>
                </a:tc>
                <a:tc>
                  <a:txBody>
                    <a:bodyPr/>
                    <a:p>
                      <a:pPr algn="ctr"/>
                      <a:r>
                        <a:rPr lang="en-IN" altLang="en-US" sz="1600" dirty="0">
                          <a:latin typeface="Times New Roman" panose="02020603050405020304" charset="0"/>
                          <a:cs typeface="Times New Roman" panose="02020603050405020304" charset="0"/>
                        </a:rPr>
                        <a:t>V </a:t>
                      </a:r>
                      <a:r>
                        <a:rPr lang="en-US" sz="1600" dirty="0">
                          <a:latin typeface="Times New Roman" panose="02020603050405020304" charset="0"/>
                          <a:cs typeface="Times New Roman" panose="02020603050405020304" charset="0"/>
                        </a:rPr>
                        <a:t>V</a:t>
                      </a:r>
                      <a:r>
                        <a:rPr lang="en-IN" altLang="en-US" sz="1600" dirty="0">
                          <a:latin typeface="Times New Roman" panose="02020603050405020304" charset="0"/>
                          <a:cs typeface="Times New Roman" panose="02020603050405020304" charset="0"/>
                        </a:rPr>
                        <a:t>ISHWA KIRAN REDDY</a:t>
                      </a:r>
                      <a:endParaRPr lang="en-IN" altLang="en-US" sz="1600" dirty="0">
                        <a:latin typeface="Times New Roman" panose="02020603050405020304" charset="0"/>
                        <a:cs typeface="Times New Roman" panose="02020603050405020304"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just">
              <a:buNone/>
            </a:pPr>
            <a:r>
              <a:rPr lang="en-GB" sz="1900" b="1">
                <a:latin typeface="Times New Roman" panose="02020603050405020304" charset="0"/>
                <a:cs typeface="Times New Roman" panose="02020603050405020304" charset="0"/>
                <a:sym typeface="+mn-ea"/>
              </a:rPr>
              <a:t>Enhance User Experience through Automation:</a:t>
            </a:r>
            <a:endParaRPr lang="en-GB" sz="1900" b="1">
              <a:latin typeface="Times New Roman" panose="02020603050405020304" charset="0"/>
              <a:cs typeface="Times New Roman" panose="02020603050405020304" charset="0"/>
            </a:endParaRPr>
          </a:p>
          <a:p>
            <a:pPr algn="just"/>
            <a:r>
              <a:rPr lang="en-GB" sz="1900">
                <a:latin typeface="Times New Roman" panose="02020603050405020304" charset="0"/>
                <a:cs typeface="Times New Roman" panose="02020603050405020304" charset="0"/>
                <a:sym typeface="+mn-ea"/>
              </a:rPr>
              <a:t>To create a user-friendly and fully automated system that facilitates seamless operation, ensuring that users are accurately guided through the process without requiring assistance from medical personnel.</a:t>
            </a:r>
            <a:endParaRPr lang="en-GB" sz="1900">
              <a:latin typeface="Times New Roman" panose="02020603050405020304" charset="0"/>
              <a:cs typeface="Times New Roman" panose="02020603050405020304" charset="0"/>
              <a:sym typeface="+mn-ea"/>
            </a:endParaRPr>
          </a:p>
          <a:p>
            <a:pPr algn="just"/>
            <a:endParaRPr lang="en-GB" sz="1900">
              <a:latin typeface="Times New Roman" panose="02020603050405020304" charset="0"/>
              <a:cs typeface="Times New Roman" panose="02020603050405020304" charset="0"/>
            </a:endParaRPr>
          </a:p>
          <a:p>
            <a:pPr marL="0" indent="0" algn="just">
              <a:buNone/>
            </a:pPr>
            <a:r>
              <a:rPr lang="en-GB" sz="1900" b="1">
                <a:latin typeface="Times New Roman" panose="02020603050405020304" charset="0"/>
                <a:cs typeface="Times New Roman" panose="02020603050405020304" charset="0"/>
                <a:sym typeface="+mn-ea"/>
              </a:rPr>
              <a:t>Implement a Flexible Posture Correction System:</a:t>
            </a:r>
            <a:endParaRPr lang="en-GB" sz="1900" b="1">
              <a:latin typeface="Times New Roman" panose="02020603050405020304" charset="0"/>
              <a:cs typeface="Times New Roman" panose="02020603050405020304" charset="0"/>
            </a:endParaRPr>
          </a:p>
          <a:p>
            <a:pPr algn="just"/>
            <a:r>
              <a:rPr lang="en-GB" sz="1900">
                <a:latin typeface="Times New Roman" panose="02020603050405020304" charset="0"/>
                <a:cs typeface="Times New Roman" panose="02020603050405020304" charset="0"/>
                <a:sym typeface="+mn-ea"/>
              </a:rPr>
              <a:t>To develop a posture correction mechanism that can adapt to various users' body types and health tests, providing tailored posture corrections based on individual deviations.</a:t>
            </a:r>
            <a:endParaRPr lang="en-GB" sz="1900">
              <a:latin typeface="Times New Roman" panose="02020603050405020304" charset="0"/>
              <a:cs typeface="Times New Roman" panose="02020603050405020304" charset="0"/>
              <a:sym typeface="+mn-ea"/>
            </a:endParaRPr>
          </a:p>
          <a:p>
            <a:pPr algn="just"/>
            <a:endParaRPr lang="en-GB" sz="1900">
              <a:latin typeface="Times New Roman" panose="02020603050405020304" charset="0"/>
              <a:cs typeface="Times New Roman" panose="02020603050405020304" charset="0"/>
            </a:endParaRPr>
          </a:p>
          <a:p>
            <a:pPr marL="0" indent="0" algn="just">
              <a:buNone/>
            </a:pPr>
            <a:r>
              <a:rPr lang="en-GB" sz="1900" b="1">
                <a:latin typeface="Times New Roman" panose="02020603050405020304" charset="0"/>
                <a:cs typeface="Times New Roman" panose="02020603050405020304" charset="0"/>
                <a:sym typeface="+mn-ea"/>
              </a:rPr>
              <a:t>Improve Health Awareness:</a:t>
            </a:r>
            <a:endParaRPr lang="en-GB" sz="1900" b="1">
              <a:latin typeface="Times New Roman" panose="02020603050405020304" charset="0"/>
              <a:cs typeface="Times New Roman" panose="02020603050405020304" charset="0"/>
            </a:endParaRPr>
          </a:p>
          <a:p>
            <a:pPr algn="just"/>
            <a:r>
              <a:rPr lang="en-GB" sz="1900">
                <a:latin typeface="Times New Roman" panose="02020603050405020304" charset="0"/>
                <a:cs typeface="Times New Roman" panose="02020603050405020304" charset="0"/>
                <a:sym typeface="+mn-ea"/>
              </a:rPr>
              <a:t>To promote better health awareness by educating users on the importance of correct posture during health tests, contributing to more accurate monitoring and healthier lifestyle practices.</a:t>
            </a:r>
            <a:endParaRPr lang="en-GB" sz="1900">
              <a:latin typeface="Times New Roman" panose="02020603050405020304" charset="0"/>
              <a:cs typeface="Times New Roman" panose="02020603050405020304" charset="0"/>
            </a:endParaRPr>
          </a:p>
          <a:p>
            <a:endParaRPr lang="en-US" sz="19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charset="0"/>
                <a:cs typeface="Times New Roman" panose="02020603050405020304" charset="0"/>
              </a:rPr>
              <a:t>Methodology/Modules</a:t>
            </a:r>
            <a:endParaRPr lang="en-GB" sz="32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12800" y="1026796"/>
            <a:ext cx="10668000" cy="4952997"/>
          </a:xfrm>
        </p:spPr>
        <p:txBody>
          <a:bodyPr>
            <a:noAutofit/>
          </a:bodyPr>
          <a:lstStyle/>
          <a:p>
            <a:pPr algn="just">
              <a:buFont typeface="Wingdings" panose="05000000000000000000" charset="0"/>
              <a:buChar char="Ø"/>
            </a:pPr>
            <a:r>
              <a:rPr lang="en-GB" sz="1500" b="1">
                <a:latin typeface="Times New Roman" panose="02020603050405020304" charset="0"/>
                <a:cs typeface="Times New Roman" panose="02020603050405020304" charset="0"/>
              </a:rPr>
              <a:t>Image Capture and Processing Module</a:t>
            </a:r>
            <a:endParaRPr lang="en-GB" sz="1500" b="1">
              <a:latin typeface="Times New Roman" panose="02020603050405020304" charset="0"/>
              <a:cs typeface="Times New Roman" panose="02020603050405020304" charset="0"/>
            </a:endParaRPr>
          </a:p>
          <a:p>
            <a:pPr marL="0" indent="0" algn="just">
              <a:buNone/>
            </a:pPr>
            <a:r>
              <a:rPr lang="en-GB" sz="1500" b="1">
                <a:latin typeface="Times New Roman" panose="02020603050405020304" charset="0"/>
                <a:cs typeface="Times New Roman" panose="02020603050405020304" charset="0"/>
              </a:rPr>
              <a:t>Overview:</a:t>
            </a:r>
            <a:endParaRPr lang="en-GB" sz="1500" b="1">
              <a:latin typeface="Times New Roman" panose="02020603050405020304" charset="0"/>
              <a:cs typeface="Times New Roman" panose="02020603050405020304" charset="0"/>
            </a:endParaRPr>
          </a:p>
          <a:p>
            <a:pPr marL="0" indent="0" algn="just">
              <a:buNone/>
            </a:pPr>
            <a:r>
              <a:rPr lang="en-GB" sz="1500">
                <a:latin typeface="Times New Roman" panose="02020603050405020304" charset="0"/>
                <a:cs typeface="Times New Roman" panose="02020603050405020304" charset="0"/>
              </a:rPr>
              <a:t>This module captures images of the user's posture using an integrated camera system and processes them using computer vision techniques.</a:t>
            </a:r>
            <a:endParaRPr lang="en-GB" sz="1500">
              <a:latin typeface="Times New Roman" panose="02020603050405020304" charset="0"/>
              <a:cs typeface="Times New Roman" panose="02020603050405020304" charset="0"/>
            </a:endParaRPr>
          </a:p>
          <a:p>
            <a:pPr marL="0" indent="0" algn="just">
              <a:buNone/>
            </a:pPr>
            <a:r>
              <a:rPr lang="en-GB" sz="1500" b="1">
                <a:latin typeface="Times New Roman" panose="02020603050405020304" charset="0"/>
                <a:cs typeface="Times New Roman" panose="02020603050405020304" charset="0"/>
              </a:rPr>
              <a:t>Features:</a:t>
            </a:r>
            <a:endParaRPr lang="en-GB" sz="1500" b="1">
              <a:latin typeface="Times New Roman" panose="02020603050405020304" charset="0"/>
              <a:cs typeface="Times New Roman" panose="02020603050405020304" charset="0"/>
            </a:endParaRPr>
          </a:p>
          <a:p>
            <a:pPr algn="just"/>
            <a:r>
              <a:rPr lang="en-GB" sz="1500">
                <a:latin typeface="Times New Roman" panose="02020603050405020304" charset="0"/>
                <a:cs typeface="Times New Roman" panose="02020603050405020304" charset="0"/>
              </a:rPr>
              <a:t>Utilizes the Mediapipe framework for landmark detection of key body parts (e.g., hands, legs, torso).</a:t>
            </a:r>
            <a:endParaRPr lang="en-GB" sz="1500">
              <a:latin typeface="Times New Roman" panose="02020603050405020304" charset="0"/>
              <a:cs typeface="Times New Roman" panose="02020603050405020304" charset="0"/>
            </a:endParaRPr>
          </a:p>
          <a:p>
            <a:pPr algn="just"/>
            <a:r>
              <a:rPr lang="en-GB" sz="1500">
                <a:latin typeface="Times New Roman" panose="02020603050405020304" charset="0"/>
                <a:cs typeface="Times New Roman" panose="02020603050405020304" charset="0"/>
              </a:rPr>
              <a:t>Extracts posture-related features such as the angle of joints and alignment of body parts.</a:t>
            </a:r>
            <a:endParaRPr lang="en-GB" sz="1500">
              <a:latin typeface="Times New Roman" panose="02020603050405020304" charset="0"/>
              <a:cs typeface="Times New Roman" panose="02020603050405020304" charset="0"/>
            </a:endParaRPr>
          </a:p>
          <a:p>
            <a:pPr marL="0" indent="0" algn="just">
              <a:buNone/>
            </a:pPr>
            <a:endParaRPr lang="en-GB" sz="1500">
              <a:latin typeface="Times New Roman" panose="02020603050405020304" charset="0"/>
              <a:cs typeface="Times New Roman" panose="02020603050405020304" charset="0"/>
            </a:endParaRPr>
          </a:p>
          <a:p>
            <a:pPr algn="just">
              <a:buFont typeface="Wingdings" panose="05000000000000000000" charset="0"/>
              <a:buChar char="Ø"/>
            </a:pPr>
            <a:r>
              <a:rPr lang="en-GB" sz="1500" b="1">
                <a:latin typeface="Times New Roman" panose="02020603050405020304" charset="0"/>
                <a:cs typeface="Times New Roman" panose="02020603050405020304" charset="0"/>
              </a:rPr>
              <a:t>Posture Analysis and Guidance Module</a:t>
            </a:r>
            <a:endParaRPr lang="en-GB" sz="1500" b="1">
              <a:latin typeface="Times New Roman" panose="02020603050405020304" charset="0"/>
              <a:cs typeface="Times New Roman" panose="02020603050405020304" charset="0"/>
            </a:endParaRPr>
          </a:p>
          <a:p>
            <a:pPr marL="0" indent="0" algn="just">
              <a:buNone/>
            </a:pPr>
            <a:r>
              <a:rPr lang="en-GB" sz="1500" b="1">
                <a:latin typeface="Times New Roman" panose="02020603050405020304" charset="0"/>
                <a:cs typeface="Times New Roman" panose="02020603050405020304" charset="0"/>
              </a:rPr>
              <a:t>Overview: </a:t>
            </a:r>
            <a:endParaRPr lang="en-GB" sz="1500" b="1">
              <a:latin typeface="Times New Roman" panose="02020603050405020304" charset="0"/>
              <a:cs typeface="Times New Roman" panose="02020603050405020304" charset="0"/>
            </a:endParaRPr>
          </a:p>
          <a:p>
            <a:pPr marL="0" indent="0" algn="just">
              <a:buNone/>
            </a:pPr>
            <a:r>
              <a:rPr lang="en-GB" sz="1500">
                <a:latin typeface="Times New Roman" panose="02020603050405020304" charset="0"/>
                <a:cs typeface="Times New Roman" panose="02020603050405020304" charset="0"/>
              </a:rPr>
              <a:t>This module is responsible for analyzing the detected body landmarks to ensure that the user's posture is correct during the measurement process.</a:t>
            </a:r>
            <a:endParaRPr lang="en-GB" sz="1500">
              <a:latin typeface="Times New Roman" panose="02020603050405020304" charset="0"/>
              <a:cs typeface="Times New Roman" panose="02020603050405020304" charset="0"/>
            </a:endParaRPr>
          </a:p>
          <a:p>
            <a:pPr marL="0" indent="0" algn="just">
              <a:buNone/>
            </a:pPr>
            <a:r>
              <a:rPr lang="en-GB" sz="1500" b="1">
                <a:latin typeface="Times New Roman" panose="02020603050405020304" charset="0"/>
                <a:cs typeface="Times New Roman" panose="02020603050405020304" charset="0"/>
              </a:rPr>
              <a:t>Features:</a:t>
            </a:r>
            <a:endParaRPr lang="en-GB" sz="1500" b="1">
              <a:latin typeface="Times New Roman" panose="02020603050405020304" charset="0"/>
              <a:cs typeface="Times New Roman" panose="02020603050405020304" charset="0"/>
            </a:endParaRPr>
          </a:p>
          <a:p>
            <a:pPr algn="just"/>
            <a:r>
              <a:rPr lang="en-GB" sz="1500">
                <a:latin typeface="Times New Roman" panose="02020603050405020304" charset="0"/>
                <a:cs typeface="Times New Roman" panose="02020603050405020304" charset="0"/>
              </a:rPr>
              <a:t>Reference Axis Calculation: A reference axis is established using the detected landmarks, and the system calculates the angle of deviation from the ideal posture.</a:t>
            </a:r>
            <a:endParaRPr lang="en-GB" sz="1500">
              <a:latin typeface="Times New Roman" panose="02020603050405020304" charset="0"/>
              <a:cs typeface="Times New Roman" panose="02020603050405020304" charset="0"/>
            </a:endParaRPr>
          </a:p>
          <a:p>
            <a:pPr algn="just"/>
            <a:r>
              <a:rPr lang="en-GB" sz="1500">
                <a:latin typeface="Times New Roman" panose="02020603050405020304" charset="0"/>
                <a:cs typeface="Times New Roman" panose="02020603050405020304" charset="0"/>
              </a:rPr>
              <a:t>Deviation Detection: If the posture deviates beyond a predefined threshold angle, the system provides visual and audio guidance to help the user correct it.</a:t>
            </a:r>
            <a:endParaRPr lang="en-GB" sz="1500">
              <a:latin typeface="Times New Roman" panose="02020603050405020304" charset="0"/>
              <a:cs typeface="Times New Roman" panose="02020603050405020304" charset="0"/>
            </a:endParaRPr>
          </a:p>
          <a:p>
            <a:pPr algn="just"/>
            <a:r>
              <a:rPr lang="en-GB" sz="1500">
                <a:latin typeface="Times New Roman" panose="02020603050405020304" charset="0"/>
                <a:cs typeface="Times New Roman" panose="02020603050405020304" charset="0"/>
              </a:rPr>
              <a:t>Feedback System: Real-time feedback loop that helps users adjust their posture before taking the measurement, ensuring accurate results.</a:t>
            </a:r>
            <a:endParaRPr lang="en-GB" sz="1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charset="0"/>
                <a:cs typeface="Times New Roman" panose="02020603050405020304" charset="0"/>
              </a:rPr>
              <a:t>Architecture</a:t>
            </a:r>
            <a:endParaRPr lang="en-US" sz="3200" dirty="0">
              <a:latin typeface="Times New Roman" panose="02020603050405020304" charset="0"/>
              <a:cs typeface="Times New Roman" panose="02020603050405020304" charset="0"/>
            </a:endParaRPr>
          </a:p>
        </p:txBody>
      </p:sp>
      <p:sp>
        <p:nvSpPr>
          <p:cNvPr id="4" name="Rounded Rectangle 3"/>
          <p:cNvSpPr/>
          <p:nvPr/>
        </p:nvSpPr>
        <p:spPr>
          <a:xfrm>
            <a:off x="894080" y="1629410"/>
            <a:ext cx="1790065" cy="685800"/>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latin typeface="Times New Roman" panose="02020603050405020304" charset="0"/>
                <a:cs typeface="Times New Roman" panose="02020603050405020304" charset="0"/>
              </a:rPr>
              <a:t>Capture Frame</a:t>
            </a:r>
            <a:endParaRPr lang="en-US">
              <a:solidFill>
                <a:schemeClr val="tx1"/>
              </a:solidFill>
              <a:latin typeface="Times New Roman" panose="02020603050405020304" charset="0"/>
              <a:cs typeface="Times New Roman" panose="02020603050405020304" charset="0"/>
            </a:endParaRPr>
          </a:p>
        </p:txBody>
      </p:sp>
      <p:sp>
        <p:nvSpPr>
          <p:cNvPr id="5" name="Rounded Rectangle 4"/>
          <p:cNvSpPr/>
          <p:nvPr/>
        </p:nvSpPr>
        <p:spPr>
          <a:xfrm>
            <a:off x="3568065" y="1629410"/>
            <a:ext cx="1790065" cy="685800"/>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latin typeface="Times New Roman" panose="02020603050405020304" charset="0"/>
                <a:cs typeface="Times New Roman" panose="02020603050405020304" charset="0"/>
              </a:rPr>
              <a:t>Pre-Process</a:t>
            </a:r>
            <a:endParaRPr lang="en-US">
              <a:solidFill>
                <a:schemeClr val="tx1"/>
              </a:solidFill>
              <a:latin typeface="Times New Roman" panose="02020603050405020304" charset="0"/>
              <a:cs typeface="Times New Roman" panose="02020603050405020304" charset="0"/>
            </a:endParaRPr>
          </a:p>
        </p:txBody>
      </p:sp>
      <p:sp>
        <p:nvSpPr>
          <p:cNvPr id="6" name="Rounded Rectangle 5"/>
          <p:cNvSpPr/>
          <p:nvPr/>
        </p:nvSpPr>
        <p:spPr>
          <a:xfrm>
            <a:off x="6242050" y="1529080"/>
            <a:ext cx="1790065" cy="886460"/>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latin typeface="Times New Roman" panose="02020603050405020304" charset="0"/>
                <a:cs typeface="Times New Roman" panose="02020603050405020304" charset="0"/>
              </a:rPr>
              <a:t>Acquire Required Landmarks</a:t>
            </a:r>
            <a:endParaRPr lang="en-US">
              <a:solidFill>
                <a:schemeClr val="tx1"/>
              </a:solidFill>
              <a:latin typeface="Times New Roman" panose="02020603050405020304" charset="0"/>
              <a:cs typeface="Times New Roman" panose="02020603050405020304" charset="0"/>
            </a:endParaRPr>
          </a:p>
        </p:txBody>
      </p:sp>
      <p:sp>
        <p:nvSpPr>
          <p:cNvPr id="7" name="Rounded Rectangle 6"/>
          <p:cNvSpPr/>
          <p:nvPr/>
        </p:nvSpPr>
        <p:spPr>
          <a:xfrm>
            <a:off x="9095740" y="1411605"/>
            <a:ext cx="1790065" cy="1120775"/>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latin typeface="Times New Roman" panose="02020603050405020304" charset="0"/>
                <a:cs typeface="Times New Roman" panose="02020603050405020304" charset="0"/>
              </a:rPr>
              <a:t>Draw Landmarks and Connections</a:t>
            </a:r>
            <a:endParaRPr lang="en-US">
              <a:solidFill>
                <a:schemeClr val="tx1"/>
              </a:solidFill>
              <a:latin typeface="Times New Roman" panose="02020603050405020304" charset="0"/>
              <a:cs typeface="Times New Roman" panose="02020603050405020304" charset="0"/>
            </a:endParaRPr>
          </a:p>
        </p:txBody>
      </p:sp>
      <p:sp>
        <p:nvSpPr>
          <p:cNvPr id="8" name="Rounded Rectangle 7"/>
          <p:cNvSpPr/>
          <p:nvPr/>
        </p:nvSpPr>
        <p:spPr>
          <a:xfrm>
            <a:off x="9095740" y="3429000"/>
            <a:ext cx="1790065" cy="908050"/>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latin typeface="Times New Roman" panose="02020603050405020304" charset="0"/>
                <a:cs typeface="Times New Roman" panose="02020603050405020304" charset="0"/>
              </a:rPr>
              <a:t>Check alignment for required test</a:t>
            </a:r>
            <a:endParaRPr lang="en-US">
              <a:solidFill>
                <a:schemeClr val="tx1"/>
              </a:solidFill>
              <a:latin typeface="Times New Roman" panose="02020603050405020304" charset="0"/>
              <a:cs typeface="Times New Roman" panose="02020603050405020304" charset="0"/>
            </a:endParaRPr>
          </a:p>
        </p:txBody>
      </p:sp>
      <p:sp>
        <p:nvSpPr>
          <p:cNvPr id="9" name="Diamond 8"/>
          <p:cNvSpPr/>
          <p:nvPr/>
        </p:nvSpPr>
        <p:spPr>
          <a:xfrm>
            <a:off x="5142865" y="3182620"/>
            <a:ext cx="2173605" cy="1410970"/>
          </a:xfrm>
          <a:prstGeom prst="diamond">
            <a:avLst/>
          </a:prstGeom>
          <a:solidFill>
            <a:schemeClr val="accent5">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latin typeface="Times New Roman" panose="02020603050405020304" charset="0"/>
                <a:cs typeface="Times New Roman" panose="02020603050405020304" charset="0"/>
              </a:rPr>
              <a:t>Is Aligned</a:t>
            </a:r>
            <a:endParaRPr lang="en-US">
              <a:solidFill>
                <a:schemeClr val="tx1"/>
              </a:solidFill>
              <a:latin typeface="Times New Roman" panose="02020603050405020304" charset="0"/>
              <a:cs typeface="Times New Roman" panose="02020603050405020304" charset="0"/>
            </a:endParaRPr>
          </a:p>
        </p:txBody>
      </p:sp>
      <p:sp>
        <p:nvSpPr>
          <p:cNvPr id="10" name="Rounded Rectangle 9"/>
          <p:cNvSpPr/>
          <p:nvPr/>
        </p:nvSpPr>
        <p:spPr>
          <a:xfrm>
            <a:off x="5358130" y="5461000"/>
            <a:ext cx="1790065" cy="685800"/>
          </a:xfrm>
          <a:prstGeom prst="roundRect">
            <a:avLst/>
          </a:prstGeom>
          <a:gradFill>
            <a:gsLst>
              <a:gs pos="100000">
                <a:srgbClr val="E30000">
                  <a:lumMod val="65000"/>
                  <a:lumOff val="35000"/>
                </a:srgbClr>
              </a:gs>
              <a:gs pos="100000">
                <a:srgbClr val="760303"/>
              </a:gs>
            </a:gsLst>
            <a:lin ang="5400000" scaled="0"/>
          </a:gra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latin typeface="Times New Roman" panose="02020603050405020304" charset="0"/>
                <a:cs typeface="Times New Roman" panose="02020603050405020304" charset="0"/>
              </a:rPr>
              <a:t>Display Warning</a:t>
            </a:r>
            <a:endParaRPr lang="en-US">
              <a:solidFill>
                <a:schemeClr val="tx1"/>
              </a:solidFill>
              <a:latin typeface="Times New Roman" panose="02020603050405020304" charset="0"/>
              <a:cs typeface="Times New Roman" panose="02020603050405020304" charset="0"/>
            </a:endParaRPr>
          </a:p>
        </p:txBody>
      </p:sp>
      <p:sp>
        <p:nvSpPr>
          <p:cNvPr id="11" name="Rounded Rectangle 10"/>
          <p:cNvSpPr/>
          <p:nvPr/>
        </p:nvSpPr>
        <p:spPr>
          <a:xfrm>
            <a:off x="1572895" y="3540125"/>
            <a:ext cx="1790065" cy="685800"/>
          </a:xfrm>
          <a:prstGeom prst="roundRect">
            <a:avLst/>
          </a:prstGeom>
          <a:gradFill>
            <a:gsLst>
              <a:gs pos="90000">
                <a:srgbClr val="9EE256">
                  <a:lumMod val="94000"/>
                </a:srgbClr>
              </a:gs>
              <a:gs pos="100000">
                <a:srgbClr val="52762D"/>
              </a:gs>
            </a:gsLst>
            <a:lin ang="5400000" scaled="0"/>
          </a:gra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latin typeface="Times New Roman" panose="02020603050405020304" charset="0"/>
                <a:cs typeface="Times New Roman" panose="02020603050405020304" charset="0"/>
              </a:rPr>
              <a:t>Posture Matched</a:t>
            </a:r>
            <a:endParaRPr lang="en-US">
              <a:solidFill>
                <a:schemeClr val="tx1"/>
              </a:solidFill>
              <a:latin typeface="Times New Roman" panose="02020603050405020304" charset="0"/>
              <a:cs typeface="Times New Roman" panose="02020603050405020304" charset="0"/>
            </a:endParaRPr>
          </a:p>
        </p:txBody>
      </p:sp>
      <p:cxnSp>
        <p:nvCxnSpPr>
          <p:cNvPr id="12" name="Straight Arrow Connector 11"/>
          <p:cNvCxnSpPr>
            <a:stCxn id="4" idx="3"/>
            <a:endCxn id="5" idx="1"/>
          </p:cNvCxnSpPr>
          <p:nvPr/>
        </p:nvCxnSpPr>
        <p:spPr>
          <a:xfrm>
            <a:off x="2684145" y="1972310"/>
            <a:ext cx="883920" cy="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3" name="Straight Arrow Connector 12"/>
          <p:cNvCxnSpPr>
            <a:stCxn id="5" idx="3"/>
            <a:endCxn id="6" idx="1"/>
          </p:cNvCxnSpPr>
          <p:nvPr/>
        </p:nvCxnSpPr>
        <p:spPr>
          <a:xfrm>
            <a:off x="5358130" y="1972310"/>
            <a:ext cx="883920" cy="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4" name="Straight Arrow Connector 13"/>
          <p:cNvCxnSpPr>
            <a:stCxn id="6" idx="3"/>
            <a:endCxn id="7" idx="1"/>
          </p:cNvCxnSpPr>
          <p:nvPr/>
        </p:nvCxnSpPr>
        <p:spPr>
          <a:xfrm>
            <a:off x="8032115" y="1972310"/>
            <a:ext cx="1063625" cy="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5" name="Straight Arrow Connector 14"/>
          <p:cNvCxnSpPr>
            <a:stCxn id="7" idx="2"/>
            <a:endCxn id="8" idx="0"/>
          </p:cNvCxnSpPr>
          <p:nvPr/>
        </p:nvCxnSpPr>
        <p:spPr>
          <a:xfrm>
            <a:off x="9991090" y="2532380"/>
            <a:ext cx="0" cy="89662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6" name="Straight Arrow Connector 15"/>
          <p:cNvCxnSpPr>
            <a:stCxn id="8" idx="1"/>
            <a:endCxn id="9" idx="3"/>
          </p:cNvCxnSpPr>
          <p:nvPr/>
        </p:nvCxnSpPr>
        <p:spPr>
          <a:xfrm flipH="1">
            <a:off x="7316470" y="3883025"/>
            <a:ext cx="1779270" cy="508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7" name="Straight Arrow Connector 16"/>
          <p:cNvCxnSpPr>
            <a:stCxn id="9" idx="2"/>
            <a:endCxn id="10" idx="0"/>
          </p:cNvCxnSpPr>
          <p:nvPr/>
        </p:nvCxnSpPr>
        <p:spPr>
          <a:xfrm>
            <a:off x="6229985" y="4593590"/>
            <a:ext cx="23495" cy="86741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8" name="Elbow Connector 17"/>
          <p:cNvCxnSpPr>
            <a:stCxn id="10" idx="3"/>
            <a:endCxn id="8" idx="2"/>
          </p:cNvCxnSpPr>
          <p:nvPr/>
        </p:nvCxnSpPr>
        <p:spPr>
          <a:xfrm flipV="1">
            <a:off x="7148195" y="4337050"/>
            <a:ext cx="2842895" cy="1466850"/>
          </a:xfrm>
          <a:prstGeom prst="bentConnector2">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9" name="Straight Arrow Connector 18"/>
          <p:cNvCxnSpPr>
            <a:stCxn id="9" idx="1"/>
            <a:endCxn id="11" idx="3"/>
          </p:cNvCxnSpPr>
          <p:nvPr/>
        </p:nvCxnSpPr>
        <p:spPr>
          <a:xfrm flipH="1" flipV="1">
            <a:off x="3362960" y="3883025"/>
            <a:ext cx="1779905" cy="508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sp>
        <p:nvSpPr>
          <p:cNvPr id="21" name="Text Box 20"/>
          <p:cNvSpPr txBox="1"/>
          <p:nvPr/>
        </p:nvSpPr>
        <p:spPr>
          <a:xfrm>
            <a:off x="3860165" y="3514725"/>
            <a:ext cx="974090" cy="368300"/>
          </a:xfrm>
          <a:prstGeom prst="rect">
            <a:avLst/>
          </a:prstGeom>
          <a:noFill/>
        </p:spPr>
        <p:txBody>
          <a:bodyPr wrap="square" rtlCol="0">
            <a:spAutoFit/>
          </a:bodyPr>
          <a:p>
            <a:pPr algn="ctr"/>
            <a:r>
              <a:rPr lang="en-US">
                <a:latin typeface="Times New Roman" panose="02020603050405020304" charset="0"/>
                <a:cs typeface="Times New Roman" panose="02020603050405020304" charset="0"/>
              </a:rPr>
              <a:t>Yes</a:t>
            </a:r>
            <a:endParaRPr lang="en-US">
              <a:latin typeface="Times New Roman" panose="02020603050405020304" charset="0"/>
              <a:cs typeface="Times New Roman" panose="02020603050405020304" charset="0"/>
            </a:endParaRPr>
          </a:p>
        </p:txBody>
      </p:sp>
      <p:sp>
        <p:nvSpPr>
          <p:cNvPr id="22" name="Text Box 21"/>
          <p:cNvSpPr txBox="1"/>
          <p:nvPr/>
        </p:nvSpPr>
        <p:spPr>
          <a:xfrm>
            <a:off x="6096000" y="4674870"/>
            <a:ext cx="974090" cy="368300"/>
          </a:xfrm>
          <a:prstGeom prst="rect">
            <a:avLst/>
          </a:prstGeom>
          <a:noFill/>
        </p:spPr>
        <p:txBody>
          <a:bodyPr wrap="square" rtlCol="0">
            <a:spAutoFit/>
          </a:bodyPr>
          <a:p>
            <a:pPr algn="ctr"/>
            <a:r>
              <a:rPr lang="en-US">
                <a:latin typeface="Times New Roman" panose="02020603050405020304" charset="0"/>
                <a:cs typeface="Times New Roman" panose="02020603050405020304" charset="0"/>
              </a:rPr>
              <a:t>No</a:t>
            </a:r>
            <a:endParaRPr lang="en-US">
              <a:latin typeface="Times New Roman" panose="02020603050405020304" charset="0"/>
              <a:cs typeface="Times New Roman" panose="02020603050405020304" charset="0"/>
            </a:endParaRPr>
          </a:p>
        </p:txBody>
      </p:sp>
      <p:sp>
        <p:nvSpPr>
          <p:cNvPr id="23" name="Text Box 22"/>
          <p:cNvSpPr txBox="1"/>
          <p:nvPr/>
        </p:nvSpPr>
        <p:spPr>
          <a:xfrm>
            <a:off x="7807960" y="5435600"/>
            <a:ext cx="1553210" cy="368300"/>
          </a:xfrm>
          <a:prstGeom prst="rect">
            <a:avLst/>
          </a:prstGeom>
          <a:noFill/>
        </p:spPr>
        <p:txBody>
          <a:bodyPr wrap="square" rtlCol="0">
            <a:spAutoFit/>
          </a:bodyPr>
          <a:p>
            <a:pPr algn="ctr"/>
            <a:r>
              <a:rPr lang="en-US">
                <a:latin typeface="Times New Roman" panose="02020603050405020304" charset="0"/>
                <a:cs typeface="Times New Roman" panose="02020603050405020304" charset="0"/>
              </a:rPr>
              <a:t>Re-Check</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charset="0"/>
                <a:cs typeface="Times New Roman" panose="02020603050405020304" charset="0"/>
              </a:rPr>
              <a:t>Hardware/software components</a:t>
            </a:r>
            <a:endParaRPr lang="en-US" sz="32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lstStyle/>
          <a:p>
            <a:pPr marL="0" indent="0">
              <a:buNone/>
            </a:pPr>
            <a:r>
              <a:rPr lang="en-GB" sz="2600" b="1">
                <a:latin typeface="Times New Roman" panose="02020603050405020304" charset="0"/>
                <a:cs typeface="Times New Roman" panose="02020603050405020304" charset="0"/>
                <a:sym typeface="+mn-ea"/>
              </a:rPr>
              <a:t>Software Components</a:t>
            </a:r>
            <a:endParaRPr lang="en-GB" sz="2600" b="1">
              <a:latin typeface="Times New Roman" panose="02020603050405020304" charset="0"/>
              <a:cs typeface="Times New Roman" panose="02020603050405020304" charset="0"/>
              <a:sym typeface="+mn-ea"/>
            </a:endParaRPr>
          </a:p>
          <a:p>
            <a:pPr marL="0" indent="0">
              <a:buNone/>
            </a:pPr>
            <a:endParaRPr lang="en-GB" sz="2600" b="1">
              <a:latin typeface="Times New Roman" panose="02020603050405020304" charset="0"/>
              <a:cs typeface="Times New Roman" panose="02020603050405020304" charset="0"/>
            </a:endParaRPr>
          </a:p>
          <a:p>
            <a:r>
              <a:rPr lang="en-GB" sz="2000" b="1">
                <a:latin typeface="Times New Roman" panose="02020603050405020304" charset="0"/>
                <a:cs typeface="Times New Roman" panose="02020603050405020304" charset="0"/>
                <a:sym typeface="+mn-ea"/>
              </a:rPr>
              <a:t>Operating System</a:t>
            </a:r>
            <a:r>
              <a:rPr lang="en-GB" sz="2000">
                <a:latin typeface="Times New Roman" panose="02020603050405020304" charset="0"/>
                <a:cs typeface="Times New Roman" panose="02020603050405020304" charset="0"/>
                <a:sym typeface="+mn-ea"/>
              </a:rPr>
              <a:t> : Windows 10 or </a:t>
            </a:r>
            <a:r>
              <a:rPr lang="en-US" altLang="en-GB" sz="2000">
                <a:latin typeface="Times New Roman" panose="02020603050405020304" charset="0"/>
                <a:cs typeface="Times New Roman" panose="02020603050405020304" charset="0"/>
                <a:sym typeface="+mn-ea"/>
              </a:rPr>
              <a:t>Higher</a:t>
            </a:r>
            <a:endParaRPr lang="en-GB" sz="2000">
              <a:latin typeface="Times New Roman" panose="02020603050405020304" charset="0"/>
              <a:cs typeface="Times New Roman" panose="02020603050405020304" charset="0"/>
            </a:endParaRPr>
          </a:p>
          <a:p>
            <a:r>
              <a:rPr lang="en-GB" sz="2000" b="1">
                <a:latin typeface="Times New Roman" panose="02020603050405020304" charset="0"/>
                <a:cs typeface="Times New Roman" panose="02020603050405020304" charset="0"/>
                <a:sym typeface="+mn-ea"/>
              </a:rPr>
              <a:t>Development Environment</a:t>
            </a:r>
            <a:r>
              <a:rPr lang="en-GB" sz="2000">
                <a:latin typeface="Times New Roman" panose="02020603050405020304" charset="0"/>
                <a:cs typeface="Times New Roman" panose="02020603050405020304" charset="0"/>
                <a:sym typeface="+mn-ea"/>
              </a:rPr>
              <a:t> : Visual Studio Code</a:t>
            </a:r>
            <a:r>
              <a:rPr lang="en-US" altLang="en-GB" sz="2000">
                <a:latin typeface="Times New Roman" panose="02020603050405020304" charset="0"/>
                <a:cs typeface="Times New Roman" panose="02020603050405020304" charset="0"/>
                <a:sym typeface="+mn-ea"/>
              </a:rPr>
              <a:t>,</a:t>
            </a:r>
            <a:r>
              <a:rPr lang="en-GB" sz="2000">
                <a:latin typeface="Times New Roman" panose="02020603050405020304" charset="0"/>
                <a:cs typeface="Times New Roman" panose="02020603050405020304" charset="0"/>
                <a:sym typeface="+mn-ea"/>
              </a:rPr>
              <a:t>Jupyter Notebooks</a:t>
            </a:r>
            <a:endParaRPr lang="en-GB" sz="2000">
              <a:latin typeface="Times New Roman" panose="02020603050405020304" charset="0"/>
              <a:cs typeface="Times New Roman" panose="02020603050405020304" charset="0"/>
            </a:endParaRPr>
          </a:p>
          <a:p>
            <a:r>
              <a:rPr lang="en-GB" sz="2000" b="1">
                <a:latin typeface="Times New Roman" panose="02020603050405020304" charset="0"/>
                <a:cs typeface="Times New Roman" panose="02020603050405020304" charset="0"/>
                <a:sym typeface="+mn-ea"/>
              </a:rPr>
              <a:t>Image Processing and Machine Learning</a:t>
            </a:r>
            <a:r>
              <a:rPr lang="en-GB" sz="2000">
                <a:latin typeface="Times New Roman" panose="02020603050405020304" charset="0"/>
                <a:cs typeface="Times New Roman" panose="02020603050405020304" charset="0"/>
                <a:sym typeface="+mn-ea"/>
              </a:rPr>
              <a:t> : OpenCV, MediaPipe </a:t>
            </a:r>
            <a:r>
              <a:rPr lang="en-US" altLang="en-GB" sz="2000">
                <a:latin typeface="Times New Roman" panose="02020603050405020304" charset="0"/>
                <a:cs typeface="Times New Roman" panose="02020603050405020304" charset="0"/>
                <a:sym typeface="+mn-ea"/>
              </a:rPr>
              <a:t>.</a:t>
            </a:r>
            <a:endParaRPr lang="en-GB" sz="2000">
              <a:latin typeface="Times New Roman" panose="02020603050405020304" charset="0"/>
              <a:cs typeface="Times New Roman" panose="02020603050405020304" charset="0"/>
            </a:endParaRPr>
          </a:p>
          <a:p>
            <a:r>
              <a:rPr lang="en-GB" sz="2000" b="1">
                <a:latin typeface="Times New Roman" panose="02020603050405020304" charset="0"/>
                <a:cs typeface="Times New Roman" panose="02020603050405020304" charset="0"/>
                <a:sym typeface="+mn-ea"/>
              </a:rPr>
              <a:t>External Libraries and Dependencies </a:t>
            </a:r>
            <a:r>
              <a:rPr lang="en-GB" sz="2000">
                <a:latin typeface="Times New Roman" panose="02020603050405020304" charset="0"/>
                <a:cs typeface="Times New Roman" panose="02020603050405020304" charset="0"/>
                <a:sym typeface="+mn-ea"/>
              </a:rPr>
              <a:t>: NumPy, Pandas, Keras</a:t>
            </a:r>
            <a:r>
              <a:rPr lang="en-US" altLang="en-GB" sz="2000">
                <a:latin typeface="Times New Roman" panose="02020603050405020304" charset="0"/>
                <a:cs typeface="Times New Roman" panose="02020603050405020304" charset="0"/>
                <a:sym typeface="+mn-ea"/>
              </a:rPr>
              <a:t>.</a:t>
            </a:r>
            <a:endParaRPr lang="en-GB" sz="2000">
              <a:latin typeface="Times New Roman" panose="02020603050405020304" charset="0"/>
              <a:cs typeface="Times New Roman" panose="02020603050405020304" charset="0"/>
            </a:endParaRPr>
          </a:p>
          <a:p>
            <a:pPr marL="0" indent="0">
              <a:buNone/>
            </a:pPr>
            <a:endParaRPr lang="en-GB">
              <a:latin typeface="Times New Roman" panose="02020603050405020304" charset="0"/>
              <a:cs typeface="Times New Roman" panose="02020603050405020304" charset="0"/>
            </a:endParaRPr>
          </a:p>
          <a:p>
            <a:pPr marL="0" indent="0">
              <a:buNone/>
            </a:pPr>
            <a:r>
              <a:rPr lang="en-GB" sz="2600" b="1">
                <a:latin typeface="Times New Roman" panose="02020603050405020304" charset="0"/>
                <a:cs typeface="Times New Roman" panose="02020603050405020304" charset="0"/>
                <a:sym typeface="+mn-ea"/>
              </a:rPr>
              <a:t>Hardware Components</a:t>
            </a:r>
            <a:endParaRPr lang="en-GB" sz="2600" b="1">
              <a:latin typeface="Times New Roman" panose="02020603050405020304" charset="0"/>
              <a:cs typeface="Times New Roman" panose="02020603050405020304" charset="0"/>
              <a:sym typeface="+mn-ea"/>
            </a:endParaRPr>
          </a:p>
          <a:p>
            <a:pPr marL="0" indent="0">
              <a:buNone/>
            </a:pPr>
            <a:endParaRPr lang="en-GB" sz="2600" b="1">
              <a:latin typeface="Times New Roman" panose="02020603050405020304" charset="0"/>
              <a:cs typeface="Times New Roman" panose="02020603050405020304" charset="0"/>
            </a:endParaRPr>
          </a:p>
          <a:p>
            <a:r>
              <a:rPr lang="en-GB" sz="2000" b="1">
                <a:latin typeface="Times New Roman" panose="02020603050405020304" charset="0"/>
                <a:cs typeface="Times New Roman" panose="02020603050405020304" charset="0"/>
                <a:sym typeface="+mn-ea"/>
              </a:rPr>
              <a:t>Camera</a:t>
            </a:r>
            <a:r>
              <a:rPr lang="en-GB" sz="2000">
                <a:latin typeface="Times New Roman" panose="02020603050405020304" charset="0"/>
                <a:cs typeface="Times New Roman" panose="02020603050405020304" charset="0"/>
                <a:sym typeface="+mn-ea"/>
              </a:rPr>
              <a:t>: 720p HD Webcam.</a:t>
            </a:r>
            <a:endParaRPr lang="en-GB" sz="2000">
              <a:latin typeface="Times New Roman" panose="02020603050405020304" charset="0"/>
              <a:cs typeface="Times New Roman" panose="02020603050405020304" charset="0"/>
            </a:endParaRPr>
          </a:p>
          <a:p>
            <a:r>
              <a:rPr lang="en-GB" sz="2000" b="1">
                <a:latin typeface="Times New Roman" panose="02020603050405020304" charset="0"/>
                <a:cs typeface="Times New Roman" panose="02020603050405020304" charset="0"/>
                <a:sym typeface="+mn-ea"/>
              </a:rPr>
              <a:t>Processor</a:t>
            </a:r>
            <a:r>
              <a:rPr lang="en-GB" sz="2000">
                <a:latin typeface="Times New Roman" panose="02020603050405020304" charset="0"/>
                <a:cs typeface="Times New Roman" panose="02020603050405020304" charset="0"/>
                <a:sym typeface="+mn-ea"/>
              </a:rPr>
              <a:t>: Intel Core i3 or equivalent.</a:t>
            </a:r>
            <a:endParaRPr lang="en-GB" sz="2000">
              <a:latin typeface="Times New Roman" panose="02020603050405020304" charset="0"/>
              <a:cs typeface="Times New Roman" panose="02020603050405020304" charset="0"/>
            </a:endParaRPr>
          </a:p>
          <a:p>
            <a:r>
              <a:rPr lang="en-GB" sz="2000" b="1">
                <a:latin typeface="Times New Roman" panose="02020603050405020304" charset="0"/>
                <a:cs typeface="Times New Roman" panose="02020603050405020304" charset="0"/>
                <a:sym typeface="+mn-ea"/>
              </a:rPr>
              <a:t>RAM</a:t>
            </a:r>
            <a:r>
              <a:rPr lang="en-GB" sz="2000">
                <a:latin typeface="Times New Roman" panose="02020603050405020304" charset="0"/>
                <a:cs typeface="Times New Roman" panose="02020603050405020304" charset="0"/>
                <a:sym typeface="+mn-ea"/>
              </a:rPr>
              <a:t>: 4GB.</a:t>
            </a:r>
            <a:endParaRPr lang="en-GB" sz="2000">
              <a:latin typeface="Times New Roman" panose="02020603050405020304" charset="0"/>
              <a:cs typeface="Times New Roman" panose="02020603050405020304" charset="0"/>
            </a:endParaRPr>
          </a:p>
          <a:p>
            <a:endParaRPr lang="en-US" altLang="en-IN"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charset="0"/>
                <a:cs typeface="Times New Roman" panose="02020603050405020304" charset="0"/>
              </a:rPr>
              <a:t>Timeline of Project</a:t>
            </a:r>
            <a:endParaRPr lang="en-GB" sz="3200" dirty="0">
              <a:latin typeface="Times New Roman" panose="02020603050405020304" charset="0"/>
              <a:cs typeface="Times New Roman" panose="02020603050405020304" charset="0"/>
            </a:endParaRPr>
          </a:p>
        </p:txBody>
      </p:sp>
      <p:graphicFrame>
        <p:nvGraphicFramePr>
          <p:cNvPr id="4" name="Content Placeholder 3"/>
          <p:cNvGraphicFramePr/>
          <p:nvPr>
            <p:ph idx="1"/>
          </p:nvPr>
        </p:nvGraphicFramePr>
        <p:xfrm>
          <a:off x="812800" y="1143001"/>
          <a:ext cx="10668000" cy="495299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latin typeface="Times New Roman" panose="02020603050405020304" charset="0"/>
                <a:cs typeface="Times New Roman" panose="02020603050405020304" charset="0"/>
              </a:rPr>
              <a:t>Outcomes / Results Obtained</a:t>
            </a:r>
            <a:endParaRPr lang="en-US" altLang="en-US" sz="32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a:bodyPr>
          <a:p>
            <a:pPr marL="0" indent="0">
              <a:buNone/>
            </a:pPr>
            <a:r>
              <a:rPr lang="en-US" altLang="en-US" b="1">
                <a:latin typeface="Times New Roman" panose="02020603050405020304" charset="0"/>
                <a:cs typeface="Times New Roman" panose="02020603050405020304" charset="0"/>
              </a:rPr>
              <a:t>Accurate Health Monitoring:</a:t>
            </a:r>
            <a:endParaRPr lang="en-US" altLang="en-US" b="1">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The system improved the accuracy of key health metrics like Blood Pressure (BP), ECG, Pulse Rate, and BMI by ensuring users maintained the correct posture during the measurement process.</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Posture correction led to 12.2% improvement in BP accuracy and 7.7% improvement in ECG readings, enhancing the overall reliability of health assessments.</a:t>
            </a: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a:p>
            <a:pPr marL="0" indent="0">
              <a:buNone/>
            </a:pPr>
            <a:r>
              <a:rPr lang="en-US" altLang="en-US" b="1">
                <a:latin typeface="Times New Roman" panose="02020603050405020304" charset="0"/>
                <a:cs typeface="Times New Roman" panose="02020603050405020304" charset="0"/>
              </a:rPr>
              <a:t>Effective Posture Detection:</a:t>
            </a:r>
            <a:endParaRPr lang="en-US" altLang="en-US" b="1">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The system utilized the Mediapipe framework to detect and correct posture in real time.</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Posture deviations, such as neck inclination and torso misalignment, were successfully reduced. For example, neck deviation was corrected from an average of 15.8</a:t>
            </a:r>
            <a:r>
              <a:rPr lang="" altLang="en-US">
                <a:latin typeface="Times New Roman" panose="02020603050405020304" charset="0"/>
                <a:cs typeface="Times New Roman" panose="02020603050405020304" charset="0"/>
              </a:rPr>
              <a:t>°</a:t>
            </a:r>
            <a:r>
              <a:rPr lang="en-US" altLang="en-US">
                <a:latin typeface="Times New Roman" panose="02020603050405020304" charset="0"/>
                <a:cs typeface="Times New Roman" panose="02020603050405020304" charset="0"/>
              </a:rPr>
              <a:t> to 3.2</a:t>
            </a:r>
            <a:r>
              <a:rPr lang="" altLang="en-US">
                <a:latin typeface="Times New Roman" panose="02020603050405020304" charset="0"/>
                <a:cs typeface="Times New Roman" panose="02020603050405020304" charset="0"/>
              </a:rPr>
              <a:t>°</a:t>
            </a:r>
            <a:r>
              <a:rPr lang="en-US" altLang="en-US">
                <a:latin typeface="Times New Roman" panose="02020603050405020304" charset="0"/>
                <a:cs typeface="Times New Roman" panose="02020603050405020304" charset="0"/>
              </a:rPr>
              <a:t> after feedback was provided.</a:t>
            </a: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MixCollage-26-Dec-2024-02-11-PM-2999"/>
          <p:cNvPicPr>
            <a:picLocks noChangeAspect="1"/>
          </p:cNvPicPr>
          <p:nvPr>
            <p:ph idx="1"/>
          </p:nvPr>
        </p:nvPicPr>
        <p:blipFill>
          <a:blip r:embed="rId1"/>
          <a:stretch>
            <a:fillRect/>
          </a:stretch>
        </p:blipFill>
        <p:spPr>
          <a:xfrm>
            <a:off x="812800" y="1291590"/>
            <a:ext cx="10668000" cy="4267200"/>
          </a:xfrm>
          <a:prstGeom prst="rect">
            <a:avLst/>
          </a:prstGeom>
        </p:spPr>
      </p:pic>
      <p:sp>
        <p:nvSpPr>
          <p:cNvPr id="7" name="Text Box 6"/>
          <p:cNvSpPr txBox="1"/>
          <p:nvPr/>
        </p:nvSpPr>
        <p:spPr>
          <a:xfrm>
            <a:off x="2877185" y="5789295"/>
            <a:ext cx="6539865" cy="495300"/>
          </a:xfrm>
          <a:prstGeom prst="rect">
            <a:avLst/>
          </a:prstGeom>
          <a:noFill/>
        </p:spPr>
        <p:txBody>
          <a:bodyPr wrap="square" rtlCol="0">
            <a:noAutofit/>
          </a:bodyPr>
          <a:p>
            <a:r>
              <a:rPr lang="en-US" altLang="en-US" i="1">
                <a:latin typeface="Times New Roman" panose="02020603050405020304" charset="0"/>
                <a:cs typeface="Times New Roman" panose="02020603050405020304" charset="0"/>
              </a:rPr>
              <a:t>Fig: Neck and Torso Angle Deviations Before and After Feedback</a:t>
            </a:r>
            <a:endParaRPr lang="en-US" altLang="en-US" i="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a:bodyPr>
          <a:p>
            <a:pPr marL="0" indent="0">
              <a:buNone/>
            </a:pPr>
            <a:r>
              <a:rPr lang="en-US" altLang="en-US" sz="2200" b="1">
                <a:latin typeface="Times New Roman" panose="02020603050405020304" charset="0"/>
                <a:cs typeface="Times New Roman" panose="02020603050405020304" charset="0"/>
                <a:sym typeface="+mn-ea"/>
              </a:rPr>
              <a:t>User-Friendly and Autonomous System:</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sym typeface="+mn-ea"/>
              </a:rPr>
              <a:t>The kiosk provided real-time feedback, using visual and auditory cues to guide users in maintaining proper posture. This feedback was clear and easy to follow, enabling 92% of users to adjust their posture correctly without external assistance.</a:t>
            </a:r>
            <a:endParaRPr lang="en-US" altLang="en-US" sz="2200">
              <a:latin typeface="Times New Roman" panose="02020603050405020304" charset="0"/>
              <a:cs typeface="Times New Roman" panose="02020603050405020304" charset="0"/>
              <a:sym typeface="+mn-ea"/>
            </a:endParaRPr>
          </a:p>
          <a:p>
            <a:endParaRPr lang="en-US" altLang="en-US" sz="2200">
              <a:latin typeface="Times New Roman" panose="02020603050405020304" charset="0"/>
              <a:cs typeface="Times New Roman" panose="02020603050405020304" charset="0"/>
            </a:endParaRPr>
          </a:p>
          <a:p>
            <a:pPr marL="0" indent="0">
              <a:buNone/>
            </a:pPr>
            <a:r>
              <a:rPr lang="en-US" altLang="en-US" sz="2200" b="1">
                <a:latin typeface="Times New Roman" panose="02020603050405020304" charset="0"/>
                <a:cs typeface="Times New Roman" panose="02020603050405020304" charset="0"/>
                <a:sym typeface="+mn-ea"/>
              </a:rPr>
              <a:t>Non-Intrusive and Scalable Design:</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sym typeface="+mn-ea"/>
              </a:rPr>
              <a:t>The system used a camera-based approach for posture detection, making it non-intrusive and comfortable for public use.</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sym typeface="+mn-ea"/>
              </a:rPr>
              <a:t>It also featured a modular design, allowing for future scalability, such as integrating additional health sensors and AI-powered features.</a:t>
            </a:r>
            <a:endParaRPr lang="en-US" sz="2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charset="0"/>
                <a:cs typeface="Times New Roman" panose="02020603050405020304" charset="0"/>
              </a:rPr>
              <a:t>Conclusion</a:t>
            </a:r>
            <a:endParaRPr lang="en-GB" sz="32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algn="just"/>
            <a:r>
              <a:rPr lang="en-US" altLang="en-US" sz="2200">
                <a:latin typeface="Times New Roman" panose="02020603050405020304" charset="0"/>
                <a:cs typeface="Times New Roman" panose="02020603050405020304" charset="0"/>
              </a:rPr>
              <a:t>An important development in non-assisted health monitoring systems is the creation of a self-service wellness KIOSK that combines vital health parameter measurement with posture correction coaching. </a:t>
            </a:r>
            <a:endParaRPr lang="en-US" altLang="en-US" sz="2200">
              <a:latin typeface="Times New Roman" panose="02020603050405020304" charset="0"/>
              <a:cs typeface="Times New Roman" panose="02020603050405020304" charset="0"/>
            </a:endParaRPr>
          </a:p>
          <a:p>
            <a:pPr algn="just"/>
            <a:endParaRPr lang="en-US" altLang="en-US" sz="2200">
              <a:latin typeface="Times New Roman" panose="02020603050405020304" charset="0"/>
              <a:cs typeface="Times New Roman" panose="02020603050405020304" charset="0"/>
            </a:endParaRPr>
          </a:p>
          <a:p>
            <a:pPr algn="just"/>
            <a:r>
              <a:rPr lang="en-US" altLang="en-US" sz="2200">
                <a:latin typeface="Times New Roman" panose="02020603050405020304" charset="0"/>
                <a:cs typeface="Times New Roman" panose="02020603050405020304" charset="0"/>
              </a:rPr>
              <a:t>The technology guarantees that users maintain proper posture throughout exams by utilising the Mediapipe architecture for posture detection, which produces more accurate health data. </a:t>
            </a:r>
            <a:endParaRPr lang="en-US" altLang="en-US" sz="2200">
              <a:latin typeface="Times New Roman" panose="02020603050405020304" charset="0"/>
              <a:cs typeface="Times New Roman" panose="02020603050405020304" charset="0"/>
            </a:endParaRPr>
          </a:p>
          <a:p>
            <a:pPr algn="just"/>
            <a:endParaRPr lang="en-US" altLang="en-US" sz="2200">
              <a:latin typeface="Times New Roman" panose="02020603050405020304" charset="0"/>
              <a:cs typeface="Times New Roman" panose="02020603050405020304" charset="0"/>
            </a:endParaRPr>
          </a:p>
          <a:p>
            <a:pPr algn="just"/>
            <a:r>
              <a:rPr lang="en-US" altLang="en-US" sz="2200">
                <a:latin typeface="Times New Roman" panose="02020603050405020304" charset="0"/>
                <a:cs typeface="Times New Roman" panose="02020603050405020304" charset="0"/>
              </a:rPr>
              <a:t>By empowering people to take measurements on their own, the real-time feedback and correction system improves accessibility and convenience while also improving the user experience.</a:t>
            </a:r>
            <a:endParaRPr lang="en-US" altLang="en-US" sz="2200">
              <a:latin typeface="Times New Roman" panose="02020603050405020304" charset="0"/>
              <a:cs typeface="Times New Roman" panose="02020603050405020304" charset="0"/>
            </a:endParaRPr>
          </a:p>
          <a:p>
            <a:pPr algn="just"/>
            <a:endParaRPr lang="en-US" altLang="en-US" sz="2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rcRect l="14003" r="13162"/>
          <a:stretch>
            <a:fillRect/>
          </a:stretch>
        </p:blipFill>
        <p:spPr>
          <a:xfrm>
            <a:off x="609600" y="1601470"/>
            <a:ext cx="5384800" cy="3968115"/>
          </a:xfrm>
          <a:prstGeom prst="rect">
            <a:avLst/>
          </a:prstGeom>
        </p:spPr>
      </p:pic>
      <p:sp>
        <p:nvSpPr>
          <p:cNvPr id="4" name="Title 3"/>
          <p:cNvSpPr>
            <a:spLocks noGrp="1"/>
          </p:cNvSpPr>
          <p:nvPr>
            <p:ph type="title"/>
          </p:nvPr>
        </p:nvSpPr>
        <p:spPr/>
        <p:txBody>
          <a:bodyPr/>
          <a:p>
            <a:r>
              <a:rPr lang="en-US" altLang="en-GB" sz="3200" dirty="0">
                <a:latin typeface="Times New Roman" panose="02020603050405020304" charset="0"/>
                <a:cs typeface="Times New Roman" panose="02020603050405020304" charset="0"/>
              </a:rPr>
              <a:t>Publication Details</a:t>
            </a:r>
            <a:endParaRPr lang="en-US" altLang="en-GB" sz="3200" dirty="0">
              <a:latin typeface="Times New Roman" panose="02020603050405020304" charset="0"/>
              <a:cs typeface="Times New Roman" panose="02020603050405020304" charset="0"/>
            </a:endParaRPr>
          </a:p>
        </p:txBody>
      </p:sp>
      <p:pic>
        <p:nvPicPr>
          <p:cNvPr id="6" name="Content Placeholder 5"/>
          <p:cNvPicPr>
            <a:picLocks noChangeAspect="1"/>
          </p:cNvPicPr>
          <p:nvPr>
            <p:ph sz="half" idx="2"/>
          </p:nvPr>
        </p:nvPicPr>
        <p:blipFill>
          <a:blip r:embed="rId2"/>
          <a:srcRect l="2630" r="1887"/>
          <a:stretch>
            <a:fillRect/>
          </a:stretch>
        </p:blipFill>
        <p:spPr>
          <a:xfrm>
            <a:off x="6339205" y="1602105"/>
            <a:ext cx="5141595" cy="4082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charset="0"/>
                <a:cs typeface="Times New Roman" panose="02020603050405020304" charset="0"/>
              </a:rPr>
              <a:t>Introduction</a:t>
            </a:r>
            <a:endParaRPr lang="en-GB" sz="32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lstStyle/>
          <a:p>
            <a:pPr algn="just"/>
            <a:r>
              <a:rPr lang="en-US" altLang="en-US" sz="2200">
                <a:latin typeface="Times New Roman" panose="02020603050405020304" charset="0"/>
                <a:cs typeface="Times New Roman" panose="02020603050405020304" charset="0"/>
              </a:rPr>
              <a:t>Self-service health monitoring systems, like wellness KIOSKs, are becoming more and more common in today's hectic society. Without the need for expert assistance, these KIOSKs give customers an easy and accessible way to assess important health factors like body mass index (BMI), bone mass composition (BMC), blood pressure (BP), electrocardiogram (ECG), pulse, and temperature.</a:t>
            </a:r>
            <a:endParaRPr lang="en-US" altLang="en-US" sz="2200">
              <a:latin typeface="Times New Roman" panose="02020603050405020304" charset="0"/>
              <a:cs typeface="Times New Roman" panose="02020603050405020304" charset="0"/>
            </a:endParaRPr>
          </a:p>
          <a:p>
            <a:pPr algn="just"/>
            <a:endParaRPr lang="en-US" altLang="en-US" sz="2200">
              <a:latin typeface="Times New Roman" panose="02020603050405020304" charset="0"/>
              <a:cs typeface="Times New Roman" panose="02020603050405020304" charset="0"/>
            </a:endParaRPr>
          </a:p>
          <a:p>
            <a:pPr algn="just"/>
            <a:r>
              <a:rPr lang="en-US" altLang="en-US" sz="2200">
                <a:latin typeface="Times New Roman" panose="02020603050405020304" charset="0"/>
                <a:cs typeface="Times New Roman" panose="02020603050405020304" charset="0"/>
              </a:rPr>
              <a:t>The fact that precise measurements of these devices rely significantly on the user's position is one of their main problems. Inaccurate readings can arise from even minor misalignments, such an arm placed wrongly during a blood pressure check.</a:t>
            </a:r>
            <a:endParaRPr lang="en-US" altLang="en-US" sz="2200">
              <a:latin typeface="Times New Roman" panose="02020603050405020304" charset="0"/>
              <a:cs typeface="Times New Roman" panose="02020603050405020304" charset="0"/>
            </a:endParaRPr>
          </a:p>
          <a:p>
            <a:pPr algn="just"/>
            <a:endParaRPr lang="en-US" altLang="en-US" sz="2200">
              <a:latin typeface="Times New Roman" panose="02020603050405020304" charset="0"/>
              <a:cs typeface="Times New Roman" panose="02020603050405020304" charset="0"/>
            </a:endParaRPr>
          </a:p>
          <a:p>
            <a:pPr algn="just"/>
            <a:r>
              <a:rPr lang="en-US" altLang="en-US" sz="2200">
                <a:latin typeface="Times New Roman" panose="02020603050405020304" charset="0"/>
                <a:cs typeface="Times New Roman" panose="02020603050405020304" charset="0"/>
              </a:rPr>
              <a:t>In order to solve this problem, our project incorporates a sophisticated posture detecting technology into the wellness KIOSK. To ensure proper posture for every health test, the system uses a camera and image processing technologies to record and analyse the user's posture in real time. Through prompt feedback and direction, the system assists users in obtaining precise and trustworthy measurements.</a:t>
            </a:r>
            <a:endParaRPr lang="en-US" altLang="en-US" sz="2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812800" y="1483995"/>
            <a:ext cx="5384800" cy="4399915"/>
          </a:xfrm>
          <a:prstGeom prst="rect">
            <a:avLst/>
          </a:prstGeom>
        </p:spPr>
      </p:pic>
      <p:pic>
        <p:nvPicPr>
          <p:cNvPr id="6" name="Content Placeholder 5"/>
          <p:cNvPicPr>
            <a:picLocks noChangeAspect="1"/>
          </p:cNvPicPr>
          <p:nvPr>
            <p:ph sz="half" idx="2"/>
          </p:nvPr>
        </p:nvPicPr>
        <p:blipFill>
          <a:blip r:embed="rId2"/>
          <a:stretch>
            <a:fillRect/>
          </a:stretch>
        </p:blipFill>
        <p:spPr>
          <a:xfrm>
            <a:off x="6197600" y="1470660"/>
            <a:ext cx="5384800" cy="4413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lnSpc>
                <a:spcPct val="200000"/>
              </a:lnSpc>
              <a:spcBef>
                <a:spcPts val="0"/>
              </a:spcBef>
              <a:buSzPct val="100000"/>
              <a:buFont typeface="Arial" panose="020B0604020202020204"/>
              <a:buNone/>
            </a:pPr>
            <a:endParaRPr lang="en-US" dirty="0" smtClean="0">
              <a:latin typeface="Times New Roman" panose="02020603050405020304" charset="0"/>
              <a:ea typeface="Cambria" panose="02040503050406030204" pitchFamily="18" charset="0"/>
              <a:cs typeface="Times New Roman" panose="02020603050405020304" charset="0"/>
              <a:sym typeface="+mn-ea"/>
              <a:hlinkClick r:id="rId1" action="ppaction://hlinksldjump"/>
            </a:endParaRPr>
          </a:p>
          <a:p>
            <a:pPr marL="342900" indent="-190500" algn="just">
              <a:lnSpc>
                <a:spcPct val="200000"/>
              </a:lnSpc>
              <a:spcBef>
                <a:spcPts val="0"/>
              </a:spcBef>
              <a:buSzPct val="100000"/>
              <a:buFont typeface="Arial" panose="020B0604020202020204"/>
              <a:buNone/>
            </a:pPr>
            <a:endParaRPr lang="en-US" dirty="0" smtClean="0">
              <a:latin typeface="Times New Roman" panose="02020603050405020304" charset="0"/>
              <a:ea typeface="Cambria" panose="02040503050406030204" pitchFamily="18" charset="0"/>
              <a:cs typeface="Times New Roman" panose="02020603050405020304" charset="0"/>
              <a:sym typeface="+mn-ea"/>
              <a:hlinkClick r:id="rId1" action="ppaction://hlinksldjump"/>
            </a:endParaRPr>
          </a:p>
          <a:p>
            <a:pPr marL="342900" indent="-190500" algn="just">
              <a:lnSpc>
                <a:spcPct val="200000"/>
              </a:lnSpc>
              <a:spcBef>
                <a:spcPts val="0"/>
              </a:spcBef>
              <a:buSzPct val="100000"/>
              <a:buFont typeface="Arial" panose="020B0604020202020204"/>
              <a:buNone/>
            </a:pPr>
            <a:r>
              <a:rPr lang="en-US" dirty="0" smtClean="0">
                <a:latin typeface="Times New Roman" panose="02020603050405020304" charset="0"/>
                <a:ea typeface="Cambria" panose="02040503050406030204" pitchFamily="18" charset="0"/>
                <a:cs typeface="Times New Roman" panose="02020603050405020304" charset="0"/>
                <a:sym typeface="+mn-ea"/>
                <a:hlinkClick r:id="rId1" action="ppaction://hlinksldjump"/>
              </a:rPr>
              <a:t>https://github.com/Mohancv2003/CCS-G19_Smart_body_posture_recognition</a:t>
            </a:r>
            <a:endParaRPr lang="en-US" dirty="0">
              <a:latin typeface="Times New Roman" panose="02020603050405020304" charset="0"/>
              <a:ea typeface="Cambria" panose="02040503050406030204" pitchFamily="18" charset="0"/>
              <a:cs typeface="Times New Roman" panose="02020603050405020304" charset="0"/>
            </a:endParaRPr>
          </a:p>
          <a:p>
            <a:pPr marL="342900" indent="-190500" algn="just">
              <a:lnSpc>
                <a:spcPct val="200000"/>
              </a:lnSpc>
              <a:spcBef>
                <a:spcPts val="0"/>
              </a:spcBef>
              <a:buSzPct val="100000"/>
              <a:buFont typeface="Arial" panose="020B0604020202020204"/>
              <a:buNone/>
            </a:pPr>
            <a:endParaRPr lang="en-US" dirty="0">
              <a:latin typeface="Times New Roman" panose="02020603050405020304" charset="0"/>
              <a:ea typeface="Cambria" panose="02040503050406030204" pitchFamily="18" charset="0"/>
              <a:cs typeface="Times New Roman" panose="02020603050405020304" charset="0"/>
            </a:endParaRPr>
          </a:p>
          <a:p>
            <a:pPr marL="342900" indent="-190500" algn="just">
              <a:lnSpc>
                <a:spcPct val="200000"/>
              </a:lnSpc>
              <a:spcBef>
                <a:spcPts val="0"/>
              </a:spcBef>
              <a:buSzPct val="100000"/>
              <a:buFont typeface="Arial" panose="020B0604020202020204"/>
              <a:buNone/>
            </a:pPr>
            <a:endParaRPr lang="en-US" dirty="0">
              <a:latin typeface="Times New Roman" panose="02020603050405020304" charset="0"/>
              <a:ea typeface="Cambria" panose="02040503050406030204" pitchFamily="18" charset="0"/>
              <a:cs typeface="Times New Roman" panose="02020603050405020304" charset="0"/>
            </a:endParaRPr>
          </a:p>
        </p:txBody>
      </p:sp>
      <p:sp>
        <p:nvSpPr>
          <p:cNvPr id="3" name="Title 2"/>
          <p:cNvSpPr>
            <a:spLocks noGrp="1"/>
          </p:cNvSpPr>
          <p:nvPr>
            <p:ph type="title"/>
          </p:nvPr>
        </p:nvSpPr>
        <p:spPr/>
        <p:txBody>
          <a:bodyPr/>
          <a:p>
            <a:r>
              <a:rPr lang="en-US" altLang="en-US" sz="3200" dirty="0">
                <a:latin typeface="Times New Roman" panose="02020603050405020304" charset="0"/>
                <a:cs typeface="Times New Roman" panose="02020603050405020304" charset="0"/>
              </a:rPr>
              <a:t>Github Link</a:t>
            </a:r>
            <a:endParaRPr lang="en-US" altLang="en-US" sz="32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charset="0"/>
                <a:cs typeface="Times New Roman" panose="02020603050405020304" charset="0"/>
              </a:rPr>
              <a:t>References</a:t>
            </a:r>
            <a:endParaRPr lang="en-GB" sz="32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60000"/>
          </a:bodyPr>
          <a:lstStyle/>
          <a:p>
            <a:pPr marL="495300" indent="-342900" algn="just">
              <a:spcBef>
                <a:spcPts val="0"/>
              </a:spcBef>
            </a:pPr>
            <a:r>
              <a:rPr lang="en-US" altLang="en-GB" sz="2665">
                <a:latin typeface="Times New Roman" panose="02020603050405020304" charset="0"/>
                <a:cs typeface="Times New Roman" panose="02020603050405020304" charset="0"/>
                <a:sym typeface="+mn-ea"/>
              </a:rPr>
              <a:t>Reference Papers, </a:t>
            </a:r>
            <a:r>
              <a:rPr lang="en-US" altLang="en-GB" sz="2665">
                <a:latin typeface="Times New Roman" panose="02020603050405020304" charset="0"/>
                <a:cs typeface="Times New Roman" panose="02020603050405020304" charset="0"/>
                <a:sym typeface="+mn-ea"/>
                <a:hlinkClick r:id="rId1" action="ppaction://hlinkfile"/>
              </a:rPr>
              <a:t>https://ieeexplore.ieee.org/Xplore/home.jsp</a:t>
            </a:r>
            <a:endParaRPr lang="en-US" altLang="en-GB" sz="2665">
              <a:latin typeface="Times New Roman" panose="02020603050405020304" charset="0"/>
              <a:cs typeface="Times New Roman" panose="02020603050405020304" charset="0"/>
              <a:sym typeface="+mn-ea"/>
              <a:hlinkClick r:id="rId1" action="ppaction://hlinkfile"/>
            </a:endParaRPr>
          </a:p>
          <a:p>
            <a:pPr marL="495300" indent="-342900" algn="just">
              <a:spcBef>
                <a:spcPts val="0"/>
              </a:spcBef>
            </a:pPr>
            <a:endParaRPr lang="en-GB" sz="2665">
              <a:latin typeface="Times New Roman" panose="02020603050405020304" charset="0"/>
              <a:cs typeface="Times New Roman" panose="02020603050405020304" charset="0"/>
              <a:sym typeface="+mn-ea"/>
            </a:endParaRPr>
          </a:p>
          <a:p>
            <a:pPr marL="495300" indent="-342900" algn="just">
              <a:spcBef>
                <a:spcPts val="0"/>
              </a:spcBef>
            </a:pPr>
            <a:r>
              <a:rPr lang="en-GB" sz="2665">
                <a:latin typeface="Times New Roman" panose="02020603050405020304" charset="0"/>
                <a:cs typeface="Times New Roman" panose="02020603050405020304" charset="0"/>
                <a:sym typeface="+mn-ea"/>
              </a:rPr>
              <a:t>Damien Brulin, Yannick Benezeth, and Estelle Courtial</a:t>
            </a:r>
            <a:r>
              <a:rPr lang="en-US" altLang="en-GB" sz="2665">
                <a:latin typeface="Times New Roman" panose="02020603050405020304" charset="0"/>
                <a:cs typeface="Times New Roman" panose="02020603050405020304" charset="0"/>
                <a:sym typeface="+mn-ea"/>
              </a:rPr>
              <a:t>, </a:t>
            </a:r>
            <a:r>
              <a:rPr lang="en-US" altLang="en-GB" sz="2665" b="1">
                <a:latin typeface="Times New Roman" panose="02020603050405020304" charset="0"/>
                <a:cs typeface="Times New Roman" panose="02020603050405020304" charset="0"/>
                <a:sym typeface="+mn-ea"/>
              </a:rPr>
              <a:t>“</a:t>
            </a:r>
            <a:r>
              <a:rPr lang="en-GB" sz="2665" b="1">
                <a:latin typeface="Times New Roman" panose="02020603050405020304" charset="0"/>
                <a:cs typeface="Times New Roman" panose="02020603050405020304" charset="0"/>
                <a:sym typeface="+mn-ea"/>
              </a:rPr>
              <a:t>Posture Recognition Based on Fuzzy Logic for Home</a:t>
            </a:r>
            <a:r>
              <a:rPr lang="en-US" altLang="en-GB" sz="2665" b="1">
                <a:latin typeface="Times New Roman" panose="02020603050405020304" charset="0"/>
                <a:cs typeface="Times New Roman" panose="02020603050405020304" charset="0"/>
                <a:sym typeface="+mn-ea"/>
              </a:rPr>
              <a:t> </a:t>
            </a:r>
            <a:r>
              <a:rPr lang="en-GB" sz="2665" b="1">
                <a:latin typeface="Times New Roman" panose="02020603050405020304" charset="0"/>
                <a:cs typeface="Times New Roman" panose="02020603050405020304" charset="0"/>
                <a:sym typeface="+mn-ea"/>
              </a:rPr>
              <a:t>Monitoring of the Elderly</a:t>
            </a:r>
            <a:r>
              <a:rPr lang="en-US" altLang="en-GB" sz="2665" b="1">
                <a:latin typeface="Times New Roman" panose="02020603050405020304" charset="0"/>
                <a:cs typeface="Times New Roman" panose="02020603050405020304" charset="0"/>
                <a:sym typeface="+mn-ea"/>
              </a:rPr>
              <a:t>”, </a:t>
            </a:r>
            <a:r>
              <a:rPr lang="en-US" altLang="en-GB" sz="2665">
                <a:latin typeface="Times New Roman" panose="02020603050405020304" charset="0"/>
                <a:cs typeface="Times New Roman" panose="02020603050405020304" charset="0"/>
                <a:sym typeface="+mn-ea"/>
              </a:rPr>
              <a:t>in IEEE TRANSACTIONS ON INFORMATION TECHNOLOGY IN BIOMEDICINE, VOL. 16, NO. 5, SEPTEMBER 2012</a:t>
            </a:r>
            <a:endParaRPr lang="en-US" altLang="en-GB" sz="2665">
              <a:latin typeface="Times New Roman" panose="02020603050405020304" charset="0"/>
              <a:cs typeface="Times New Roman" panose="02020603050405020304" charset="0"/>
              <a:sym typeface="+mn-ea"/>
            </a:endParaRPr>
          </a:p>
          <a:p>
            <a:pPr marL="495300" indent="-342900" algn="just">
              <a:spcBef>
                <a:spcPts val="0"/>
              </a:spcBef>
            </a:pPr>
            <a:endParaRPr lang="en-US" altLang="en-GB" sz="2665">
              <a:latin typeface="Times New Roman" panose="02020603050405020304" charset="0"/>
              <a:cs typeface="Times New Roman" panose="02020603050405020304" charset="0"/>
              <a:sym typeface="+mn-ea"/>
            </a:endParaRPr>
          </a:p>
          <a:p>
            <a:pPr marL="495300" indent="-342900" algn="just">
              <a:spcBef>
                <a:spcPts val="0"/>
              </a:spcBef>
            </a:pPr>
            <a:r>
              <a:rPr lang="en-US" sz="2665">
                <a:latin typeface="Times New Roman" panose="02020603050405020304" charset="0"/>
                <a:cs typeface="Times New Roman" panose="02020603050405020304" charset="0"/>
                <a:sym typeface="+mn-ea"/>
              </a:rPr>
              <a:t>Biljana Cvetkoska, Ninoslav Marina, Dijana Capeska Bogatinoska, Zhanko Mitreski, </a:t>
            </a:r>
            <a:r>
              <a:rPr lang="en-US" sz="2665" b="1">
                <a:latin typeface="Times New Roman" panose="02020603050405020304" charset="0"/>
                <a:cs typeface="Times New Roman" panose="02020603050405020304" charset="0"/>
                <a:sym typeface="+mn-ea"/>
              </a:rPr>
              <a:t>“Smart Mirror E-health Assistant – Posture Analyze Algorithm” , </a:t>
            </a:r>
            <a:r>
              <a:rPr lang="en-US" sz="2665">
                <a:latin typeface="Times New Roman" panose="02020603050405020304" charset="0"/>
                <a:cs typeface="Times New Roman" panose="02020603050405020304" charset="0"/>
                <a:sym typeface="+mn-ea"/>
              </a:rPr>
              <a:t>in IEEE EUROCON 2017, 6–8 JULY 2017, OHRID, R. MACEDONIA</a:t>
            </a:r>
            <a:endParaRPr lang="en-US" sz="2665">
              <a:latin typeface="Times New Roman" panose="02020603050405020304" charset="0"/>
              <a:cs typeface="Times New Roman" panose="02020603050405020304" charset="0"/>
              <a:sym typeface="+mn-ea"/>
            </a:endParaRPr>
          </a:p>
          <a:p>
            <a:pPr marL="495300" indent="-342900" algn="just">
              <a:spcBef>
                <a:spcPts val="0"/>
              </a:spcBef>
            </a:pPr>
            <a:endParaRPr lang="en-US" sz="2665">
              <a:latin typeface="Times New Roman" panose="02020603050405020304" charset="0"/>
              <a:cs typeface="Times New Roman" panose="02020603050405020304" charset="0"/>
              <a:sym typeface="+mn-ea"/>
            </a:endParaRPr>
          </a:p>
          <a:p>
            <a:pPr marL="495300" indent="-342900" algn="just">
              <a:spcBef>
                <a:spcPts val="0"/>
              </a:spcBef>
            </a:pPr>
            <a:r>
              <a:rPr lang="en-US" sz="2665">
                <a:latin typeface="Times New Roman" panose="02020603050405020304" charset="0"/>
                <a:cs typeface="Times New Roman" panose="02020603050405020304" charset="0"/>
                <a:sym typeface="+mn-ea"/>
              </a:rPr>
              <a:t>Jheanel Estrada, Larry Vea, </a:t>
            </a:r>
            <a:r>
              <a:rPr lang="en-US" sz="2665" b="1">
                <a:latin typeface="Times New Roman" panose="02020603050405020304" charset="0"/>
                <a:cs typeface="Times New Roman" panose="02020603050405020304" charset="0"/>
                <a:sym typeface="+mn-ea"/>
              </a:rPr>
              <a:t>“Sitting Posture Recognition for Computer Users using Smartphones and a Web Camera”, </a:t>
            </a:r>
            <a:r>
              <a:rPr lang="en-US" sz="2665">
                <a:latin typeface="Times New Roman" panose="02020603050405020304" charset="0"/>
                <a:cs typeface="Times New Roman" panose="02020603050405020304" charset="0"/>
                <a:sym typeface="+mn-ea"/>
              </a:rPr>
              <a:t> in Proc. of the 2017 IEEE Region 10 Conference (TENCON), Malaysia, November 5-8, 2017</a:t>
            </a:r>
            <a:endParaRPr lang="en-US" sz="2665">
              <a:latin typeface="Times New Roman" panose="02020603050405020304" charset="0"/>
              <a:cs typeface="Times New Roman" panose="02020603050405020304" charset="0"/>
              <a:sym typeface="+mn-ea"/>
            </a:endParaRPr>
          </a:p>
          <a:p>
            <a:pPr marL="495300" indent="-342900" algn="just">
              <a:spcBef>
                <a:spcPts val="0"/>
              </a:spcBef>
            </a:pPr>
            <a:endParaRPr lang="en-US" sz="2665">
              <a:latin typeface="Times New Roman" panose="02020603050405020304" charset="0"/>
              <a:cs typeface="Times New Roman" panose="02020603050405020304" charset="0"/>
              <a:sym typeface="+mn-ea"/>
            </a:endParaRPr>
          </a:p>
          <a:p>
            <a:pPr marL="495300" indent="-342900" algn="just">
              <a:spcBef>
                <a:spcPts val="0"/>
              </a:spcBef>
            </a:pPr>
            <a:r>
              <a:rPr lang="en-US" sz="2665">
                <a:latin typeface="Times New Roman" panose="02020603050405020304" charset="0"/>
                <a:cs typeface="Times New Roman" panose="02020603050405020304" charset="0"/>
                <a:sym typeface="+mn-ea"/>
              </a:rPr>
              <a:t>Chia-Feng Juang, Chung-Wei Liang, Chiung-Ling Lee,I-Fang Chung, </a:t>
            </a:r>
            <a:r>
              <a:rPr lang="en-US" sz="2665" b="1">
                <a:latin typeface="Times New Roman" panose="02020603050405020304" charset="0"/>
                <a:cs typeface="Times New Roman" panose="02020603050405020304" charset="0"/>
                <a:sym typeface="+mn-ea"/>
              </a:rPr>
              <a:t>“Vision-based Human Body Posture Recognition Using Support Vector Machines” ,</a:t>
            </a:r>
            <a:r>
              <a:rPr lang="en-US" sz="2665">
                <a:latin typeface="Times New Roman" panose="02020603050405020304" charset="0"/>
                <a:cs typeface="Times New Roman" panose="02020603050405020304" charset="0"/>
                <a:sym typeface="+mn-ea"/>
              </a:rPr>
              <a:t>in 978-1-4673-2112-9/12/$31.00 ©2012 IEEE</a:t>
            </a:r>
            <a:endParaRPr lang="en-US" sz="2665">
              <a:latin typeface="Times New Roman" panose="02020603050405020304" charset="0"/>
              <a:cs typeface="Times New Roman" panose="02020603050405020304" charset="0"/>
              <a:sym typeface="+mn-ea"/>
            </a:endParaRPr>
          </a:p>
          <a:p>
            <a:pPr marL="495300" indent="-342900" algn="just">
              <a:spcBef>
                <a:spcPts val="0"/>
              </a:spcBef>
            </a:pPr>
            <a:endParaRPr lang="en-US" sz="2665">
              <a:latin typeface="Times New Roman" panose="02020603050405020304" charset="0"/>
              <a:cs typeface="Times New Roman" panose="02020603050405020304" charset="0"/>
              <a:sym typeface="+mn-ea"/>
            </a:endParaRPr>
          </a:p>
          <a:p>
            <a:pPr marL="495300" indent="-342900" algn="just">
              <a:spcBef>
                <a:spcPts val="0"/>
              </a:spcBef>
            </a:pPr>
            <a:r>
              <a:rPr lang="en-US" sz="2665">
                <a:latin typeface="Times New Roman" panose="02020603050405020304" charset="0"/>
                <a:cs typeface="Times New Roman" panose="02020603050405020304" charset="0"/>
                <a:sym typeface="+mn-ea"/>
              </a:rPr>
              <a:t>Ling Xie, Xiao Guo, </a:t>
            </a:r>
            <a:r>
              <a:rPr lang="en-US" sz="2665" b="1">
                <a:latin typeface="Times New Roman" panose="02020603050405020304" charset="0"/>
                <a:cs typeface="Times New Roman" panose="02020603050405020304" charset="0"/>
                <a:sym typeface="+mn-ea"/>
              </a:rPr>
              <a:t>“Object Detection and Analysis of Human Body Postures Based on TensorFlow” , </a:t>
            </a:r>
            <a:r>
              <a:rPr lang="en-US" sz="2665">
                <a:latin typeface="Times New Roman" panose="02020603050405020304" charset="0"/>
                <a:cs typeface="Times New Roman" panose="02020603050405020304" charset="0"/>
                <a:sym typeface="+mn-ea"/>
              </a:rPr>
              <a:t>in 2019 IEEE International Conference on Smart Internet of Things (SmartIoT)</a:t>
            </a:r>
            <a:endParaRPr lang="en-US" sz="2665">
              <a:latin typeface="Times New Roman" panose="02020603050405020304" charset="0"/>
              <a:cs typeface="Times New Roman" panose="02020603050405020304" charset="0"/>
              <a:sym typeface="+mn-ea"/>
            </a:endParaRPr>
          </a:p>
          <a:p>
            <a:pPr marL="495300" indent="-342900" algn="just">
              <a:spcBef>
                <a:spcPts val="0"/>
              </a:spcBef>
            </a:pPr>
            <a:endParaRPr lang="en-US" sz="2665">
              <a:latin typeface="Times New Roman" panose="02020603050405020304" charset="0"/>
              <a:cs typeface="Times New Roman" panose="02020603050405020304" charset="0"/>
              <a:sym typeface="+mn-ea"/>
            </a:endParaRPr>
          </a:p>
          <a:p>
            <a:pPr marL="495300" indent="-342900" algn="just">
              <a:spcBef>
                <a:spcPts val="0"/>
              </a:spcBef>
            </a:pPr>
            <a:r>
              <a:rPr lang="en-US" sz="2665">
                <a:latin typeface="Times New Roman" panose="02020603050405020304" charset="0"/>
                <a:cs typeface="Times New Roman" panose="02020603050405020304" charset="0"/>
                <a:sym typeface="+mn-ea"/>
              </a:rPr>
              <a:t>Mediapipe Documentation, </a:t>
            </a:r>
            <a:r>
              <a:rPr lang="en-US" altLang="en-GB" sz="2665">
                <a:latin typeface="Times New Roman" panose="02020603050405020304" charset="0"/>
                <a:cs typeface="Times New Roman" panose="02020603050405020304" charset="0"/>
                <a:hlinkClick r:id="rId2" action="ppaction://hlinkfile"/>
              </a:rPr>
              <a:t>https://pypi.org/project/mediapipe/</a:t>
            </a:r>
            <a:endParaRPr lang="en-US" altLang="en-GB" sz="2665">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latin typeface="Times New Roman" panose="02020603050405020304" charset="0"/>
              <a:cs typeface="Times New Roman" panose="02020603050405020304" charset="0"/>
            </a:endParaRPr>
          </a:p>
          <a:p>
            <a:pPr marL="0" indent="0" algn="ctr">
              <a:buNone/>
            </a:pPr>
            <a:endParaRPr lang="en-GB" sz="4400" dirty="0">
              <a:latin typeface="Times New Roman" panose="02020603050405020304" charset="0"/>
              <a:cs typeface="Times New Roman" panose="02020603050405020304" charset="0"/>
            </a:endParaRPr>
          </a:p>
          <a:p>
            <a:pPr marL="0" indent="0" algn="ctr">
              <a:buNone/>
            </a:pPr>
            <a:r>
              <a:rPr lang="en-GB" sz="6000" dirty="0">
                <a:latin typeface="Times New Roman" panose="02020603050405020304" charset="0"/>
                <a:cs typeface="Times New Roman" panose="02020603050405020304" charset="0"/>
              </a:rPr>
              <a:t>Thank You</a:t>
            </a:r>
            <a:endParaRPr lang="en-GB" sz="60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GB" sz="3200" dirty="0">
                <a:latin typeface="Times New Roman" panose="02020603050405020304" charset="0"/>
                <a:cs typeface="Times New Roman" panose="02020603050405020304" charset="0"/>
                <a:sym typeface="+mn-ea"/>
              </a:rPr>
              <a:t>Literature Review</a:t>
            </a:r>
            <a:endParaRPr lang="en-GB" sz="3200" dirty="0">
              <a:latin typeface="Times New Roman" panose="02020603050405020304" charset="0"/>
              <a:cs typeface="Times New Roman" panose="02020603050405020304" charset="0"/>
              <a:sym typeface="+mn-ea"/>
            </a:endParaRPr>
          </a:p>
        </p:txBody>
      </p:sp>
      <p:graphicFrame>
        <p:nvGraphicFramePr>
          <p:cNvPr id="4" name="Content Placeholder 3"/>
          <p:cNvGraphicFramePr/>
          <p:nvPr>
            <p:ph idx="1"/>
            <p:custDataLst>
              <p:tags r:id="rId1"/>
            </p:custDataLst>
          </p:nvPr>
        </p:nvGraphicFramePr>
        <p:xfrm>
          <a:off x="812800" y="1158240"/>
          <a:ext cx="10668000" cy="4922520"/>
        </p:xfrm>
        <a:graphic>
          <a:graphicData uri="http://schemas.openxmlformats.org/drawingml/2006/table">
            <a:tbl>
              <a:tblPr firstRow="1" bandRow="1">
                <a:tableStyleId>{5C22544A-7EE6-4342-B048-85BDC9FD1C3A}</a:tableStyleId>
              </a:tblPr>
              <a:tblGrid>
                <a:gridCol w="1032510"/>
                <a:gridCol w="4530090"/>
                <a:gridCol w="5105400"/>
              </a:tblGrid>
              <a:tr h="641350">
                <a:tc>
                  <a:txBody>
                    <a:bodyPr/>
                    <a:p>
                      <a:pPr algn="just">
                        <a:buNone/>
                      </a:pPr>
                      <a:r>
                        <a:rPr lang="en-US" sz="1400">
                          <a:latin typeface="Times New Roman" panose="02020603050405020304" charset="0"/>
                          <a:cs typeface="Times New Roman" panose="02020603050405020304" charset="0"/>
                        </a:rPr>
                        <a:t>Sl No</a:t>
                      </a:r>
                      <a:endParaRPr lang="en-US" sz="1400">
                        <a:latin typeface="Times New Roman" panose="02020603050405020304" charset="0"/>
                        <a:cs typeface="Times New Roman" panose="02020603050405020304" charset="0"/>
                      </a:endParaRPr>
                    </a:p>
                    <a:p>
                      <a:pPr algn="just">
                        <a:buNone/>
                      </a:pPr>
                      <a:endParaRPr lang="en-US" sz="1400">
                        <a:latin typeface="Times New Roman" panose="02020603050405020304" charset="0"/>
                        <a:cs typeface="Times New Roman" panose="02020603050405020304" charset="0"/>
                      </a:endParaRPr>
                    </a:p>
                  </a:txBody>
                  <a:tcPr/>
                </a:tc>
                <a:tc>
                  <a:txBody>
                    <a:bodyPr/>
                    <a:p>
                      <a:pPr algn="just">
                        <a:buNone/>
                      </a:pPr>
                      <a:r>
                        <a:rPr lang="en-US" sz="1400">
                          <a:latin typeface="Times New Roman" panose="02020603050405020304" charset="0"/>
                          <a:cs typeface="Times New Roman" panose="02020603050405020304" charset="0"/>
                        </a:rPr>
                        <a:t>Title</a:t>
                      </a:r>
                      <a:endParaRPr lang="en-US" sz="1400">
                        <a:latin typeface="Times New Roman" panose="02020603050405020304" charset="0"/>
                        <a:cs typeface="Times New Roman" panose="02020603050405020304" charset="0"/>
                      </a:endParaRPr>
                    </a:p>
                  </a:txBody>
                  <a:tcPr/>
                </a:tc>
                <a:tc>
                  <a:txBody>
                    <a:bodyPr/>
                    <a:p>
                      <a:pPr algn="just">
                        <a:buNone/>
                      </a:pPr>
                      <a:r>
                        <a:rPr lang="en-US" sz="1400">
                          <a:latin typeface="Times New Roman" panose="02020603050405020304" charset="0"/>
                          <a:cs typeface="Times New Roman" panose="02020603050405020304" charset="0"/>
                        </a:rPr>
                        <a:t>Content</a:t>
                      </a:r>
                      <a:endParaRPr lang="en-US" sz="1400">
                        <a:latin typeface="Times New Roman" panose="02020603050405020304" charset="0"/>
                        <a:cs typeface="Times New Roman" panose="02020603050405020304" charset="0"/>
                      </a:endParaRPr>
                    </a:p>
                  </a:txBody>
                  <a:tcPr/>
                </a:tc>
              </a:tr>
              <a:tr h="2290445">
                <a:tc>
                  <a:txBody>
                    <a:bodyPr/>
                    <a:p>
                      <a:pPr algn="just">
                        <a:buNone/>
                      </a:pPr>
                      <a:r>
                        <a:rPr lang="en-US" sz="1400">
                          <a:latin typeface="Times New Roman" panose="02020603050405020304" charset="0"/>
                          <a:cs typeface="Times New Roman" panose="02020603050405020304" charset="0"/>
                        </a:rPr>
                        <a:t>1</a:t>
                      </a:r>
                      <a:endParaRPr lang="en-US" sz="1400">
                        <a:latin typeface="Times New Roman" panose="02020603050405020304" charset="0"/>
                        <a:cs typeface="Times New Roman" panose="02020603050405020304" charset="0"/>
                      </a:endParaRPr>
                    </a:p>
                  </a:txBody>
                  <a:tcPr/>
                </a:tc>
                <a:tc>
                  <a:txBody>
                    <a:bodyPr/>
                    <a:p>
                      <a:pPr algn="just">
                        <a:buNone/>
                      </a:pPr>
                      <a:r>
                        <a:rPr sz="1600">
                          <a:latin typeface="Times New Roman" panose="02020603050405020304" charset="0"/>
                          <a:cs typeface="Times New Roman" panose="02020603050405020304" charset="0"/>
                        </a:rPr>
                        <a:t>Damien Brulin, Yannick Benezeth, and Estelle Courtial, “</a:t>
                      </a:r>
                      <a:r>
                        <a:rPr sz="1600" b="1">
                          <a:latin typeface="Times New Roman" panose="02020603050405020304" charset="0"/>
                          <a:cs typeface="Times New Roman" panose="02020603050405020304" charset="0"/>
                        </a:rPr>
                        <a:t>Posture Recognition Based on Fuzzy Logic for Home Monitoring of the Elderly</a:t>
                      </a:r>
                      <a:r>
                        <a:rPr sz="1600">
                          <a:latin typeface="Times New Roman" panose="02020603050405020304" charset="0"/>
                          <a:cs typeface="Times New Roman" panose="02020603050405020304" charset="0"/>
                        </a:rPr>
                        <a:t>”, in IEEE TRANSACTIONS ON INFORMATION TECHNOLOGY IN BIOMEDICINE, VOL. 16, NO. 5, SEPTEMBER 2012</a:t>
                      </a:r>
                      <a:endParaRPr sz="1600">
                        <a:latin typeface="Times New Roman" panose="02020603050405020304" charset="0"/>
                        <a:cs typeface="Times New Roman" panose="02020603050405020304" charset="0"/>
                      </a:endParaRPr>
                    </a:p>
                  </a:txBody>
                  <a:tcPr/>
                </a:tc>
                <a:tc>
                  <a:txBody>
                    <a:bodyPr/>
                    <a:p>
                      <a:pPr algn="just">
                        <a:buNone/>
                      </a:pPr>
                      <a:r>
                        <a:rPr lang="en-US" sz="1600">
                          <a:latin typeface="Times New Roman" panose="02020603050405020304" charset="0"/>
                          <a:cs typeface="Times New Roman" panose="02020603050405020304" charset="0"/>
                        </a:rPr>
                        <a:t>The proposed system performs human detection prior to the pos_x0002_ture analysis; posture recognition is performed only on a human silhouette.The posture recognition method, based on fuzzy logic, identifies four static postures and is robust to variation in the distance between the camera and the person, andto the person’s morphology.</a:t>
                      </a:r>
                      <a:endParaRPr lang="en-US" sz="1600">
                        <a:latin typeface="Times New Roman" panose="02020603050405020304" charset="0"/>
                        <a:cs typeface="Times New Roman" panose="02020603050405020304" charset="0"/>
                      </a:endParaRPr>
                    </a:p>
                  </a:txBody>
                  <a:tcPr/>
                </a:tc>
              </a:tr>
              <a:tr h="1990725">
                <a:tc>
                  <a:txBody>
                    <a:bodyPr/>
                    <a:p>
                      <a:pPr algn="just">
                        <a:buNone/>
                      </a:pPr>
                      <a:r>
                        <a:rPr lang="en-US" sz="1400">
                          <a:latin typeface="Times New Roman" panose="02020603050405020304" charset="0"/>
                          <a:cs typeface="Times New Roman" panose="02020603050405020304" charset="0"/>
                        </a:rPr>
                        <a:t>2</a:t>
                      </a:r>
                      <a:endParaRPr lang="en-US" sz="1400">
                        <a:latin typeface="Times New Roman" panose="02020603050405020304" charset="0"/>
                        <a:cs typeface="Times New Roman" panose="02020603050405020304" charset="0"/>
                      </a:endParaRPr>
                    </a:p>
                  </a:txBody>
                  <a:tcPr/>
                </a:tc>
                <a:tc>
                  <a:txBody>
                    <a:bodyPr/>
                    <a:p>
                      <a:pPr algn="just">
                        <a:buNone/>
                      </a:pPr>
                      <a:r>
                        <a:rPr lang="en-US" sz="1600">
                          <a:latin typeface="Times New Roman" panose="02020603050405020304" charset="0"/>
                          <a:cs typeface="Times New Roman" panose="02020603050405020304" charset="0"/>
                        </a:rPr>
                        <a:t>Biljana Cvetkoska, Ninoslav Marina, Dijana Capeska Bogatinoska, Zhanko Mitreski, “</a:t>
                      </a:r>
                      <a:r>
                        <a:rPr lang="en-US" sz="1600" b="1">
                          <a:latin typeface="Times New Roman" panose="02020603050405020304" charset="0"/>
                          <a:cs typeface="Times New Roman" panose="02020603050405020304" charset="0"/>
                        </a:rPr>
                        <a:t>Smart Mirror E-health Assistant – Posture Analyze Algorithm</a:t>
                      </a:r>
                      <a:r>
                        <a:rPr lang="en-US" sz="1600">
                          <a:latin typeface="Times New Roman" panose="02020603050405020304" charset="0"/>
                          <a:cs typeface="Times New Roman" panose="02020603050405020304" charset="0"/>
                        </a:rPr>
                        <a:t>” , in IEEE EUROCON 2017, 6–8 JULY 2017, OHRID, R. MACEDONIA</a:t>
                      </a:r>
                      <a:endParaRPr lang="en-US" sz="1600">
                        <a:latin typeface="Times New Roman" panose="02020603050405020304" charset="0"/>
                        <a:cs typeface="Times New Roman" panose="02020603050405020304" charset="0"/>
                      </a:endParaRPr>
                    </a:p>
                  </a:txBody>
                  <a:tcPr/>
                </a:tc>
                <a:tc>
                  <a:txBody>
                    <a:bodyPr/>
                    <a:p>
                      <a:pPr algn="just">
                        <a:buNone/>
                      </a:pPr>
                      <a:r>
                        <a:rPr lang="en-US" sz="1600">
                          <a:latin typeface="Times New Roman" panose="02020603050405020304" charset="0"/>
                          <a:cs typeface="Times New Roman" panose="02020603050405020304" charset="0"/>
                        </a:rPr>
                        <a:t> This Model consists of a smart mirror which works on its own algorithm and behaves as smart assistant. This proposed model uses face recognition authentication, posture problem detection, and proper posture guidance, followed with suggestions for preventive healthcare. The algorithm identifies the person’s posture and carefully analyses the posture and body changes over time.</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p:nvPr>
            <p:ph idx="1"/>
          </p:nvPr>
        </p:nvGraphicFramePr>
        <p:xfrm>
          <a:off x="812800" y="1045211"/>
          <a:ext cx="10668000" cy="7970520"/>
        </p:xfrm>
        <a:graphic>
          <a:graphicData uri="http://schemas.openxmlformats.org/drawingml/2006/table">
            <a:tbl>
              <a:tblPr firstRow="1" bandRow="1">
                <a:tableStyleId>{5C22544A-7EE6-4342-B048-85BDC9FD1C3A}</a:tableStyleId>
              </a:tblPr>
              <a:tblGrid>
                <a:gridCol w="892810"/>
                <a:gridCol w="3529330"/>
                <a:gridCol w="6245860"/>
              </a:tblGrid>
              <a:tr h="381000">
                <a:tc>
                  <a:txBody>
                    <a:bodyPr/>
                    <a:p>
                      <a:pPr algn="just">
                        <a:buNone/>
                      </a:pPr>
                      <a:r>
                        <a:rPr lang="en-US" sz="1400">
                          <a:latin typeface="Times New Roman" panose="02020603050405020304" charset="0"/>
                          <a:cs typeface="Times New Roman" panose="02020603050405020304" charset="0"/>
                        </a:rPr>
                        <a:t>Sl No</a:t>
                      </a:r>
                      <a:endParaRPr lang="en-US" sz="1400">
                        <a:latin typeface="Times New Roman" panose="02020603050405020304" charset="0"/>
                        <a:cs typeface="Times New Roman" panose="02020603050405020304" charset="0"/>
                      </a:endParaRPr>
                    </a:p>
                  </a:txBody>
                  <a:tcPr/>
                </a:tc>
                <a:tc>
                  <a:txBody>
                    <a:bodyPr/>
                    <a:p>
                      <a:pPr algn="just">
                        <a:buNone/>
                      </a:pPr>
                      <a:r>
                        <a:rPr lang="en-US" sz="1400">
                          <a:latin typeface="Times New Roman" panose="02020603050405020304" charset="0"/>
                          <a:cs typeface="Times New Roman" panose="02020603050405020304" charset="0"/>
                        </a:rPr>
                        <a:t>Title</a:t>
                      </a:r>
                      <a:endParaRPr lang="en-US" sz="1400">
                        <a:latin typeface="Times New Roman" panose="02020603050405020304" charset="0"/>
                        <a:cs typeface="Times New Roman" panose="02020603050405020304" charset="0"/>
                      </a:endParaRPr>
                    </a:p>
                  </a:txBody>
                  <a:tcPr/>
                </a:tc>
                <a:tc>
                  <a:txBody>
                    <a:bodyPr/>
                    <a:p>
                      <a:pPr algn="just">
                        <a:buNone/>
                      </a:pPr>
                      <a:r>
                        <a:rPr lang="en-US" sz="1400">
                          <a:latin typeface="Times New Roman" panose="02020603050405020304" charset="0"/>
                          <a:cs typeface="Times New Roman" panose="02020603050405020304" charset="0"/>
                        </a:rPr>
                        <a:t>Content</a:t>
                      </a:r>
                      <a:endParaRPr lang="en-US" sz="1400">
                        <a:latin typeface="Times New Roman" panose="02020603050405020304" charset="0"/>
                        <a:cs typeface="Times New Roman" panose="02020603050405020304" charset="0"/>
                      </a:endParaRPr>
                    </a:p>
                  </a:txBody>
                  <a:tcPr/>
                </a:tc>
              </a:tr>
              <a:tr h="381000">
                <a:tc>
                  <a:txBody>
                    <a:bodyPr/>
                    <a:p>
                      <a:pPr algn="just">
                        <a:buNone/>
                      </a:pPr>
                      <a:r>
                        <a:rPr lang="en-US" sz="1400">
                          <a:latin typeface="Times New Roman" panose="02020603050405020304" charset="0"/>
                          <a:cs typeface="Times New Roman" panose="02020603050405020304" charset="0"/>
                        </a:rPr>
                        <a:t>3</a:t>
                      </a:r>
                      <a:endParaRPr lang="en-US" sz="1400">
                        <a:latin typeface="Times New Roman" panose="02020603050405020304" charset="0"/>
                        <a:cs typeface="Times New Roman" panose="02020603050405020304" charset="0"/>
                      </a:endParaRPr>
                    </a:p>
                  </a:txBody>
                  <a:tcPr/>
                </a:tc>
                <a:tc>
                  <a:txBody>
                    <a:bodyPr/>
                    <a:p>
                      <a:pPr algn="just">
                        <a:buNone/>
                      </a:pPr>
                      <a:r>
                        <a:rPr lang="en-US" sz="1400">
                          <a:latin typeface="Times New Roman" panose="02020603050405020304" charset="0"/>
                          <a:cs typeface="Times New Roman" panose="02020603050405020304" charset="0"/>
                          <a:sym typeface="+mn-ea"/>
                        </a:rPr>
                        <a:t>Jheanel Estrada, Larry Vea, “</a:t>
                      </a:r>
                      <a:r>
                        <a:rPr lang="en-US" sz="1400" b="1">
                          <a:latin typeface="Times New Roman" panose="02020603050405020304" charset="0"/>
                          <a:cs typeface="Times New Roman" panose="02020603050405020304" charset="0"/>
                          <a:sym typeface="+mn-ea"/>
                        </a:rPr>
                        <a:t>Sitting Posture Recognition </a:t>
                      </a:r>
                      <a:r>
                        <a:rPr lang="en-US" sz="1600" b="1">
                          <a:latin typeface="Times New Roman" panose="02020603050405020304" charset="0"/>
                          <a:cs typeface="Times New Roman" panose="02020603050405020304" charset="0"/>
                          <a:sym typeface="+mn-ea"/>
                        </a:rPr>
                        <a:t>for </a:t>
                      </a:r>
                      <a:r>
                        <a:rPr lang="en-US" sz="1400" b="1">
                          <a:latin typeface="Times New Roman" panose="02020603050405020304" charset="0"/>
                          <a:cs typeface="Times New Roman" panose="02020603050405020304" charset="0"/>
                          <a:sym typeface="+mn-ea"/>
                        </a:rPr>
                        <a:t>Computer Users using Smartphones and a Web Camera</a:t>
                      </a:r>
                      <a:r>
                        <a:rPr lang="en-US" sz="1400">
                          <a:latin typeface="Times New Roman" panose="02020603050405020304" charset="0"/>
                          <a:cs typeface="Times New Roman" panose="02020603050405020304" charset="0"/>
                          <a:sym typeface="+mn-ea"/>
                        </a:rPr>
                        <a:t>”,  in Proc. of the 2017 IEEE Region 10 Conference (TENCON), Malaysia, November 5-8, 2017</a:t>
                      </a:r>
                      <a:endParaRPr lang="en-US" sz="1400">
                        <a:latin typeface="Times New Roman" panose="02020603050405020304" charset="0"/>
                        <a:cs typeface="Times New Roman" panose="02020603050405020304" charset="0"/>
                      </a:endParaRPr>
                    </a:p>
                    <a:p>
                      <a:pPr algn="just">
                        <a:buNone/>
                      </a:pPr>
                      <a:endParaRPr lang="en-US" sz="1400">
                        <a:latin typeface="Times New Roman" panose="02020603050405020304" charset="0"/>
                        <a:cs typeface="Times New Roman" panose="02020603050405020304" charset="0"/>
                      </a:endParaRPr>
                    </a:p>
                  </a:txBody>
                  <a:tcPr/>
                </a:tc>
                <a:tc>
                  <a:txBody>
                    <a:bodyPr/>
                    <a:p>
                      <a:pPr algn="just">
                        <a:buNone/>
                      </a:pPr>
                      <a:r>
                        <a:rPr lang="en-US" sz="1600">
                          <a:latin typeface="Times New Roman" panose="02020603050405020304" charset="0"/>
                          <a:cs typeface="Times New Roman" panose="02020603050405020304" charset="0"/>
                        </a:rPr>
                        <a:t>Recognize proper / improper sitting postures using accelerometer readings from some human spinal points through small, thin, and lightweight smartphones attached at those points, and by using a web camera which detects the upper body points’ location and distances. It also established relationships of human body frames and proper sitting posture</a:t>
                      </a:r>
                      <a:endParaRPr lang="en-US" sz="1600">
                        <a:latin typeface="Times New Roman" panose="02020603050405020304" charset="0"/>
                        <a:cs typeface="Times New Roman" panose="02020603050405020304" charset="0"/>
                      </a:endParaRPr>
                    </a:p>
                  </a:txBody>
                  <a:tcPr/>
                </a:tc>
              </a:tr>
              <a:tr h="381000">
                <a:tc>
                  <a:txBody>
                    <a:bodyPr/>
                    <a:p>
                      <a:pPr algn="just">
                        <a:buNone/>
                      </a:pPr>
                      <a:r>
                        <a:rPr lang="en-US" sz="1400">
                          <a:latin typeface="Times New Roman" panose="02020603050405020304" charset="0"/>
                          <a:cs typeface="Times New Roman" panose="02020603050405020304" charset="0"/>
                        </a:rPr>
                        <a:t>4</a:t>
                      </a:r>
                      <a:endParaRPr lang="en-US" sz="1400">
                        <a:latin typeface="Times New Roman" panose="02020603050405020304" charset="0"/>
                        <a:cs typeface="Times New Roman" panose="02020603050405020304" charset="0"/>
                      </a:endParaRPr>
                    </a:p>
                  </a:txBody>
                  <a:tcPr/>
                </a:tc>
                <a:tc>
                  <a:txBody>
                    <a:bodyPr/>
                    <a:p>
                      <a:pPr algn="just">
                        <a:buNone/>
                      </a:pPr>
                      <a:r>
                        <a:rPr lang="en-US" sz="1600">
                          <a:latin typeface="Times New Roman" panose="02020603050405020304" charset="0"/>
                          <a:cs typeface="Times New Roman" panose="02020603050405020304" charset="0"/>
                        </a:rPr>
                        <a:t>Chia-Feng Juang, Chung-Wei Liang, Chiung-Ling Lee,I-Fang Chung, “</a:t>
                      </a:r>
                      <a:r>
                        <a:rPr lang="en-US" sz="1600" b="1">
                          <a:latin typeface="Times New Roman" panose="02020603050405020304" charset="0"/>
                          <a:cs typeface="Times New Roman" panose="02020603050405020304" charset="0"/>
                        </a:rPr>
                        <a:t>Vision-based Human Body Posture Recognition Using Support Vector Machines</a:t>
                      </a:r>
                      <a:r>
                        <a:rPr lang="en-US" sz="1600">
                          <a:latin typeface="Times New Roman" panose="02020603050405020304" charset="0"/>
                          <a:cs typeface="Times New Roman" panose="02020603050405020304" charset="0"/>
                        </a:rPr>
                        <a:t>” ,in 978-1-4673-2112-9/12/$31.00 ©2012 IEEE</a:t>
                      </a:r>
                      <a:endParaRPr lang="en-US" sz="1600">
                        <a:latin typeface="Times New Roman" panose="02020603050405020304" charset="0"/>
                        <a:cs typeface="Times New Roman" panose="02020603050405020304" charset="0"/>
                      </a:endParaRPr>
                    </a:p>
                  </a:txBody>
                  <a:tcPr/>
                </a:tc>
                <a:tc>
                  <a:txBody>
                    <a:bodyPr/>
                    <a:p>
                      <a:pPr algn="just">
                        <a:buNone/>
                      </a:pPr>
                      <a:r>
                        <a:rPr lang="en-US" sz="1600">
                          <a:latin typeface="Times New Roman" panose="02020603050405020304" charset="0"/>
                          <a:cs typeface="Times New Roman" panose="02020603050405020304" charset="0"/>
                        </a:rPr>
                        <a:t>Vision-based human posture recognition method using a support vector machine (SVM) classifier. Recognition of four main body postures two cameras are used to capture two sets of image sequences at the same time. After capturing the image sequences, a RGB-based moving object segmentation algorithm is used to distinguish the human body from background. Two complete and corresponding silhouettes of the human body are obtained. The Discrete Fourier Transform (DFT) coefficients and length-width ratio are calculated from horizontal and vertical projections of each silhouette. Finally, these features are fed to a Gaussian-kernel-based SVM to recognize postures. Experimental results show that the proposed method achieves a high recognition rate.</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812800" y="1143001"/>
          <a:ext cx="10668000" cy="4038600"/>
        </p:xfrm>
        <a:graphic>
          <a:graphicData uri="http://schemas.openxmlformats.org/drawingml/2006/table">
            <a:tbl>
              <a:tblPr firstRow="1" bandRow="1">
                <a:tableStyleId>{5C22544A-7EE6-4342-B048-85BDC9FD1C3A}</a:tableStyleId>
              </a:tblPr>
              <a:tblGrid>
                <a:gridCol w="1623060"/>
                <a:gridCol w="2879725"/>
                <a:gridCol w="6165215"/>
              </a:tblGrid>
              <a:tr h="381000">
                <a:tc>
                  <a:txBody>
                    <a:bodyPr/>
                    <a:p>
                      <a:pPr algn="just">
                        <a:buNone/>
                      </a:pPr>
                      <a:r>
                        <a:rPr lang="en-US" sz="1400">
                          <a:latin typeface="Times New Roman" panose="02020603050405020304" charset="0"/>
                          <a:cs typeface="Times New Roman" panose="02020603050405020304" charset="0"/>
                        </a:rPr>
                        <a:t>Sl No</a:t>
                      </a:r>
                      <a:endParaRPr lang="en-US" sz="1400">
                        <a:latin typeface="Times New Roman" panose="02020603050405020304" charset="0"/>
                        <a:cs typeface="Times New Roman" panose="02020603050405020304" charset="0"/>
                      </a:endParaRPr>
                    </a:p>
                  </a:txBody>
                  <a:tcPr/>
                </a:tc>
                <a:tc>
                  <a:txBody>
                    <a:bodyPr/>
                    <a:p>
                      <a:pPr algn="just">
                        <a:buNone/>
                      </a:pPr>
                      <a:r>
                        <a:rPr lang="en-US" sz="1400">
                          <a:latin typeface="Times New Roman" panose="02020603050405020304" charset="0"/>
                          <a:cs typeface="Times New Roman" panose="02020603050405020304" charset="0"/>
                        </a:rPr>
                        <a:t>Title</a:t>
                      </a:r>
                      <a:endParaRPr lang="en-US" sz="1400">
                        <a:latin typeface="Times New Roman" panose="02020603050405020304" charset="0"/>
                        <a:cs typeface="Times New Roman" panose="02020603050405020304" charset="0"/>
                      </a:endParaRPr>
                    </a:p>
                  </a:txBody>
                  <a:tcPr/>
                </a:tc>
                <a:tc>
                  <a:txBody>
                    <a:bodyPr/>
                    <a:p>
                      <a:pPr algn="just">
                        <a:buNone/>
                      </a:pPr>
                      <a:r>
                        <a:rPr lang="en-US" sz="1400">
                          <a:latin typeface="Times New Roman" panose="02020603050405020304" charset="0"/>
                          <a:cs typeface="Times New Roman" panose="02020603050405020304" charset="0"/>
                        </a:rPr>
                        <a:t>Content</a:t>
                      </a:r>
                      <a:endParaRPr lang="en-US" sz="1400">
                        <a:latin typeface="Times New Roman" panose="02020603050405020304" charset="0"/>
                        <a:cs typeface="Times New Roman" panose="02020603050405020304" charset="0"/>
                      </a:endParaRPr>
                    </a:p>
                  </a:txBody>
                  <a:tcPr/>
                </a:tc>
              </a:tr>
              <a:tr h="381000">
                <a:tc>
                  <a:txBody>
                    <a:bodyPr/>
                    <a:p>
                      <a:pPr algn="just">
                        <a:buNone/>
                      </a:pPr>
                      <a:r>
                        <a:rPr lang="en-US" sz="1400">
                          <a:latin typeface="Times New Roman" panose="02020603050405020304" charset="0"/>
                          <a:cs typeface="Times New Roman" panose="02020603050405020304" charset="0"/>
                        </a:rPr>
                        <a:t>5</a:t>
                      </a:r>
                      <a:endParaRPr lang="en-US" sz="1400">
                        <a:latin typeface="Times New Roman" panose="02020603050405020304" charset="0"/>
                        <a:cs typeface="Times New Roman" panose="02020603050405020304" charset="0"/>
                      </a:endParaRPr>
                    </a:p>
                  </a:txBody>
                  <a:tcPr/>
                </a:tc>
                <a:tc>
                  <a:txBody>
                    <a:bodyPr/>
                    <a:p>
                      <a:pPr algn="just">
                        <a:buNone/>
                      </a:pPr>
                      <a:r>
                        <a:rPr lang="en-US" sz="1600">
                          <a:latin typeface="Times New Roman" panose="02020603050405020304" charset="0"/>
                          <a:cs typeface="Times New Roman" panose="02020603050405020304" charset="0"/>
                        </a:rPr>
                        <a:t>Ling Xie, Xiao Guo, “</a:t>
                      </a:r>
                      <a:r>
                        <a:rPr lang="en-US" sz="1600" b="1">
                          <a:latin typeface="Times New Roman" panose="02020603050405020304" charset="0"/>
                          <a:cs typeface="Times New Roman" panose="02020603050405020304" charset="0"/>
                        </a:rPr>
                        <a:t>Object Detection and Analysis of Human Body Postures Based on TensorFlow</a:t>
                      </a:r>
                      <a:r>
                        <a:rPr lang="en-US" sz="1600">
                          <a:latin typeface="Times New Roman" panose="02020603050405020304" charset="0"/>
                          <a:cs typeface="Times New Roman" panose="02020603050405020304" charset="0"/>
                        </a:rPr>
                        <a:t>” , in 2019 IEEE International Conference on Smart Internet of Things (SmartIoT)</a:t>
                      </a:r>
                      <a:endParaRPr lang="en-US" sz="1600">
                        <a:latin typeface="Times New Roman" panose="02020603050405020304" charset="0"/>
                        <a:cs typeface="Times New Roman" panose="02020603050405020304" charset="0"/>
                      </a:endParaRPr>
                    </a:p>
                  </a:txBody>
                  <a:tcPr/>
                </a:tc>
                <a:tc>
                  <a:txBody>
                    <a:bodyPr/>
                    <a:p>
                      <a:pPr algn="just">
                        <a:buNone/>
                      </a:pPr>
                      <a:r>
                        <a:rPr lang="en-US" sz="1600">
                          <a:latin typeface="Times New Roman" panose="02020603050405020304" charset="0"/>
                          <a:cs typeface="Times New Roman" panose="02020603050405020304" charset="0"/>
                        </a:rPr>
                        <a:t>Human pose estimation algorithm called OpenPose has been more widely used. But its efficiency is very low. We used deep learning methods based on TensorFlow to recognize human body postures.designed eight sets(</a:t>
                      </a:r>
                      <a:r>
                        <a:rPr lang="en-US" sz="1600">
                          <a:latin typeface="Times New Roman" panose="02020603050405020304" charset="0"/>
                          <a:cs typeface="Times New Roman" panose="02020603050405020304" charset="0"/>
                          <a:sym typeface="+mn-ea"/>
                        </a:rPr>
                        <a:t>MobileNet V2,Inception V2,Inception V2, ResNet101,ResNet152, Inception_ResNet_v2,YOLO</a:t>
                      </a:r>
                      <a:r>
                        <a:rPr lang="en-US" sz="1600">
                          <a:latin typeface="Times New Roman" panose="02020603050405020304" charset="0"/>
                          <a:cs typeface="Times New Roman" panose="02020603050405020304" charset="0"/>
                        </a:rPr>
                        <a:t>) of experimental schemes through combining the classification model and the detection algorithm.</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charset="0"/>
                <a:cs typeface="Times New Roman" panose="02020603050405020304" charset="0"/>
              </a:rPr>
              <a:t>Existing method Drawback</a:t>
            </a:r>
            <a:endParaRPr lang="en-US" sz="32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Autofit/>
          </a:bodyPr>
          <a:lstStyle/>
          <a:p>
            <a:pPr algn="just"/>
            <a:r>
              <a:rPr lang="en-IN" sz="2000" b="1">
                <a:latin typeface="Times New Roman" panose="02020603050405020304" charset="0"/>
                <a:cs typeface="Times New Roman" panose="02020603050405020304" charset="0"/>
              </a:rPr>
              <a:t>Environmental Dependency:</a:t>
            </a: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F</a:t>
            </a:r>
            <a:r>
              <a:rPr lang="en-US" altLang="en-US" sz="2000">
                <a:latin typeface="Times New Roman" panose="02020603050405020304" charset="0"/>
                <a:cs typeface="Times New Roman" panose="02020603050405020304" charset="0"/>
              </a:rPr>
              <a:t>or proper performance, a lot of models rely significantly on regulated settings. Variations in occlusions, backdrop, and illumination can have a big impact on how reliable they are.</a:t>
            </a:r>
            <a:endParaRPr lang="en-US" altLang="en-US" sz="2000">
              <a:latin typeface="Times New Roman" panose="02020603050405020304" charset="0"/>
              <a:cs typeface="Times New Roman" panose="02020603050405020304" charset="0"/>
            </a:endParaRPr>
          </a:p>
          <a:p>
            <a:pPr algn="just"/>
            <a:r>
              <a:rPr lang="en-IN" sz="2000" b="1">
                <a:latin typeface="Times New Roman" panose="02020603050405020304" charset="0"/>
                <a:cs typeface="Times New Roman" panose="02020603050405020304" charset="0"/>
              </a:rPr>
              <a:t>User Comfort and Compliance:</a:t>
            </a:r>
            <a:r>
              <a:rPr lang="en-IN" sz="2000">
                <a:latin typeface="Times New Roman" panose="02020603050405020304" charset="0"/>
                <a:cs typeface="Times New Roman" panose="02020603050405020304" charset="0"/>
              </a:rPr>
              <a:t> </a:t>
            </a:r>
            <a:r>
              <a:rPr lang="en-US" altLang="en-US" sz="2000">
                <a:latin typeface="Times New Roman" panose="02020603050405020304" charset="0"/>
                <a:cs typeface="Times New Roman" panose="02020603050405020304" charset="0"/>
              </a:rPr>
              <a:t>Although useful in certain situations, wearable technology can be bothersome or uncomfortable for users, especially for the elderly or people with impairments. </a:t>
            </a:r>
            <a:endParaRPr lang="en-US" altLang="en-US" sz="2000">
              <a:latin typeface="Times New Roman" panose="02020603050405020304" charset="0"/>
              <a:cs typeface="Times New Roman" panose="02020603050405020304" charset="0"/>
            </a:endParaRPr>
          </a:p>
          <a:p>
            <a:pPr algn="just"/>
            <a:r>
              <a:rPr lang="en-US" altLang="en-IN" sz="2000" b="1">
                <a:latin typeface="Times New Roman" panose="02020603050405020304" charset="0"/>
                <a:cs typeface="Times New Roman" panose="02020603050405020304" charset="0"/>
              </a:rPr>
              <a:t>Data Requirements:</a:t>
            </a:r>
            <a:r>
              <a:rPr lang="en-US" altLang="en-IN" sz="2000">
                <a:latin typeface="Times New Roman" panose="02020603050405020304" charset="0"/>
                <a:cs typeface="Times New Roman" panose="02020603050405020304" charset="0"/>
              </a:rPr>
              <a:t> </a:t>
            </a:r>
            <a:r>
              <a:rPr lang="en-US" altLang="en-US" sz="2000">
                <a:latin typeface="Times New Roman" panose="02020603050405020304" charset="0"/>
                <a:cs typeface="Times New Roman" panose="02020603050405020304" charset="0"/>
              </a:rPr>
              <a:t>For training, deep learning models usually need a lot of labelled data, which might be hard to come by. This may lead to models that aren't optimised for particular user requirements.</a:t>
            </a:r>
            <a:endParaRPr lang="en-US" altLang="en-US" sz="2000">
              <a:latin typeface="Times New Roman" panose="02020603050405020304" charset="0"/>
              <a:cs typeface="Times New Roman" panose="02020603050405020304" charset="0"/>
            </a:endParaRPr>
          </a:p>
          <a:p>
            <a:pPr algn="just"/>
            <a:r>
              <a:rPr lang="en-US" altLang="en-IN" sz="2000" b="1">
                <a:latin typeface="Times New Roman" panose="02020603050405020304" charset="0"/>
                <a:cs typeface="Times New Roman" panose="02020603050405020304" charset="0"/>
              </a:rPr>
              <a:t>Accuracy and Generalization:</a:t>
            </a:r>
            <a:r>
              <a:rPr lang="en-US" altLang="en-IN" sz="2000">
                <a:latin typeface="Times New Roman" panose="02020603050405020304" charset="0"/>
                <a:cs typeface="Times New Roman" panose="02020603050405020304" charset="0"/>
              </a:rPr>
              <a:t> </a:t>
            </a:r>
            <a:r>
              <a:rPr lang="en-US" altLang="en-US" sz="2000">
                <a:latin typeface="Times New Roman" panose="02020603050405020304" charset="0"/>
                <a:cs typeface="Times New Roman" panose="02020603050405020304" charset="0"/>
              </a:rPr>
              <a:t>When applied to various people or contexts, some models may perform worse, even though they show great accuracy in controlled circumstances. Their efficacy in practical applications may be constrained by this lack of generalisation.</a:t>
            </a:r>
            <a:endParaRPr lang="en-US" altLang="en-US" sz="2000">
              <a:latin typeface="Times New Roman" panose="02020603050405020304" charset="0"/>
              <a:cs typeface="Times New Roman" panose="02020603050405020304" charset="0"/>
            </a:endParaRPr>
          </a:p>
          <a:p>
            <a:pPr algn="just"/>
            <a:r>
              <a:rPr lang="en-US" altLang="en-IN" sz="2000" b="1">
                <a:latin typeface="Times New Roman" panose="02020603050405020304" charset="0"/>
                <a:cs typeface="Times New Roman" panose="02020603050405020304" charset="0"/>
              </a:rPr>
              <a:t>Feature Extraction Complexity:</a:t>
            </a:r>
            <a:r>
              <a:rPr lang="en-US" altLang="en-IN" sz="2000">
                <a:latin typeface="Times New Roman" panose="02020603050405020304" charset="0"/>
                <a:cs typeface="Times New Roman" panose="02020603050405020304" charset="0"/>
              </a:rPr>
              <a:t> </a:t>
            </a:r>
            <a:r>
              <a:rPr lang="en-US" altLang="en-US" sz="2000">
                <a:latin typeface="Times New Roman" panose="02020603050405020304" charset="0"/>
                <a:cs typeface="Times New Roman" panose="02020603050405020304" charset="0"/>
              </a:rPr>
              <a:t>Conventional machine learning techniques frequently call for extensive manual feature extraction, which can be laborious and rely on domain-specific expertise. Because of this, it could be difficult to modify models for various situations or user groups.</a:t>
            </a:r>
            <a:endParaRPr lang="en-US" altLang="en-US"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charset="0"/>
                <a:cs typeface="Times New Roman" panose="02020603050405020304" charset="0"/>
              </a:rPr>
              <a:t>Proposed Method</a:t>
            </a:r>
            <a:endParaRPr lang="en-GB" sz="32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12800" y="1170305"/>
            <a:ext cx="10668000" cy="4951095"/>
          </a:xfrm>
        </p:spPr>
        <p:txBody>
          <a:bodyPr>
            <a:normAutofit fontScale="80000"/>
          </a:bodyPr>
          <a:lstStyle/>
          <a:p>
            <a:pPr marL="0" indent="0" algn="just">
              <a:buNone/>
            </a:pPr>
            <a:r>
              <a:rPr lang="en-GB" sz="2800" b="1">
                <a:latin typeface="Times New Roman" panose="02020603050405020304" charset="0"/>
                <a:cs typeface="Times New Roman" panose="02020603050405020304" charset="0"/>
              </a:rPr>
              <a:t>Body Posture Detection and Correction Using Mediapipe</a:t>
            </a:r>
            <a:endParaRPr lang="en-GB" sz="2800" b="1">
              <a:latin typeface="Times New Roman" panose="02020603050405020304" charset="0"/>
              <a:cs typeface="Times New Roman" panose="02020603050405020304" charset="0"/>
            </a:endParaRPr>
          </a:p>
          <a:p>
            <a:pPr marL="0" indent="0" algn="just">
              <a:buNone/>
            </a:pPr>
            <a:endParaRPr lang="en-GB" sz="2800" b="1">
              <a:latin typeface="Times New Roman" panose="02020603050405020304" charset="0"/>
              <a:cs typeface="Times New Roman" panose="02020603050405020304" charset="0"/>
            </a:endParaRPr>
          </a:p>
          <a:p>
            <a:pPr algn="just">
              <a:buFont typeface="Wingdings" panose="05000000000000000000" charset="0"/>
              <a:buChar char="Ø"/>
            </a:pPr>
            <a:r>
              <a:rPr lang="en-GB" b="1">
                <a:latin typeface="Times New Roman" panose="02020603050405020304" charset="0"/>
                <a:cs typeface="Times New Roman" panose="02020603050405020304" charset="0"/>
              </a:rPr>
              <a:t>Overview:</a:t>
            </a:r>
            <a:endParaRPr lang="en-GB" b="1">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In order to identify and adjust user posture in the self-service wellness KIOSK, the system makes use of the Mediapipe architecture. In order to provide accurate findings, the goal is to make sure the user adopts the proper posture for a variety of health tests, such as blood pressure, ECG, and BMI. The framework helps the user make modifications in real time by recognising body landmarks and analysing postural abnormalities.</a:t>
            </a:r>
            <a:endParaRPr lang="en-US" altLang="en-US">
              <a:latin typeface="Times New Roman" panose="02020603050405020304" charset="0"/>
              <a:cs typeface="Times New Roman" panose="02020603050405020304" charset="0"/>
            </a:endParaRPr>
          </a:p>
          <a:p>
            <a:pPr algn="just"/>
            <a:r>
              <a:rPr lang="en-GB" b="1">
                <a:latin typeface="Times New Roman" panose="02020603050405020304" charset="0"/>
                <a:cs typeface="Times New Roman" panose="02020603050405020304" charset="0"/>
              </a:rPr>
              <a:t>Key Features:</a:t>
            </a:r>
            <a:endParaRPr lang="en-GB" b="1">
              <a:latin typeface="Times New Roman" panose="02020603050405020304" charset="0"/>
              <a:cs typeface="Times New Roman" panose="02020603050405020304" charset="0"/>
            </a:endParaRPr>
          </a:p>
          <a:p>
            <a:pPr algn="just"/>
            <a:r>
              <a:rPr lang="en-GB" u="sng">
                <a:latin typeface="Times New Roman" panose="02020603050405020304" charset="0"/>
                <a:cs typeface="Times New Roman" panose="02020603050405020304" charset="0"/>
              </a:rPr>
              <a:t>Landmark Detection</a:t>
            </a:r>
            <a:r>
              <a:rPr lang="en-GB">
                <a:latin typeface="Times New Roman" panose="02020603050405020304" charset="0"/>
                <a:cs typeface="Times New Roman" panose="02020603050405020304" charset="0"/>
              </a:rPr>
              <a:t>: Mediapipe identifies key body landmarks such as hand, leg, and torso positions, relevant to each health test.</a:t>
            </a:r>
            <a:endParaRPr lang="en-GB">
              <a:latin typeface="Times New Roman" panose="02020603050405020304" charset="0"/>
              <a:cs typeface="Times New Roman" panose="02020603050405020304" charset="0"/>
            </a:endParaRPr>
          </a:p>
          <a:p>
            <a:pPr algn="just"/>
            <a:r>
              <a:rPr lang="en-GB" u="sng">
                <a:latin typeface="Times New Roman" panose="02020603050405020304" charset="0"/>
                <a:cs typeface="Times New Roman" panose="02020603050405020304" charset="0"/>
              </a:rPr>
              <a:t>Reference Axis Comparison</a:t>
            </a:r>
            <a:r>
              <a:rPr lang="en-GB">
                <a:latin typeface="Times New Roman" panose="02020603050405020304" charset="0"/>
                <a:cs typeface="Times New Roman" panose="02020603050405020304" charset="0"/>
              </a:rPr>
              <a:t>: The system establishes a reference axis for each posture, and deviations from this axis are measured in real-time.</a:t>
            </a:r>
            <a:endParaRPr lang="en-GB">
              <a:latin typeface="Times New Roman" panose="02020603050405020304" charset="0"/>
              <a:cs typeface="Times New Roman" panose="02020603050405020304" charset="0"/>
            </a:endParaRPr>
          </a:p>
          <a:p>
            <a:pPr algn="just"/>
            <a:r>
              <a:rPr lang="en-GB" u="sng">
                <a:latin typeface="Times New Roman" panose="02020603050405020304" charset="0"/>
                <a:cs typeface="Times New Roman" panose="02020603050405020304" charset="0"/>
              </a:rPr>
              <a:t>Posture Correction Guidance</a:t>
            </a:r>
            <a:r>
              <a:rPr lang="en-GB">
                <a:latin typeface="Times New Roman" panose="02020603050405020304" charset="0"/>
                <a:cs typeface="Times New Roman" panose="02020603050405020304" charset="0"/>
              </a:rPr>
              <a:t>: If the user's posture deviates beyond a defined angle, the system provides visual or audio feedback to guide the user into the correct posture.</a:t>
            </a:r>
            <a:endParaRPr lang="en-GB">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sz="3200" dirty="0">
                <a:latin typeface="Times New Roman" panose="02020603050405020304" charset="0"/>
                <a:cs typeface="Times New Roman" panose="02020603050405020304" charset="0"/>
                <a:sym typeface="+mn-ea"/>
              </a:rPr>
              <a:t>Proposed Method</a:t>
            </a:r>
            <a:endParaRPr lang="en-GB" sz="3200" dirty="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normAutofit/>
          </a:bodyPr>
          <a:p>
            <a:pPr marL="0" indent="0" algn="just">
              <a:buNone/>
            </a:pPr>
            <a:r>
              <a:rPr lang="en-GB" sz="1900" b="1">
                <a:latin typeface="Times New Roman" panose="02020603050405020304" charset="0"/>
                <a:cs typeface="Times New Roman" panose="02020603050405020304" charset="0"/>
                <a:sym typeface="+mn-ea"/>
              </a:rPr>
              <a:t>Real-Time Image Processing for Posture Adjustment</a:t>
            </a:r>
            <a:endParaRPr lang="en-GB" sz="1900" b="1">
              <a:latin typeface="Times New Roman" panose="02020603050405020304" charset="0"/>
              <a:cs typeface="Times New Roman" panose="02020603050405020304" charset="0"/>
              <a:sym typeface="+mn-ea"/>
            </a:endParaRPr>
          </a:p>
          <a:p>
            <a:pPr marL="0" indent="0" algn="just">
              <a:buNone/>
            </a:pPr>
            <a:endParaRPr lang="en-GB" sz="1900" b="1">
              <a:latin typeface="Times New Roman" panose="02020603050405020304" charset="0"/>
              <a:cs typeface="Times New Roman" panose="02020603050405020304" charset="0"/>
            </a:endParaRPr>
          </a:p>
          <a:p>
            <a:pPr algn="just">
              <a:buFont typeface="Wingdings" panose="05000000000000000000" charset="0"/>
              <a:buChar char="Ø"/>
            </a:pPr>
            <a:r>
              <a:rPr lang="en-GB" sz="1900" b="1">
                <a:latin typeface="Times New Roman" panose="02020603050405020304" charset="0"/>
                <a:cs typeface="Times New Roman" panose="02020603050405020304" charset="0"/>
                <a:sym typeface="+mn-ea"/>
              </a:rPr>
              <a:t>Overview:</a:t>
            </a:r>
            <a:endParaRPr lang="en-GB" sz="1900" b="1">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The KIOSK's camera records the user's posture and uses image processing algorithms to analyse it. In order to ensure that poor posture does not compromise the accuracy of the vital data, this is compared to the postures needed for particular health tests.</a:t>
            </a:r>
            <a:endParaRPr lang="en-US" altLang="en-US" sz="1900">
              <a:latin typeface="Times New Roman" panose="02020603050405020304" charset="0"/>
              <a:cs typeface="Times New Roman" panose="02020603050405020304" charset="0"/>
            </a:endParaRPr>
          </a:p>
          <a:p>
            <a:pPr algn="just"/>
            <a:endParaRPr lang="en-US" altLang="en-US" sz="1900">
              <a:latin typeface="Times New Roman" panose="02020603050405020304" charset="0"/>
              <a:cs typeface="Times New Roman" panose="02020603050405020304" charset="0"/>
            </a:endParaRPr>
          </a:p>
          <a:p>
            <a:pPr algn="just">
              <a:buFont typeface="Wingdings" panose="05000000000000000000" charset="0"/>
              <a:buChar char="Ø"/>
            </a:pPr>
            <a:r>
              <a:rPr lang="en-GB" sz="1900" b="1">
                <a:latin typeface="Times New Roman" panose="02020603050405020304" charset="0"/>
                <a:cs typeface="Times New Roman" panose="02020603050405020304" charset="0"/>
                <a:sym typeface="+mn-ea"/>
              </a:rPr>
              <a:t>Key Features:</a:t>
            </a:r>
            <a:endParaRPr lang="en-GB" sz="1900" b="1">
              <a:latin typeface="Times New Roman" panose="02020603050405020304" charset="0"/>
              <a:cs typeface="Times New Roman" panose="02020603050405020304" charset="0"/>
            </a:endParaRPr>
          </a:p>
          <a:p>
            <a:pPr algn="just"/>
            <a:r>
              <a:rPr lang="en-GB" sz="1900" u="sng">
                <a:latin typeface="Times New Roman" panose="02020603050405020304" charset="0"/>
                <a:cs typeface="Times New Roman" panose="02020603050405020304" charset="0"/>
                <a:sym typeface="+mn-ea"/>
              </a:rPr>
              <a:t>Posture Image Capture:</a:t>
            </a:r>
            <a:r>
              <a:rPr lang="en-GB" sz="1900">
                <a:latin typeface="Times New Roman" panose="02020603050405020304" charset="0"/>
                <a:cs typeface="Times New Roman" panose="02020603050405020304" charset="0"/>
                <a:sym typeface="+mn-ea"/>
              </a:rPr>
              <a:t> Real-time image capture of the user’s body is initiated when the user begins a test.</a:t>
            </a:r>
            <a:endParaRPr lang="en-GB" sz="1900">
              <a:latin typeface="Times New Roman" panose="02020603050405020304" charset="0"/>
              <a:cs typeface="Times New Roman" panose="02020603050405020304" charset="0"/>
            </a:endParaRPr>
          </a:p>
          <a:p>
            <a:pPr algn="just"/>
            <a:r>
              <a:rPr lang="en-GB" sz="1900" u="sng">
                <a:latin typeface="Times New Roman" panose="02020603050405020304" charset="0"/>
                <a:cs typeface="Times New Roman" panose="02020603050405020304" charset="0"/>
                <a:sym typeface="+mn-ea"/>
              </a:rPr>
              <a:t>Posture Analysis</a:t>
            </a:r>
            <a:r>
              <a:rPr lang="en-GB" sz="1900">
                <a:latin typeface="Times New Roman" panose="02020603050405020304" charset="0"/>
                <a:cs typeface="Times New Roman" panose="02020603050405020304" charset="0"/>
                <a:sym typeface="+mn-ea"/>
              </a:rPr>
              <a:t>: The system uses the captured images to check alignment against the optimal posture for each health test.</a:t>
            </a:r>
            <a:endParaRPr lang="en-GB" sz="1900">
              <a:latin typeface="Times New Roman" panose="02020603050405020304" charset="0"/>
              <a:cs typeface="Times New Roman" panose="02020603050405020304" charset="0"/>
            </a:endParaRPr>
          </a:p>
          <a:p>
            <a:pPr algn="just"/>
            <a:r>
              <a:rPr lang="en-GB" sz="1900" u="sng">
                <a:latin typeface="Times New Roman" panose="02020603050405020304" charset="0"/>
                <a:cs typeface="Times New Roman" panose="02020603050405020304" charset="0"/>
                <a:sym typeface="+mn-ea"/>
              </a:rPr>
              <a:t>User Feedback</a:t>
            </a:r>
            <a:r>
              <a:rPr lang="en-GB" sz="1900">
                <a:latin typeface="Times New Roman" panose="02020603050405020304" charset="0"/>
                <a:cs typeface="Times New Roman" panose="02020603050405020304" charset="0"/>
                <a:sym typeface="+mn-ea"/>
              </a:rPr>
              <a:t>: If the posture is incorrect, the system provides immediate feedback to help the user adjust their position accordingly.</a:t>
            </a:r>
            <a:endParaRPr lang="en-US" sz="19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charset="0"/>
                <a:cs typeface="Times New Roman" panose="02020603050405020304" charset="0"/>
              </a:rPr>
              <a:t>Objectives</a:t>
            </a:r>
            <a:endParaRPr lang="en-GB" sz="32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12800" y="1148716"/>
            <a:ext cx="10668000" cy="4952997"/>
          </a:xfrm>
        </p:spPr>
        <p:txBody>
          <a:bodyPr>
            <a:noAutofit/>
          </a:bodyPr>
          <a:lstStyle/>
          <a:p>
            <a:pPr marL="0" indent="0" algn="just">
              <a:buNone/>
            </a:pPr>
            <a:r>
              <a:rPr lang="en-GB" sz="1900" b="1">
                <a:latin typeface="Times New Roman" panose="02020603050405020304" charset="0"/>
                <a:cs typeface="Times New Roman" panose="02020603050405020304" charset="0"/>
              </a:rPr>
              <a:t>Develop a Non-Assisted Wellness Kiosk:</a:t>
            </a:r>
            <a:endParaRPr lang="en-GB" sz="1900" b="1">
              <a:latin typeface="Times New Roman" panose="02020603050405020304" charset="0"/>
              <a:cs typeface="Times New Roman" panose="02020603050405020304" charset="0"/>
            </a:endParaRPr>
          </a:p>
          <a:p>
            <a:pPr algn="just"/>
            <a:r>
              <a:rPr lang="en-GB" sz="1900">
                <a:latin typeface="Times New Roman" panose="02020603050405020304" charset="0"/>
                <a:cs typeface="Times New Roman" panose="02020603050405020304" charset="0"/>
              </a:rPr>
              <a:t>To design and implement a self-service wellness kiosk that enables users to measure vital health parameters like BMI, BMC, BP, ECG, Pulse, and Temperature without the need for external assistance.</a:t>
            </a:r>
            <a:endParaRPr lang="en-GB" sz="1900">
              <a:latin typeface="Times New Roman" panose="02020603050405020304" charset="0"/>
              <a:cs typeface="Times New Roman" panose="02020603050405020304" charset="0"/>
            </a:endParaRPr>
          </a:p>
          <a:p>
            <a:pPr algn="just"/>
            <a:endParaRPr lang="en-GB" sz="1900">
              <a:latin typeface="Times New Roman" panose="02020603050405020304" charset="0"/>
              <a:cs typeface="Times New Roman" panose="02020603050405020304" charset="0"/>
            </a:endParaRPr>
          </a:p>
          <a:p>
            <a:pPr marL="0" indent="0" algn="just">
              <a:buNone/>
            </a:pPr>
            <a:r>
              <a:rPr lang="en-GB" sz="1900" b="1">
                <a:latin typeface="Times New Roman" panose="02020603050405020304" charset="0"/>
                <a:cs typeface="Times New Roman" panose="02020603050405020304" charset="0"/>
              </a:rPr>
              <a:t>Ensure Accurate Health Measurements:</a:t>
            </a:r>
            <a:endParaRPr lang="en-GB" sz="1900" b="1">
              <a:latin typeface="Times New Roman" panose="02020603050405020304" charset="0"/>
              <a:cs typeface="Times New Roman" panose="02020603050405020304" charset="0"/>
            </a:endParaRPr>
          </a:p>
          <a:p>
            <a:pPr algn="just"/>
            <a:r>
              <a:rPr lang="en-GB" sz="1900">
                <a:latin typeface="Times New Roman" panose="02020603050405020304" charset="0"/>
                <a:cs typeface="Times New Roman" panose="02020603050405020304" charset="0"/>
              </a:rPr>
              <a:t>To improve the accuracy of vital health measurements by guiding users to adopt correct body postures using real-time image processing and posture analysis techniques.</a:t>
            </a:r>
            <a:endParaRPr lang="en-GB" sz="1900">
              <a:latin typeface="Times New Roman" panose="02020603050405020304" charset="0"/>
              <a:cs typeface="Times New Roman" panose="02020603050405020304" charset="0"/>
            </a:endParaRPr>
          </a:p>
          <a:p>
            <a:pPr algn="just"/>
            <a:endParaRPr lang="en-GB" sz="1900">
              <a:latin typeface="Times New Roman" panose="02020603050405020304" charset="0"/>
              <a:cs typeface="Times New Roman" panose="02020603050405020304" charset="0"/>
            </a:endParaRPr>
          </a:p>
          <a:p>
            <a:pPr marL="0" indent="0" algn="just">
              <a:buNone/>
            </a:pPr>
            <a:r>
              <a:rPr lang="en-GB" sz="1900" b="1">
                <a:latin typeface="Times New Roman" panose="02020603050405020304" charset="0"/>
                <a:cs typeface="Times New Roman" panose="02020603050405020304" charset="0"/>
              </a:rPr>
              <a:t>Utilize Mediapipe for Posture Detection:</a:t>
            </a:r>
            <a:endParaRPr lang="en-GB" sz="1900" b="1">
              <a:latin typeface="Times New Roman" panose="02020603050405020304" charset="0"/>
              <a:cs typeface="Times New Roman" panose="02020603050405020304" charset="0"/>
            </a:endParaRPr>
          </a:p>
          <a:p>
            <a:pPr algn="just"/>
            <a:r>
              <a:rPr lang="en-GB" sz="1900">
                <a:latin typeface="Times New Roman" panose="02020603050405020304" charset="0"/>
                <a:cs typeface="Times New Roman" panose="02020603050405020304" charset="0"/>
              </a:rPr>
              <a:t>To leverage the Mediapipe framework for detecting key body landmarks and ensuring that users maintain the correct posture during health tests.</a:t>
            </a:r>
            <a:endParaRPr lang="en-GB" sz="1900">
              <a:latin typeface="Times New Roman" panose="02020603050405020304" charset="0"/>
              <a:cs typeface="Times New Roman" panose="02020603050405020304" charset="0"/>
            </a:endParaRPr>
          </a:p>
          <a:p>
            <a:pPr algn="just"/>
            <a:endParaRPr lang="en-GB" sz="1900">
              <a:latin typeface="Times New Roman" panose="02020603050405020304" charset="0"/>
              <a:cs typeface="Times New Roman" panose="02020603050405020304" charset="0"/>
            </a:endParaRPr>
          </a:p>
          <a:p>
            <a:pPr marL="0" indent="0" algn="just">
              <a:buNone/>
            </a:pPr>
            <a:r>
              <a:rPr lang="en-GB" sz="1900" b="1">
                <a:latin typeface="Times New Roman" panose="02020603050405020304" charset="0"/>
                <a:cs typeface="Times New Roman" panose="02020603050405020304" charset="0"/>
              </a:rPr>
              <a:t>Provide Real-Time Feedback:</a:t>
            </a:r>
            <a:endParaRPr lang="en-GB" sz="1900" b="1">
              <a:latin typeface="Times New Roman" panose="02020603050405020304" charset="0"/>
              <a:cs typeface="Times New Roman" panose="02020603050405020304" charset="0"/>
            </a:endParaRPr>
          </a:p>
          <a:p>
            <a:pPr algn="just"/>
            <a:r>
              <a:rPr lang="en-GB" sz="1900">
                <a:latin typeface="Times New Roman" panose="02020603050405020304" charset="0"/>
                <a:cs typeface="Times New Roman" panose="02020603050405020304" charset="0"/>
              </a:rPr>
              <a:t>To develop a system that can analyze user posture in real-time and offer immediate feedback, either visual or auditory, to correct deviations from the required posture for each health test.</a:t>
            </a:r>
            <a:endParaRPr lang="en-GB" sz="1900">
              <a:latin typeface="Times New Roman" panose="02020603050405020304" charset="0"/>
              <a:cs typeface="Times New Roman" panose="02020603050405020304" charset="0"/>
            </a:endParaRPr>
          </a:p>
          <a:p>
            <a:pPr marL="0" indent="0" algn="just">
              <a:buNone/>
            </a:pPr>
            <a:endParaRPr lang="en-GB" sz="19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ags/tag1.xml><?xml version="1.0" encoding="utf-8"?>
<p:tagLst xmlns:p="http://schemas.openxmlformats.org/presentationml/2006/main">
  <p:tag name="TABLE_ENDDRAG_ORIGIN_RECT" val="406*154"/>
  <p:tag name="TABLE_ENDDRAG_RECT" val="34*208*406*154"/>
</p:tagLst>
</file>

<file path=ppt/tags/tag2.xml><?xml version="1.0" encoding="utf-8"?>
<p:tagLst xmlns:p="http://schemas.openxmlformats.org/presentationml/2006/main">
  <p:tag name="TABLE_ENDDRAG_ORIGIN_RECT" val="839*387"/>
  <p:tag name="TABLE_ENDDRAG_RECT" val="64*91*840*387"/>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14036</Words>
  <Application>WPS Presentation</Application>
  <PresentationFormat>Widescreen</PresentationFormat>
  <Paragraphs>276</Paragraphs>
  <Slides>23</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SimSun</vt:lpstr>
      <vt:lpstr>Wingdings</vt:lpstr>
      <vt:lpstr>Verdana</vt:lpstr>
      <vt:lpstr>Verdana</vt:lpstr>
      <vt:lpstr>Cambria</vt:lpstr>
      <vt:lpstr>Arial</vt:lpstr>
      <vt:lpstr>Times New Roman</vt:lpstr>
      <vt:lpstr>Wingdings</vt:lpstr>
      <vt:lpstr>Bookman Old Style</vt:lpstr>
      <vt:lpstr>Microsoft YaHei</vt:lpstr>
      <vt:lpstr>Arial Unicode MS</vt:lpstr>
      <vt:lpstr>Calibri</vt:lpstr>
      <vt:lpstr>Bookman Old Style</vt:lpstr>
      <vt:lpstr>Comic Sans MS</vt:lpstr>
      <vt:lpstr>Bioinformatics</vt:lpstr>
      <vt:lpstr>Smart body posture recognition and Guiding system</vt:lpstr>
      <vt:lpstr>Introduction</vt:lpstr>
      <vt:lpstr>Literature Review</vt:lpstr>
      <vt:lpstr>PowerPoint 演示文稿</vt:lpstr>
      <vt:lpstr>PowerPoint 演示文稿</vt:lpstr>
      <vt:lpstr>Existing method Drawback</vt:lpstr>
      <vt:lpstr>Proposed Method</vt:lpstr>
      <vt:lpstr>Proposed Method</vt:lpstr>
      <vt:lpstr>Objectives</vt:lpstr>
      <vt:lpstr>PowerPoint 演示文稿</vt:lpstr>
      <vt:lpstr>Methodology/Modules</vt:lpstr>
      <vt:lpstr>Architecture</vt:lpstr>
      <vt:lpstr>Hardware/software components</vt:lpstr>
      <vt:lpstr>Timeline of Project</vt:lpstr>
      <vt:lpstr>PowerPoint 演示文稿</vt:lpstr>
      <vt:lpstr>PowerPoint 演示文稿</vt:lpstr>
      <vt:lpstr>PowerPoint 演示文稿</vt:lpstr>
      <vt:lpstr>Conclusion</vt:lpstr>
      <vt:lpstr>Conclusion</vt:lpstr>
      <vt:lpstr>PowerPoint 演示文稿</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Vishal C V</cp:lastModifiedBy>
  <cp:revision>34</cp:revision>
  <dcterms:created xsi:type="dcterms:W3CDTF">2023-03-16T03:26:00Z</dcterms:created>
  <dcterms:modified xsi:type="dcterms:W3CDTF">2025-01-19T07:48:12Z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691E4C63E87048F793A9307DB4D06B2A_12</vt:lpwstr>
  </property>
  <property fmtid="{D5CDD505-2E9C-101B-9397-08002B2CF9AE}" pid="3" name="KSOProductBuildVer">
    <vt:lpwstr>1033-12.2.0.19805</vt:lpwstr>
  </property>
</Properties>
</file>