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9" r:id="rId6"/>
    <p:sldId id="268" r:id="rId7"/>
    <p:sldId id="273" r:id="rId8"/>
    <p:sldId id="272" r:id="rId9"/>
    <p:sldId id="271" r:id="rId10"/>
    <p:sldId id="270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Project-Timeline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[Book1]Sheet1!$B$2</c:f>
              <c:strCache>
                <c:ptCount val="1"/>
                <c:pt idx="0">
                  <c:v>Start-Dates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[Book1]Sheet1!$A$3:$A$7</c:f>
              <c:strCache>
                <c:ptCount val="5"/>
                <c:pt idx="0">
                  <c:v>Review-0</c:v>
                </c:pt>
                <c:pt idx="1">
                  <c:v>Review-1</c:v>
                </c:pt>
                <c:pt idx="2">
                  <c:v>Review-2</c:v>
                </c:pt>
                <c:pt idx="3">
                  <c:v>Review-3</c:v>
                </c:pt>
                <c:pt idx="4">
                  <c:v>Final Viva-voce</c:v>
                </c:pt>
              </c:strCache>
            </c:strRef>
          </c:cat>
          <c:val>
            <c:numRef>
              <c:f>[Book1]Sheet1!$B$3:$B$7</c:f>
              <c:numCache>
                <c:formatCode>dd/mmm</c:formatCode>
                <c:ptCount val="5"/>
                <c:pt idx="0">
                  <c:v>45547</c:v>
                </c:pt>
                <c:pt idx="1">
                  <c:v>45580</c:v>
                </c:pt>
                <c:pt idx="2">
                  <c:v>45615</c:v>
                </c:pt>
                <c:pt idx="3">
                  <c:v>45643</c:v>
                </c:pt>
                <c:pt idx="4">
                  <c:v>45667</c:v>
                </c:pt>
              </c:numCache>
            </c:numRef>
          </c:val>
        </c:ser>
        <c:ser>
          <c:idx val="2"/>
          <c:order val="1"/>
          <c:tx>
            <c:strRef>
              <c:f>"Duration"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[Book1]Sheet1!$A$3:$A$7</c:f>
              <c:strCache>
                <c:ptCount val="5"/>
                <c:pt idx="0">
                  <c:v>Review-0</c:v>
                </c:pt>
                <c:pt idx="1">
                  <c:v>Review-1</c:v>
                </c:pt>
                <c:pt idx="2">
                  <c:v>Review-2</c:v>
                </c:pt>
                <c:pt idx="3">
                  <c:v>Review-3</c:v>
                </c:pt>
                <c:pt idx="4">
                  <c:v>Final Viva-voce</c:v>
                </c:pt>
              </c:strCache>
            </c:strRef>
          </c:cat>
          <c:val>
            <c:numRef>
              <c:f>[Book1]Sheet1!$D$3:$D$7</c:f>
              <c:numCache>
                <c:formatCode>General</c:formatCode>
                <c:ptCount val="5"/>
                <c:pt idx="0">
                  <c:v>7</c:v>
                </c:pt>
                <c:pt idx="1">
                  <c:v>7</c:v>
                </c:pt>
                <c:pt idx="2">
                  <c:v>4</c:v>
                </c:pt>
                <c:pt idx="3">
                  <c:v>4</c:v>
                </c:pt>
                <c:pt idx="4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100"/>
        <c:axId val="207507825"/>
        <c:axId val="822148545"/>
        <c:extLst>
          <c:ext xmlns:c15="http://schemas.microsoft.com/office/drawing/2012/chart" uri="{02D57815-91ED-43cb-92C2-25804820EDAC}">
            <c15:filteredBarSeries>
              <c15:ser>
                <c:idx val="1"/>
                <c:order val="2"/>
                <c:tx>
                  <c:strRef>
                    <c:extLst>
                      <c:ext uri="{02D57815-91ED-43cb-92C2-25804820EDAC}">
                        <c15:formulaRef>
                          <c15:sqref>"Tasks"</c15:sqref>
                        </c15:formulaRef>
                      </c:ext>
                    </c:extLst>
                    <c:strCache>
                      <c:ptCount val="1"/>
                      <c:pt idx="0">
                        <c:v>Tasks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delete val="1"/>
                </c:dLbls>
                <c:cat>
                  <c:str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[Book1]Sheet1!$A$3:$A$7</c15:sqref>
                        </c15:formulaRef>
                      </c:ext>
                    </c:extLst>
                    <c:strCache>
                      <c:ptCount val="5"/>
                      <c:pt idx="0">
                        <c:v>Review-0</c:v>
                      </c:pt>
                      <c:pt idx="1">
                        <c:v>Review-1</c:v>
                      </c:pt>
                      <c:pt idx="2">
                        <c:v>Review-2</c:v>
                      </c:pt>
                      <c:pt idx="3">
                        <c:v>Review-3</c:v>
                      </c:pt>
                      <c:pt idx="4">
                        <c:v>Final Viva-voce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{0,0,0,0,0}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20750782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Reviews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22148545"/>
        <c:crosses val="autoZero"/>
        <c:auto val="1"/>
        <c:lblAlgn val="ctr"/>
        <c:lblOffset val="100"/>
        <c:noMultiLvlLbl val="0"/>
      </c:catAx>
      <c:valAx>
        <c:axId val="822148545"/>
        <c:scaling>
          <c:orientation val="minMax"/>
          <c:max val="45686"/>
          <c:min val="45547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Dates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d/mm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50782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8ead6e6d-f290-4a3a-af5e-25e7d09401b4}"/>
      </c:ext>
    </c:extLst>
  </c:chart>
  <c:spPr>
    <a:gradFill flip="none"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0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1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Smart body posture recognition and Guiding system</a:t>
            </a:r>
            <a:endParaRPr lang="en-GB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186582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IN" altLang="en-GB" dirty="0">
                <a:latin typeface="Cambria" panose="02040503050406030204" pitchFamily="18" charset="0"/>
                <a:ea typeface="Cambria" panose="02040503050406030204" pitchFamily="18" charset="0"/>
              </a:rPr>
              <a:t> CCS-G19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lang="en-GB"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2000" b="1" i="0" u="none" strike="noStrike" cap="none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Ms.Sterlin Minish T N</a:t>
            </a:r>
            <a:endParaRPr lang="en-GB" sz="2000" b="1" i="0" u="none" strike="noStrike" cap="none" dirty="0" smtClean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Assistant Professor</a:t>
            </a:r>
            <a:endParaRPr sz="20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</a:t>
            </a:r>
            <a:r>
              <a:rPr lang="en-GB" sz="2000" b="1" i="0" u="none" strike="noStrike" cap="none" dirty="0" smtClean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and </a:t>
            </a:r>
            <a:r>
              <a:rPr lang="en-GB" sz="2000" b="1" i="0" u="none" strike="noStrike" cap="none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Engineering</a:t>
            </a:r>
            <a:endParaRPr sz="20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sz="20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</a:t>
            </a:r>
            <a:r>
              <a:rPr lang="en-IN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OMPUTER SCIENCE AND ENGINEERING - CYBER SECURITY</a:t>
            </a:r>
            <a:endParaRPr lang="en-US" sz="20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pt-BR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Ananda Raj S P</a:t>
            </a:r>
            <a:endParaRPr lang="en-US" sz="2000" b="1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Sharmasth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Vali Y</a:t>
            </a:r>
            <a:endParaRPr lang="en-US" sz="20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Project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Coordinators: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68645" y="2418085"/>
          <a:ext cx="5651500" cy="200787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825730"/>
                <a:gridCol w="2825730"/>
              </a:tblGrid>
              <a:tr h="334256">
                <a:tc>
                  <a:txBody>
                    <a:bodyPr/>
                    <a:p>
                      <a:pPr algn="ctr"/>
                      <a:r>
                        <a:rPr lang="en-IN" sz="1600" b="1"/>
                        <a:t>Roll Number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/>
                        <a:t>   </a:t>
                      </a:r>
                      <a:r>
                        <a:rPr lang="en-US" sz="1600" b="1"/>
                        <a:t>Student Name</a:t>
                      </a:r>
                      <a:endParaRPr lang="en-IN" sz="1600" b="1"/>
                    </a:p>
                  </a:txBody>
                  <a:tcPr/>
                </a:tc>
              </a:tr>
              <a:tr h="334645">
                <a:tc>
                  <a:txBody>
                    <a:bodyPr/>
                    <a:p>
                      <a:pPr algn="ctr"/>
                      <a:r>
                        <a:rPr lang="en-IN" dirty="0"/>
                        <a:t>20211CCS0124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 dirty="0"/>
                        <a:t>SANKETH S</a:t>
                      </a:r>
                      <a:endParaRPr lang="en-IN" dirty="0"/>
                    </a:p>
                  </a:txBody>
                  <a:tcPr/>
                </a:tc>
              </a:tr>
              <a:tr h="334645">
                <a:tc>
                  <a:txBody>
                    <a:bodyPr/>
                    <a:p>
                      <a:pPr algn="ctr"/>
                      <a:r>
                        <a:rPr lang="en-IN" dirty="0"/>
                        <a:t>20211CCS0133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 b="0" dirty="0"/>
                        <a:t>MOHAN C V</a:t>
                      </a:r>
                      <a:endParaRPr lang="en-IN" b="0" dirty="0"/>
                    </a:p>
                  </a:txBody>
                  <a:tcPr/>
                </a:tc>
              </a:tr>
              <a:tr h="334256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dirty="0"/>
                        <a:t>20211CCS0140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IN" b="0" dirty="0"/>
                        <a:t>MANU K</a:t>
                      </a:r>
                      <a:endParaRPr lang="en-IN" b="0" dirty="0"/>
                    </a:p>
                  </a:txBody>
                  <a:tcPr/>
                </a:tc>
              </a:tr>
              <a:tr h="334256">
                <a:tc>
                  <a:txBody>
                    <a:bodyPr/>
                    <a:p>
                      <a:pPr algn="ctr"/>
                      <a:r>
                        <a:rPr lang="en-IN" dirty="0"/>
                        <a:t>20211CCS0158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 dirty="0"/>
                        <a:t>SHAUN FRANKLYN </a:t>
                      </a:r>
                      <a:endParaRPr lang="en-IN" dirty="0"/>
                    </a:p>
                  </a:txBody>
                  <a:tcPr/>
                </a:tc>
              </a:tr>
              <a:tr h="334256">
                <a:tc>
                  <a:txBody>
                    <a:bodyPr/>
                    <a:p>
                      <a:pPr algn="ctr"/>
                      <a:r>
                        <a:rPr lang="en-IN" dirty="0"/>
                        <a:t>20211CCS0190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IN" altLang="en-US" sz="1400" dirty="0"/>
                        <a:t>V </a:t>
                      </a:r>
                      <a:r>
                        <a:rPr lang="en-US" sz="1400" dirty="0"/>
                        <a:t>V</a:t>
                      </a:r>
                      <a:r>
                        <a:rPr lang="en-IN" altLang="en-US" sz="1400" dirty="0"/>
                        <a:t>ISHWA KIRAN REDDY</a:t>
                      </a:r>
                      <a:endParaRPr lang="en-I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 Number</a:t>
            </a:r>
            <a:r>
              <a:rPr lang="en-IN" alt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IN" alt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 PSCS86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518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0000"/>
          </a:bodyPr>
          <a:lstStyle/>
          <a:p>
            <a:pPr marL="495300" lvl="0" indent="-342900" algn="just"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India Health Link Pvt Ltd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</a:t>
            </a: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 have a self service wellness KIOSK that measures health vital parameters like BMI, BMC, BP, ECG, Pulse, Temp. And it designed to be non- assisted while user measures the vitals. A right body posture yields a correct result. We wanted the  system should capture the image of the uses body posture like hand, leg etc via camera and through image processing; Compare the required postures for particular test, Analyse and guide users to have right posture in case the test is not carried out proper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Complicated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7620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r>
              <a:rPr lang="en-IN" altLang="en-US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  <a:hlinkClick r:id="rId1" action="ppaction://hlinksldjump"/>
              </a:rPr>
              <a:t>https://github.com/Mohancv2003/CCS-G19_Smart_body_posture_recognition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Frontend (User Interface)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Machine Learning and Image Processing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Camera and Video Processing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Real-Time Feedback and Notifications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Additional Libraries and Tools: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Pandas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Matplotlib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Seaborn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55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Software Requirements: </a:t>
            </a:r>
            <a:endParaRPr lang="en-US" sz="2855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Operating System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: Windows 10 or later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Development Environment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: Visual Studio Code / PyCharm / Atom, Jupyter Notebooks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Frontend Requirements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: Web Development Framework, HTML5, CSS3, JavaScript, Camera API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Backend Requirements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: Python (3.x)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Image Processing and Machine Learning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: OpenCV, MediaPipe , TensorFlow or PyTorch, Pre-trained Pose Estimation Models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External Libraries and Dependencies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: NumPy, Pandas, Keras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Real-time Feedback and Notifications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: Text-to-Speech (TTS) APIs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Hardware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Requirements</a:t>
            </a:r>
            <a:r>
              <a:rPr lang="en-IN" altLang="en-US" b="1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:</a:t>
            </a:r>
            <a:endParaRPr lang="en-IN" altLang="en-US" b="1" dirty="0" smtClean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Camera: 720p HD Webcam.</a:t>
            </a:r>
            <a:endParaRPr lang="en-IN" altLang="en-US" dirty="0" smtClean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Processor: Intel Core i3 or equivalent.</a:t>
            </a:r>
            <a:endParaRPr lang="en-IN" altLang="en-US" dirty="0" smtClean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RAM: 4GB.</a:t>
            </a:r>
            <a:endParaRPr lang="en-IN" altLang="en-US" dirty="0" smtClean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Storage: 64GB HDD or higher.</a:t>
            </a:r>
            <a:endParaRPr lang="en-IN" altLang="en-US" dirty="0" smtClean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Display: 1080p Monitor.</a:t>
            </a:r>
            <a:endParaRPr lang="en-IN" altLang="en-US" dirty="0" smtClean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4;p17"/>
          <p:cNvSpPr txBox="1">
            <a:spLocks noGrp="1"/>
          </p:cNvSpPr>
          <p:nvPr>
            <p:ph type="title"/>
          </p:nvPr>
        </p:nvSpPr>
        <p:spPr>
          <a:xfrm>
            <a:off x="700617" y="240665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 (Gantt Chart)</a:t>
            </a:r>
            <a:endParaRPr sz="3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978535" y="1228725"/>
          <a:ext cx="10521315" cy="4782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71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/>
          </a:bodyPr>
          <a:lstStyle/>
          <a:p>
            <a:pPr marL="152400" indent="0" algn="just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IN" altLang="en-US" sz="275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IEEE References:</a:t>
            </a:r>
            <a:endParaRPr lang="en-IN" altLang="en-US" sz="275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Damien Brulin, Yannick Benezeth, and Estelle Courtial</a:t>
            </a: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en-GB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</a:t>
            </a:r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Posture Recognition Based on Fuzzy Logic for Home</a:t>
            </a:r>
            <a:r>
              <a:rPr lang="en-US" altLang="en-GB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Monitoring of the Elderly</a:t>
            </a:r>
            <a:r>
              <a:rPr lang="en-US" altLang="en-GB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”, </a:t>
            </a: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IEEE TRANSACTIONS ON INFORMATION TECHNOLOGY IN BIOMEDICINE, VOL. 16, NO. 5, SEPTEMBER 2012</a:t>
            </a:r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95300" indent="-342900" algn="just">
              <a:spcBef>
                <a:spcPts val="0"/>
              </a:spcBef>
            </a:pPr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Biljana Cvetkoska, Ninoslav Marina, Dijana Capeska Bogatinoska, Zhanko Mitreski,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Smart Mirror E-health Assistant – Posture Analyze Algorithm” ,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IEEE EUROCON 2017, 6–8 JULY 2017, OHRID, R. MACEDONIA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95300" indent="-342900" algn="just">
              <a:spcBef>
                <a:spcPts val="0"/>
              </a:spcBef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Jheanel Estrada, Larry Vea,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“Sitting Posture Recognition for Computer Users using Smartphones and a Web Camera”,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Proc. of the 2017 IEEE Region 10 Conference (TENCON), Malaysia, November 5-8, 2017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95300" indent="-342900" algn="just">
              <a:spcBef>
                <a:spcPts val="0"/>
              </a:spcBef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Chia-Feng Juang, Chung-Wei Liang, Chiung-Ling Lee,I-Fang Chung,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“Vision-based Human Body Posture Recognition Using Support Vector Machines” ,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978-1-4673-2112-9/12/$31.00 ©2012 IEEE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95300" indent="-342900" algn="just">
              <a:spcBef>
                <a:spcPts val="0"/>
              </a:spcBef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Ling Xie, Xiao Guo,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“Object Detection and Analysis of Human Body Postures Based on TensorFlow” ,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2019 IEEE International Conference on Smart Internet of Things (SmartIoT)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Font typeface="Wingdings" panose="05000000000000000000" pitchFamily="2" charset="2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Font typeface="Wingdings" panose="05000000000000000000" pitchFamily="2" charset="2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3534</Words>
  <Application>WPS Presentation</Application>
  <PresentationFormat>Widescreen</PresentationFormat>
  <Paragraphs>135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Arial</vt:lpstr>
      <vt:lpstr>Verdana</vt:lpstr>
      <vt:lpstr>Bookman Old Style</vt:lpstr>
      <vt:lpstr>Cambria</vt:lpstr>
      <vt:lpstr>Times New Roman</vt:lpstr>
      <vt:lpstr>Microsoft YaHei</vt:lpstr>
      <vt:lpstr>Arial Unicode MS</vt:lpstr>
      <vt:lpstr>Bioinformatics</vt:lpstr>
      <vt:lpstr>Smart body posture recognition and Guiding system</vt:lpstr>
      <vt:lpstr>Content</vt:lpstr>
      <vt:lpstr>Problem Statement Number : PSCS86 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SAMARTH</cp:lastModifiedBy>
  <cp:revision>44</cp:revision>
  <dcterms:created xsi:type="dcterms:W3CDTF">2024-09-18T05:21:00Z</dcterms:created>
  <dcterms:modified xsi:type="dcterms:W3CDTF">2024-10-19T16:29:29Z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749F07439B1B45959851D094287DDADF_13</vt:lpwstr>
  </property>
  <property fmtid="{D5CDD505-2E9C-101B-9397-08002B2CF9AE}" pid="3" name="KSOProductBuildVer">
    <vt:lpwstr>1033-12.2.0.18607</vt:lpwstr>
  </property>
</Properties>
</file>