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21" r:id="rId6"/>
    <p:sldId id="322" r:id="rId7"/>
    <p:sldId id="323" r:id="rId8"/>
    <p:sldId id="276" r:id="rId9"/>
    <p:sldId id="259" r:id="rId10"/>
    <p:sldId id="308" r:id="rId11"/>
    <p:sldId id="260" r:id="rId12"/>
    <p:sldId id="309" r:id="rId13"/>
    <p:sldId id="261" r:id="rId14"/>
    <p:sldId id="275" r:id="rId15"/>
    <p:sldId id="277" r:id="rId16"/>
    <p:sldId id="262" r:id="rId17"/>
    <p:sldId id="263" r:id="rId18"/>
    <p:sldId id="264" r:id="rId19"/>
    <p:sldId id="268" r:id="rId20"/>
    <p:sldId id="265"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Project-Timeline</a:t>
            </a:r>
          </a:p>
        </c:rich>
      </c:tx>
      <c:layout/>
      <c:overlay val="0"/>
      <c:spPr>
        <a:noFill/>
        <a:ln>
          <a:noFill/>
        </a:ln>
        <a:effectLst/>
      </c:spPr>
    </c:title>
    <c:autoTitleDeleted val="0"/>
    <c:plotArea>
      <c:layout/>
      <c:barChart>
        <c:barDir val="bar"/>
        <c:grouping val="stacked"/>
        <c:varyColors val="0"/>
        <c:ser>
          <c:idx val="0"/>
          <c:order val="0"/>
          <c:tx>
            <c:strRef>
              <c:f>[Book1]Sheet1!$B$2</c:f>
              <c:strCache>
                <c:ptCount val="1"/>
                <c:pt idx="0">
                  <c:v>Start-Dates</c:v>
                </c:pt>
              </c:strCache>
            </c:strRef>
          </c:tx>
          <c:spPr>
            <a:noFill/>
            <a:ln>
              <a:noFill/>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[Book1]Sheet1!$A$3:$A$7</c:f>
              <c:strCache>
                <c:ptCount val="5"/>
                <c:pt idx="0">
                  <c:v>Review-0</c:v>
                </c:pt>
                <c:pt idx="1">
                  <c:v>Review-1</c:v>
                </c:pt>
                <c:pt idx="2">
                  <c:v>Review-2</c:v>
                </c:pt>
                <c:pt idx="3">
                  <c:v>Review-3</c:v>
                </c:pt>
                <c:pt idx="4">
                  <c:v>Final Viva-voce</c:v>
                </c:pt>
              </c:strCache>
            </c:strRef>
          </c:cat>
          <c:val>
            <c:numRef>
              <c:f>[Book1]Sheet1!$B$3:$B$7</c:f>
              <c:numCache>
                <c:formatCode>dd/mmm</c:formatCode>
                <c:ptCount val="5"/>
                <c:pt idx="0">
                  <c:v>45547</c:v>
                </c:pt>
                <c:pt idx="1">
                  <c:v>45580</c:v>
                </c:pt>
                <c:pt idx="2">
                  <c:v>45615</c:v>
                </c:pt>
                <c:pt idx="3">
                  <c:v>45643</c:v>
                </c:pt>
                <c:pt idx="4">
                  <c:v>45667</c:v>
                </c:pt>
              </c:numCache>
            </c:numRef>
          </c:val>
        </c:ser>
        <c:ser>
          <c:idx val="2"/>
          <c:order val="1"/>
          <c:tx>
            <c:strRef>
              <c:f>"Duration"</c:f>
              <c:strCache>
                <c:ptCount val="1"/>
                <c:pt idx="0">
                  <c:v>Duration</c:v>
                </c:pt>
              </c:strCache>
            </c:strRef>
          </c:tx>
          <c:spPr>
            <a:solidFill>
              <a:schemeClr val="accent2"/>
            </a:solidFill>
            <a:ln>
              <a:noFill/>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[Book1]Sheet1!$A$3:$A$7</c:f>
              <c:strCache>
                <c:ptCount val="5"/>
                <c:pt idx="0">
                  <c:v>Review-0</c:v>
                </c:pt>
                <c:pt idx="1">
                  <c:v>Review-1</c:v>
                </c:pt>
                <c:pt idx="2">
                  <c:v>Review-2</c:v>
                </c:pt>
                <c:pt idx="3">
                  <c:v>Review-3</c:v>
                </c:pt>
                <c:pt idx="4">
                  <c:v>Final Viva-voce</c:v>
                </c:pt>
              </c:strCache>
            </c:strRef>
          </c:cat>
          <c:val>
            <c:numRef>
              <c:f>[Book1]Sheet1!$D$3:$D$7</c:f>
              <c:numCache>
                <c:formatCode>General</c:formatCode>
                <c:ptCount val="5"/>
                <c:pt idx="0">
                  <c:v>7</c:v>
                </c:pt>
                <c:pt idx="1">
                  <c:v>7</c:v>
                </c:pt>
                <c:pt idx="2">
                  <c:v>4</c:v>
                </c:pt>
                <c:pt idx="3">
                  <c:v>4</c:v>
                </c:pt>
                <c:pt idx="4">
                  <c:v>8</c:v>
                </c:pt>
              </c:numCache>
            </c:numRef>
          </c:val>
        </c:ser>
        <c:dLbls>
          <c:showLegendKey val="0"/>
          <c:showVal val="0"/>
          <c:showCatName val="0"/>
          <c:showSerName val="0"/>
          <c:showPercent val="0"/>
          <c:showBubbleSize val="0"/>
        </c:dLbls>
        <c:gapWidth val="140"/>
        <c:overlap val="100"/>
        <c:axId val="207507825"/>
        <c:axId val="822148545"/>
        <c:extLst>
          <c:ext xmlns:c15="http://schemas.microsoft.com/office/drawing/2012/chart" uri="{02D57815-91ED-43cb-92C2-25804820EDAC}">
            <c15:filteredBarSeries>
              <c15:ser>
                <c:idx val="1"/>
                <c:order val="2"/>
                <c:tx>
                  <c:strRef>
                    <c:extLst>
                      <c:ext uri="{02D57815-91ED-43cb-92C2-25804820EDAC}">
                        <c15:formulaRef>
                          <c15:sqref>"Tasks"</c15:sqref>
                        </c15:formulaRef>
                      </c:ext>
                    </c:extLst>
                    <c:strCache>
                      <c:ptCount val="1"/>
                      <c:pt idx="0">
                        <c:v>Tasks</c:v>
                      </c:pt>
                    </c:strCache>
                  </c:strRef>
                </c:tx>
                <c:spPr>
                  <a:solidFill>
                    <a:schemeClr val="accent2"/>
                  </a:solidFill>
                  <a:ln>
                    <a:noFill/>
                  </a:ln>
                  <a:effectLst/>
                </c:spPr>
                <c:invertIfNegative val="0"/>
                <c:dLbls>
                  <c:delete val="1"/>
                </c:dLbls>
                <c:cat>
                  <c:strRef>
                    <c:extLst>
                      <c:ext uri="{02D57815-91ED-43cb-92C2-25804820EDAC}">
                        <c15:fullRef>
                          <c15:sqref/>
                        </c15:fullRef>
                        <c15:formulaRef>
                          <c15:sqref>[Book1]Sheet1!$A$3:$A$7</c15:sqref>
                        </c15:formulaRef>
                      </c:ext>
                    </c:extLst>
                    <c:strCache>
                      <c:ptCount val="5"/>
                      <c:pt idx="0">
                        <c:v>Review-0</c:v>
                      </c:pt>
                      <c:pt idx="1">
                        <c:v>Review-1</c:v>
                      </c:pt>
                      <c:pt idx="2">
                        <c:v>Review-2</c:v>
                      </c:pt>
                      <c:pt idx="3">
                        <c:v>Review-3</c:v>
                      </c:pt>
                      <c:pt idx="4">
                        <c:v>Final Viva-voce</c:v>
                      </c:pt>
                    </c:strCache>
                  </c:strRef>
                </c:cat>
                <c:val>
                  <c:numRef>
                    <c:extLst>
                      <c:ext uri="{02D57815-91ED-43cb-92C2-25804820EDAC}">
                        <c15:formulaRef>
                          <c15:sqref>{0,0,0,0,0}</c15:sqref>
                        </c15:formulaRef>
                      </c:ext>
                    </c:extLst>
                    <c:numCache>
                      <c:formatCode>General</c:formatCode>
                      <c:ptCount val="5"/>
                      <c:pt idx="0">
                        <c:v>0</c:v>
                      </c:pt>
                      <c:pt idx="1">
                        <c:v>0</c:v>
                      </c:pt>
                      <c:pt idx="2">
                        <c:v>0</c:v>
                      </c:pt>
                      <c:pt idx="3">
                        <c:v>0</c:v>
                      </c:pt>
                      <c:pt idx="4">
                        <c:v>0</c:v>
                      </c:pt>
                    </c:numCache>
                  </c:numRef>
                </c:val>
              </c15:ser>
            </c15:filteredBarSeries>
          </c:ext>
        </c:extLst>
      </c:barChart>
      <c:catAx>
        <c:axId val="207507825"/>
        <c:scaling>
          <c:orientation val="minMax"/>
        </c:scaling>
        <c:delete val="0"/>
        <c:axPos val="l"/>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Reviews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22148545"/>
        <c:crosses val="autoZero"/>
        <c:auto val="1"/>
        <c:lblAlgn val="ctr"/>
        <c:lblOffset val="100"/>
        <c:noMultiLvlLbl val="0"/>
      </c:catAx>
      <c:valAx>
        <c:axId val="822148545"/>
        <c:scaling>
          <c:orientation val="minMax"/>
          <c:max val="45686"/>
          <c:min val="45547"/>
        </c:scaling>
        <c:delete val="0"/>
        <c:axPos val="b"/>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Dates</a:t>
                </a:r>
              </a:p>
            </c:rich>
          </c:tx>
          <c:layout/>
          <c:overlay val="0"/>
          <c:spPr>
            <a:noFill/>
            <a:ln>
              <a:noFill/>
            </a:ln>
            <a:effectLst/>
          </c:spPr>
        </c:title>
        <c:numFmt formatCode="d/mmm"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750782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abab0cb-5dd0-4d98-a2a3-da991ffb2a5f}"/>
      </c:ext>
    </c:extLst>
  </c:chart>
  <c:sp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dgs.un.org/goals&#13;" TargetMode="External"/><Relationship Id="rId2" Type="http://schemas.openxmlformats.org/officeDocument/2006/relationships/hyperlink" Target="%20https://pypi.org/project/mediapipe/" TargetMode="External"/><Relationship Id="rId1" Type="http://schemas.openxmlformats.org/officeDocument/2006/relationships/hyperlink" Target="https://ieeexplore.ieee.org/Xplore/home.j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Smart body posture recognition and Guiding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029864"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sym typeface="+mn-ea"/>
              </a:rPr>
              <a:t>Batch Number:</a:t>
            </a:r>
            <a:r>
              <a:rPr lang="en-IN" altLang="en-GB" dirty="0">
                <a:latin typeface="Cambria" panose="02040503050406030204" pitchFamily="18" charset="0"/>
                <a:ea typeface="Cambria" panose="02040503050406030204" pitchFamily="18" charset="0"/>
                <a:sym typeface="+mn-ea"/>
              </a:rPr>
              <a:t> CCS-G19</a:t>
            </a: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smtClean="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Ms.Sterlin Minish T N</a:t>
            </a:r>
            <a:endParaRPr lang="en-GB" sz="2000" b="1" i="0" u="none" strike="noStrike" cap="none" dirty="0" smtClean="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2000" b="1" dirty="0" smtClean="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77329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OMPUTER SCIENCE AND ENGINEERING -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pt-BR" sz="2000" b="1" dirty="0">
                <a:latin typeface="Cambria" panose="02040503050406030204" pitchFamily="18" charset="0"/>
                <a:ea typeface="Cambria" panose="02040503050406030204" pitchFamily="18" charset="0"/>
                <a:cs typeface="Verdana" panose="020B0604030504040204"/>
                <a:sym typeface="Verdana" panose="020B0604030504040204"/>
              </a:rPr>
              <a:t>Dr. Ananda Raj S P</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Sharmasth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nvPr>
        </p:nvGraphicFramePr>
        <p:xfrm>
          <a:off x="436245" y="2418080"/>
          <a:ext cx="5157470" cy="2194560"/>
        </p:xfrm>
        <a:graphic>
          <a:graphicData uri="http://schemas.openxmlformats.org/drawingml/2006/table">
            <a:tbl>
              <a:tblPr firstRow="1" bandRow="1">
                <a:tableStyleId>{3C2FFA5D-87B4-456A-9821-1D502468CF0F}</a:tableStyleId>
              </a:tblPr>
              <a:tblGrid>
                <a:gridCol w="2070735"/>
                <a:gridCol w="3086735"/>
              </a:tblGrid>
              <a:tr h="365760">
                <a:tc>
                  <a:txBody>
                    <a:bodyPr/>
                    <a:p>
                      <a:pPr algn="ctr"/>
                      <a:r>
                        <a:rPr lang="en-IN" sz="1600" b="1"/>
                        <a:t>Roll Number</a:t>
                      </a:r>
                      <a:endParaRPr lang="en-IN" sz="1600" b="1"/>
                    </a:p>
                  </a:txBody>
                  <a:tcPr/>
                </a:tc>
                <a:tc>
                  <a:txBody>
                    <a:bodyPr/>
                    <a:p>
                      <a:pPr algn="ctr"/>
                      <a:r>
                        <a:rPr lang="en-US"/>
                        <a:t>   </a:t>
                      </a:r>
                      <a:r>
                        <a:rPr lang="en-US" sz="1600" b="1"/>
                        <a:t>Student Name</a:t>
                      </a:r>
                      <a:endParaRPr lang="en-IN" sz="1600" b="1"/>
                    </a:p>
                  </a:txBody>
                  <a:tcPr/>
                </a:tc>
              </a:tr>
              <a:tr h="365760">
                <a:tc>
                  <a:txBody>
                    <a:bodyPr/>
                    <a:p>
                      <a:pPr algn="ctr"/>
                      <a:r>
                        <a:rPr lang="en-IN" sz="1600" dirty="0"/>
                        <a:t>20211CCS0124</a:t>
                      </a:r>
                      <a:endParaRPr lang="en-IN" sz="1600" dirty="0"/>
                    </a:p>
                  </a:txBody>
                  <a:tcPr/>
                </a:tc>
                <a:tc>
                  <a:txBody>
                    <a:bodyPr/>
                    <a:p>
                      <a:pPr algn="ctr"/>
                      <a:r>
                        <a:rPr lang="en-IN" sz="1600" dirty="0"/>
                        <a:t>SANKETH S</a:t>
                      </a:r>
                      <a:endParaRPr lang="en-IN" sz="1600" dirty="0"/>
                    </a:p>
                  </a:txBody>
                  <a:tcPr/>
                </a:tc>
              </a:tr>
              <a:tr h="365760">
                <a:tc>
                  <a:txBody>
                    <a:bodyPr/>
                    <a:p>
                      <a:pPr algn="ctr"/>
                      <a:r>
                        <a:rPr lang="en-IN" sz="1600" dirty="0"/>
                        <a:t>20211CCS0133</a:t>
                      </a:r>
                      <a:endParaRPr lang="en-IN" sz="1600" dirty="0"/>
                    </a:p>
                  </a:txBody>
                  <a:tcPr/>
                </a:tc>
                <a:tc>
                  <a:txBody>
                    <a:bodyPr/>
                    <a:p>
                      <a:pPr algn="ctr"/>
                      <a:r>
                        <a:rPr lang="en-IN" sz="1600" b="0" dirty="0"/>
                        <a:t>MOHAN C V</a:t>
                      </a:r>
                      <a:endParaRPr lang="en-IN" sz="1600" b="0" dirty="0"/>
                    </a:p>
                  </a:txBody>
                  <a:tcPr/>
                </a:tc>
              </a:tr>
              <a:tr h="365760">
                <a:tc>
                  <a:txBody>
                    <a:bodyPr/>
                    <a:p>
                      <a:pPr algn="ctr">
                        <a:buNone/>
                      </a:pPr>
                      <a:r>
                        <a:rPr lang="en-IN" sz="1600" dirty="0"/>
                        <a:t>20211CCS0140</a:t>
                      </a:r>
                      <a:endParaRPr lang="en-IN" sz="1600" dirty="0"/>
                    </a:p>
                  </a:txBody>
                  <a:tcPr/>
                </a:tc>
                <a:tc>
                  <a:txBody>
                    <a:bodyPr/>
                    <a:p>
                      <a:pPr algn="ctr">
                        <a:buNone/>
                      </a:pPr>
                      <a:r>
                        <a:rPr lang="en-IN" sz="1600" b="0" dirty="0"/>
                        <a:t>MANU K</a:t>
                      </a:r>
                      <a:endParaRPr lang="en-IN" sz="1600" b="0" dirty="0"/>
                    </a:p>
                  </a:txBody>
                  <a:tcPr/>
                </a:tc>
              </a:tr>
              <a:tr h="365760">
                <a:tc>
                  <a:txBody>
                    <a:bodyPr/>
                    <a:p>
                      <a:pPr algn="ctr"/>
                      <a:r>
                        <a:rPr lang="en-IN" sz="1600" dirty="0"/>
                        <a:t>20211CCS0158</a:t>
                      </a:r>
                      <a:endParaRPr lang="en-IN" sz="1600" dirty="0"/>
                    </a:p>
                  </a:txBody>
                  <a:tcPr/>
                </a:tc>
                <a:tc>
                  <a:txBody>
                    <a:bodyPr/>
                    <a:p>
                      <a:pPr algn="ctr"/>
                      <a:r>
                        <a:rPr lang="en-IN" sz="1600" dirty="0"/>
                        <a:t>SHAUN FRANKLYN </a:t>
                      </a:r>
                      <a:endParaRPr lang="en-IN" sz="1600" dirty="0"/>
                    </a:p>
                  </a:txBody>
                  <a:tcPr/>
                </a:tc>
              </a:tr>
              <a:tr h="365760">
                <a:tc>
                  <a:txBody>
                    <a:bodyPr/>
                    <a:p>
                      <a:pPr algn="ctr"/>
                      <a:r>
                        <a:rPr lang="en-IN" sz="1600" dirty="0"/>
                        <a:t>20211CCS0190</a:t>
                      </a:r>
                      <a:endParaRPr lang="en-IN" sz="1600" dirty="0"/>
                    </a:p>
                  </a:txBody>
                  <a:tcPr/>
                </a:tc>
                <a:tc>
                  <a:txBody>
                    <a:bodyPr/>
                    <a:p>
                      <a:pPr algn="ctr"/>
                      <a:r>
                        <a:rPr lang="en-IN" altLang="en-US" sz="1600" dirty="0"/>
                        <a:t>V </a:t>
                      </a:r>
                      <a:r>
                        <a:rPr lang="en-US" sz="1600" dirty="0"/>
                        <a:t>V</a:t>
                      </a:r>
                      <a:r>
                        <a:rPr lang="en-IN" altLang="en-US" sz="1600" dirty="0"/>
                        <a:t>ISHWA KIRAN REDDY</a:t>
                      </a:r>
                      <a:endParaRPr lang="en-IN" altLang="en-US" sz="16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just">
              <a:buNone/>
            </a:pPr>
            <a:r>
              <a:rPr lang="en-GB" sz="1900" b="1">
                <a:latin typeface="Times New Roman" panose="02020603050405020304" charset="0"/>
                <a:cs typeface="Times New Roman" panose="02020603050405020304" charset="0"/>
                <a:sym typeface="+mn-ea"/>
              </a:rPr>
              <a:t>Enhance User Experience through Automation:</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create a user-friendly and fully automated system that facilitates seamless operation, ensuring that users are accurately guided through the process without requiring assistance from medical personnel.</a:t>
            </a:r>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sym typeface="+mn-ea"/>
              </a:rPr>
              <a:t>Implement a Flexible Posture Correction System:</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develop a posture correction mechanism that can adapt to various users' body types and health tests, providing tailored posture corrections based on individual deviations.</a:t>
            </a:r>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sym typeface="+mn-ea"/>
              </a:rPr>
              <a:t>Improve Health Awareness:</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promote better health awareness by educating users on the importance of correct posture during health tests, contributing to more accurate monitoring and healthier lifestyle practices.</a:t>
            </a:r>
            <a:endParaRPr lang="en-GB" sz="1900">
              <a:latin typeface="Times New Roman" panose="02020603050405020304" charset="0"/>
              <a:cs typeface="Times New Roman" panose="02020603050405020304" charset="0"/>
            </a:endParaRPr>
          </a:p>
          <a:p>
            <a:endParaRPr lang="en-US" sz="1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a:xfrm>
            <a:off x="812800" y="1026796"/>
            <a:ext cx="10668000" cy="4952997"/>
          </a:xfrm>
        </p:spPr>
        <p:txBody>
          <a:bodyPr>
            <a:noAutofit/>
          </a:bodyPr>
          <a:lstStyle/>
          <a:p>
            <a:pPr algn="just">
              <a:buFont typeface="Wingdings" panose="05000000000000000000" charset="0"/>
              <a:buChar char="Ø"/>
            </a:pPr>
            <a:r>
              <a:rPr lang="en-GB" sz="1500" b="1">
                <a:latin typeface="Times New Roman" panose="02020603050405020304" charset="0"/>
                <a:cs typeface="Times New Roman" panose="02020603050405020304" charset="0"/>
              </a:rPr>
              <a:t>Image Capture and Processing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captures images of the user's posture using an integrated camera system and processes them using computer vision techniques.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Utilizes the Mediapipe framework for landmark detection of key body parts (e.g., hands, legs, torso).</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Extracts posture-related features such as the angle of joints and alignment of body parts.</a:t>
            </a:r>
            <a:endParaRPr lang="en-GB" sz="1500">
              <a:latin typeface="Times New Roman" panose="02020603050405020304" charset="0"/>
              <a:cs typeface="Times New Roman" panose="02020603050405020304" charset="0"/>
            </a:endParaRPr>
          </a:p>
          <a:p>
            <a:pPr marL="0" indent="0" algn="just">
              <a:buNone/>
            </a:pPr>
            <a:endParaRPr lang="en-GB" sz="1500">
              <a:latin typeface="Times New Roman" panose="02020603050405020304" charset="0"/>
              <a:cs typeface="Times New Roman" panose="02020603050405020304" charset="0"/>
            </a:endParaRPr>
          </a:p>
          <a:p>
            <a:pPr algn="just">
              <a:buFont typeface="Wingdings" panose="05000000000000000000" charset="0"/>
              <a:buChar char="Ø"/>
            </a:pPr>
            <a:r>
              <a:rPr lang="en-GB" sz="1500" b="1">
                <a:latin typeface="Times New Roman" panose="02020603050405020304" charset="0"/>
                <a:cs typeface="Times New Roman" panose="02020603050405020304" charset="0"/>
              </a:rPr>
              <a:t>Posture Analysis and Guidance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 </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is responsible for analyzing the detected body landmarks to ensure that the user's posture is correct during the measurement process.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Reference Axis Calculation: A reference axis is established using the detected landmarks, and the system calculates the angle of deviation from the ideal posture.</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Deviation Detection: If the posture deviates beyond a predefined threshold angle, the system provides visual and audio guidance to help the user correct it.</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Feedback System: Real-time feedback loop that helps users adjust their posture before taking the measurement, ensuring accurate results.</a:t>
            </a:r>
            <a:endParaRPr lang="en-GB" sz="1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4" name="Rounded Rectangle 3"/>
          <p:cNvSpPr/>
          <p:nvPr/>
        </p:nvSpPr>
        <p:spPr>
          <a:xfrm>
            <a:off x="894080"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Capture Frame</a:t>
            </a:r>
            <a:endParaRPr lang="en-US">
              <a:solidFill>
                <a:schemeClr val="tx1"/>
              </a:solidFill>
            </a:endParaRPr>
          </a:p>
        </p:txBody>
      </p:sp>
      <p:sp>
        <p:nvSpPr>
          <p:cNvPr id="5" name="Rounded Rectangle 4"/>
          <p:cNvSpPr/>
          <p:nvPr/>
        </p:nvSpPr>
        <p:spPr>
          <a:xfrm>
            <a:off x="3568065"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Pre-Process</a:t>
            </a:r>
            <a:endParaRPr lang="en-US">
              <a:solidFill>
                <a:schemeClr val="tx1"/>
              </a:solidFill>
            </a:endParaRPr>
          </a:p>
        </p:txBody>
      </p:sp>
      <p:sp>
        <p:nvSpPr>
          <p:cNvPr id="6" name="Rounded Rectangle 5"/>
          <p:cNvSpPr/>
          <p:nvPr/>
        </p:nvSpPr>
        <p:spPr>
          <a:xfrm>
            <a:off x="6242050" y="1529080"/>
            <a:ext cx="1790065" cy="88646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Acquire Required Landmarks</a:t>
            </a:r>
            <a:endParaRPr lang="en-US">
              <a:solidFill>
                <a:schemeClr val="tx1"/>
              </a:solidFill>
            </a:endParaRPr>
          </a:p>
        </p:txBody>
      </p:sp>
      <p:sp>
        <p:nvSpPr>
          <p:cNvPr id="7" name="Rounded Rectangle 6"/>
          <p:cNvSpPr/>
          <p:nvPr/>
        </p:nvSpPr>
        <p:spPr>
          <a:xfrm>
            <a:off x="9095740" y="1411605"/>
            <a:ext cx="1790065" cy="1120775"/>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Draw Landmarks and Connections</a:t>
            </a:r>
            <a:endParaRPr lang="en-US">
              <a:solidFill>
                <a:schemeClr val="tx1"/>
              </a:solidFill>
            </a:endParaRPr>
          </a:p>
        </p:txBody>
      </p:sp>
      <p:sp>
        <p:nvSpPr>
          <p:cNvPr id="8" name="Rounded Rectangle 7"/>
          <p:cNvSpPr/>
          <p:nvPr/>
        </p:nvSpPr>
        <p:spPr>
          <a:xfrm>
            <a:off x="9095740" y="3429000"/>
            <a:ext cx="1790065" cy="90805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Check alignment for required test</a:t>
            </a:r>
            <a:endParaRPr lang="en-US">
              <a:solidFill>
                <a:schemeClr val="tx1"/>
              </a:solidFill>
            </a:endParaRPr>
          </a:p>
        </p:txBody>
      </p:sp>
      <p:sp>
        <p:nvSpPr>
          <p:cNvPr id="9" name="Diamond 8"/>
          <p:cNvSpPr/>
          <p:nvPr/>
        </p:nvSpPr>
        <p:spPr>
          <a:xfrm>
            <a:off x="5142865" y="3182620"/>
            <a:ext cx="2173605" cy="1410970"/>
          </a:xfrm>
          <a:prstGeom prst="diamond">
            <a:avLst/>
          </a:prstGeom>
          <a:solidFill>
            <a:schemeClr val="accent5">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Is Aligned</a:t>
            </a:r>
            <a:endParaRPr lang="en-US">
              <a:solidFill>
                <a:schemeClr val="tx1"/>
              </a:solidFill>
            </a:endParaRPr>
          </a:p>
        </p:txBody>
      </p:sp>
      <p:sp>
        <p:nvSpPr>
          <p:cNvPr id="10" name="Rounded Rectangle 9"/>
          <p:cNvSpPr/>
          <p:nvPr/>
        </p:nvSpPr>
        <p:spPr>
          <a:xfrm>
            <a:off x="5358130" y="5461000"/>
            <a:ext cx="1790065" cy="685800"/>
          </a:xfrm>
          <a:prstGeom prst="roundRect">
            <a:avLst/>
          </a:prstGeom>
          <a:gradFill>
            <a:gsLst>
              <a:gs pos="100000">
                <a:srgbClr val="E30000">
                  <a:lumMod val="65000"/>
                  <a:lumOff val="35000"/>
                </a:srgbClr>
              </a:gs>
              <a:gs pos="100000">
                <a:srgbClr val="760303"/>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Display Warning</a:t>
            </a:r>
            <a:endParaRPr lang="en-US">
              <a:solidFill>
                <a:schemeClr val="tx1"/>
              </a:solidFill>
            </a:endParaRPr>
          </a:p>
        </p:txBody>
      </p:sp>
      <p:sp>
        <p:nvSpPr>
          <p:cNvPr id="11" name="Rounded Rectangle 10"/>
          <p:cNvSpPr/>
          <p:nvPr/>
        </p:nvSpPr>
        <p:spPr>
          <a:xfrm>
            <a:off x="1572895" y="3540125"/>
            <a:ext cx="1790065" cy="685800"/>
          </a:xfrm>
          <a:prstGeom prst="roundRect">
            <a:avLst/>
          </a:prstGeom>
          <a:gradFill>
            <a:gsLst>
              <a:gs pos="90000">
                <a:srgbClr val="9EE256">
                  <a:lumMod val="94000"/>
                </a:srgbClr>
              </a:gs>
              <a:gs pos="100000">
                <a:srgbClr val="52762D"/>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Posture Matched</a:t>
            </a:r>
            <a:endParaRPr lang="en-US">
              <a:solidFill>
                <a:schemeClr val="tx1"/>
              </a:solidFill>
            </a:endParaRPr>
          </a:p>
        </p:txBody>
      </p:sp>
      <p:cxnSp>
        <p:nvCxnSpPr>
          <p:cNvPr id="12" name="Straight Arrow Connector 11"/>
          <p:cNvCxnSpPr>
            <a:stCxn id="4" idx="3"/>
            <a:endCxn id="5" idx="1"/>
          </p:cNvCxnSpPr>
          <p:nvPr/>
        </p:nvCxnSpPr>
        <p:spPr>
          <a:xfrm>
            <a:off x="2684145"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3" name="Straight Arrow Connector 12"/>
          <p:cNvCxnSpPr>
            <a:stCxn id="5" idx="3"/>
            <a:endCxn id="6" idx="1"/>
          </p:cNvCxnSpPr>
          <p:nvPr/>
        </p:nvCxnSpPr>
        <p:spPr>
          <a:xfrm>
            <a:off x="5358130"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4" name="Straight Arrow Connector 13"/>
          <p:cNvCxnSpPr>
            <a:stCxn id="6" idx="3"/>
            <a:endCxn id="7" idx="1"/>
          </p:cNvCxnSpPr>
          <p:nvPr/>
        </p:nvCxnSpPr>
        <p:spPr>
          <a:xfrm>
            <a:off x="8032115" y="1972310"/>
            <a:ext cx="1063625"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5" name="Straight Arrow Connector 14"/>
          <p:cNvCxnSpPr>
            <a:stCxn id="7" idx="2"/>
            <a:endCxn id="8" idx="0"/>
          </p:cNvCxnSpPr>
          <p:nvPr/>
        </p:nvCxnSpPr>
        <p:spPr>
          <a:xfrm>
            <a:off x="9991090" y="2532380"/>
            <a:ext cx="0" cy="89662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6" name="Straight Arrow Connector 15"/>
          <p:cNvCxnSpPr>
            <a:stCxn id="8" idx="1"/>
            <a:endCxn id="9" idx="3"/>
          </p:cNvCxnSpPr>
          <p:nvPr/>
        </p:nvCxnSpPr>
        <p:spPr>
          <a:xfrm flipH="1">
            <a:off x="7316470" y="3883025"/>
            <a:ext cx="1779270"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7" name="Straight Arrow Connector 16"/>
          <p:cNvCxnSpPr>
            <a:stCxn id="9" idx="2"/>
            <a:endCxn id="10" idx="0"/>
          </p:cNvCxnSpPr>
          <p:nvPr/>
        </p:nvCxnSpPr>
        <p:spPr>
          <a:xfrm>
            <a:off x="6229985" y="4593590"/>
            <a:ext cx="23495" cy="86741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8" name="Elbow Connector 17"/>
          <p:cNvCxnSpPr>
            <a:stCxn id="10" idx="3"/>
            <a:endCxn id="8" idx="2"/>
          </p:cNvCxnSpPr>
          <p:nvPr/>
        </p:nvCxnSpPr>
        <p:spPr>
          <a:xfrm flipV="1">
            <a:off x="7148195" y="4337050"/>
            <a:ext cx="2842895" cy="1466850"/>
          </a:xfrm>
          <a:prstGeom prst="bentConnector2">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9" name="Straight Arrow Connector 18"/>
          <p:cNvCxnSpPr>
            <a:stCxn id="9" idx="1"/>
            <a:endCxn id="11" idx="3"/>
          </p:cNvCxnSpPr>
          <p:nvPr/>
        </p:nvCxnSpPr>
        <p:spPr>
          <a:xfrm flipH="1" flipV="1">
            <a:off x="3362960" y="3883025"/>
            <a:ext cx="1779905"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sp>
        <p:nvSpPr>
          <p:cNvPr id="21" name="Text Box 20"/>
          <p:cNvSpPr txBox="1"/>
          <p:nvPr/>
        </p:nvSpPr>
        <p:spPr>
          <a:xfrm>
            <a:off x="3860165" y="3514725"/>
            <a:ext cx="974090" cy="368300"/>
          </a:xfrm>
          <a:prstGeom prst="rect">
            <a:avLst/>
          </a:prstGeom>
          <a:noFill/>
        </p:spPr>
        <p:txBody>
          <a:bodyPr wrap="square" rtlCol="0">
            <a:spAutoFit/>
          </a:bodyPr>
          <a:p>
            <a:pPr algn="ctr"/>
            <a:r>
              <a:rPr lang="en-US"/>
              <a:t>Yes</a:t>
            </a:r>
            <a:endParaRPr lang="en-US"/>
          </a:p>
        </p:txBody>
      </p:sp>
      <p:sp>
        <p:nvSpPr>
          <p:cNvPr id="22" name="Text Box 21"/>
          <p:cNvSpPr txBox="1"/>
          <p:nvPr/>
        </p:nvSpPr>
        <p:spPr>
          <a:xfrm>
            <a:off x="6096000" y="4674870"/>
            <a:ext cx="974090" cy="368300"/>
          </a:xfrm>
          <a:prstGeom prst="rect">
            <a:avLst/>
          </a:prstGeom>
          <a:noFill/>
        </p:spPr>
        <p:txBody>
          <a:bodyPr wrap="square" rtlCol="0">
            <a:spAutoFit/>
          </a:bodyPr>
          <a:p>
            <a:pPr algn="ctr"/>
            <a:r>
              <a:rPr lang="en-US"/>
              <a:t>No</a:t>
            </a:r>
            <a:endParaRPr lang="en-US"/>
          </a:p>
        </p:txBody>
      </p:sp>
      <p:sp>
        <p:nvSpPr>
          <p:cNvPr id="23" name="Text Box 22"/>
          <p:cNvSpPr txBox="1"/>
          <p:nvPr/>
        </p:nvSpPr>
        <p:spPr>
          <a:xfrm>
            <a:off x="7807960" y="5435600"/>
            <a:ext cx="1553210" cy="368300"/>
          </a:xfrm>
          <a:prstGeom prst="rect">
            <a:avLst/>
          </a:prstGeom>
          <a:noFill/>
        </p:spPr>
        <p:txBody>
          <a:bodyPr wrap="square" rtlCol="0">
            <a:spAutoFit/>
          </a:bodyPr>
          <a:p>
            <a:pPr algn="ctr"/>
            <a:r>
              <a:rPr lang="en-US"/>
              <a:t>Re-Check</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sz="2600" b="1">
                <a:latin typeface="Times New Roman" panose="02020603050405020304" charset="0"/>
                <a:cs typeface="Times New Roman" panose="02020603050405020304" charset="0"/>
                <a:sym typeface="+mn-ea"/>
              </a:rPr>
              <a:t>Software Components</a:t>
            </a:r>
            <a:endParaRPr lang="en-GB" sz="2600" b="1">
              <a:latin typeface="Times New Roman" panose="02020603050405020304" charset="0"/>
              <a:cs typeface="Times New Roman" panose="02020603050405020304" charset="0"/>
              <a:sym typeface="+mn-ea"/>
            </a:endParaRPr>
          </a:p>
          <a:p>
            <a:pPr marL="0" indent="0">
              <a:buNone/>
            </a:pPr>
            <a:endParaRPr lang="en-GB" sz="2600" b="1">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Operating System</a:t>
            </a:r>
            <a:r>
              <a:rPr lang="en-GB" sz="2000">
                <a:latin typeface="Times New Roman" panose="02020603050405020304" charset="0"/>
                <a:cs typeface="Times New Roman" panose="02020603050405020304" charset="0"/>
                <a:sym typeface="+mn-ea"/>
              </a:rPr>
              <a:t> : Windows 10 or </a:t>
            </a:r>
            <a:r>
              <a:rPr lang="en-US" altLang="en-GB" sz="2000">
                <a:latin typeface="Times New Roman" panose="02020603050405020304" charset="0"/>
                <a:cs typeface="Times New Roman" panose="02020603050405020304" charset="0"/>
                <a:sym typeface="+mn-ea"/>
              </a:rPr>
              <a:t>Higher</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Development Environment</a:t>
            </a:r>
            <a:r>
              <a:rPr lang="en-GB" sz="2000">
                <a:latin typeface="Times New Roman" panose="02020603050405020304" charset="0"/>
                <a:cs typeface="Times New Roman" panose="02020603050405020304" charset="0"/>
                <a:sym typeface="+mn-ea"/>
              </a:rPr>
              <a:t> : Visual Studio Code</a:t>
            </a:r>
            <a:r>
              <a:rPr lang="en-US" altLang="en-GB" sz="2000">
                <a:latin typeface="Times New Roman" panose="02020603050405020304" charset="0"/>
                <a:cs typeface="Times New Roman" panose="02020603050405020304" charset="0"/>
                <a:sym typeface="+mn-ea"/>
              </a:rPr>
              <a:t>,</a:t>
            </a:r>
            <a:r>
              <a:rPr lang="en-GB" sz="2000">
                <a:latin typeface="Times New Roman" panose="02020603050405020304" charset="0"/>
                <a:cs typeface="Times New Roman" panose="02020603050405020304" charset="0"/>
                <a:sym typeface="+mn-ea"/>
              </a:rPr>
              <a:t>Jupyter Notebooks</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Image Processing and Machine Learning</a:t>
            </a:r>
            <a:r>
              <a:rPr lang="en-GB" sz="2000">
                <a:latin typeface="Times New Roman" panose="02020603050405020304" charset="0"/>
                <a:cs typeface="Times New Roman" panose="02020603050405020304" charset="0"/>
                <a:sym typeface="+mn-ea"/>
              </a:rPr>
              <a:t> : OpenCV, MediaPipe </a:t>
            </a:r>
            <a:r>
              <a:rPr lang="en-US" altLang="en-GB" sz="2000">
                <a:latin typeface="Times New Roman" panose="02020603050405020304" charset="0"/>
                <a:cs typeface="Times New Roman" panose="02020603050405020304" charset="0"/>
                <a:sym typeface="+mn-ea"/>
              </a:rPr>
              <a:t>.</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External Libraries and Dependencies </a:t>
            </a:r>
            <a:r>
              <a:rPr lang="en-GB" sz="2000">
                <a:latin typeface="Times New Roman" panose="02020603050405020304" charset="0"/>
                <a:cs typeface="Times New Roman" panose="02020603050405020304" charset="0"/>
                <a:sym typeface="+mn-ea"/>
              </a:rPr>
              <a:t>: NumPy, Pandas, Keras</a:t>
            </a:r>
            <a:r>
              <a:rPr lang="en-US" altLang="en-GB" sz="2000">
                <a:latin typeface="Times New Roman" panose="02020603050405020304" charset="0"/>
                <a:cs typeface="Times New Roman" panose="02020603050405020304" charset="0"/>
                <a:sym typeface="+mn-ea"/>
              </a:rPr>
              <a:t>.</a:t>
            </a:r>
            <a:endParaRPr lang="en-GB" sz="2000">
              <a:latin typeface="Times New Roman" panose="02020603050405020304" charset="0"/>
              <a:cs typeface="Times New Roman" panose="02020603050405020304" charset="0"/>
            </a:endParaRPr>
          </a:p>
          <a:p>
            <a:pPr marL="0" indent="0">
              <a:buNone/>
            </a:pPr>
            <a:endParaRPr lang="en-GB">
              <a:latin typeface="Times New Roman" panose="02020603050405020304" charset="0"/>
              <a:cs typeface="Times New Roman" panose="02020603050405020304" charset="0"/>
            </a:endParaRPr>
          </a:p>
          <a:p>
            <a:pPr marL="0" indent="0">
              <a:buNone/>
            </a:pPr>
            <a:r>
              <a:rPr lang="en-GB" sz="2600" b="1">
                <a:latin typeface="Times New Roman" panose="02020603050405020304" charset="0"/>
                <a:cs typeface="Times New Roman" panose="02020603050405020304" charset="0"/>
                <a:sym typeface="+mn-ea"/>
              </a:rPr>
              <a:t>Hardware Components</a:t>
            </a:r>
            <a:endParaRPr lang="en-GB" sz="2600" b="1">
              <a:latin typeface="Times New Roman" panose="02020603050405020304" charset="0"/>
              <a:cs typeface="Times New Roman" panose="02020603050405020304" charset="0"/>
              <a:sym typeface="+mn-ea"/>
            </a:endParaRPr>
          </a:p>
          <a:p>
            <a:pPr marL="0" indent="0">
              <a:buNone/>
            </a:pPr>
            <a:endParaRPr lang="en-GB" sz="2600" b="1">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Camera</a:t>
            </a:r>
            <a:r>
              <a:rPr lang="en-GB" sz="2000">
                <a:latin typeface="Times New Roman" panose="02020603050405020304" charset="0"/>
                <a:cs typeface="Times New Roman" panose="02020603050405020304" charset="0"/>
                <a:sym typeface="+mn-ea"/>
              </a:rPr>
              <a:t>: 720p HD Webcam.</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Processor</a:t>
            </a:r>
            <a:r>
              <a:rPr lang="en-GB" sz="2000">
                <a:latin typeface="Times New Roman" panose="02020603050405020304" charset="0"/>
                <a:cs typeface="Times New Roman" panose="02020603050405020304" charset="0"/>
                <a:sym typeface="+mn-ea"/>
              </a:rPr>
              <a:t>: Intel Core i3 or equivalent.</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RAM</a:t>
            </a:r>
            <a:r>
              <a:rPr lang="en-GB" sz="2000">
                <a:latin typeface="Times New Roman" panose="02020603050405020304" charset="0"/>
                <a:cs typeface="Times New Roman" panose="02020603050405020304" charset="0"/>
                <a:sym typeface="+mn-ea"/>
              </a:rPr>
              <a:t>: 4GB.</a:t>
            </a:r>
            <a:endParaRPr lang="en-GB" sz="2000">
              <a:latin typeface="Times New Roman" panose="02020603050405020304" charset="0"/>
              <a:cs typeface="Times New Roman" panose="02020603050405020304" charset="0"/>
            </a:endParaRPr>
          </a:p>
          <a:p>
            <a:endParaRPr lang="en-US" altLang="en-IN"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graphicFrame>
        <p:nvGraphicFramePr>
          <p:cNvPr id="4" name="Content Placeholder 3"/>
          <p:cNvGraphicFramePr/>
          <p:nvPr>
            <p:ph idx="1"/>
          </p:nvPr>
        </p:nvGraphicFramePr>
        <p:xfrm>
          <a:off x="812800" y="1143001"/>
          <a:ext cx="10668000" cy="49529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fontScale="70000"/>
          </a:bodyPr>
          <a:lstStyle/>
          <a:p>
            <a:pPr algn="just"/>
            <a:r>
              <a:rPr lang="en-GB" b="1">
                <a:latin typeface="Times New Roman" panose="02020603050405020304" charset="0"/>
                <a:cs typeface="Times New Roman" panose="02020603050405020304" charset="0"/>
              </a:rPr>
              <a:t>Accurate Vital Health Measurements</a:t>
            </a:r>
            <a:endParaRPr lang="en-GB" b="1">
              <a:latin typeface="Times New Roman" panose="02020603050405020304" charset="0"/>
              <a:cs typeface="Times New Roman" panose="02020603050405020304" charset="0"/>
            </a:endParaRPr>
          </a:p>
          <a:p>
            <a:pPr marL="0" indent="0" algn="just">
              <a:buNone/>
            </a:pPr>
            <a:r>
              <a:rPr lang="en-GB">
                <a:latin typeface="Times New Roman" panose="02020603050405020304" charset="0"/>
                <a:cs typeface="Times New Roman" panose="02020603050405020304" charset="0"/>
              </a:rPr>
              <a:t>The system will accurately measure health parameters such as BMI, BMC, BP, ECG, pulse, and temperature, ensuring reliable and precise data collection.</a:t>
            </a:r>
            <a:endParaRPr lang="en-GB">
              <a:latin typeface="Times New Roman" panose="02020603050405020304" charset="0"/>
              <a:cs typeface="Times New Roman" panose="02020603050405020304" charset="0"/>
            </a:endParaRPr>
          </a:p>
          <a:p>
            <a:pPr marL="0" indent="0" algn="just">
              <a:buNone/>
            </a:pPr>
            <a:endParaRPr lang="en-GB">
              <a:latin typeface="Times New Roman" panose="02020603050405020304" charset="0"/>
              <a:cs typeface="Times New Roman" panose="02020603050405020304" charset="0"/>
            </a:endParaRPr>
          </a:p>
          <a:p>
            <a:pPr algn="just"/>
            <a:r>
              <a:rPr lang="en-GB" b="1">
                <a:latin typeface="Times New Roman" panose="02020603050405020304" charset="0"/>
                <a:cs typeface="Times New Roman" panose="02020603050405020304" charset="0"/>
              </a:rPr>
              <a:t>Posture Correction Guidance</a:t>
            </a:r>
            <a:endParaRPr lang="en-GB" b="1">
              <a:latin typeface="Times New Roman" panose="02020603050405020304" charset="0"/>
              <a:cs typeface="Times New Roman" panose="02020603050405020304" charset="0"/>
            </a:endParaRPr>
          </a:p>
          <a:p>
            <a:pPr marL="0" indent="0" algn="just">
              <a:buNone/>
            </a:pPr>
            <a:r>
              <a:rPr lang="en-GB">
                <a:latin typeface="Times New Roman" panose="02020603050405020304" charset="0"/>
                <a:cs typeface="Times New Roman" panose="02020603050405020304" charset="0"/>
              </a:rPr>
              <a:t>The system will detect improper user posture during the measurement process and provide real-time feedback and corrective guidance. This will help users achieve the correct posture for accurate results.</a:t>
            </a:r>
            <a:endParaRPr lang="en-GB">
              <a:latin typeface="Times New Roman" panose="02020603050405020304" charset="0"/>
              <a:cs typeface="Times New Roman" panose="02020603050405020304" charset="0"/>
            </a:endParaRPr>
          </a:p>
          <a:p>
            <a:pPr marL="0" indent="0" algn="just">
              <a:buNone/>
            </a:pPr>
            <a:endParaRPr lang="en-GB">
              <a:latin typeface="Times New Roman" panose="02020603050405020304" charset="0"/>
              <a:cs typeface="Times New Roman" panose="02020603050405020304" charset="0"/>
            </a:endParaRPr>
          </a:p>
          <a:p>
            <a:pPr algn="just"/>
            <a:r>
              <a:rPr lang="en-GB" b="1">
                <a:latin typeface="Times New Roman" panose="02020603050405020304" charset="0"/>
                <a:cs typeface="Times New Roman" panose="02020603050405020304" charset="0"/>
              </a:rPr>
              <a:t>Real-Time Feedback and Notifications</a:t>
            </a:r>
            <a:endParaRPr lang="en-GB" b="1">
              <a:latin typeface="Times New Roman" panose="02020603050405020304" charset="0"/>
              <a:cs typeface="Times New Roman" panose="02020603050405020304" charset="0"/>
            </a:endParaRPr>
          </a:p>
          <a:p>
            <a:pPr marL="0" indent="0" algn="just">
              <a:buNone/>
            </a:pPr>
            <a:r>
              <a:rPr lang="en-GB">
                <a:latin typeface="Times New Roman" panose="02020603050405020304" charset="0"/>
                <a:cs typeface="Times New Roman" panose="02020603050405020304" charset="0"/>
              </a:rPr>
              <a:t>Users will receive immediate feedback about their posture and vital measurements, including visual and audio alerts when corrections are needed or when the test is successfully completed.</a:t>
            </a:r>
            <a:endParaRPr lang="en-GB">
              <a:latin typeface="Times New Roman" panose="02020603050405020304" charset="0"/>
              <a:cs typeface="Times New Roman" panose="02020603050405020304" charset="0"/>
            </a:endParaRPr>
          </a:p>
          <a:p>
            <a:pPr marL="0" indent="0" algn="just">
              <a:buNone/>
            </a:pPr>
            <a:endParaRPr lang="en-GB">
              <a:latin typeface="Times New Roman" panose="02020603050405020304" charset="0"/>
              <a:cs typeface="Times New Roman" panose="02020603050405020304" charset="0"/>
            </a:endParaRPr>
          </a:p>
          <a:p>
            <a:pPr algn="just"/>
            <a:r>
              <a:rPr lang="en-GB" b="1">
                <a:latin typeface="Times New Roman" panose="02020603050405020304" charset="0"/>
                <a:cs typeface="Times New Roman" panose="02020603050405020304" charset="0"/>
              </a:rPr>
              <a:t>Increased Measurement Accuracy</a:t>
            </a:r>
            <a:endParaRPr lang="en-GB" b="1">
              <a:latin typeface="Times New Roman" panose="02020603050405020304" charset="0"/>
              <a:cs typeface="Times New Roman" panose="02020603050405020304" charset="0"/>
            </a:endParaRPr>
          </a:p>
          <a:p>
            <a:pPr marL="0" indent="0" algn="just">
              <a:buNone/>
            </a:pPr>
            <a:r>
              <a:rPr lang="en-GB">
                <a:latin typeface="Times New Roman" panose="02020603050405020304" charset="0"/>
                <a:cs typeface="Times New Roman" panose="02020603050405020304" charset="0"/>
              </a:rPr>
              <a:t>By ensuring that users maintain the correct posture, the system will reduce measurement errors, providing more reliable health data for better analysis and decision-making.</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algn="just"/>
            <a:r>
              <a:rPr lang="en-GB">
                <a:latin typeface="Times New Roman" panose="02020603050405020304" charset="0"/>
                <a:cs typeface="Times New Roman" panose="02020603050405020304" charset="0"/>
              </a:rPr>
              <a:t>The development of a self-service wellness KIOSK that integrates posture correction guidance with vital health parameter measurement represents a significant advancement in non-assisted health monitoring systems. </a:t>
            </a:r>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By leveraging the Mediapipe framework for posture detection, the system ensures that users maintain the correct posture during tests, leading to more accurate health data. </a:t>
            </a:r>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The real-time feedback and correction system further enhances the user experience, enabling individuals to perform measurements without assistance, thus increasing accessibility and convenience.</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sym typeface="+mn-ea"/>
              <a:hlinkClick r:id="rId1" action="ppaction://hlinksldjump"/>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sym typeface="+mn-ea"/>
              <a:hlinkClick r:id="rId1" action="ppaction://hlinksldjump"/>
            </a:endParaRPr>
          </a:p>
          <a:p>
            <a:pPr marL="342900" indent="-190500" algn="just">
              <a:lnSpc>
                <a:spcPct val="200000"/>
              </a:lnSpc>
              <a:spcBef>
                <a:spcPts val="0"/>
              </a:spcBef>
              <a:buSzPct val="100000"/>
              <a:buFont typeface="Arial" panose="020B0604020202020204"/>
              <a:buNone/>
            </a:pPr>
            <a:r>
              <a:rPr lang="en-US" dirty="0" smtClean="0">
                <a:latin typeface="Cambria" panose="02040503050406030204" pitchFamily="18" charset="0"/>
                <a:ea typeface="Cambria" panose="02040503050406030204" pitchFamily="18" charset="0"/>
                <a:sym typeface="+mn-ea"/>
                <a:hlinkClick r:id="rId1" action="ppaction://hlinksldjump"/>
              </a:rPr>
              <a:t>https://github.com/Mohancv2003/CCS-G19_Smart_body_posture_recognition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fontScale="60000"/>
          </a:bodyPr>
          <a:lstStyle/>
          <a:p>
            <a:pPr marL="495300" indent="-342900" algn="just">
              <a:spcBef>
                <a:spcPts val="0"/>
              </a:spcBef>
            </a:pPr>
            <a:r>
              <a:rPr lang="en-US" altLang="en-GB" sz="2500">
                <a:latin typeface="Times New Roman" panose="02020603050405020304" charset="0"/>
                <a:cs typeface="Times New Roman" panose="02020603050405020304" charset="0"/>
                <a:sym typeface="+mn-ea"/>
              </a:rPr>
              <a:t>Reference Papers, </a:t>
            </a:r>
            <a:r>
              <a:rPr lang="en-US" altLang="en-GB" sz="2500">
                <a:latin typeface="Times New Roman" panose="02020603050405020304" charset="0"/>
                <a:cs typeface="Times New Roman" panose="02020603050405020304" charset="0"/>
                <a:sym typeface="+mn-ea"/>
                <a:hlinkClick r:id="rId1" action="ppaction://hlinkfile"/>
              </a:rPr>
              <a:t>https://ieeexplore.ieee.org/Xplore/home.jsp</a:t>
            </a:r>
            <a:endParaRPr lang="en-US" altLang="en-GB" sz="2500">
              <a:latin typeface="Times New Roman" panose="02020603050405020304" charset="0"/>
              <a:cs typeface="Times New Roman" panose="02020603050405020304" charset="0"/>
              <a:sym typeface="+mn-ea"/>
              <a:hlinkClick r:id="rId1" action="ppaction://hlinkfile"/>
            </a:endParaRPr>
          </a:p>
          <a:p>
            <a:pPr marL="495300" indent="-342900" algn="just">
              <a:spcBef>
                <a:spcPts val="0"/>
              </a:spcBef>
            </a:pPr>
            <a:endParaRPr lang="en-GB" sz="2500">
              <a:latin typeface="Times New Roman" panose="02020603050405020304" charset="0"/>
              <a:cs typeface="Times New Roman" panose="02020603050405020304" charset="0"/>
              <a:sym typeface="+mn-ea"/>
            </a:endParaRPr>
          </a:p>
          <a:p>
            <a:pPr marL="495300" indent="-342900" algn="just">
              <a:spcBef>
                <a:spcPts val="0"/>
              </a:spcBef>
            </a:pPr>
            <a:r>
              <a:rPr lang="en-GB" sz="2500">
                <a:latin typeface="Times New Roman" panose="02020603050405020304" charset="0"/>
                <a:cs typeface="Times New Roman" panose="02020603050405020304" charset="0"/>
                <a:sym typeface="+mn-ea"/>
              </a:rPr>
              <a:t>Damien Brulin, Yannick Benezeth, and Estelle Courtial</a:t>
            </a:r>
            <a:r>
              <a:rPr lang="en-US" altLang="en-GB" sz="2500">
                <a:latin typeface="Times New Roman" panose="02020603050405020304" charset="0"/>
                <a:cs typeface="Times New Roman" panose="02020603050405020304" charset="0"/>
                <a:sym typeface="+mn-ea"/>
              </a:rPr>
              <a:t>, </a:t>
            </a:r>
            <a:r>
              <a:rPr lang="en-US" altLang="en-GB" sz="2500" b="1">
                <a:latin typeface="Times New Roman" panose="02020603050405020304" charset="0"/>
                <a:cs typeface="Times New Roman" panose="02020603050405020304" charset="0"/>
                <a:sym typeface="+mn-ea"/>
              </a:rPr>
              <a:t>“</a:t>
            </a:r>
            <a:r>
              <a:rPr lang="en-GB" sz="2500" b="1">
                <a:latin typeface="Times New Roman" panose="02020603050405020304" charset="0"/>
                <a:cs typeface="Times New Roman" panose="02020603050405020304" charset="0"/>
                <a:sym typeface="+mn-ea"/>
              </a:rPr>
              <a:t>Posture Recognition Based on Fuzzy Logic for Home</a:t>
            </a:r>
            <a:r>
              <a:rPr lang="en-US" altLang="en-GB" sz="2500" b="1">
                <a:latin typeface="Times New Roman" panose="02020603050405020304" charset="0"/>
                <a:cs typeface="Times New Roman" panose="02020603050405020304" charset="0"/>
                <a:sym typeface="+mn-ea"/>
              </a:rPr>
              <a:t> </a:t>
            </a:r>
            <a:r>
              <a:rPr lang="en-GB" sz="2500" b="1">
                <a:latin typeface="Times New Roman" panose="02020603050405020304" charset="0"/>
                <a:cs typeface="Times New Roman" panose="02020603050405020304" charset="0"/>
                <a:sym typeface="+mn-ea"/>
              </a:rPr>
              <a:t>Monitoring of the Elderly</a:t>
            </a:r>
            <a:r>
              <a:rPr lang="en-US" altLang="en-GB" sz="2500" b="1">
                <a:latin typeface="Times New Roman" panose="02020603050405020304" charset="0"/>
                <a:cs typeface="Times New Roman" panose="02020603050405020304" charset="0"/>
                <a:sym typeface="+mn-ea"/>
              </a:rPr>
              <a:t>”, </a:t>
            </a:r>
            <a:r>
              <a:rPr lang="en-US" altLang="en-GB" sz="2500">
                <a:latin typeface="Times New Roman" panose="02020603050405020304" charset="0"/>
                <a:cs typeface="Times New Roman" panose="02020603050405020304" charset="0"/>
                <a:sym typeface="+mn-ea"/>
              </a:rPr>
              <a:t>in IEEE TRANSACTIONS ON INFORMATION TECHNOLOGY IN BIOMEDICINE, VOL. 16, NO. 5, SEPTEMBER 2012</a:t>
            </a: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Biljana Cvetkoska, Ninoslav Marina, Dijana Capeska Bogatinoska, Zhanko Mitreski, </a:t>
            </a:r>
            <a:r>
              <a:rPr lang="en-US" sz="2500" b="1">
                <a:latin typeface="Times New Roman" panose="02020603050405020304" charset="0"/>
                <a:cs typeface="Times New Roman" panose="02020603050405020304" charset="0"/>
                <a:sym typeface="+mn-ea"/>
              </a:rPr>
              <a:t>“Smart Mirror E-health Assistant – Posture Analyze Algorithm” , </a:t>
            </a:r>
            <a:r>
              <a:rPr lang="en-US" sz="2500">
                <a:latin typeface="Times New Roman" panose="02020603050405020304" charset="0"/>
                <a:cs typeface="Times New Roman" panose="02020603050405020304" charset="0"/>
                <a:sym typeface="+mn-ea"/>
              </a:rPr>
              <a:t>in IEEE EUROCON 2017, 6–8 JULY 2017, OHRID, R. MACEDONIA</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Jheanel Estrada, Larry Vea, </a:t>
            </a:r>
            <a:r>
              <a:rPr lang="en-US" sz="2500" b="1">
                <a:latin typeface="Times New Roman" panose="02020603050405020304" charset="0"/>
                <a:cs typeface="Times New Roman" panose="02020603050405020304" charset="0"/>
                <a:sym typeface="+mn-ea"/>
              </a:rPr>
              <a:t>“Sitting Posture Recognition for Computer Users using Smartphones and a Web Camera”, </a:t>
            </a:r>
            <a:r>
              <a:rPr lang="en-US" sz="2500">
                <a:latin typeface="Times New Roman" panose="02020603050405020304" charset="0"/>
                <a:cs typeface="Times New Roman" panose="02020603050405020304" charset="0"/>
                <a:sym typeface="+mn-ea"/>
              </a:rPr>
              <a:t> in Proc. of the 2017 IEEE Region 10 Conference (TENCON), Malaysia, November 5-8, 2017</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Chia-Feng Juang, Chung-Wei Liang, Chiung-Ling Lee,I-Fang Chung, </a:t>
            </a:r>
            <a:r>
              <a:rPr lang="en-US" sz="2500" b="1">
                <a:latin typeface="Times New Roman" panose="02020603050405020304" charset="0"/>
                <a:cs typeface="Times New Roman" panose="02020603050405020304" charset="0"/>
                <a:sym typeface="+mn-ea"/>
              </a:rPr>
              <a:t>“Vision-based Human Body Posture Recognition Using Support Vector Machines” ,</a:t>
            </a:r>
            <a:r>
              <a:rPr lang="en-US" sz="2500">
                <a:latin typeface="Times New Roman" panose="02020603050405020304" charset="0"/>
                <a:cs typeface="Times New Roman" panose="02020603050405020304" charset="0"/>
                <a:sym typeface="+mn-ea"/>
              </a:rPr>
              <a:t>in 978-1-4673-2112-9/12/$31.00 ©2012 IEEE</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Ling Xie, Xiao Guo, </a:t>
            </a:r>
            <a:r>
              <a:rPr lang="en-US" sz="2500" b="1">
                <a:latin typeface="Times New Roman" panose="02020603050405020304" charset="0"/>
                <a:cs typeface="Times New Roman" panose="02020603050405020304" charset="0"/>
                <a:sym typeface="+mn-ea"/>
              </a:rPr>
              <a:t>“Object Detection and Analysis of Human Body Postures Based on TensorFlow” , </a:t>
            </a:r>
            <a:r>
              <a:rPr lang="en-US" sz="2500">
                <a:latin typeface="Times New Roman" panose="02020603050405020304" charset="0"/>
                <a:cs typeface="Times New Roman" panose="02020603050405020304" charset="0"/>
                <a:sym typeface="+mn-ea"/>
              </a:rPr>
              <a:t>in 2019 IEEE International Conference on Smart Internet of Things (SmartIoT)</a:t>
            </a:r>
            <a:endParaRPr lang="en-US" sz="2500">
              <a:latin typeface="Times New Roman" panose="02020603050405020304" charset="0"/>
              <a:cs typeface="Times New Roman" panose="02020603050405020304" charset="0"/>
              <a:sym typeface="+mn-ea"/>
            </a:endParaRP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Mediapipe Documentation, </a:t>
            </a:r>
            <a:r>
              <a:rPr lang="en-US" altLang="en-GB" sz="2500">
                <a:latin typeface="Times New Roman" panose="02020603050405020304" charset="0"/>
                <a:cs typeface="Times New Roman" panose="02020603050405020304" charset="0"/>
                <a:hlinkClick r:id="rId2" action="ppaction://hlinkfile"/>
              </a:rPr>
              <a:t>https://pypi.org/project/mediapipe/</a:t>
            </a:r>
            <a:endParaRPr lang="en-US" altLang="en-GB" sz="2500">
              <a:latin typeface="Times New Roman" panose="02020603050405020304" charset="0"/>
              <a:cs typeface="Times New Roman" panose="02020603050405020304" charset="0"/>
              <a:hlinkClick r:id="rId2" action="ppaction://hlinkfile"/>
            </a:endParaRPr>
          </a:p>
          <a:p>
            <a:pPr marL="495300" indent="-342900" algn="just">
              <a:spcBef>
                <a:spcPts val="0"/>
              </a:spcBef>
            </a:pPr>
            <a:endParaRPr lang="en-US" altLang="en-GB" sz="2500">
              <a:latin typeface="Times New Roman" panose="02020603050405020304" charset="0"/>
              <a:cs typeface="Times New Roman" panose="02020603050405020304" charset="0"/>
              <a:hlinkClick r:id="rId2" action="ppaction://hlinkfile"/>
            </a:endParaRPr>
          </a:p>
          <a:p>
            <a:pPr marL="495300" indent="-342900" algn="just">
              <a:spcBef>
                <a:spcPts val="0"/>
              </a:spcBef>
            </a:pPr>
            <a:r>
              <a:rPr lang="en-US" altLang="en-GB" sz="2500">
                <a:latin typeface="Times New Roman" panose="02020603050405020304" charset="0"/>
                <a:cs typeface="Times New Roman" panose="02020603050405020304" charset="0"/>
              </a:rPr>
              <a:t>Sustainable Development Goals, </a:t>
            </a:r>
            <a:r>
              <a:rPr lang="en-US" altLang="en-GB" sz="2500">
                <a:latin typeface="Times New Roman" panose="02020603050405020304" charset="0"/>
                <a:cs typeface="Times New Roman" panose="02020603050405020304" charset="0"/>
                <a:sym typeface="+mn-ea"/>
                <a:hlinkClick r:id="rId3" action="ppaction://hlinkfile"/>
              </a:rPr>
              <a:t>https://sdgs.un.org/goals</a:t>
            </a:r>
            <a:endParaRPr lang="en-US" altLang="en-GB"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70000"/>
          </a:bodyPr>
          <a:lstStyle/>
          <a:p>
            <a:pPr marL="0" indent="0" algn="just">
              <a:buNone/>
            </a:pPr>
            <a:r>
              <a:rPr lang="en-IN" b="1" dirty="0">
                <a:latin typeface="Times New Roman" panose="02020603050405020304" charset="0"/>
                <a:cs typeface="Times New Roman" panose="02020603050405020304" charset="0"/>
              </a:rPr>
              <a:t>SDG 3: Good Health and Well-being</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Reduce premature mortality from non-communicable diseases through prevention and treatment and promote mental health and well-being.</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Achieve universal health coverage, including access to quality essential health-care services.</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9: Industry, Innovation, and Infrastructure</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Enhance scientific research, upgrade technological capabilities of industrial sectors, and encourage innovation.</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10: Reduced Inequalities</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Empower and promote the social, economic, and political inclusion of all, irrespective of age, sex, disability, race, ethnicity, origin, religion or economic or other status.</a:t>
            </a:r>
            <a:endParaRPr lang="en-IN" dirty="0">
              <a:latin typeface="Times New Roman" panose="02020603050405020304" charset="0"/>
              <a:cs typeface="Times New Roman" panose="02020603050405020304" charset="0"/>
            </a:endParaRP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11: Sustainable Cities and Communities</a:t>
            </a:r>
            <a:endParaRPr lang="en-IN" b="1"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Reduce the adverse environmental impact of cities, particularly air quality and waste management.</a:t>
            </a:r>
            <a:endParaRPr lang="en-IN"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fontScale="80000"/>
          </a:bodyPr>
          <a:lstStyle/>
          <a:p>
            <a:pPr algn="just"/>
            <a:r>
              <a:rPr lang="en-GB">
                <a:latin typeface="Times New Roman" panose="02020603050405020304" charset="0"/>
                <a:cs typeface="Times New Roman" panose="02020603050405020304" charset="0"/>
              </a:rPr>
              <a:t>In today’s fast-paced world, self-service health monitoring systems, such as wellness KIOSKs, are gaining popularity. These KIOSKs provide a convenient and accessible way for users to measure vital health parameters like Body Mass Index (BMI), Bone Mass Composition (BMC), Blood Pressure (BP), Electrocardiogram (ECG), pulse, and temperature without the need for professional assistance.</a:t>
            </a:r>
            <a:endParaRPr lang="en-GB">
              <a:latin typeface="Times New Roman" panose="02020603050405020304" charset="0"/>
              <a:cs typeface="Times New Roman" panose="02020603050405020304" charset="0"/>
            </a:endParaRP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One key challenge with these systems is that accurate measurements depend heavily on the user's body posture. Even slight misalignments, such as an arm positioned incorrectly during a BP measurement, can lead to inaccurate results.</a:t>
            </a:r>
            <a:endParaRPr lang="en-GB">
              <a:latin typeface="Times New Roman" panose="02020603050405020304" charset="0"/>
              <a:cs typeface="Times New Roman" panose="02020603050405020304" charset="0"/>
            </a:endParaRP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Our project addresses this issue by integrating an advanced posture detection system into the wellness KIOSK. Using a camera and image processing technology, the system captures and analyzes the user’s posture in real time, ensuring the correct posture for each health test. By providing immediate feedback and guidance, the system helps users achieve accurate and reliable measurements.</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charset="0"/>
              <a:cs typeface="Times New Roman" panose="02020603050405020304" charset="0"/>
            </a:endParaRPr>
          </a:p>
          <a:p>
            <a:pPr marL="0" indent="0" algn="ctr">
              <a:buNone/>
            </a:pPr>
            <a:endParaRPr lang="en-GB" sz="4400" dirty="0">
              <a:latin typeface="Times New Roman" panose="02020603050405020304" charset="0"/>
              <a:cs typeface="Times New Roman" panose="02020603050405020304" charset="0"/>
            </a:endParaRPr>
          </a:p>
          <a:p>
            <a:pPr marL="0" indent="0" algn="ctr">
              <a:buNone/>
            </a:pPr>
            <a:r>
              <a:rPr lang="en-GB" sz="6000" dirty="0">
                <a:latin typeface="Times New Roman" panose="02020603050405020304" charset="0"/>
                <a:cs typeface="Times New Roman" panose="02020603050405020304" charset="0"/>
              </a:rPr>
              <a:t>Thank You</a:t>
            </a:r>
            <a:endParaRPr lang="en-GB" sz="6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dirty="0">
                <a:sym typeface="+mn-ea"/>
              </a:rPr>
              <a:t>Literature Review</a:t>
            </a:r>
            <a:endParaRPr lang="en-US"/>
          </a:p>
        </p:txBody>
      </p:sp>
      <p:graphicFrame>
        <p:nvGraphicFramePr>
          <p:cNvPr id="4" name="Content Placeholder 3"/>
          <p:cNvGraphicFramePr/>
          <p:nvPr>
            <p:ph idx="1"/>
            <p:custDataLst>
              <p:tags r:id="rId1"/>
            </p:custDataLst>
          </p:nvPr>
        </p:nvGraphicFramePr>
        <p:xfrm>
          <a:off x="812800" y="1158240"/>
          <a:ext cx="10668000" cy="4922520"/>
        </p:xfrm>
        <a:graphic>
          <a:graphicData uri="http://schemas.openxmlformats.org/drawingml/2006/table">
            <a:tbl>
              <a:tblPr firstRow="1" bandRow="1">
                <a:tableStyleId>{5C22544A-7EE6-4342-B048-85BDC9FD1C3A}</a:tableStyleId>
              </a:tblPr>
              <a:tblGrid>
                <a:gridCol w="1032510"/>
                <a:gridCol w="4530090"/>
                <a:gridCol w="5105400"/>
              </a:tblGrid>
              <a:tr h="641350">
                <a:tc>
                  <a:txBody>
                    <a:bodyPr/>
                    <a:p>
                      <a:pPr algn="just">
                        <a:buNone/>
                      </a:pPr>
                      <a:r>
                        <a:rPr lang="en-US" sz="1400"/>
                        <a:t>Sl No</a:t>
                      </a:r>
                      <a:endParaRPr lang="en-US" sz="1400"/>
                    </a:p>
                    <a:p>
                      <a:pPr algn="just">
                        <a:buNone/>
                      </a:pPr>
                      <a:endParaRPr lang="en-US" sz="1400"/>
                    </a:p>
                  </a:txBody>
                  <a:tcPr/>
                </a:tc>
                <a:tc>
                  <a:txBody>
                    <a:bodyPr/>
                    <a:p>
                      <a:pPr algn="just">
                        <a:buNone/>
                      </a:pPr>
                      <a:r>
                        <a:rPr lang="en-US" sz="1400"/>
                        <a:t>Title</a:t>
                      </a:r>
                      <a:endParaRPr lang="en-US" sz="1400"/>
                    </a:p>
                  </a:txBody>
                  <a:tcPr/>
                </a:tc>
                <a:tc>
                  <a:txBody>
                    <a:bodyPr/>
                    <a:p>
                      <a:pPr algn="just">
                        <a:buNone/>
                      </a:pPr>
                      <a:r>
                        <a:rPr lang="en-US" sz="1400"/>
                        <a:t>Content</a:t>
                      </a:r>
                      <a:endParaRPr lang="en-US" sz="1400"/>
                    </a:p>
                  </a:txBody>
                  <a:tcPr/>
                </a:tc>
              </a:tr>
              <a:tr h="2290445">
                <a:tc>
                  <a:txBody>
                    <a:bodyPr/>
                    <a:p>
                      <a:pPr algn="just">
                        <a:buNone/>
                      </a:pPr>
                      <a:r>
                        <a:rPr lang="en-US" sz="1400"/>
                        <a:t>1</a:t>
                      </a:r>
                      <a:endParaRPr lang="en-US" sz="1400"/>
                    </a:p>
                  </a:txBody>
                  <a:tcPr/>
                </a:tc>
                <a:tc>
                  <a:txBody>
                    <a:bodyPr/>
                    <a:p>
                      <a:pPr algn="just">
                        <a:buNone/>
                      </a:pPr>
                      <a:r>
                        <a:rPr sz="1400"/>
                        <a:t>Damien Brulin, Yannick Benezeth, and Estelle Courtial, “</a:t>
                      </a:r>
                      <a:r>
                        <a:rPr sz="1400" b="1"/>
                        <a:t>Posture Recognition Based on Fuzzy Logic for Home Monitoring of the Elderly</a:t>
                      </a:r>
                      <a:r>
                        <a:rPr sz="1400"/>
                        <a:t>”, in IEEE TRANSACTIONS ON INFORMATION TECHNOLOGY IN BIOMEDICINE, VOL. 16, NO. 5, SEPTEMBER 2012</a:t>
                      </a:r>
                      <a:endParaRPr sz="1400"/>
                    </a:p>
                  </a:txBody>
                  <a:tcPr/>
                </a:tc>
                <a:tc>
                  <a:txBody>
                    <a:bodyPr/>
                    <a:p>
                      <a:pPr algn="just">
                        <a:buNone/>
                      </a:pPr>
                      <a:r>
                        <a:rPr lang="en-US" sz="1400"/>
                        <a:t>The proposed system performs human detection prior to the pos_x0002_ture analysis; posture recognition is performed only on a human silhouette.The posture recognition method, based on fuzzy logic, identifies four static postures and is robust to variation in the distance between the camera and the person, andto the person’s morphology.</a:t>
                      </a:r>
                      <a:endParaRPr lang="en-US" sz="1400"/>
                    </a:p>
                  </a:txBody>
                  <a:tcPr/>
                </a:tc>
              </a:tr>
              <a:tr h="1990725">
                <a:tc>
                  <a:txBody>
                    <a:bodyPr/>
                    <a:p>
                      <a:pPr algn="just">
                        <a:buNone/>
                      </a:pPr>
                      <a:r>
                        <a:rPr lang="en-US" sz="1400"/>
                        <a:t>2</a:t>
                      </a:r>
                      <a:endParaRPr lang="en-US" sz="1400"/>
                    </a:p>
                  </a:txBody>
                  <a:tcPr/>
                </a:tc>
                <a:tc>
                  <a:txBody>
                    <a:bodyPr/>
                    <a:p>
                      <a:pPr algn="just">
                        <a:buNone/>
                      </a:pPr>
                      <a:r>
                        <a:rPr lang="en-US" sz="1400"/>
                        <a:t>Biljana Cvetkoska, Ninoslav Marina, Dijana Capeska Bogatinoska, Zhanko Mitreski, “</a:t>
                      </a:r>
                      <a:r>
                        <a:rPr lang="en-US" sz="1400" b="1"/>
                        <a:t>Smart Mirror E-health Assistant – Posture Analyze Algorithm</a:t>
                      </a:r>
                      <a:r>
                        <a:rPr lang="en-US" sz="1400"/>
                        <a:t>” , in IEEE EUROCON 2017, 6–8 JULY 2017, OHRID, R. MACEDONIA</a:t>
                      </a:r>
                      <a:endParaRPr lang="en-US" sz="1400"/>
                    </a:p>
                  </a:txBody>
                  <a:tcPr/>
                </a:tc>
                <a:tc>
                  <a:txBody>
                    <a:bodyPr/>
                    <a:p>
                      <a:pPr algn="just">
                        <a:buNone/>
                      </a:pPr>
                      <a:r>
                        <a:rPr lang="en-US" sz="1400"/>
                        <a:t> This Model consists of a smart mirror which works on its own algorithm and behaves as smart assistant. This proposed model uses face recognition authentication, posture problem detection, and proper posture guidance, followed with suggestions for preventive healthcare. The algorithm identifies the person’s posture and carefully analyses the posture and body changes over time.</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812800" y="1045211"/>
          <a:ext cx="10668000" cy="7970520"/>
        </p:xfrm>
        <a:graphic>
          <a:graphicData uri="http://schemas.openxmlformats.org/drawingml/2006/table">
            <a:tbl>
              <a:tblPr firstRow="1" bandRow="1">
                <a:tableStyleId>{5C22544A-7EE6-4342-B048-85BDC9FD1C3A}</a:tableStyleId>
              </a:tblPr>
              <a:tblGrid>
                <a:gridCol w="892810"/>
                <a:gridCol w="3529330"/>
                <a:gridCol w="6245860"/>
              </a:tblGrid>
              <a:tr h="381000">
                <a:tc>
                  <a:txBody>
                    <a:bodyPr/>
                    <a:p>
                      <a:pPr algn="just">
                        <a:buNone/>
                      </a:pPr>
                      <a:r>
                        <a:rPr lang="en-US" sz="1400"/>
                        <a:t>Sl No</a:t>
                      </a:r>
                      <a:endParaRPr lang="en-US" sz="1400"/>
                    </a:p>
                  </a:txBody>
                  <a:tcPr/>
                </a:tc>
                <a:tc>
                  <a:txBody>
                    <a:bodyPr/>
                    <a:p>
                      <a:pPr algn="just">
                        <a:buNone/>
                      </a:pPr>
                      <a:r>
                        <a:rPr lang="en-US" sz="1400"/>
                        <a:t>Title</a:t>
                      </a:r>
                      <a:endParaRPr lang="en-US" sz="1400"/>
                    </a:p>
                  </a:txBody>
                  <a:tcPr/>
                </a:tc>
                <a:tc>
                  <a:txBody>
                    <a:bodyPr/>
                    <a:p>
                      <a:pPr algn="just">
                        <a:buNone/>
                      </a:pPr>
                      <a:r>
                        <a:rPr lang="en-US" sz="1400"/>
                        <a:t>Content</a:t>
                      </a:r>
                      <a:endParaRPr lang="en-US" sz="1400"/>
                    </a:p>
                  </a:txBody>
                  <a:tcPr/>
                </a:tc>
              </a:tr>
              <a:tr h="381000">
                <a:tc>
                  <a:txBody>
                    <a:bodyPr/>
                    <a:p>
                      <a:pPr algn="just">
                        <a:buNone/>
                      </a:pPr>
                      <a:r>
                        <a:rPr lang="en-US" sz="1400"/>
                        <a:t>3</a:t>
                      </a:r>
                      <a:endParaRPr lang="en-US" sz="1400"/>
                    </a:p>
                  </a:txBody>
                  <a:tcPr/>
                </a:tc>
                <a:tc>
                  <a:txBody>
                    <a:bodyPr/>
                    <a:p>
                      <a:pPr algn="just">
                        <a:buNone/>
                      </a:pPr>
                      <a:r>
                        <a:rPr lang="en-US" sz="1400">
                          <a:sym typeface="+mn-ea"/>
                        </a:rPr>
                        <a:t>Jheanel Estrada, Larry Vea, “</a:t>
                      </a:r>
                      <a:r>
                        <a:rPr lang="en-US" sz="1400" b="1">
                          <a:sym typeface="+mn-ea"/>
                        </a:rPr>
                        <a:t>Sitting Posture Recognition for Computer Users using Smartphones and a Web Camera</a:t>
                      </a:r>
                      <a:r>
                        <a:rPr lang="en-US" sz="1400">
                          <a:sym typeface="+mn-ea"/>
                        </a:rPr>
                        <a:t>”,  in Proc. of the 2017 IEEE Region 10 Conference (TENCON), Malaysia, November 5-8, 2017</a:t>
                      </a:r>
                      <a:endParaRPr lang="en-US" sz="1400"/>
                    </a:p>
                    <a:p>
                      <a:pPr algn="just">
                        <a:buNone/>
                      </a:pPr>
                      <a:endParaRPr lang="en-US" sz="1400"/>
                    </a:p>
                  </a:txBody>
                  <a:tcPr/>
                </a:tc>
                <a:tc>
                  <a:txBody>
                    <a:bodyPr/>
                    <a:p>
                      <a:pPr algn="just">
                        <a:buNone/>
                      </a:pPr>
                      <a:r>
                        <a:rPr lang="en-US" sz="1400"/>
                        <a:t>Recognize proper / improper sitting postures using accelerometer readings from some human spinal points through small, thin, and lightweight smartphones attached at those points, and by using a web camera which detects the upper body points’ location and distances. It also established relationships of human body frames and proper sitting posture</a:t>
                      </a:r>
                      <a:endParaRPr lang="en-US" sz="1400"/>
                    </a:p>
                  </a:txBody>
                  <a:tcPr/>
                </a:tc>
              </a:tr>
              <a:tr h="381000">
                <a:tc>
                  <a:txBody>
                    <a:bodyPr/>
                    <a:p>
                      <a:pPr algn="just">
                        <a:buNone/>
                      </a:pPr>
                      <a:r>
                        <a:rPr lang="en-US" sz="1400"/>
                        <a:t>4</a:t>
                      </a:r>
                      <a:endParaRPr lang="en-US" sz="1400"/>
                    </a:p>
                  </a:txBody>
                  <a:tcPr/>
                </a:tc>
                <a:tc>
                  <a:txBody>
                    <a:bodyPr/>
                    <a:p>
                      <a:pPr algn="just">
                        <a:buNone/>
                      </a:pPr>
                      <a:r>
                        <a:rPr lang="en-US" sz="1400"/>
                        <a:t>Chia-Feng Juang, Chung-Wei Liang, Chiung-Ling Lee,I-Fang Chung, “</a:t>
                      </a:r>
                      <a:r>
                        <a:rPr lang="en-US" sz="1400" b="1"/>
                        <a:t>Vision-based Human Body Posture Recognition Using Support Vector Machines</a:t>
                      </a:r>
                      <a:r>
                        <a:rPr lang="en-US" sz="1400"/>
                        <a:t>” ,in 978-1-4673-2112-9/12/$31.00 ©2012 IEEE</a:t>
                      </a:r>
                      <a:endParaRPr lang="en-US" sz="1400"/>
                    </a:p>
                  </a:txBody>
                  <a:tcPr/>
                </a:tc>
                <a:tc>
                  <a:txBody>
                    <a:bodyPr/>
                    <a:p>
                      <a:pPr algn="just">
                        <a:buNone/>
                      </a:pPr>
                      <a:r>
                        <a:rPr lang="en-US" sz="1400"/>
                        <a:t>Vision-based human posture recognition method using a support vector machine (SVM) classifier. Recognition of four main body postures two cameras are used to capture two sets of image sequences at the same time. After capturing the image sequences, a RGB-based moving object segmentation algorithm is used to distinguish the human body from background. Two complete and corresponding silhouettes of the human body are obtained. The Discrete Fourier Transform (DFT) coefficients and length-width ratio are calculated from horizontal and vertical projections of each silhouette. Finally, these features are fed to a Gaussian-kernel-based SVM to recognize postures. Experimental results show that the proposed method achieves a high recognition rate.</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12800" y="1143001"/>
          <a:ext cx="10668000" cy="4038600"/>
        </p:xfrm>
        <a:graphic>
          <a:graphicData uri="http://schemas.openxmlformats.org/drawingml/2006/table">
            <a:tbl>
              <a:tblPr firstRow="1" bandRow="1">
                <a:tableStyleId>{5C22544A-7EE6-4342-B048-85BDC9FD1C3A}</a:tableStyleId>
              </a:tblPr>
              <a:tblGrid>
                <a:gridCol w="1623060"/>
                <a:gridCol w="2879725"/>
                <a:gridCol w="6165215"/>
              </a:tblGrid>
              <a:tr h="381000">
                <a:tc>
                  <a:txBody>
                    <a:bodyPr/>
                    <a:p>
                      <a:pPr algn="just">
                        <a:buNone/>
                      </a:pPr>
                      <a:r>
                        <a:rPr lang="en-US" sz="1400"/>
                        <a:t>Sl No</a:t>
                      </a:r>
                      <a:endParaRPr lang="en-US" sz="1400"/>
                    </a:p>
                  </a:txBody>
                  <a:tcPr/>
                </a:tc>
                <a:tc>
                  <a:txBody>
                    <a:bodyPr/>
                    <a:p>
                      <a:pPr algn="just">
                        <a:buNone/>
                      </a:pPr>
                      <a:r>
                        <a:rPr lang="en-US" sz="1400"/>
                        <a:t>Title</a:t>
                      </a:r>
                      <a:endParaRPr lang="en-US" sz="1400"/>
                    </a:p>
                  </a:txBody>
                  <a:tcPr/>
                </a:tc>
                <a:tc>
                  <a:txBody>
                    <a:bodyPr/>
                    <a:p>
                      <a:pPr algn="just">
                        <a:buNone/>
                      </a:pPr>
                      <a:r>
                        <a:rPr lang="en-US" sz="1400"/>
                        <a:t>Content</a:t>
                      </a:r>
                      <a:endParaRPr lang="en-US" sz="1400"/>
                    </a:p>
                  </a:txBody>
                  <a:tcPr/>
                </a:tc>
              </a:tr>
              <a:tr h="381000">
                <a:tc>
                  <a:txBody>
                    <a:bodyPr/>
                    <a:p>
                      <a:pPr algn="just">
                        <a:buNone/>
                      </a:pPr>
                      <a:r>
                        <a:rPr lang="en-US" sz="1400"/>
                        <a:t>5</a:t>
                      </a:r>
                      <a:endParaRPr lang="en-US" sz="1400"/>
                    </a:p>
                  </a:txBody>
                  <a:tcPr/>
                </a:tc>
                <a:tc>
                  <a:txBody>
                    <a:bodyPr/>
                    <a:p>
                      <a:pPr algn="just">
                        <a:buNone/>
                      </a:pPr>
                      <a:r>
                        <a:rPr lang="en-US" sz="1400"/>
                        <a:t>Ling Xie, Xiao Guo, “</a:t>
                      </a:r>
                      <a:r>
                        <a:rPr lang="en-US" sz="1400" b="1"/>
                        <a:t>Object Detection and Analysis of Human Body Postures Based on TensorFlow</a:t>
                      </a:r>
                      <a:r>
                        <a:rPr lang="en-US" sz="1400"/>
                        <a:t>” , in 2019 IEEE International Conference on Smart Internet of Things (SmartIoT)</a:t>
                      </a:r>
                      <a:endParaRPr lang="en-US" sz="1400"/>
                    </a:p>
                  </a:txBody>
                  <a:tcPr/>
                </a:tc>
                <a:tc>
                  <a:txBody>
                    <a:bodyPr/>
                    <a:p>
                      <a:pPr algn="just">
                        <a:buNone/>
                      </a:pPr>
                      <a:r>
                        <a:rPr lang="en-US" sz="1400"/>
                        <a:t>Human pose estimation algorithm called OpenPose has been more widely used. But its efficiency is very low. We used deep learning methods based on TensorFlow to recognize human body postures.designed eight sets(</a:t>
                      </a:r>
                      <a:r>
                        <a:rPr lang="en-US" sz="1400">
                          <a:sym typeface="+mn-ea"/>
                        </a:rPr>
                        <a:t>MobileNet V2,Inception V2,Inception V2, ResNet101,ResNet152, Inception_ResNet_v2,YOLO</a:t>
                      </a:r>
                      <a:r>
                        <a:rPr lang="en-US" sz="1400"/>
                        <a:t>) of experimental schemes through combining the classification model and the detection algorithm.</a:t>
                      </a:r>
                      <a:endParaRPr lang="en-US"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pPr algn="just"/>
            <a:r>
              <a:rPr lang="en-IN" sz="2000" b="1">
                <a:latin typeface="Times New Roman" panose="02020603050405020304" charset="0"/>
                <a:cs typeface="Times New Roman" panose="02020603050405020304" charset="0"/>
              </a:rPr>
              <a:t>Environmental Dependency:</a:t>
            </a:r>
            <a:r>
              <a:rPr lang="en-IN" sz="2000">
                <a:latin typeface="Times New Roman" panose="02020603050405020304" charset="0"/>
                <a:cs typeface="Times New Roman" panose="02020603050405020304" charset="0"/>
              </a:rPr>
              <a:t> Many models rely heavily on controlled environments for accurate performance. Variations in lighting, background, and occlusions can significantly affect their reliability.</a:t>
            </a:r>
            <a:endParaRPr lang="en-IN" sz="2000">
              <a:latin typeface="Times New Roman" panose="02020603050405020304" charset="0"/>
              <a:cs typeface="Times New Roman" panose="02020603050405020304" charset="0"/>
            </a:endParaRPr>
          </a:p>
          <a:p>
            <a:pPr algn="just"/>
            <a:r>
              <a:rPr lang="en-IN" sz="2000" b="1">
                <a:latin typeface="Times New Roman" panose="02020603050405020304" charset="0"/>
                <a:cs typeface="Times New Roman" panose="02020603050405020304" charset="0"/>
              </a:rPr>
              <a:t>User Comfort and Compliance:</a:t>
            </a:r>
            <a:r>
              <a:rPr lang="en-IN" sz="2000">
                <a:latin typeface="Times New Roman" panose="02020603050405020304" charset="0"/>
                <a:cs typeface="Times New Roman" panose="02020603050405020304" charset="0"/>
              </a:rPr>
              <a:t> Wearable devices, while effective for some applications, can be intrusive or uncomfortable for users, particularly for the elderly or those with disabilities.</a:t>
            </a:r>
            <a:r>
              <a:rPr lang="en-US" altLang="en-IN" sz="2000">
                <a:latin typeface="Times New Roman" panose="02020603050405020304" charset="0"/>
                <a:cs typeface="Times New Roman" panose="02020603050405020304" charset="0"/>
              </a:rPr>
              <a:t> </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Data Requirements:</a:t>
            </a:r>
            <a:r>
              <a:rPr lang="en-US" altLang="en-IN" sz="2000">
                <a:latin typeface="Times New Roman" panose="02020603050405020304" charset="0"/>
                <a:cs typeface="Times New Roman" panose="02020603050405020304" charset="0"/>
              </a:rPr>
              <a:t> Deep learning models typically require large amounts of labeled data for training, which can be difficult to obtain. This can result in models that are not well-tuned for specific user needs.</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Accuracy and Generalization:</a:t>
            </a:r>
            <a:r>
              <a:rPr lang="en-US" altLang="en-IN" sz="2000">
                <a:latin typeface="Times New Roman" panose="02020603050405020304" charset="0"/>
                <a:cs typeface="Times New Roman" panose="02020603050405020304" charset="0"/>
              </a:rPr>
              <a:t> While some models demonstrate high accuracy in controlled settings, their performance may degrade when applied to diverse populations or environments. This lack of generalization can limit their effectiveness in real-world applications.</a:t>
            </a:r>
            <a:endParaRPr lang="en-US" altLang="en-IN"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Feature Extraction Complexity:</a:t>
            </a:r>
            <a:r>
              <a:rPr lang="en-US" altLang="en-IN" sz="2000">
                <a:latin typeface="Times New Roman" panose="02020603050405020304" charset="0"/>
                <a:cs typeface="Times New Roman" panose="02020603050405020304" charset="0"/>
              </a:rPr>
              <a:t> Traditional machine learning approaches often require significant manual feature extraction, which can be both time-consuming and dependent on domain-specific knowledge. This can make it challenging to adapt models to different scenarios or user populations.</a:t>
            </a:r>
            <a:endParaRPr lang="en-US" altLang="en-IN"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a:xfrm>
            <a:off x="812800" y="1170305"/>
            <a:ext cx="10668000" cy="4951095"/>
          </a:xfrm>
        </p:spPr>
        <p:txBody>
          <a:bodyPr>
            <a:normAutofit fontScale="80000"/>
          </a:bodyPr>
          <a:lstStyle/>
          <a:p>
            <a:pPr marL="0" indent="0" algn="just">
              <a:buNone/>
            </a:pPr>
            <a:r>
              <a:rPr lang="en-GB" sz="2800" b="1">
                <a:latin typeface="Times New Roman" panose="02020603050405020304" charset="0"/>
                <a:cs typeface="Times New Roman" panose="02020603050405020304" charset="0"/>
              </a:rPr>
              <a:t>Body Posture Detection and Correction Using Mediapipe</a:t>
            </a:r>
            <a:endParaRPr lang="en-GB" sz="2800" b="1">
              <a:latin typeface="Times New Roman" panose="02020603050405020304" charset="0"/>
              <a:cs typeface="Times New Roman" panose="02020603050405020304" charset="0"/>
            </a:endParaRPr>
          </a:p>
          <a:p>
            <a:pPr marL="0" indent="0" algn="just">
              <a:buNone/>
            </a:pPr>
            <a:endParaRPr lang="en-GB" sz="2800" b="1">
              <a:latin typeface="Times New Roman" panose="02020603050405020304" charset="0"/>
              <a:cs typeface="Times New Roman" panose="02020603050405020304" charset="0"/>
            </a:endParaRPr>
          </a:p>
          <a:p>
            <a:pPr algn="just">
              <a:buFont typeface="Wingdings" panose="05000000000000000000" charset="0"/>
              <a:buChar char="Ø"/>
            </a:pPr>
            <a:r>
              <a:rPr lang="en-GB" b="1">
                <a:latin typeface="Times New Roman" panose="02020603050405020304" charset="0"/>
                <a:cs typeface="Times New Roman" panose="02020603050405020304" charset="0"/>
              </a:rPr>
              <a:t>Overview:</a:t>
            </a:r>
            <a:endParaRPr lang="en-GB" b="1">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The system utilizes the Mediapipe framework to detect and correct user posture in the self-service wellness KIOSK. The aim is to ensure that the user adopts the correct posture for various health tests like BMI, BP, ECG, etc., in order to guarantee accurate results. The framework identifies body landmarks and analyzes deviations in posture, guiding the user to make real-time adjustments.</a:t>
            </a:r>
            <a:endParaRPr lang="en-GB">
              <a:latin typeface="Times New Roman" panose="02020603050405020304" charset="0"/>
              <a:cs typeface="Times New Roman" panose="02020603050405020304" charset="0"/>
            </a:endParaRPr>
          </a:p>
          <a:p>
            <a:pPr algn="just">
              <a:buFont typeface="Wingdings" panose="05000000000000000000" charset="0"/>
              <a:buChar char="Ø"/>
            </a:pPr>
            <a:r>
              <a:rPr lang="en-GB" b="1">
                <a:latin typeface="Times New Roman" panose="02020603050405020304" charset="0"/>
                <a:cs typeface="Times New Roman" panose="02020603050405020304" charset="0"/>
              </a:rPr>
              <a:t>Key Features:</a:t>
            </a:r>
            <a:endParaRPr lang="en-GB" b="1">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Landmark Detection</a:t>
            </a:r>
            <a:r>
              <a:rPr lang="en-GB">
                <a:latin typeface="Times New Roman" panose="02020603050405020304" charset="0"/>
                <a:cs typeface="Times New Roman" panose="02020603050405020304" charset="0"/>
              </a:rPr>
              <a:t>: Mediapipe identifies key body landmarks such as hand, leg, and torso positions, relevant to each health test.</a:t>
            </a:r>
            <a:endParaRPr lang="en-GB">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Reference Axis Comparison</a:t>
            </a:r>
            <a:r>
              <a:rPr lang="en-GB">
                <a:latin typeface="Times New Roman" panose="02020603050405020304" charset="0"/>
                <a:cs typeface="Times New Roman" panose="02020603050405020304" charset="0"/>
              </a:rPr>
              <a:t>: The system establishes a reference axis for each posture, and deviations from this axis are measured in real-time.</a:t>
            </a:r>
            <a:endParaRPr lang="en-GB">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Posture Correction Guidance</a:t>
            </a:r>
            <a:r>
              <a:rPr lang="en-GB">
                <a:latin typeface="Times New Roman" panose="02020603050405020304" charset="0"/>
                <a:cs typeface="Times New Roman" panose="02020603050405020304" charset="0"/>
              </a:rPr>
              <a:t>: If the user's posture deviates beyond a defined angle, the system provides visual or audio feedback to guide the user into the correct posture.</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Proposed Method</a:t>
            </a:r>
            <a:endParaRPr lang="en-US"/>
          </a:p>
        </p:txBody>
      </p:sp>
      <p:sp>
        <p:nvSpPr>
          <p:cNvPr id="3" name="Content Placeholder 2"/>
          <p:cNvSpPr>
            <a:spLocks noGrp="1"/>
          </p:cNvSpPr>
          <p:nvPr>
            <p:ph idx="1"/>
          </p:nvPr>
        </p:nvSpPr>
        <p:spPr/>
        <p:txBody>
          <a:bodyPr>
            <a:normAutofit/>
          </a:bodyPr>
          <a:p>
            <a:pPr marL="0" indent="0" algn="just">
              <a:buNone/>
            </a:pPr>
            <a:r>
              <a:rPr lang="en-GB" sz="1900" b="1">
                <a:latin typeface="Times New Roman" panose="02020603050405020304" charset="0"/>
                <a:cs typeface="Times New Roman" panose="02020603050405020304" charset="0"/>
                <a:sym typeface="+mn-ea"/>
              </a:rPr>
              <a:t>Real-Time Image Processing for Posture Adjustment</a:t>
            </a:r>
            <a:endParaRPr lang="en-GB" sz="1900" b="1">
              <a:latin typeface="Times New Roman" panose="02020603050405020304" charset="0"/>
              <a:cs typeface="Times New Roman" panose="02020603050405020304" charset="0"/>
              <a:sym typeface="+mn-ea"/>
            </a:endParaRPr>
          </a:p>
          <a:p>
            <a:pPr marL="0" indent="0" algn="just">
              <a:buNone/>
            </a:pPr>
            <a:endParaRPr lang="en-GB" sz="1900" b="1">
              <a:latin typeface="Times New Roman" panose="02020603050405020304" charset="0"/>
              <a:cs typeface="Times New Roman" panose="02020603050405020304" charset="0"/>
            </a:endParaRPr>
          </a:p>
          <a:p>
            <a:pPr algn="just">
              <a:buFont typeface="Wingdings" panose="05000000000000000000" charset="0"/>
              <a:buChar char="Ø"/>
            </a:pPr>
            <a:r>
              <a:rPr lang="en-GB" sz="1900" b="1">
                <a:latin typeface="Times New Roman" panose="02020603050405020304" charset="0"/>
                <a:cs typeface="Times New Roman" panose="02020603050405020304" charset="0"/>
                <a:sym typeface="+mn-ea"/>
              </a:rPr>
              <a:t>Overview:</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The KIOSK’s camera captures the user's posture and analyzes it through image processing techniques. This is compared against the required postures for specific health tests, ensuring that improper posture does not affect the accuracy of the vital readings.</a:t>
            </a:r>
            <a:endParaRPr lang="en-GB" sz="1900">
              <a:latin typeface="Times New Roman" panose="02020603050405020304" charset="0"/>
              <a:cs typeface="Times New Roman" panose="02020603050405020304" charset="0"/>
              <a:sym typeface="+mn-ea"/>
            </a:endParaRPr>
          </a:p>
          <a:p>
            <a:pPr algn="just"/>
            <a:endParaRPr lang="en-GB" sz="1900">
              <a:latin typeface="Times New Roman" panose="02020603050405020304" charset="0"/>
              <a:cs typeface="Times New Roman" panose="02020603050405020304" charset="0"/>
            </a:endParaRPr>
          </a:p>
          <a:p>
            <a:pPr algn="just">
              <a:buFont typeface="Wingdings" panose="05000000000000000000" charset="0"/>
              <a:buChar char="Ø"/>
            </a:pPr>
            <a:r>
              <a:rPr lang="en-GB" sz="1900" b="1">
                <a:latin typeface="Times New Roman" panose="02020603050405020304" charset="0"/>
                <a:cs typeface="Times New Roman" panose="02020603050405020304" charset="0"/>
                <a:sym typeface="+mn-ea"/>
              </a:rPr>
              <a:t>Key Features:</a:t>
            </a:r>
            <a:endParaRPr lang="en-GB" sz="1900" b="1">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Posture Image Capture:</a:t>
            </a:r>
            <a:r>
              <a:rPr lang="en-GB" sz="1900">
                <a:latin typeface="Times New Roman" panose="02020603050405020304" charset="0"/>
                <a:cs typeface="Times New Roman" panose="02020603050405020304" charset="0"/>
                <a:sym typeface="+mn-ea"/>
              </a:rPr>
              <a:t> Real-time image capture of the user’s body is initiated when the user begins a test.</a:t>
            </a:r>
            <a:endParaRPr lang="en-GB" sz="1900">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Posture Analysis</a:t>
            </a:r>
            <a:r>
              <a:rPr lang="en-GB" sz="1900">
                <a:latin typeface="Times New Roman" panose="02020603050405020304" charset="0"/>
                <a:cs typeface="Times New Roman" panose="02020603050405020304" charset="0"/>
                <a:sym typeface="+mn-ea"/>
              </a:rPr>
              <a:t>: The system uses the captured images to check alignment against the optimal posture for each health test.</a:t>
            </a:r>
            <a:endParaRPr lang="en-GB" sz="1900">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User Feedback</a:t>
            </a:r>
            <a:r>
              <a:rPr lang="en-GB" sz="1900">
                <a:latin typeface="Times New Roman" panose="02020603050405020304" charset="0"/>
                <a:cs typeface="Times New Roman" panose="02020603050405020304" charset="0"/>
                <a:sym typeface="+mn-ea"/>
              </a:rPr>
              <a:t>: If the posture is incorrect, the system provides immediate feedback to help the user adjust their position accordingly.</a:t>
            </a:r>
            <a:endParaRPr lang="en-US" sz="1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a:xfrm>
            <a:off x="812800" y="1148716"/>
            <a:ext cx="10668000" cy="4952997"/>
          </a:xfrm>
        </p:spPr>
        <p:txBody>
          <a:bodyPr>
            <a:noAutofit/>
          </a:bodyPr>
          <a:lstStyle/>
          <a:p>
            <a:pPr marL="0" indent="0" algn="just">
              <a:buNone/>
            </a:pPr>
            <a:r>
              <a:rPr lang="en-GB" sz="1900" b="1">
                <a:latin typeface="Times New Roman" panose="02020603050405020304" charset="0"/>
                <a:cs typeface="Times New Roman" panose="02020603050405020304" charset="0"/>
              </a:rPr>
              <a:t>Develop a Non-Assisted Wellness Kiosk:</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design and implement a self-service wellness kiosk that enables users to measure vital health parameters like BMI, BMC, BP, ECG, Pulse, and Temperature without the need for external assistance.</a:t>
            </a:r>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Ensure Accurate Health Measurements:</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improve the accuracy of vital health measurements by guiding users to adopt correct body postures using real-time image processing and posture analysis techniques.</a:t>
            </a:r>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Utilize Mediapipe for Posture Detection:</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leverage the Mediapipe framework for detecting key body landmarks and ensuring that users maintain the correct posture during health tests.</a:t>
            </a:r>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Provide Real-Time Feedback:</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develop a system that can analyze user posture in real-time and offer immediate feedback, either visual or auditory, to correct deviations from the required posture for each health test.</a:t>
            </a:r>
            <a:endParaRPr lang="en-GB" sz="1900">
              <a:latin typeface="Times New Roman" panose="02020603050405020304" charset="0"/>
              <a:cs typeface="Times New Roman" panose="02020603050405020304" charset="0"/>
            </a:endParaRPr>
          </a:p>
          <a:p>
            <a:pPr marL="0" indent="0" algn="just">
              <a:buNone/>
            </a:pPr>
            <a:endParaRPr lang="en-GB" sz="19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TABLE_ENDDRAG_ORIGIN_RECT" val="406*154"/>
  <p:tag name="TABLE_ENDDRAG_RECT" val="34*208*406*154"/>
</p:tagLst>
</file>

<file path=ppt/tags/tag2.xml><?xml version="1.0" encoding="utf-8"?>
<p:tagLst xmlns:p="http://schemas.openxmlformats.org/presentationml/2006/main">
  <p:tag name="TABLE_ENDDRAG_ORIGIN_RECT" val="839*387"/>
  <p:tag name="TABLE_ENDDRAG_RECT" val="64*91*840*387"/>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14333</Words>
  <Application>WPS Presentation</Application>
  <PresentationFormat>Widescreen</PresentationFormat>
  <Paragraphs>287</Paragraphs>
  <Slides>20</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Verdana</vt:lpstr>
      <vt:lpstr>Verdana</vt:lpstr>
      <vt:lpstr>Cambria</vt:lpstr>
      <vt:lpstr>Arial</vt:lpstr>
      <vt:lpstr>Times New Roman</vt:lpstr>
      <vt:lpstr>Wingdings</vt:lpstr>
      <vt:lpstr>Bookman Old Style</vt:lpstr>
      <vt:lpstr>Microsoft YaHei</vt:lpstr>
      <vt:lpstr>Arial Unicode MS</vt:lpstr>
      <vt:lpstr>Calibri</vt:lpstr>
      <vt:lpstr>Bookman Old Style</vt:lpstr>
      <vt:lpstr>Bioinformatics</vt:lpstr>
      <vt:lpstr>Smart body posture recognition and Guiding system</vt:lpstr>
      <vt:lpstr>Introduction</vt:lpstr>
      <vt:lpstr>PowerPoint 演示文稿</vt:lpstr>
      <vt:lpstr>PowerPoint 演示文稿</vt:lpstr>
      <vt:lpstr>PowerPoint 演示文稿</vt:lpstr>
      <vt:lpstr>Existing method Drawback</vt:lpstr>
      <vt:lpstr>Proposed Method</vt:lpstr>
      <vt:lpstr>Proposed Method</vt:lpstr>
      <vt:lpstr>Objectives</vt:lpstr>
      <vt:lpstr>PowerPoint 演示文稿</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Samarth M Shetty</cp:lastModifiedBy>
  <cp:revision>32</cp:revision>
  <dcterms:created xsi:type="dcterms:W3CDTF">2023-03-16T03:26:00Z</dcterms:created>
  <dcterms:modified xsi:type="dcterms:W3CDTF">2024-10-21T09:27:05Z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691E4C63E87048F793A9307DB4D06B2A_12</vt:lpwstr>
  </property>
  <property fmtid="{D5CDD505-2E9C-101B-9397-08002B2CF9AE}" pid="3" name="KSOProductBuildVer">
    <vt:lpwstr>1033-12.2.0.18607</vt:lpwstr>
  </property>
</Properties>
</file>