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8004C-935B-4F3D-B09C-B1E0C59F8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407963"/>
            <a:ext cx="8637073" cy="4346917"/>
          </a:xfrm>
        </p:spPr>
        <p:txBody>
          <a:bodyPr>
            <a:normAutofit/>
          </a:bodyPr>
          <a:lstStyle/>
          <a:p>
            <a:pPr algn="l"/>
            <a:r>
              <a:rPr lang="fr-FR" sz="4900" dirty="0"/>
              <a:t>Projet L2 informatique</a:t>
            </a:r>
            <a:br>
              <a:rPr lang="fr-FR" dirty="0"/>
            </a:br>
            <a:r>
              <a:rPr lang="fr-FR" sz="2700" b="1" dirty="0">
                <a:solidFill>
                  <a:srgbClr val="0070C0"/>
                </a:solidFill>
              </a:rPr>
              <a:t>Guichet automatique bancaire</a:t>
            </a:r>
            <a:br>
              <a:rPr lang="fr-FR" sz="2700" b="1" dirty="0"/>
            </a:br>
            <a:r>
              <a:rPr lang="fr-FR" sz="2700" b="1" dirty="0">
                <a:solidFill>
                  <a:schemeClr val="tx1"/>
                </a:solidFill>
              </a:rPr>
              <a:t>encadré par </a:t>
            </a:r>
            <a:r>
              <a:rPr lang="fr-FR" sz="2700" b="1" dirty="0"/>
              <a:t>: </a:t>
            </a:r>
            <a:r>
              <a:rPr lang="fr-FR" sz="2700" dirty="0" err="1">
                <a:solidFill>
                  <a:srgbClr val="FF0000"/>
                </a:solidFill>
              </a:rPr>
              <a:t>m.Dragutin</a:t>
            </a:r>
            <a:r>
              <a:rPr lang="fr-FR" sz="2700" dirty="0">
                <a:solidFill>
                  <a:srgbClr val="FF0000"/>
                </a:solidFill>
              </a:rPr>
              <a:t> </a:t>
            </a:r>
            <a:r>
              <a:rPr lang="fr-FR" sz="2700" dirty="0" err="1">
                <a:solidFill>
                  <a:srgbClr val="FF0000"/>
                </a:solidFill>
              </a:rPr>
              <a:t>Jastrebic</a:t>
            </a:r>
            <a:r>
              <a:rPr lang="fr-FR" dirty="0"/>
              <a:t> </a:t>
            </a:r>
            <a:br>
              <a:rPr lang="fr-FR" sz="2700" b="1" dirty="0"/>
            </a:br>
            <a:br>
              <a:rPr lang="fr-FR" sz="2700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BB73D3-5247-41E1-8A3A-AAF4FDA54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2996418"/>
            <a:ext cx="8637072" cy="2560320"/>
          </a:xfrm>
        </p:spPr>
        <p:txBody>
          <a:bodyPr>
            <a:normAutofit fontScale="55000" lnSpcReduction="20000"/>
          </a:bodyPr>
          <a:lstStyle/>
          <a:p>
            <a:r>
              <a:rPr lang="fr-FR" sz="3500" b="1" dirty="0">
                <a:latin typeface="+mj-lt"/>
                <a:ea typeface="+mj-ea"/>
                <a:cs typeface="+mj-cs"/>
              </a:rPr>
              <a:t>Membres du groupe :</a:t>
            </a:r>
          </a:p>
          <a:p>
            <a:pPr algn="l"/>
            <a:r>
              <a:rPr lang="fr-FR" sz="43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fr-FR" sz="43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Bourdjioua</a:t>
            </a:r>
            <a:r>
              <a:rPr lang="fr-FR" sz="43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Sofiane</a:t>
            </a:r>
          </a:p>
          <a:p>
            <a:pPr algn="l"/>
            <a:r>
              <a:rPr lang="fr-FR" sz="43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-Samy </a:t>
            </a:r>
            <a:r>
              <a:rPr lang="fr-FR" sz="43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issaadi</a:t>
            </a:r>
            <a:endParaRPr lang="fr-FR" sz="43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fr-FR" sz="43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-Tiffany </a:t>
            </a:r>
            <a:r>
              <a:rPr lang="fr-FR" sz="43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kwan-teau</a:t>
            </a:r>
            <a:endParaRPr lang="fr-FR" sz="43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fr-FR" sz="43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fr-FR" sz="43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makhoukhene</a:t>
            </a:r>
            <a:r>
              <a:rPr lang="fr-FR" sz="43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3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mohand</a:t>
            </a:r>
            <a:r>
              <a:rPr lang="fr-FR" sz="43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3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oubelkacem</a:t>
            </a:r>
            <a:endParaRPr lang="fr-FR" sz="43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90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5749E-E2CE-F142-95A5-C8FEF3A9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SITE WEB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0C2B-BF63-8844-AFA5-DBFF92EE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web permettra à un administrateur (enregistré sur la base de données)  de se connecter sur celui-ci afin de visualiser toutes les opérations qui seront effectuées par les clients. </a:t>
            </a:r>
          </a:p>
          <a:p>
            <a:r>
              <a:rPr lang="fr-FR" dirty="0"/>
              <a:t>L’administrateur pourra notamment afficher les informations concernant les clients ( tels que le numéro, le nom/prénom, l’adresse…).</a:t>
            </a:r>
          </a:p>
          <a:p>
            <a:r>
              <a:rPr lang="fr-FR" dirty="0"/>
              <a:t>Ce site web sera réalisé à l’aide du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 qui propose des outils utiles à la réalisation  du design de sites web.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06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83C59-83A1-4438-AFE7-2102F7AF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27744"/>
            <a:ext cx="9291215" cy="1049235"/>
          </a:xfrm>
        </p:spPr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04DFF-0B48-41AF-ADAB-A91BF5FD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9" y="956604"/>
            <a:ext cx="10424160" cy="517691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projet fut très bénéfique pour nous. En effet, nous avons put développer une application en travaillant avec Java, et </a:t>
            </a:r>
            <a:r>
              <a:rPr lang="fr-FR" dirty="0" err="1"/>
              <a:t>javaFx</a:t>
            </a:r>
            <a:r>
              <a:rPr lang="fr-FR" dirty="0"/>
              <a:t>, qui est d’ailleurs nouveau pour nous, en plus, de la conception du site web à travers ses langages de programmation.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FR" sz="2800" dirty="0">
                <a:solidFill>
                  <a:srgbClr val="0070C0"/>
                </a:solidFill>
              </a:rPr>
              <a:t>Inconvénients:</a:t>
            </a:r>
          </a:p>
          <a:p>
            <a:pPr marL="0" indent="0">
              <a:buNone/>
            </a:pPr>
            <a:r>
              <a:rPr lang="fr-FR" dirty="0"/>
              <a:t>-Difficulté lors de l’intégration ( ce qui nous a pris beaucoup de temps).</a:t>
            </a:r>
          </a:p>
          <a:p>
            <a:pPr marL="0" indent="0">
              <a:buNone/>
            </a:pPr>
            <a:r>
              <a:rPr lang="fr-FR" sz="2100" dirty="0"/>
              <a:t>-Difficulté pour gérer notre temps.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70C0"/>
                </a:solidFill>
              </a:rPr>
              <a:t>Avantages :</a:t>
            </a:r>
          </a:p>
          <a:p>
            <a:pPr marL="0" indent="0">
              <a:buNone/>
            </a:pPr>
            <a:r>
              <a:rPr lang="fr-FR" dirty="0"/>
              <a:t>-Avoir le sens du travail en équipe.</a:t>
            </a:r>
          </a:p>
          <a:p>
            <a:pPr marL="0" indent="0">
              <a:buNone/>
            </a:pPr>
            <a:r>
              <a:rPr lang="fr-FR" dirty="0"/>
              <a:t>-L’autonomie et la liberté lors des tâches assignées.</a:t>
            </a:r>
          </a:p>
          <a:p>
            <a:pPr marL="0" indent="0">
              <a:buNone/>
            </a:pPr>
            <a:r>
              <a:rPr lang="fr-FR"/>
              <a:t>-</a:t>
            </a:r>
            <a:r>
              <a:rPr lang="fr-FR" dirty="0"/>
              <a:t>Apprendre de nouveau langages de programmations, et approfondir nos connaissances sur ce déjà vus.</a:t>
            </a:r>
          </a:p>
        </p:txBody>
      </p:sp>
    </p:spTree>
    <p:extLst>
      <p:ext uri="{BB962C8B-B14F-4D97-AF65-F5344CB8AC3E}">
        <p14:creationId xmlns:p14="http://schemas.microsoft.com/office/powerpoint/2010/main" val="35015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CF430-EF2C-4FEF-865C-70A97A8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Le plan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468EA-2F93-49FA-9A07-56C3E530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53754"/>
            <a:ext cx="9291215" cy="419972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3600" dirty="0"/>
              <a:t>Introduction.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Interface graphique.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La centrale et BDD.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Sécurité et </a:t>
            </a:r>
            <a:r>
              <a:rPr lang="fr-FR" sz="3600" dirty="0" err="1"/>
              <a:t>SmartCard</a:t>
            </a:r>
            <a:r>
              <a:rPr lang="fr-FR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Le site web.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Conclusion.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0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D1D1E-51DD-4E2E-87C9-14F6A14D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0678"/>
            <a:ext cx="9291215" cy="1153552"/>
          </a:xfrm>
        </p:spPr>
        <p:txBody>
          <a:bodyPr/>
          <a:lstStyle/>
          <a:p>
            <a:r>
              <a:rPr lang="fr-FR" sz="5400" dirty="0"/>
              <a:t>Introduction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0FA0B3-B835-4411-8DEB-8741EB3CF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111348"/>
            <a:ext cx="9291215" cy="6147581"/>
          </a:xfrm>
        </p:spPr>
        <p:txBody>
          <a:bodyPr>
            <a:normAutofit fontScale="47500" lnSpcReduction="20000"/>
          </a:bodyPr>
          <a:lstStyle/>
          <a:p>
            <a:r>
              <a:rPr lang="fr-FR" sz="5100" dirty="0">
                <a:solidFill>
                  <a:srgbClr val="0070C0"/>
                </a:solidFill>
              </a:rPr>
              <a:t>Objectifs attendus </a:t>
            </a:r>
            <a:r>
              <a:rPr lang="fr-FR" sz="28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4200" dirty="0"/>
              <a:t>Développer un distributeur automatique bancaire (GAB) , qui offre toutes les commodités et les fonctionnalités; du retrait et du dépôt d’argent à la consultation du solde, et l’impression du RIB et de l’historique des opérations.</a:t>
            </a:r>
          </a:p>
          <a:p>
            <a:r>
              <a:rPr lang="fr-FR" sz="5100" dirty="0">
                <a:solidFill>
                  <a:srgbClr val="0070C0"/>
                </a:solidFill>
              </a:rPr>
              <a:t>Méthodes utilisées :  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70C0"/>
                </a:solidFill>
              </a:rPr>
              <a:t>	</a:t>
            </a:r>
            <a:r>
              <a:rPr lang="fr-FR" sz="4300" dirty="0"/>
              <a:t>Le travail fut partagé entre les différents membres du groupe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300" dirty="0"/>
              <a:t>Programmé la centrale pour traiter des requêtes (BDD y compris)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300" dirty="0"/>
              <a:t>Hacher  le code secret  en deux fois en utilisant MD5 et  SHA-256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300" dirty="0"/>
              <a:t>Concevoir l’interface graphique , et programmer ses Controller, qui permettent de tester le GAB.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300" dirty="0"/>
              <a:t>Concevoir un site web qui permet de répertorier les clients et leurs informations. 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277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1EF27-58C0-4FD1-920D-8A6957F7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 Interface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F48CA-350C-459E-9EAC-37271B4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853753"/>
            <a:ext cx="11226018" cy="41997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-</a:t>
            </a:r>
            <a:r>
              <a:rPr lang="fr-FR" sz="2800" dirty="0" err="1">
                <a:solidFill>
                  <a:srgbClr val="0070C0"/>
                </a:solidFill>
              </a:rPr>
              <a:t>SceneBuilder</a:t>
            </a:r>
            <a:r>
              <a:rPr lang="fr-FR" sz="2800" dirty="0">
                <a:solidFill>
                  <a:srgbClr val="0070C0"/>
                </a:solidFill>
              </a:rPr>
              <a:t> :</a:t>
            </a:r>
          </a:p>
          <a:p>
            <a:pPr marL="0" indent="0">
              <a:buNone/>
            </a:pPr>
            <a:r>
              <a:rPr lang="fr-FR" sz="2800" dirty="0"/>
              <a:t>est un outil interactif de conception d'interface </a:t>
            </a:r>
          </a:p>
          <a:p>
            <a:pPr marL="0" indent="0">
              <a:buNone/>
            </a:pPr>
            <a:r>
              <a:rPr lang="fr-FR" sz="2800" dirty="0"/>
              <a:t>graphique pour </a:t>
            </a:r>
            <a:r>
              <a:rPr lang="fr-FR" sz="2800" dirty="0" err="1"/>
              <a:t>JavaFX</a:t>
            </a:r>
            <a:r>
              <a:rPr lang="fr-FR" sz="2800" dirty="0"/>
              <a:t>. Il permet de créer </a:t>
            </a:r>
          </a:p>
          <a:p>
            <a:pPr marL="0" indent="0">
              <a:buNone/>
            </a:pPr>
            <a:r>
              <a:rPr lang="fr-FR" sz="2800" dirty="0"/>
              <a:t>des interfaces utilisateurs rapidement et sans </a:t>
            </a:r>
          </a:p>
          <a:p>
            <a:pPr marL="0" indent="0">
              <a:buNone/>
            </a:pPr>
            <a:r>
              <a:rPr lang="fr-FR" sz="2800" dirty="0"/>
              <a:t>avoir besoin de coder: il en résulte des fichiers </a:t>
            </a:r>
          </a:p>
          <a:p>
            <a:pPr marL="0" indent="0">
              <a:buNone/>
            </a:pPr>
            <a:r>
              <a:rPr lang="fr-FR" sz="2800" dirty="0"/>
              <a:t>au format XML qui sont ensuite chargés par le </a:t>
            </a:r>
          </a:p>
          <a:p>
            <a:pPr marL="0" indent="0">
              <a:buNone/>
            </a:pPr>
            <a:r>
              <a:rPr lang="fr-FR" sz="2800" dirty="0"/>
              <a:t>programme pour afficher une interface graphique à</a:t>
            </a:r>
          </a:p>
          <a:p>
            <a:pPr marL="0" indent="0">
              <a:buNone/>
            </a:pPr>
            <a:r>
              <a:rPr lang="fr-FR" sz="2800" dirty="0"/>
              <a:t> ses utilisateurs.</a:t>
            </a:r>
            <a:endParaRPr lang="fr-FR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4" name="Image 3" descr="SceneBuilderLogo">
            <a:extLst>
              <a:ext uri="{FF2B5EF4-FFF2-40B4-BE49-F238E27FC236}">
                <a16:creationId xmlns:a16="http://schemas.microsoft.com/office/drawing/2014/main" id="{F24EAAC0-AB0C-4421-993E-FF81479A42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71" y="1961303"/>
            <a:ext cx="4706257" cy="379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D6FD9-22C0-48AF-A5DE-46AF16C4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78" y="279901"/>
            <a:ext cx="9853925" cy="620431"/>
          </a:xfrm>
        </p:spPr>
        <p:txBody>
          <a:bodyPr/>
          <a:lstStyle/>
          <a:p>
            <a:r>
              <a:rPr lang="fr-FR" dirty="0"/>
              <a:t>Exemple de l’application de </a:t>
            </a:r>
            <a:r>
              <a:rPr lang="fr-FR" dirty="0" err="1"/>
              <a:t>scenebuilder</a:t>
            </a:r>
            <a:r>
              <a:rPr lang="fr-FR" dirty="0"/>
              <a:t>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F59C4E-05CA-49C6-809E-0110018FF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" y="900332"/>
            <a:ext cx="11113477" cy="5153149"/>
          </a:xfrm>
        </p:spPr>
      </p:pic>
    </p:spTree>
    <p:extLst>
      <p:ext uri="{BB962C8B-B14F-4D97-AF65-F5344CB8AC3E}">
        <p14:creationId xmlns:p14="http://schemas.microsoft.com/office/powerpoint/2010/main" val="323449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3F6FF-B0C9-49F7-BCD2-29B784A8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019EA-AC14-4FD6-B9FF-C49660C9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La base de données est un module essentiel pour sauvegarder les informations dont on a besoin. Dans notre cas on a créé deux bases de données avec  leurs tables </a:t>
            </a:r>
            <a:r>
              <a:rPr lang="fr-FR" dirty="0" err="1"/>
              <a:t>respectvives</a:t>
            </a:r>
            <a:r>
              <a:rPr lang="fr-FR" dirty="0"/>
              <a:t>: </a:t>
            </a:r>
          </a:p>
          <a:p>
            <a:pPr lvl="0"/>
            <a:r>
              <a:rPr lang="fr-FR" dirty="0" err="1"/>
              <a:t>Bdd_Interne</a:t>
            </a:r>
            <a:endParaRPr lang="fr-FR" dirty="0"/>
          </a:p>
          <a:p>
            <a:pPr lvl="1"/>
            <a:r>
              <a:rPr lang="fr-FR" dirty="0"/>
              <a:t>Client	-Carte	-Compte 	-Opérations	    -Login		</a:t>
            </a:r>
          </a:p>
          <a:p>
            <a:pPr lvl="0"/>
            <a:r>
              <a:rPr lang="fr-FR" dirty="0" err="1"/>
              <a:t>Bdd_Externe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Client	-Carte	-Compte 	-Opérations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25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272F1-C8B2-4502-8BBA-B9769D0C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BB922-4A25-4C99-83AE-E6129D6E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Le module Centrale sert à interroger la base de données et renvoyer le résultat pour interagir avec les demandes de l’interface graphique. </a:t>
            </a:r>
          </a:p>
          <a:p>
            <a:pPr lvl="0"/>
            <a:r>
              <a:rPr lang="fr-FR" dirty="0"/>
              <a:t>Cette classe contient les méthodes suivantes :</a:t>
            </a:r>
          </a:p>
          <a:p>
            <a:pPr lvl="1"/>
            <a:r>
              <a:rPr lang="fr-FR" dirty="0" err="1"/>
              <a:t>getSolde</a:t>
            </a:r>
            <a:r>
              <a:rPr lang="fr-FR" dirty="0"/>
              <a:t>		</a:t>
            </a:r>
            <a:r>
              <a:rPr lang="fr-FR" dirty="0" err="1"/>
              <a:t>isExist</a:t>
            </a:r>
            <a:r>
              <a:rPr lang="fr-FR" dirty="0"/>
              <a:t>		</a:t>
            </a:r>
            <a:r>
              <a:rPr lang="fr-FR" dirty="0" err="1"/>
              <a:t>isValide</a:t>
            </a:r>
            <a:r>
              <a:rPr lang="fr-FR" dirty="0"/>
              <a:t>		</a:t>
            </a:r>
            <a:r>
              <a:rPr lang="fr-FR" dirty="0" err="1"/>
              <a:t>operation</a:t>
            </a:r>
            <a:r>
              <a:rPr lang="fr-FR" dirty="0"/>
              <a:t>		</a:t>
            </a:r>
            <a:r>
              <a:rPr lang="fr-FR" dirty="0" err="1"/>
              <a:t>getCode</a:t>
            </a:r>
            <a:r>
              <a:rPr lang="fr-FR" dirty="0"/>
              <a:t>	</a:t>
            </a:r>
            <a:r>
              <a:rPr lang="fr-FR" dirty="0" err="1"/>
              <a:t>getSeuil</a:t>
            </a:r>
            <a:r>
              <a:rPr lang="fr-FR" dirty="0"/>
              <a:t>		 </a:t>
            </a:r>
            <a:r>
              <a:rPr lang="fr-FR" dirty="0" err="1"/>
              <a:t>getSeuilHebdo</a:t>
            </a:r>
            <a:r>
              <a:rPr lang="fr-FR" dirty="0"/>
              <a:t> 	</a:t>
            </a:r>
            <a:r>
              <a:rPr lang="fr-FR" dirty="0" err="1"/>
              <a:t>getSeuilQuot</a:t>
            </a:r>
            <a:r>
              <a:rPr lang="fr-FR" dirty="0"/>
              <a:t>		</a:t>
            </a:r>
            <a:r>
              <a:rPr lang="fr-FR" dirty="0" err="1"/>
              <a:t>getRib</a:t>
            </a:r>
            <a:r>
              <a:rPr lang="fr-FR" dirty="0"/>
              <a:t>		</a:t>
            </a:r>
            <a:r>
              <a:rPr lang="fr-FR" dirty="0" err="1"/>
              <a:t>getHistorique</a:t>
            </a:r>
            <a:r>
              <a:rPr lang="fr-FR" dirty="0"/>
              <a:t> 	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38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3ECC7B2-832F-4A93-BA9E-26ED0C6D5F78}"/>
              </a:ext>
            </a:extLst>
          </p:cNvPr>
          <p:cNvSpPr txBox="1"/>
          <p:nvPr/>
        </p:nvSpPr>
        <p:spPr>
          <a:xfrm>
            <a:off x="1450560" y="351692"/>
            <a:ext cx="9290880" cy="12660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3200" b="0" strike="noStrike" cap="all" spc="-1" dirty="0">
                <a:solidFill>
                  <a:srgbClr val="FB8C29"/>
                </a:solidFill>
                <a:latin typeface="Rockwell"/>
              </a:rPr>
              <a:t>SÉCURITÉ Et smartcard</a:t>
            </a:r>
            <a:endParaRPr lang="en-US" sz="3200" b="0" strike="noStrike" spc="-1" dirty="0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774466BE-2F17-4DB2-849D-0542F9ACCF16}"/>
              </a:ext>
            </a:extLst>
          </p:cNvPr>
          <p:cNvSpPr txBox="1"/>
          <p:nvPr/>
        </p:nvSpPr>
        <p:spPr>
          <a:xfrm>
            <a:off x="1450560" y="1617785"/>
            <a:ext cx="9290880" cy="41418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B8C29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Le module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Sécurité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sert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à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hacher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le code secret qui sera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enregistrer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en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MD5 dans la base de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données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, et de faire du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salage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(Code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en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MD5+ La date du jour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en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SHA-256) et de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fournir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une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comparaison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entre le Code secret taper par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l’utilisateur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et le code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haché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dans La BDD.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B8C29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Cette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classe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contient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les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méthodes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suivantes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: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B8C29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FFFFFF"/>
                </a:solidFill>
                <a:latin typeface="Rockwell"/>
              </a:rPr>
              <a:t>ByteToHex</a:t>
            </a:r>
            <a:r>
              <a:rPr lang="en-US" b="0" strike="noStrike" spc="-1" dirty="0">
                <a:solidFill>
                  <a:srgbClr val="FFFFFF"/>
                </a:solidFill>
                <a:latin typeface="Rockwell"/>
              </a:rPr>
              <a:t>		  		SHA 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B8C29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latin typeface="Rockwell"/>
              </a:rPr>
              <a:t>MD5 				 </a:t>
            </a:r>
            <a:r>
              <a:rPr lang="en-US" b="0" strike="noStrike" spc="-1" dirty="0" err="1">
                <a:solidFill>
                  <a:srgbClr val="FFFFFF"/>
                </a:solidFill>
                <a:latin typeface="Rockwell"/>
              </a:rPr>
              <a:t>ajd</a:t>
            </a:r>
            <a:r>
              <a:rPr lang="en-US" b="0" strike="noStrike" spc="-1" dirty="0">
                <a:solidFill>
                  <a:srgbClr val="FFFFFF"/>
                </a:solidFill>
                <a:latin typeface="Rockwell"/>
              </a:rPr>
              <a:t> 	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FB8C29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FFFFFF"/>
                </a:solidFill>
                <a:latin typeface="Rockwell"/>
              </a:rPr>
              <a:t>egal</a:t>
            </a:r>
            <a:r>
              <a:rPr lang="en-US" b="0" strike="noStrike" spc="-1" dirty="0">
                <a:solidFill>
                  <a:srgbClr val="FFFFFF"/>
                </a:solidFill>
                <a:latin typeface="Rockwel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9250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43AF76A9-00C8-4AF9-B7C8-CF463523DB97}"/>
              </a:ext>
            </a:extLst>
          </p:cNvPr>
          <p:cNvSpPr txBox="1"/>
          <p:nvPr/>
        </p:nvSpPr>
        <p:spPr>
          <a:xfrm>
            <a:off x="1450560" y="1098360"/>
            <a:ext cx="9290880" cy="101728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FB8C29"/>
                </a:solidFill>
                <a:latin typeface="Rockwell"/>
              </a:rPr>
              <a:t>SÉCURITÉ Et smartcard</a:t>
            </a:r>
            <a:endParaRPr lang="en-US" sz="32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C050F0F0-D31E-43F1-94F5-E28721A6432D}"/>
              </a:ext>
            </a:extLst>
          </p:cNvPr>
          <p:cNvSpPr txBox="1"/>
          <p:nvPr/>
        </p:nvSpPr>
        <p:spPr>
          <a:xfrm>
            <a:off x="1450560" y="2309400"/>
            <a:ext cx="9290880" cy="33458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B8C29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Le module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SmartCard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sert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à connecter le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lecteur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de carte et à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récuperer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une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chaîne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de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caractère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qui sera le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numéro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de la carte.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B8C29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Cette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classe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contient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les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méthodes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Rockwell"/>
              </a:rPr>
              <a:t>suivantes</a:t>
            </a:r>
            <a:r>
              <a:rPr lang="en-US" sz="2000" b="0" strike="noStrike" spc="-1" dirty="0">
                <a:solidFill>
                  <a:srgbClr val="FFFFFF"/>
                </a:solidFill>
                <a:latin typeface="Rockwell"/>
              </a:rPr>
              <a:t> :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B8C29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FFFFFF"/>
                </a:solidFill>
                <a:latin typeface="Rockwell"/>
              </a:rPr>
              <a:t>SmartCard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</a:rPr>
              <a:t>		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  <a:ea typeface="Noto Sans CJK SC Regular"/>
              </a:rPr>
              <a:t>         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Rockwell"/>
                <a:ea typeface="Noto Sans CJK SC Regular"/>
              </a:rPr>
              <a:t>getNumCarte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  <a:ea typeface="Noto Sans CJK SC Regular"/>
              </a:rPr>
              <a:t>	 		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</a:rPr>
              <a:t>	  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FB8C29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FFFFFF"/>
                </a:solidFill>
                <a:latin typeface="Rockwell"/>
              </a:rPr>
              <a:t>attendreCarteIN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</a:rPr>
              <a:t>         	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Rockwell"/>
              </a:rPr>
              <a:t>attendreCarteOUT</a:t>
            </a:r>
            <a:r>
              <a:rPr lang="en-US" sz="1800" b="0" strike="noStrike" spc="-1" dirty="0">
                <a:solidFill>
                  <a:srgbClr val="FFFFFF"/>
                </a:solidFill>
                <a:latin typeface="Rockwell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49855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345</TotalTime>
  <Words>480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Rockwell</vt:lpstr>
      <vt:lpstr>Galerie</vt:lpstr>
      <vt:lpstr>Projet L2 informatique Guichet automatique bancaire encadré par : m.Dragutin Jastrebic    </vt:lpstr>
      <vt:lpstr>Le plan :</vt:lpstr>
      <vt:lpstr>Introduction :</vt:lpstr>
      <vt:lpstr>3- Interface graphique</vt:lpstr>
      <vt:lpstr>Exemple de l’application de scenebuilder :</vt:lpstr>
      <vt:lpstr>Base de données</vt:lpstr>
      <vt:lpstr>Centrale</vt:lpstr>
      <vt:lpstr>Présentation PowerPoint</vt:lpstr>
      <vt:lpstr>Présentation PowerPoint</vt:lpstr>
      <vt:lpstr>Le SITE WEB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L2 informatique Guichet automatique bancaire encadré par : m.Dragutin Jastrebic</dc:title>
  <dc:creator>admin</dc:creator>
  <cp:lastModifiedBy>admin</cp:lastModifiedBy>
  <cp:revision>43</cp:revision>
  <dcterms:created xsi:type="dcterms:W3CDTF">2019-04-09T11:42:34Z</dcterms:created>
  <dcterms:modified xsi:type="dcterms:W3CDTF">2019-04-11T16:46:52Z</dcterms:modified>
</cp:coreProperties>
</file>