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80" r:id="rId3"/>
    <p:sldId id="257" r:id="rId4"/>
    <p:sldId id="258" r:id="rId5"/>
    <p:sldId id="259" r:id="rId6"/>
    <p:sldId id="260" r:id="rId7"/>
    <p:sldId id="261" r:id="rId8"/>
    <p:sldId id="262" r:id="rId9"/>
    <p:sldId id="263" r:id="rId10"/>
    <p:sldId id="264" r:id="rId11"/>
    <p:sldId id="265" r:id="rId12"/>
    <p:sldId id="266" r:id="rId13"/>
    <p:sldId id="269" r:id="rId14"/>
    <p:sldId id="270" r:id="rId15"/>
    <p:sldId id="271" r:id="rId16"/>
    <p:sldId id="272" r:id="rId17"/>
    <p:sldId id="274" r:id="rId18"/>
    <p:sldId id="273" r:id="rId19"/>
    <p:sldId id="275" r:id="rId20"/>
    <p:sldId id="276" r:id="rId21"/>
    <p:sldId id="277" r:id="rId22"/>
    <p:sldId id="278" r:id="rId23"/>
    <p:sldId id="279" r:id="rId24"/>
    <p:sldId id="26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824B303-E85E-4EE9-BC88-9F6DCA18ABC5}">
          <p14:sldIdLst>
            <p14:sldId id="256"/>
            <p14:sldId id="280"/>
            <p14:sldId id="257"/>
            <p14:sldId id="258"/>
            <p14:sldId id="259"/>
            <p14:sldId id="260"/>
            <p14:sldId id="261"/>
            <p14:sldId id="262"/>
            <p14:sldId id="263"/>
            <p14:sldId id="264"/>
            <p14:sldId id="265"/>
            <p14:sldId id="266"/>
            <p14:sldId id="269"/>
            <p14:sldId id="270"/>
            <p14:sldId id="271"/>
            <p14:sldId id="272"/>
            <p14:sldId id="274"/>
            <p14:sldId id="273"/>
            <p14:sldId id="275"/>
            <p14:sldId id="276"/>
            <p14:sldId id="277"/>
            <p14:sldId id="278"/>
            <p14:sldId id="279"/>
            <p14:sldId id="267"/>
          </p14:sldIdLst>
        </p14:section>
        <p14:section name="Untitled Section" id="{C6E96D91-BFB9-4986-8292-834776E24585}">
          <p14:sldIdLst/>
        </p14:section>
        <p14:section name="Untitled Section" id="{5476E3DC-A7B4-4DDD-B8AE-7BF50957B9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25373-99F6-47D1-AFDB-6CCCFB2DFE9F}" type="datetimeFigureOut">
              <a:rPr lang="en-US" smtClean="0"/>
              <a:t>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BFB5A5-AC46-4B5C-A204-8A43F4D4454E}" type="slidenum">
              <a:rPr lang="en-US" smtClean="0"/>
              <a:t>‹#›</a:t>
            </a:fld>
            <a:endParaRPr lang="en-US"/>
          </a:p>
        </p:txBody>
      </p:sp>
    </p:spTree>
    <p:extLst>
      <p:ext uri="{BB962C8B-B14F-4D97-AF65-F5344CB8AC3E}">
        <p14:creationId xmlns:p14="http://schemas.microsoft.com/office/powerpoint/2010/main" val="2879509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FAA53C3B-3CFD-49B2-B1AB-3F5378034169}" type="datetime1">
              <a:rPr lang="en-US" smtClean="0"/>
              <a:t>1/2/2022</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4C9FAC0-156B-406F-825D-F8874686FBEF}"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0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1D24E2-5693-4E51-9049-B3785BA70464}" type="datetime1">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9FAC0-156B-406F-825D-F8874686FBEF}" type="slidenum">
              <a:rPr lang="en-US" smtClean="0"/>
              <a:t>‹#›</a:t>
            </a:fld>
            <a:endParaRPr lang="en-US"/>
          </a:p>
        </p:txBody>
      </p:sp>
    </p:spTree>
    <p:extLst>
      <p:ext uri="{BB962C8B-B14F-4D97-AF65-F5344CB8AC3E}">
        <p14:creationId xmlns:p14="http://schemas.microsoft.com/office/powerpoint/2010/main" val="178313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A2EE6-3C71-4A8A-8527-EA638E5D7FF7}" type="datetime1">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9FAC0-156B-406F-825D-F8874686FBEF}" type="slidenum">
              <a:rPr lang="en-US" smtClean="0"/>
              <a:t>‹#›</a:t>
            </a:fld>
            <a:endParaRPr lang="en-US"/>
          </a:p>
        </p:txBody>
      </p:sp>
    </p:spTree>
    <p:extLst>
      <p:ext uri="{BB962C8B-B14F-4D97-AF65-F5344CB8AC3E}">
        <p14:creationId xmlns:p14="http://schemas.microsoft.com/office/powerpoint/2010/main" val="1996942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91AE3B-A6A7-4664-BA40-EAAB11B19E85}" type="datetime1">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9FAC0-156B-406F-825D-F8874686FBEF}" type="slidenum">
              <a:rPr lang="en-US" smtClean="0"/>
              <a:t>‹#›</a:t>
            </a:fld>
            <a:endParaRPr lang="en-US"/>
          </a:p>
        </p:txBody>
      </p:sp>
    </p:spTree>
    <p:extLst>
      <p:ext uri="{BB962C8B-B14F-4D97-AF65-F5344CB8AC3E}">
        <p14:creationId xmlns:p14="http://schemas.microsoft.com/office/powerpoint/2010/main" val="1974755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5EE19D-8ADC-49A6-8DD9-572EC2A70CAB}" type="datetime1">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9FAC0-156B-406F-825D-F8874686FBEF}"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084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6A438A-42B6-4807-9129-D2D398DD57F0}" type="datetime1">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9FAC0-156B-406F-825D-F8874686FBEF}" type="slidenum">
              <a:rPr lang="en-US" smtClean="0"/>
              <a:t>‹#›</a:t>
            </a:fld>
            <a:endParaRPr lang="en-US"/>
          </a:p>
        </p:txBody>
      </p:sp>
    </p:spTree>
    <p:extLst>
      <p:ext uri="{BB962C8B-B14F-4D97-AF65-F5344CB8AC3E}">
        <p14:creationId xmlns:p14="http://schemas.microsoft.com/office/powerpoint/2010/main" val="3003361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D12EFE-F238-418A-8A0C-B56BB9D74C0D}" type="datetime1">
              <a:rPr lang="en-US" smtClean="0"/>
              <a:t>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C9FAC0-156B-406F-825D-F8874686FBEF}" type="slidenum">
              <a:rPr lang="en-US" smtClean="0"/>
              <a:t>‹#›</a:t>
            </a:fld>
            <a:endParaRPr lang="en-US"/>
          </a:p>
        </p:txBody>
      </p:sp>
    </p:spTree>
    <p:extLst>
      <p:ext uri="{BB962C8B-B14F-4D97-AF65-F5344CB8AC3E}">
        <p14:creationId xmlns:p14="http://schemas.microsoft.com/office/powerpoint/2010/main" val="3812258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6A9870-1AFE-4C5C-B90C-7EC2E87333DB}" type="datetime1">
              <a:rPr lang="en-US" smtClean="0"/>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C9FAC0-156B-406F-825D-F8874686FBEF}" type="slidenum">
              <a:rPr lang="en-US" smtClean="0"/>
              <a:t>‹#›</a:t>
            </a:fld>
            <a:endParaRPr lang="en-US"/>
          </a:p>
        </p:txBody>
      </p:sp>
    </p:spTree>
    <p:extLst>
      <p:ext uri="{BB962C8B-B14F-4D97-AF65-F5344CB8AC3E}">
        <p14:creationId xmlns:p14="http://schemas.microsoft.com/office/powerpoint/2010/main" val="475879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463CB-4FA6-4571-8036-AAB7F85FE6B1}" type="datetime1">
              <a:rPr lang="en-US" smtClean="0"/>
              <a:t>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C9FAC0-156B-406F-825D-F8874686FBEF}" type="slidenum">
              <a:rPr lang="en-US" smtClean="0"/>
              <a:t>‹#›</a:t>
            </a:fld>
            <a:endParaRPr lang="en-US"/>
          </a:p>
        </p:txBody>
      </p:sp>
    </p:spTree>
    <p:extLst>
      <p:ext uri="{BB962C8B-B14F-4D97-AF65-F5344CB8AC3E}">
        <p14:creationId xmlns:p14="http://schemas.microsoft.com/office/powerpoint/2010/main" val="3642416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DB5A18-7BBB-463D-B671-E72FD3D82701}" type="datetime1">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9FAC0-156B-406F-825D-F8874686FBEF}" type="slidenum">
              <a:rPr lang="en-US" smtClean="0"/>
              <a:t>‹#›</a:t>
            </a:fld>
            <a:endParaRPr lang="en-US"/>
          </a:p>
        </p:txBody>
      </p:sp>
    </p:spTree>
    <p:extLst>
      <p:ext uri="{BB962C8B-B14F-4D97-AF65-F5344CB8AC3E}">
        <p14:creationId xmlns:p14="http://schemas.microsoft.com/office/powerpoint/2010/main" val="4284310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1917A7-217A-40AC-AE00-6D3802E80341}" type="datetime1">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9FAC0-156B-406F-825D-F8874686FBEF}" type="slidenum">
              <a:rPr lang="en-US" smtClean="0"/>
              <a:t>‹#›</a:t>
            </a:fld>
            <a:endParaRPr lang="en-US"/>
          </a:p>
        </p:txBody>
      </p:sp>
    </p:spTree>
    <p:extLst>
      <p:ext uri="{BB962C8B-B14F-4D97-AF65-F5344CB8AC3E}">
        <p14:creationId xmlns:p14="http://schemas.microsoft.com/office/powerpoint/2010/main" val="1200857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03A0FDAA-3536-49B0-B92D-A743C0A6D074}" type="datetime1">
              <a:rPr lang="en-US" smtClean="0"/>
              <a:t>1/2/2022</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C4C9FAC0-156B-406F-825D-F8874686FBEF}" type="slidenum">
              <a:rPr lang="en-US" smtClean="0"/>
              <a:t>‹#›</a:t>
            </a:fld>
            <a:endParaRPr lang="en-US"/>
          </a:p>
        </p:txBody>
      </p:sp>
    </p:spTree>
    <p:extLst>
      <p:ext uri="{BB962C8B-B14F-4D97-AF65-F5344CB8AC3E}">
        <p14:creationId xmlns:p14="http://schemas.microsoft.com/office/powerpoint/2010/main" val="11313890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CA3F1-E62E-47DD-94D0-D54753B0C4BE}"/>
              </a:ext>
            </a:extLst>
          </p:cNvPr>
          <p:cNvSpPr>
            <a:spLocks noGrp="1"/>
          </p:cNvSpPr>
          <p:nvPr>
            <p:ph type="ctrTitle"/>
          </p:nvPr>
        </p:nvSpPr>
        <p:spPr/>
        <p:txBody>
          <a:bodyPr>
            <a:normAutofit/>
          </a:bodyPr>
          <a:lstStyle/>
          <a:p>
            <a:pPr marL="571500" indent="-571500">
              <a:buFont typeface="Wingdings" panose="05000000000000000000" pitchFamily="2" charset="2"/>
              <a:buChar char="v"/>
            </a:pPr>
            <a:r>
              <a:rPr lang="en-US" sz="4800" dirty="0"/>
              <a:t>Home automation to save energy</a:t>
            </a:r>
          </a:p>
        </p:txBody>
      </p:sp>
      <p:sp>
        <p:nvSpPr>
          <p:cNvPr id="4" name="Subtitle 3">
            <a:extLst>
              <a:ext uri="{FF2B5EF4-FFF2-40B4-BE49-F238E27FC236}">
                <a16:creationId xmlns:a16="http://schemas.microsoft.com/office/drawing/2014/main" id="{E31895B0-17D5-4B04-BFF1-6F23C3CFB6BC}"/>
              </a:ext>
            </a:extLst>
          </p:cNvPr>
          <p:cNvSpPr>
            <a:spLocks noGrp="1"/>
          </p:cNvSpPr>
          <p:nvPr>
            <p:ph type="subTitle" idx="1"/>
          </p:nvPr>
        </p:nvSpPr>
        <p:spPr/>
        <p:txBody>
          <a:bodyPr/>
          <a:lstStyle/>
          <a:p>
            <a:r>
              <a:rPr lang="en-US" dirty="0"/>
              <a:t>Smart home</a:t>
            </a:r>
          </a:p>
          <a:p>
            <a:r>
              <a:rPr lang="en-US" dirty="0"/>
              <a:t> </a:t>
            </a:r>
          </a:p>
        </p:txBody>
      </p:sp>
    </p:spTree>
    <p:extLst>
      <p:ext uri="{BB962C8B-B14F-4D97-AF65-F5344CB8AC3E}">
        <p14:creationId xmlns:p14="http://schemas.microsoft.com/office/powerpoint/2010/main" val="5681063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9274-C9A2-419D-B05F-BDCD46C743A0}"/>
              </a:ext>
            </a:extLst>
          </p:cNvPr>
          <p:cNvSpPr>
            <a:spLocks noGrp="1"/>
          </p:cNvSpPr>
          <p:nvPr>
            <p:ph type="title"/>
          </p:nvPr>
        </p:nvSpPr>
        <p:spPr/>
        <p:txBody>
          <a:bodyPr/>
          <a:lstStyle/>
          <a:p>
            <a:r>
              <a:rPr lang="en-US" dirty="0"/>
              <a:t>disadvantages of home automation system</a:t>
            </a:r>
          </a:p>
        </p:txBody>
      </p:sp>
      <p:sp>
        <p:nvSpPr>
          <p:cNvPr id="3" name="Content Placeholder 2">
            <a:extLst>
              <a:ext uri="{FF2B5EF4-FFF2-40B4-BE49-F238E27FC236}">
                <a16:creationId xmlns:a16="http://schemas.microsoft.com/office/drawing/2014/main" id="{61A2B75C-82FF-4F19-96FE-31DBD4E3E275}"/>
              </a:ext>
            </a:extLst>
          </p:cNvPr>
          <p:cNvSpPr>
            <a:spLocks noGrp="1"/>
          </p:cNvSpPr>
          <p:nvPr>
            <p:ph idx="1"/>
          </p:nvPr>
        </p:nvSpPr>
        <p:spPr/>
        <p:txBody>
          <a:bodyPr>
            <a:normAutofit/>
          </a:bodyPr>
          <a:lstStyle/>
          <a:p>
            <a:pPr algn="just"/>
            <a:r>
              <a:rPr lang="en-US" b="1" dirty="0"/>
              <a:t>Reliable internet connection is crucial</a:t>
            </a:r>
            <a:r>
              <a:rPr lang="en-US" b="1" dirty="0" smtClean="0"/>
              <a:t>:</a:t>
            </a:r>
            <a:endParaRPr lang="ar-EG" b="1" dirty="0" smtClean="0"/>
          </a:p>
          <a:p>
            <a:pPr marL="45720" indent="0" algn="just">
              <a:buNone/>
            </a:pPr>
            <a:r>
              <a:rPr lang="en-US" dirty="0" smtClean="0"/>
              <a:t>Another </a:t>
            </a:r>
            <a:r>
              <a:rPr lang="en-US" dirty="0"/>
              <a:t>downside of smart homes is that they need a reliable internet connection to work properly.</a:t>
            </a:r>
          </a:p>
          <a:p>
            <a:pPr algn="just"/>
            <a:r>
              <a:rPr lang="en-US" b="1" dirty="0"/>
              <a:t>Security issues : </a:t>
            </a:r>
            <a:endParaRPr lang="ar-EG" b="1" dirty="0" smtClean="0"/>
          </a:p>
          <a:p>
            <a:pPr marL="45720" indent="0" algn="just">
              <a:buNone/>
            </a:pPr>
            <a:r>
              <a:rPr lang="en-US" dirty="0" smtClean="0"/>
              <a:t>there </a:t>
            </a:r>
            <a:r>
              <a:rPr lang="en-US" dirty="0"/>
              <a:t>might also be some security issues associated with smart home technologies.</a:t>
            </a:r>
          </a:p>
          <a:p>
            <a:pPr marL="45720" indent="0" algn="just">
              <a:buNone/>
            </a:pPr>
            <a:r>
              <a:rPr lang="en-US" dirty="0"/>
              <a:t>for example, burglars could hack into your smart home system and open the lock in order to get access to your home.</a:t>
            </a:r>
          </a:p>
          <a:p>
            <a:pPr marL="45720" indent="0" algn="just">
              <a:buNone/>
            </a:pPr>
            <a:r>
              <a:rPr lang="en-US" dirty="0"/>
              <a:t>moreover, hackers may also steal your data</a:t>
            </a:r>
          </a:p>
        </p:txBody>
      </p:sp>
    </p:spTree>
    <p:extLst>
      <p:ext uri="{BB962C8B-B14F-4D97-AF65-F5344CB8AC3E}">
        <p14:creationId xmlns:p14="http://schemas.microsoft.com/office/powerpoint/2010/main" val="4132160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9A8F-ED99-409E-8352-13B2736AAD74}"/>
              </a:ext>
            </a:extLst>
          </p:cNvPr>
          <p:cNvSpPr>
            <a:spLocks noGrp="1"/>
          </p:cNvSpPr>
          <p:nvPr>
            <p:ph type="title"/>
          </p:nvPr>
        </p:nvSpPr>
        <p:spPr/>
        <p:txBody>
          <a:bodyPr/>
          <a:lstStyle/>
          <a:p>
            <a:r>
              <a:rPr lang="en-US" dirty="0"/>
              <a:t>disadvantages of home automation system</a:t>
            </a:r>
          </a:p>
        </p:txBody>
      </p:sp>
      <p:sp>
        <p:nvSpPr>
          <p:cNvPr id="3" name="Content Placeholder 2">
            <a:extLst>
              <a:ext uri="{FF2B5EF4-FFF2-40B4-BE49-F238E27FC236}">
                <a16:creationId xmlns:a16="http://schemas.microsoft.com/office/drawing/2014/main" id="{2CD1CC95-85D0-4BC4-91CA-D9369F30D836}"/>
              </a:ext>
            </a:extLst>
          </p:cNvPr>
          <p:cNvSpPr>
            <a:spLocks noGrp="1"/>
          </p:cNvSpPr>
          <p:nvPr>
            <p:ph idx="1"/>
          </p:nvPr>
        </p:nvSpPr>
        <p:spPr/>
        <p:txBody>
          <a:bodyPr/>
          <a:lstStyle/>
          <a:p>
            <a:pPr algn="just"/>
            <a:r>
              <a:rPr lang="en-US" sz="2400" b="1" dirty="0"/>
              <a:t>Some people may not like smart technologies:</a:t>
            </a:r>
          </a:p>
          <a:p>
            <a:pPr marL="45720" indent="0" algn="just">
              <a:buNone/>
            </a:pPr>
            <a:r>
              <a:rPr lang="en-US" dirty="0"/>
              <a:t>-Many people also just don’t like the idea of a smart home.</a:t>
            </a:r>
          </a:p>
          <a:p>
            <a:pPr marL="45720" indent="0" algn="just">
              <a:buNone/>
            </a:pPr>
            <a:r>
              <a:rPr lang="en-US" dirty="0"/>
              <a:t>-Especially the older generation is often quite skeptic about it.</a:t>
            </a:r>
          </a:p>
          <a:p>
            <a:pPr marL="45720" indent="0" algn="just">
              <a:buNone/>
            </a:pPr>
            <a:r>
              <a:rPr lang="en-US" dirty="0"/>
              <a:t>-Since we often hear about weaknesses of those systems which make it easy for burglars to get into our home, many people may refrain from those smart home technologies and rather rely on their old-school locks, even if those locks are also quite unsafe.</a:t>
            </a:r>
          </a:p>
        </p:txBody>
      </p:sp>
    </p:spTree>
    <p:extLst>
      <p:ext uri="{BB962C8B-B14F-4D97-AF65-F5344CB8AC3E}">
        <p14:creationId xmlns:p14="http://schemas.microsoft.com/office/powerpoint/2010/main" val="1379464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D30E-5C3C-4C0F-9A78-A50556E285D3}"/>
              </a:ext>
            </a:extLst>
          </p:cNvPr>
          <p:cNvSpPr>
            <a:spLocks noGrp="1"/>
          </p:cNvSpPr>
          <p:nvPr>
            <p:ph type="title"/>
          </p:nvPr>
        </p:nvSpPr>
        <p:spPr/>
        <p:txBody>
          <a:bodyPr/>
          <a:lstStyle/>
          <a:p>
            <a:r>
              <a:rPr lang="en-US" dirty="0"/>
              <a:t>disadvantages of home automation system</a:t>
            </a:r>
          </a:p>
        </p:txBody>
      </p:sp>
      <p:sp>
        <p:nvSpPr>
          <p:cNvPr id="3" name="Content Placeholder 2">
            <a:extLst>
              <a:ext uri="{FF2B5EF4-FFF2-40B4-BE49-F238E27FC236}">
                <a16:creationId xmlns:a16="http://schemas.microsoft.com/office/drawing/2014/main" id="{215349E9-E4F3-4BAA-AC33-EC7DA1D1CC06}"/>
              </a:ext>
            </a:extLst>
          </p:cNvPr>
          <p:cNvSpPr>
            <a:spLocks noGrp="1"/>
          </p:cNvSpPr>
          <p:nvPr>
            <p:ph idx="1"/>
          </p:nvPr>
        </p:nvSpPr>
        <p:spPr/>
        <p:txBody>
          <a:bodyPr>
            <a:normAutofit/>
          </a:bodyPr>
          <a:lstStyle/>
          <a:p>
            <a:pPr marL="45720" indent="0" algn="just">
              <a:buNone/>
            </a:pPr>
            <a:r>
              <a:rPr lang="en-US" b="1" dirty="0"/>
              <a:t>Some initial learning efforts </a:t>
            </a:r>
            <a:r>
              <a:rPr lang="en-US" b="1" dirty="0" smtClean="0"/>
              <a:t>necessary:</a:t>
            </a:r>
            <a:r>
              <a:rPr lang="ar-EG" dirty="0" smtClean="0"/>
              <a:t> </a:t>
            </a:r>
          </a:p>
          <a:p>
            <a:pPr marL="45720" indent="0" algn="just">
              <a:buNone/>
            </a:pPr>
            <a:r>
              <a:rPr lang="en-US" dirty="0" smtClean="0"/>
              <a:t>even </a:t>
            </a:r>
            <a:r>
              <a:rPr lang="en-US" dirty="0"/>
              <a:t>if the smart home system works properly, there is still some learning required from your side in order to manage your home from just one single device. In the first days, you might feel a little bit overwhelmed.</a:t>
            </a:r>
          </a:p>
          <a:p>
            <a:pPr marL="45720" indent="0" algn="just">
              <a:buNone/>
            </a:pPr>
            <a:r>
              <a:rPr lang="en-US" b="1" dirty="0"/>
              <a:t>Smart home technology not suitable for all houses:</a:t>
            </a:r>
          </a:p>
          <a:p>
            <a:pPr marL="45720" indent="0" algn="just">
              <a:buNone/>
            </a:pPr>
            <a:r>
              <a:rPr lang="en-US" dirty="0"/>
              <a:t>Depending on how old your house is, it may not even be suitable for smart home technologies since those technologies often require a certain wiring and many old buildings do not have proper wiring in this regard</a:t>
            </a:r>
            <a:r>
              <a:rPr lang="en-US" dirty="0" smtClean="0"/>
              <a:t>.</a:t>
            </a:r>
            <a:endParaRPr lang="en-US" dirty="0"/>
          </a:p>
          <a:p>
            <a:pPr marL="45720" indent="0" algn="just">
              <a:buNone/>
            </a:pPr>
            <a:r>
              <a:rPr lang="en-US" dirty="0"/>
              <a:t>Thus, before you decide to install smart home devices, make sure that your home is actually suitable for it</a:t>
            </a:r>
          </a:p>
        </p:txBody>
      </p:sp>
    </p:spTree>
    <p:extLst>
      <p:ext uri="{BB962C8B-B14F-4D97-AF65-F5344CB8AC3E}">
        <p14:creationId xmlns:p14="http://schemas.microsoft.com/office/powerpoint/2010/main" val="41136531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48AD8-6055-4E0A-8D8F-6DD8B5492E44}"/>
              </a:ext>
            </a:extLst>
          </p:cNvPr>
          <p:cNvSpPr>
            <a:spLocks noGrp="1"/>
          </p:cNvSpPr>
          <p:nvPr>
            <p:ph type="title"/>
          </p:nvPr>
        </p:nvSpPr>
        <p:spPr/>
        <p:txBody>
          <a:bodyPr/>
          <a:lstStyle/>
          <a:p>
            <a:r>
              <a:rPr lang="en-US" dirty="0"/>
              <a:t>the time that we need to develop the project.</a:t>
            </a:r>
          </a:p>
        </p:txBody>
      </p:sp>
      <p:sp>
        <p:nvSpPr>
          <p:cNvPr id="3" name="Content Placeholder 2">
            <a:extLst>
              <a:ext uri="{FF2B5EF4-FFF2-40B4-BE49-F238E27FC236}">
                <a16:creationId xmlns:a16="http://schemas.microsoft.com/office/drawing/2014/main" id="{2D21B2E6-C368-495B-92CA-ACE1177544BE}"/>
              </a:ext>
            </a:extLst>
          </p:cNvPr>
          <p:cNvSpPr>
            <a:spLocks noGrp="1"/>
          </p:cNvSpPr>
          <p:nvPr>
            <p:ph idx="1"/>
          </p:nvPr>
        </p:nvSpPr>
        <p:spPr/>
        <p:txBody>
          <a:bodyPr/>
          <a:lstStyle/>
          <a:p>
            <a:pPr algn="just"/>
            <a:r>
              <a:rPr lang="en-US" sz="3200" dirty="0"/>
              <a:t> we will need three months or four at least but the time will be increased if there are more updates in the project as  Covering all the facilities and houses.</a:t>
            </a:r>
          </a:p>
          <a:p>
            <a:endParaRPr lang="en-US" sz="3200" dirty="0"/>
          </a:p>
          <a:p>
            <a:endParaRPr lang="en-US" dirty="0"/>
          </a:p>
        </p:txBody>
      </p:sp>
    </p:spTree>
    <p:extLst>
      <p:ext uri="{BB962C8B-B14F-4D97-AF65-F5344CB8AC3E}">
        <p14:creationId xmlns:p14="http://schemas.microsoft.com/office/powerpoint/2010/main" val="34100867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633" y="522515"/>
            <a:ext cx="11599818" cy="5139869"/>
          </a:xfrm>
          <a:prstGeom prst="rect">
            <a:avLst/>
          </a:prstGeom>
        </p:spPr>
        <p:txBody>
          <a:bodyPr wrap="square">
            <a:spAutoFit/>
          </a:bodyPr>
          <a:lstStyle/>
          <a:p>
            <a:pPr algn="just"/>
            <a:r>
              <a:rPr lang="en-US" sz="4000" b="1" dirty="0">
                <a:solidFill>
                  <a:schemeClr val="accent1"/>
                </a:solidFill>
                <a:latin typeface="Century Gothic"/>
              </a:rPr>
              <a:t>The scope </a:t>
            </a:r>
            <a:r>
              <a:rPr lang="en-US" sz="4000" b="1" dirty="0" smtClean="0">
                <a:solidFill>
                  <a:schemeClr val="accent1"/>
                </a:solidFill>
                <a:latin typeface="Century Gothic"/>
              </a:rPr>
              <a:t>:</a:t>
            </a:r>
          </a:p>
          <a:p>
            <a:pPr algn="just"/>
            <a:endParaRPr lang="en-US" sz="3200" dirty="0"/>
          </a:p>
          <a:p>
            <a:pPr algn="just"/>
            <a:r>
              <a:rPr lang="en-US" sz="3200" b="1" dirty="0">
                <a:solidFill>
                  <a:schemeClr val="accent1"/>
                </a:solidFill>
              </a:rPr>
              <a:t>project </a:t>
            </a:r>
            <a:r>
              <a:rPr lang="en-US" sz="3200" b="1" dirty="0" smtClean="0">
                <a:solidFill>
                  <a:schemeClr val="accent1"/>
                </a:solidFill>
              </a:rPr>
              <a:t>objective</a:t>
            </a:r>
            <a:r>
              <a:rPr lang="en-US" sz="3200" dirty="0" smtClean="0">
                <a:solidFill>
                  <a:schemeClr val="accent1"/>
                </a:solidFill>
              </a:rPr>
              <a:t>:- Home </a:t>
            </a:r>
            <a:r>
              <a:rPr lang="en-US" sz="3200" dirty="0">
                <a:solidFill>
                  <a:schemeClr val="accent1"/>
                </a:solidFill>
              </a:rPr>
              <a:t>automation helps increase the comfort level of the homeowner. With home automation, the homeowner can have full control over their homes from anywhere. </a:t>
            </a:r>
            <a:endParaRPr lang="ar-EG" sz="3200" dirty="0" smtClean="0">
              <a:solidFill>
                <a:schemeClr val="accent1"/>
              </a:solidFill>
            </a:endParaRPr>
          </a:p>
          <a:p>
            <a:pPr algn="just"/>
            <a:endParaRPr lang="ar-EG" sz="3200" dirty="0" smtClean="0">
              <a:solidFill>
                <a:schemeClr val="accent1"/>
              </a:solidFill>
            </a:endParaRPr>
          </a:p>
          <a:p>
            <a:pPr algn="just"/>
            <a:r>
              <a:rPr lang="en-US" sz="3200" b="1" dirty="0">
                <a:solidFill>
                  <a:schemeClr val="accent1"/>
                </a:solidFill>
              </a:rPr>
              <a:t>Time </a:t>
            </a:r>
            <a:r>
              <a:rPr lang="en-US" sz="3200" b="1" dirty="0" smtClean="0">
                <a:solidFill>
                  <a:schemeClr val="accent1"/>
                </a:solidFill>
              </a:rPr>
              <a:t>scope</a:t>
            </a:r>
            <a:r>
              <a:rPr lang="en-US" sz="3200" dirty="0" smtClean="0">
                <a:solidFill>
                  <a:schemeClr val="accent1"/>
                </a:solidFill>
              </a:rPr>
              <a:t>:-</a:t>
            </a:r>
            <a:r>
              <a:rPr lang="ar-EG" sz="3200" dirty="0" smtClean="0">
                <a:solidFill>
                  <a:schemeClr val="accent1"/>
                </a:solidFill>
              </a:rPr>
              <a:t> </a:t>
            </a:r>
            <a:r>
              <a:rPr lang="en-US" sz="3200" dirty="0" smtClean="0">
                <a:solidFill>
                  <a:schemeClr val="accent1"/>
                </a:solidFill>
              </a:rPr>
              <a:t>The study was conducted for a period </a:t>
            </a:r>
            <a:r>
              <a:rPr lang="en-US" sz="3200" dirty="0">
                <a:solidFill>
                  <a:schemeClr val="accent1"/>
                </a:solidFill>
              </a:rPr>
              <a:t>of </a:t>
            </a:r>
            <a:r>
              <a:rPr lang="en-US" sz="3200" b="1" dirty="0">
                <a:solidFill>
                  <a:schemeClr val="accent1"/>
                </a:solidFill>
              </a:rPr>
              <a:t>Three</a:t>
            </a:r>
            <a:r>
              <a:rPr lang="en-US" sz="3200" dirty="0">
                <a:solidFill>
                  <a:schemeClr val="accent1"/>
                </a:solidFill>
              </a:rPr>
              <a:t> months from </a:t>
            </a:r>
            <a:r>
              <a:rPr lang="en-US" sz="3200" b="1" dirty="0">
                <a:solidFill>
                  <a:schemeClr val="accent1"/>
                </a:solidFill>
              </a:rPr>
              <a:t>January</a:t>
            </a:r>
            <a:r>
              <a:rPr lang="en-US" sz="3200" dirty="0">
                <a:solidFill>
                  <a:schemeClr val="accent1"/>
                </a:solidFill>
              </a:rPr>
              <a:t> to </a:t>
            </a:r>
            <a:r>
              <a:rPr lang="en-US" sz="3200" b="1" dirty="0">
                <a:solidFill>
                  <a:schemeClr val="accent1"/>
                </a:solidFill>
              </a:rPr>
              <a:t>March</a:t>
            </a:r>
            <a:r>
              <a:rPr lang="en-US" sz="3200" dirty="0">
                <a:solidFill>
                  <a:schemeClr val="accent1"/>
                </a:solidFill>
              </a:rPr>
              <a:t> </a:t>
            </a:r>
            <a:r>
              <a:rPr lang="en-US" sz="3200" b="1" dirty="0" smtClean="0">
                <a:solidFill>
                  <a:schemeClr val="accent1"/>
                </a:solidFill>
              </a:rPr>
              <a:t>2021</a:t>
            </a:r>
            <a:r>
              <a:rPr lang="en-US" sz="3200" dirty="0" smtClean="0">
                <a:solidFill>
                  <a:schemeClr val="accent1"/>
                </a:solidFill>
              </a:rPr>
              <a:t> from the stage of analysis, data collection and system development, for the purpose of gathering valid information to enable us to develop the system.</a:t>
            </a:r>
            <a:endParaRPr lang="en-US" sz="3200" dirty="0">
              <a:solidFill>
                <a:schemeClr val="accent1"/>
              </a:solidFill>
            </a:endParaRPr>
          </a:p>
        </p:txBody>
      </p:sp>
    </p:spTree>
    <p:extLst>
      <p:ext uri="{BB962C8B-B14F-4D97-AF65-F5344CB8AC3E}">
        <p14:creationId xmlns:p14="http://schemas.microsoft.com/office/powerpoint/2010/main" val="3282577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3176" y="861536"/>
            <a:ext cx="10850881" cy="3170099"/>
          </a:xfrm>
          <a:prstGeom prst="rect">
            <a:avLst/>
          </a:prstGeom>
        </p:spPr>
        <p:txBody>
          <a:bodyPr wrap="square">
            <a:spAutoFit/>
          </a:bodyPr>
          <a:lstStyle/>
          <a:p>
            <a:r>
              <a:rPr lang="en-US" sz="4000" b="1" dirty="0">
                <a:solidFill>
                  <a:schemeClr val="accent1"/>
                </a:solidFill>
                <a:latin typeface="Century Gothic"/>
              </a:rPr>
              <a:t>The scope :</a:t>
            </a:r>
          </a:p>
          <a:p>
            <a:endParaRPr lang="en-US" sz="3200" dirty="0">
              <a:solidFill>
                <a:schemeClr val="accent1"/>
              </a:solidFill>
            </a:endParaRPr>
          </a:p>
          <a:p>
            <a:pPr algn="just"/>
            <a:r>
              <a:rPr lang="en-US" sz="3200" b="1" dirty="0" smtClean="0">
                <a:solidFill>
                  <a:schemeClr val="accent1"/>
                </a:solidFill>
              </a:rPr>
              <a:t>The </a:t>
            </a:r>
            <a:r>
              <a:rPr lang="en-US" sz="3200" b="1" dirty="0">
                <a:solidFill>
                  <a:schemeClr val="accent1"/>
                </a:solidFill>
              </a:rPr>
              <a:t>initial </a:t>
            </a:r>
            <a:r>
              <a:rPr lang="en-US" sz="3200" b="1" dirty="0" smtClean="0">
                <a:solidFill>
                  <a:schemeClr val="accent1"/>
                </a:solidFill>
              </a:rPr>
              <a:t>cost:- </a:t>
            </a:r>
            <a:r>
              <a:rPr lang="en-US" sz="3200" dirty="0" smtClean="0">
                <a:solidFill>
                  <a:schemeClr val="accent1"/>
                </a:solidFill>
              </a:rPr>
              <a:t>the </a:t>
            </a:r>
            <a:r>
              <a:rPr lang="en-US" sz="3200" dirty="0">
                <a:solidFill>
                  <a:schemeClr val="accent1"/>
                </a:solidFill>
              </a:rPr>
              <a:t>initial cost of setting up the system will  include the cost of hardware software (OS, add-on software , training)&amp;labor(setup &amp; maintenance).the same has to bear by the organization</a:t>
            </a:r>
          </a:p>
        </p:txBody>
      </p:sp>
    </p:spTree>
    <p:extLst>
      <p:ext uri="{BB962C8B-B14F-4D97-AF65-F5344CB8AC3E}">
        <p14:creationId xmlns:p14="http://schemas.microsoft.com/office/powerpoint/2010/main" val="14324996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0743" y="269966"/>
            <a:ext cx="9875520" cy="1036320"/>
          </a:xfrm>
        </p:spPr>
        <p:txBody>
          <a:bodyPr/>
          <a:lstStyle/>
          <a:p>
            <a:r>
              <a:rPr lang="en-US" b="1" dirty="0">
                <a:latin typeface="Century Gothic"/>
              </a:rPr>
              <a:t>The scope </a:t>
            </a:r>
            <a:r>
              <a:rPr lang="en-US" b="1" dirty="0" smtClean="0">
                <a:latin typeface="Century Gothic"/>
              </a:rPr>
              <a:t>:</a:t>
            </a:r>
            <a:endParaRPr lang="en-US" dirty="0"/>
          </a:p>
        </p:txBody>
      </p:sp>
      <p:sp>
        <p:nvSpPr>
          <p:cNvPr id="5" name="Rectangle 4"/>
          <p:cNvSpPr/>
          <p:nvPr/>
        </p:nvSpPr>
        <p:spPr>
          <a:xfrm>
            <a:off x="500743" y="1306286"/>
            <a:ext cx="11242766" cy="4524315"/>
          </a:xfrm>
          <a:prstGeom prst="rect">
            <a:avLst/>
          </a:prstGeom>
        </p:spPr>
        <p:txBody>
          <a:bodyPr wrap="square">
            <a:spAutoFit/>
          </a:bodyPr>
          <a:lstStyle/>
          <a:p>
            <a:pPr marL="342900" indent="-342900">
              <a:buFont typeface="Wingdings" panose="05000000000000000000" pitchFamily="2" charset="2"/>
              <a:buChar char="q"/>
            </a:pPr>
            <a:r>
              <a:rPr lang="en-US" sz="2400" b="1" dirty="0">
                <a:solidFill>
                  <a:schemeClr val="accent1"/>
                </a:solidFill>
              </a:rPr>
              <a:t>Technical requirements</a:t>
            </a:r>
          </a:p>
          <a:p>
            <a:pPr marL="342900" indent="-342900">
              <a:buFont typeface="Arial" panose="020B0604020202020204" pitchFamily="34" charset="0"/>
              <a:buChar char="•"/>
            </a:pPr>
            <a:r>
              <a:rPr lang="en-US" sz="2400" b="1" dirty="0" smtClean="0">
                <a:solidFill>
                  <a:schemeClr val="accent1"/>
                </a:solidFill>
              </a:rPr>
              <a:t>Hardware requirements:-</a:t>
            </a:r>
            <a:endParaRPr lang="ar-EG" sz="2400" b="1" dirty="0" smtClean="0">
              <a:solidFill>
                <a:schemeClr val="accent1"/>
              </a:solidFill>
            </a:endParaRPr>
          </a:p>
          <a:p>
            <a:pPr marL="457200" indent="-457200">
              <a:buFont typeface="+mj-lt"/>
              <a:buAutoNum type="arabicParenR"/>
            </a:pPr>
            <a:r>
              <a:rPr lang="en-US" sz="2400" dirty="0">
                <a:solidFill>
                  <a:schemeClr val="accent1"/>
                </a:solidFill>
              </a:rPr>
              <a:t>Mobile </a:t>
            </a:r>
            <a:r>
              <a:rPr lang="en-US" sz="2400" dirty="0" smtClean="0">
                <a:solidFill>
                  <a:schemeClr val="accent1"/>
                </a:solidFill>
              </a:rPr>
              <a:t>phones</a:t>
            </a:r>
            <a:endParaRPr lang="ar-EG" sz="2400" dirty="0" smtClean="0">
              <a:solidFill>
                <a:schemeClr val="accent1"/>
              </a:solidFill>
            </a:endParaRPr>
          </a:p>
          <a:p>
            <a:pPr marL="457200" indent="-457200">
              <a:buFont typeface="+mj-lt"/>
              <a:buAutoNum type="arabicParenR"/>
            </a:pPr>
            <a:r>
              <a:rPr lang="en-US" sz="2400" dirty="0" smtClean="0">
                <a:solidFill>
                  <a:schemeClr val="accent1"/>
                </a:solidFill>
              </a:rPr>
              <a:t>Sensors</a:t>
            </a:r>
            <a:endParaRPr lang="ar-EG" sz="2400" dirty="0" smtClean="0">
              <a:solidFill>
                <a:schemeClr val="accent1"/>
              </a:solidFill>
            </a:endParaRPr>
          </a:p>
          <a:p>
            <a:pPr marL="457200" indent="-457200">
              <a:buFont typeface="+mj-lt"/>
              <a:buAutoNum type="arabicParenR"/>
            </a:pPr>
            <a:r>
              <a:rPr lang="en-US" sz="2400" dirty="0" smtClean="0">
                <a:solidFill>
                  <a:schemeClr val="accent1"/>
                </a:solidFill>
              </a:rPr>
              <a:t>Smart </a:t>
            </a:r>
            <a:r>
              <a:rPr lang="en-US" sz="2400" dirty="0">
                <a:solidFill>
                  <a:schemeClr val="accent1"/>
                </a:solidFill>
              </a:rPr>
              <a:t>device management software and </a:t>
            </a:r>
            <a:r>
              <a:rPr lang="en-US" sz="2400" dirty="0" smtClean="0">
                <a:solidFill>
                  <a:schemeClr val="accent1"/>
                </a:solidFill>
              </a:rPr>
              <a:t>systems</a:t>
            </a:r>
            <a:endParaRPr lang="ar-EG" sz="2400" dirty="0" smtClean="0">
              <a:solidFill>
                <a:schemeClr val="accent1"/>
              </a:solidFill>
            </a:endParaRPr>
          </a:p>
          <a:p>
            <a:pPr marL="457200" indent="-457200">
              <a:buFont typeface="+mj-lt"/>
              <a:buAutoNum type="arabicParenR"/>
            </a:pPr>
            <a:r>
              <a:rPr lang="en-US" sz="2400" dirty="0" smtClean="0">
                <a:solidFill>
                  <a:schemeClr val="accent1"/>
                </a:solidFill>
              </a:rPr>
              <a:t>Surveillance cameras</a:t>
            </a:r>
            <a:endParaRPr lang="ar-EG" sz="2400" dirty="0" smtClean="0">
              <a:solidFill>
                <a:schemeClr val="accent1"/>
              </a:solidFill>
            </a:endParaRPr>
          </a:p>
          <a:p>
            <a:pPr marL="457200" indent="-457200">
              <a:buFont typeface="+mj-lt"/>
              <a:buAutoNum type="arabicParenR"/>
            </a:pPr>
            <a:r>
              <a:rPr lang="en-US" sz="2400" dirty="0" smtClean="0">
                <a:solidFill>
                  <a:schemeClr val="accent1"/>
                </a:solidFill>
              </a:rPr>
              <a:t> </a:t>
            </a:r>
            <a:r>
              <a:rPr lang="en-US" sz="2400" dirty="0">
                <a:solidFill>
                  <a:schemeClr val="accent1"/>
                </a:solidFill>
              </a:rPr>
              <a:t>Electronic locks3- Fire </a:t>
            </a:r>
            <a:r>
              <a:rPr lang="en-US" sz="2400" dirty="0" smtClean="0">
                <a:solidFill>
                  <a:schemeClr val="accent1"/>
                </a:solidFill>
              </a:rPr>
              <a:t>Alarms</a:t>
            </a:r>
            <a:endParaRPr lang="ar-EG" sz="2400" dirty="0" smtClean="0">
              <a:solidFill>
                <a:schemeClr val="accent1"/>
              </a:solidFill>
            </a:endParaRPr>
          </a:p>
          <a:p>
            <a:pPr marL="457200" indent="-457200">
              <a:buFont typeface="+mj-lt"/>
              <a:buAutoNum type="arabicParenR"/>
            </a:pPr>
            <a:r>
              <a:rPr lang="en-US" sz="2400" dirty="0" smtClean="0">
                <a:solidFill>
                  <a:schemeClr val="accent1"/>
                </a:solidFill>
              </a:rPr>
              <a:t> </a:t>
            </a:r>
            <a:r>
              <a:rPr lang="en-US" sz="2400" dirty="0">
                <a:solidFill>
                  <a:schemeClr val="accent1"/>
                </a:solidFill>
              </a:rPr>
              <a:t>Anti-theft Alarm </a:t>
            </a:r>
            <a:r>
              <a:rPr lang="en-US" sz="2400" dirty="0" smtClean="0">
                <a:solidFill>
                  <a:schemeClr val="accent1"/>
                </a:solidFill>
              </a:rPr>
              <a:t>System</a:t>
            </a:r>
            <a:endParaRPr lang="ar-EG" sz="2400" dirty="0" smtClean="0">
              <a:solidFill>
                <a:schemeClr val="accent1"/>
              </a:solidFill>
            </a:endParaRPr>
          </a:p>
          <a:p>
            <a:pPr marL="342900" indent="-342900">
              <a:buFont typeface="Arial" panose="020B0604020202020204" pitchFamily="34" charset="0"/>
              <a:buChar char="•"/>
            </a:pPr>
            <a:r>
              <a:rPr lang="en-US" sz="2400" b="1" dirty="0" smtClean="0">
                <a:solidFill>
                  <a:schemeClr val="accent1"/>
                </a:solidFill>
              </a:rPr>
              <a:t>Software requirements:-</a:t>
            </a:r>
            <a:endParaRPr lang="ar-EG" sz="2400" b="1" dirty="0" smtClean="0">
              <a:solidFill>
                <a:schemeClr val="accent1"/>
              </a:solidFill>
            </a:endParaRPr>
          </a:p>
          <a:p>
            <a:pPr marL="457200" indent="-457200">
              <a:buFont typeface="+mj-lt"/>
              <a:buAutoNum type="arabicParenR"/>
            </a:pPr>
            <a:r>
              <a:rPr lang="en-US" sz="2400" dirty="0" smtClean="0">
                <a:solidFill>
                  <a:schemeClr val="accent1"/>
                </a:solidFill>
              </a:rPr>
              <a:t>Java </a:t>
            </a:r>
            <a:r>
              <a:rPr lang="en-US" sz="2400" dirty="0">
                <a:solidFill>
                  <a:schemeClr val="accent1"/>
                </a:solidFill>
              </a:rPr>
              <a:t>and flutter to develop the application </a:t>
            </a:r>
            <a:r>
              <a:rPr lang="ar-EG" sz="2400" dirty="0" smtClean="0">
                <a:solidFill>
                  <a:schemeClr val="accent1"/>
                </a:solidFill>
              </a:rPr>
              <a:t>.</a:t>
            </a:r>
            <a:endParaRPr lang="en-US" sz="2400" dirty="0" smtClean="0">
              <a:solidFill>
                <a:schemeClr val="accent1"/>
              </a:solidFill>
            </a:endParaRPr>
          </a:p>
          <a:p>
            <a:pPr marL="342900" indent="-342900">
              <a:buFont typeface="Arial" panose="020B0604020202020204" pitchFamily="34" charset="0"/>
              <a:buChar char="•"/>
            </a:pPr>
            <a:r>
              <a:rPr lang="en-US" sz="2400" b="1" dirty="0">
                <a:solidFill>
                  <a:schemeClr val="accent1"/>
                </a:solidFill>
              </a:rPr>
              <a:t>Customer reviews</a:t>
            </a:r>
            <a:endParaRPr lang="en-US" sz="2400" b="1" dirty="0" smtClean="0">
              <a:solidFill>
                <a:schemeClr val="accent1"/>
              </a:solidFill>
            </a:endParaRPr>
          </a:p>
          <a:p>
            <a:r>
              <a:rPr lang="en-US" sz="2400" dirty="0">
                <a:solidFill>
                  <a:schemeClr val="accent1"/>
                </a:solidFill>
              </a:rPr>
              <a:t>This application made me comfortable and saved me time and </a:t>
            </a:r>
            <a:r>
              <a:rPr lang="en-US" sz="2400" dirty="0" smtClean="0">
                <a:solidFill>
                  <a:schemeClr val="accent1"/>
                </a:solidFill>
              </a:rPr>
              <a:t>effort.</a:t>
            </a:r>
            <a:endParaRPr lang="ar-EG" sz="2400" dirty="0">
              <a:solidFill>
                <a:schemeClr val="accent1"/>
              </a:solidFill>
            </a:endParaRPr>
          </a:p>
        </p:txBody>
      </p:sp>
    </p:spTree>
    <p:extLst>
      <p:ext uri="{BB962C8B-B14F-4D97-AF65-F5344CB8AC3E}">
        <p14:creationId xmlns:p14="http://schemas.microsoft.com/office/powerpoint/2010/main" val="36541984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091" y="1338833"/>
            <a:ext cx="9993086" cy="5114218"/>
          </a:xfrm>
          <a:prstGeom prst="rect">
            <a:avLst/>
          </a:prstGeom>
        </p:spPr>
      </p:pic>
      <p:sp>
        <p:nvSpPr>
          <p:cNvPr id="4" name="Title 3"/>
          <p:cNvSpPr>
            <a:spLocks noGrp="1"/>
          </p:cNvSpPr>
          <p:nvPr>
            <p:ph type="title"/>
          </p:nvPr>
        </p:nvSpPr>
        <p:spPr>
          <a:xfrm>
            <a:off x="1143000" y="609600"/>
            <a:ext cx="9875520" cy="853440"/>
          </a:xfrm>
        </p:spPr>
        <p:txBody>
          <a:bodyPr>
            <a:normAutofit/>
          </a:bodyPr>
          <a:lstStyle/>
          <a:p>
            <a:pPr algn="ctr"/>
            <a:r>
              <a:rPr lang="en-US" sz="3600" b="1" dirty="0"/>
              <a:t>WBS</a:t>
            </a:r>
          </a:p>
        </p:txBody>
      </p:sp>
    </p:spTree>
    <p:extLst>
      <p:ext uri="{BB962C8B-B14F-4D97-AF65-F5344CB8AC3E}">
        <p14:creationId xmlns:p14="http://schemas.microsoft.com/office/powerpoint/2010/main" val="2237921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297" y="518160"/>
            <a:ext cx="9875520" cy="762000"/>
          </a:xfrm>
        </p:spPr>
        <p:txBody>
          <a:bodyPr>
            <a:normAutofit/>
          </a:bodyPr>
          <a:lstStyle/>
          <a:p>
            <a:r>
              <a:rPr lang="en-US" sz="3200" b="1" dirty="0"/>
              <a:t>Risks:</a:t>
            </a:r>
          </a:p>
        </p:txBody>
      </p:sp>
      <p:sp>
        <p:nvSpPr>
          <p:cNvPr id="6" name="Rectangle 5"/>
          <p:cNvSpPr/>
          <p:nvPr/>
        </p:nvSpPr>
        <p:spPr>
          <a:xfrm>
            <a:off x="352697" y="1280160"/>
            <a:ext cx="11573692" cy="4939814"/>
          </a:xfrm>
          <a:prstGeom prst="rect">
            <a:avLst/>
          </a:prstGeom>
        </p:spPr>
        <p:txBody>
          <a:bodyPr wrap="square">
            <a:spAutoFit/>
          </a:bodyPr>
          <a:lstStyle/>
          <a:p>
            <a:pPr algn="just"/>
            <a:r>
              <a:rPr lang="en-US" sz="2100" dirty="0">
                <a:solidFill>
                  <a:schemeClr val="accent1"/>
                </a:solidFill>
              </a:rPr>
              <a:t>One of the problems with smart home systems is that there are very few globally accepted industry standards that fit smart home systems, and poor calibration (standardization) and use of proprietary technology can cause problems for owners who want to automate their homes. Without industry standards, a person might invest in an entire system that is unable to communicate efficiently with all devices.</a:t>
            </a:r>
          </a:p>
          <a:p>
            <a:pPr algn="just"/>
            <a:r>
              <a:rPr lang="en-US" sz="2100" dirty="0">
                <a:solidFill>
                  <a:schemeClr val="accent1"/>
                </a:solidFill>
              </a:rPr>
              <a:t>One of the disadvantages of the smart system is also the possibility of being hacked and hacked. A Microsoft research in a 2011 study found that the reason is the rigidity of interconnected devices and sometimes the high cost of ownership. The most likely customer would trust a single vendor to purchase an integrated system, often with proprietary equipment, although it has been shown that open source software can be used to hack proprietary equipment.</a:t>
            </a:r>
          </a:p>
          <a:p>
            <a:pPr algn="just"/>
            <a:endParaRPr lang="en-US" sz="2100" dirty="0">
              <a:solidFill>
                <a:schemeClr val="accent1"/>
              </a:solidFill>
            </a:endParaRPr>
          </a:p>
          <a:p>
            <a:pPr algn="just"/>
            <a:r>
              <a:rPr lang="en-US" sz="2100" dirty="0">
                <a:solidFill>
                  <a:schemeClr val="accent1"/>
                </a:solidFill>
              </a:rPr>
              <a:t>Most smart devices depend on the Internet connection, and if it is interrupted, the interface of the smart system will be disrupted. Sometimes also, communication via wireless signals (the most economical way to communicate items) may be subject to interference with various signals from another person causing them to not function properly.</a:t>
            </a:r>
          </a:p>
        </p:txBody>
      </p:sp>
    </p:spTree>
    <p:extLst>
      <p:ext uri="{BB962C8B-B14F-4D97-AF65-F5344CB8AC3E}">
        <p14:creationId xmlns:p14="http://schemas.microsoft.com/office/powerpoint/2010/main" val="38124005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9" y="609600"/>
            <a:ext cx="9875520" cy="984069"/>
          </a:xfrm>
        </p:spPr>
        <p:txBody>
          <a:bodyPr/>
          <a:lstStyle/>
          <a:p>
            <a:r>
              <a:rPr lang="en-US" sz="3200" b="1" dirty="0" smtClean="0"/>
              <a:t>Monitoring:-</a:t>
            </a:r>
            <a:endParaRPr lang="en-US" sz="3200" b="1" dirty="0"/>
          </a:p>
        </p:txBody>
      </p:sp>
      <p:sp>
        <p:nvSpPr>
          <p:cNvPr id="3" name="Rectangle 2"/>
          <p:cNvSpPr/>
          <p:nvPr/>
        </p:nvSpPr>
        <p:spPr>
          <a:xfrm>
            <a:off x="404949" y="1593669"/>
            <a:ext cx="11495313" cy="4524315"/>
          </a:xfrm>
          <a:prstGeom prst="rect">
            <a:avLst/>
          </a:prstGeom>
        </p:spPr>
        <p:txBody>
          <a:bodyPr wrap="square">
            <a:spAutoFit/>
          </a:bodyPr>
          <a:lstStyle/>
          <a:p>
            <a:r>
              <a:rPr lang="en-US" sz="2400" dirty="0">
                <a:solidFill>
                  <a:schemeClr val="accent1"/>
                </a:solidFill>
              </a:rPr>
              <a:t>The design of a smart green environment of home automation for appliances monitoring systems is developed based on an </a:t>
            </a:r>
            <a:r>
              <a:rPr lang="en-US" sz="2400" dirty="0" err="1">
                <a:solidFill>
                  <a:schemeClr val="accent1"/>
                </a:solidFill>
              </a:rPr>
              <a:t>IoT</a:t>
            </a:r>
            <a:r>
              <a:rPr lang="en-US" sz="2400" dirty="0">
                <a:solidFill>
                  <a:schemeClr val="accent1"/>
                </a:solidFill>
              </a:rPr>
              <a:t>(Internet of Things) application. The smart home concept represents a motivating platform for innovation of information technology services to produce more operative house devices and system that can improve the standard of life. This project aims at controlling home appliances via Smartphone using Wi-Fi as a communication protocol and the Raspberry Pi as a server system. The user here can move directly with the system through a web-based interface over the net. The designed system not solely monitors the sensor data but also actuates a process according to the need. Therefore, globally accessible automation of electronic appliances is created attainable with the utilization of a Raspberry Pi micro-controller board, a web affiliation and relay switches in a user-friendly way for the users to regulate home electronic appliances with high flexibility and security.</a:t>
            </a:r>
          </a:p>
        </p:txBody>
      </p:sp>
    </p:spTree>
    <p:extLst>
      <p:ext uri="{BB962C8B-B14F-4D97-AF65-F5344CB8AC3E}">
        <p14:creationId xmlns:p14="http://schemas.microsoft.com/office/powerpoint/2010/main" val="3251667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7888" y="592574"/>
            <a:ext cx="3983206" cy="769441"/>
          </a:xfrm>
          <a:prstGeom prst="rect">
            <a:avLst/>
          </a:prstGeom>
        </p:spPr>
        <p:txBody>
          <a:bodyPr wrap="none">
            <a:spAutoFit/>
          </a:bodyPr>
          <a:lstStyle/>
          <a:p>
            <a:r>
              <a:rPr lang="en-US" sz="4400" b="1" u="sng" dirty="0">
                <a:solidFill>
                  <a:schemeClr val="accent1"/>
                </a:solidFill>
              </a:rPr>
              <a:t>Team of project</a:t>
            </a:r>
          </a:p>
        </p:txBody>
      </p:sp>
      <p:sp>
        <p:nvSpPr>
          <p:cNvPr id="5" name="Rectangle 4"/>
          <p:cNvSpPr/>
          <p:nvPr/>
        </p:nvSpPr>
        <p:spPr>
          <a:xfrm>
            <a:off x="577888" y="1587865"/>
            <a:ext cx="6096000" cy="3046988"/>
          </a:xfrm>
          <a:prstGeom prst="rect">
            <a:avLst/>
          </a:prstGeom>
        </p:spPr>
        <p:txBody>
          <a:bodyPr>
            <a:spAutoFit/>
          </a:bodyPr>
          <a:lstStyle/>
          <a:p>
            <a:r>
              <a:rPr lang="en-US" sz="3200" b="1" u="sng" dirty="0">
                <a:solidFill>
                  <a:schemeClr val="accent1"/>
                </a:solidFill>
              </a:rPr>
              <a:t>Level 3 </a:t>
            </a:r>
            <a:r>
              <a:rPr lang="en-US" sz="3200" b="1" u="sng" dirty="0" smtClean="0">
                <a:solidFill>
                  <a:schemeClr val="accent1"/>
                </a:solidFill>
              </a:rPr>
              <a:t>Bioinformatics</a:t>
            </a:r>
            <a:endParaRPr lang="ar-EG" sz="3200" b="1" u="sng" dirty="0" smtClean="0">
              <a:solidFill>
                <a:schemeClr val="accent1"/>
              </a:solidFill>
            </a:endParaRPr>
          </a:p>
          <a:p>
            <a:endParaRPr lang="ar-EG" sz="3200" dirty="0" smtClean="0">
              <a:solidFill>
                <a:schemeClr val="accent1"/>
              </a:solidFill>
            </a:endParaRPr>
          </a:p>
          <a:p>
            <a:pPr marL="514350" indent="-514350">
              <a:buFont typeface="+mj-lt"/>
              <a:buAutoNum type="arabicParenR"/>
            </a:pPr>
            <a:r>
              <a:rPr lang="en-US" sz="3200" dirty="0">
                <a:solidFill>
                  <a:schemeClr val="accent1"/>
                </a:solidFill>
              </a:rPr>
              <a:t>Mostafa Gamal Mostafa</a:t>
            </a:r>
            <a:r>
              <a:rPr lang="en-US" sz="3200" dirty="0" smtClean="0">
                <a:solidFill>
                  <a:schemeClr val="accent1"/>
                </a:solidFill>
              </a:rPr>
              <a:t>.</a:t>
            </a:r>
          </a:p>
          <a:p>
            <a:pPr marL="514350" indent="-514350">
              <a:buFont typeface="+mj-lt"/>
              <a:buAutoNum type="arabicParenR"/>
            </a:pPr>
            <a:r>
              <a:rPr lang="en-US" sz="3200" dirty="0" smtClean="0">
                <a:solidFill>
                  <a:schemeClr val="accent1"/>
                </a:solidFill>
              </a:rPr>
              <a:t>Ahmed </a:t>
            </a:r>
            <a:r>
              <a:rPr lang="en-US" sz="3200" dirty="0">
                <a:solidFill>
                  <a:schemeClr val="accent1"/>
                </a:solidFill>
              </a:rPr>
              <a:t>Omar Mohamed</a:t>
            </a:r>
            <a:r>
              <a:rPr lang="en-US" sz="3200" dirty="0" smtClean="0">
                <a:solidFill>
                  <a:schemeClr val="accent1"/>
                </a:solidFill>
              </a:rPr>
              <a:t>.</a:t>
            </a:r>
          </a:p>
          <a:p>
            <a:pPr marL="514350" indent="-514350">
              <a:buFont typeface="+mj-lt"/>
              <a:buAutoNum type="arabicParenR"/>
            </a:pPr>
            <a:r>
              <a:rPr lang="en-US" sz="3200" dirty="0" smtClean="0">
                <a:solidFill>
                  <a:schemeClr val="accent1"/>
                </a:solidFill>
              </a:rPr>
              <a:t>Hamza </a:t>
            </a:r>
            <a:r>
              <a:rPr lang="en-US" sz="3200" dirty="0">
                <a:solidFill>
                  <a:schemeClr val="accent1"/>
                </a:solidFill>
              </a:rPr>
              <a:t>Ashraf Mostafa</a:t>
            </a:r>
            <a:r>
              <a:rPr lang="en-US" sz="3200" dirty="0" smtClean="0">
                <a:solidFill>
                  <a:schemeClr val="accent1"/>
                </a:solidFill>
              </a:rPr>
              <a:t>.</a:t>
            </a:r>
          </a:p>
          <a:p>
            <a:pPr marL="514350" indent="-514350">
              <a:buFont typeface="+mj-lt"/>
              <a:buAutoNum type="arabicParenR"/>
            </a:pPr>
            <a:r>
              <a:rPr lang="en-US" sz="3200" dirty="0" smtClean="0">
                <a:solidFill>
                  <a:schemeClr val="accent1"/>
                </a:solidFill>
              </a:rPr>
              <a:t>Omar Mohamed </a:t>
            </a:r>
            <a:r>
              <a:rPr lang="en-US" sz="3200" smtClean="0">
                <a:solidFill>
                  <a:schemeClr val="accent1"/>
                </a:solidFill>
              </a:rPr>
              <a:t>elyamany</a:t>
            </a:r>
            <a:endParaRPr lang="en-US" sz="3200" dirty="0">
              <a:solidFill>
                <a:schemeClr val="accent1"/>
              </a:solidFill>
            </a:endParaRPr>
          </a:p>
        </p:txBody>
      </p:sp>
    </p:spTree>
    <p:extLst>
      <p:ext uri="{BB962C8B-B14F-4D97-AF65-F5344CB8AC3E}">
        <p14:creationId xmlns:p14="http://schemas.microsoft.com/office/powerpoint/2010/main" val="3826571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738" y="544286"/>
            <a:ext cx="9875520" cy="1356360"/>
          </a:xfrm>
        </p:spPr>
        <p:txBody>
          <a:bodyPr>
            <a:normAutofit/>
          </a:bodyPr>
          <a:lstStyle/>
          <a:p>
            <a:r>
              <a:rPr lang="en-US" sz="3200" b="1" dirty="0"/>
              <a:t>The project information for the Home automation to save energy is presented here :</a:t>
            </a:r>
          </a:p>
        </p:txBody>
      </p:sp>
      <p:graphicFrame>
        <p:nvGraphicFramePr>
          <p:cNvPr id="3" name="Content Placeholder 3"/>
          <p:cNvGraphicFramePr>
            <a:graphicFrameLocks/>
          </p:cNvGraphicFramePr>
          <p:nvPr>
            <p:extLst>
              <p:ext uri="{D42A27DB-BD31-4B8C-83A1-F6EECF244321}">
                <p14:modId xmlns:p14="http://schemas.microsoft.com/office/powerpoint/2010/main" val="2196217327"/>
              </p:ext>
            </p:extLst>
          </p:nvPr>
        </p:nvGraphicFramePr>
        <p:xfrm>
          <a:off x="831668" y="2390821"/>
          <a:ext cx="10058400" cy="2865120"/>
        </p:xfrm>
        <a:graphic>
          <a:graphicData uri="http://schemas.openxmlformats.org/drawingml/2006/table">
            <a:tbl>
              <a:tblPr firstRow="1" bandRow="1">
                <a:tableStyleId>{3C2FFA5D-87B4-456A-9821-1D502468CF0F}</a:tableStyleId>
              </a:tblPr>
              <a:tblGrid>
                <a:gridCol w="2514600">
                  <a:extLst>
                    <a:ext uri="{9D8B030D-6E8A-4147-A177-3AD203B41FA5}">
                      <a16:colId xmlns:a16="http://schemas.microsoft.com/office/drawing/2014/main" val="3576599960"/>
                    </a:ext>
                  </a:extLst>
                </a:gridCol>
                <a:gridCol w="2514600">
                  <a:extLst>
                    <a:ext uri="{9D8B030D-6E8A-4147-A177-3AD203B41FA5}">
                      <a16:colId xmlns:a16="http://schemas.microsoft.com/office/drawing/2014/main" val="3908228217"/>
                    </a:ext>
                  </a:extLst>
                </a:gridCol>
                <a:gridCol w="2514600">
                  <a:extLst>
                    <a:ext uri="{9D8B030D-6E8A-4147-A177-3AD203B41FA5}">
                      <a16:colId xmlns:a16="http://schemas.microsoft.com/office/drawing/2014/main" val="680429645"/>
                    </a:ext>
                  </a:extLst>
                </a:gridCol>
                <a:gridCol w="2514600">
                  <a:extLst>
                    <a:ext uri="{9D8B030D-6E8A-4147-A177-3AD203B41FA5}">
                      <a16:colId xmlns:a16="http://schemas.microsoft.com/office/drawing/2014/main" val="1914214751"/>
                    </a:ext>
                  </a:extLst>
                </a:gridCol>
              </a:tblGrid>
              <a:tr h="370840">
                <a:tc>
                  <a:txBody>
                    <a:bodyPr/>
                    <a:lstStyle/>
                    <a:p>
                      <a:r>
                        <a:rPr lang="en-US" dirty="0" smtClean="0"/>
                        <a:t>ID</a:t>
                      </a:r>
                    </a:p>
                    <a:p>
                      <a:endParaRPr lang="en-US" dirty="0"/>
                    </a:p>
                  </a:txBody>
                  <a:tcPr/>
                </a:tc>
                <a:tc>
                  <a:txBody>
                    <a:bodyPr/>
                    <a:lstStyle/>
                    <a:p>
                      <a:r>
                        <a:rPr lang="en-US" dirty="0" smtClean="0"/>
                        <a:t>DESCRIPTION </a:t>
                      </a:r>
                      <a:endParaRPr lang="en-US" dirty="0"/>
                    </a:p>
                  </a:txBody>
                  <a:tcPr/>
                </a:tc>
                <a:tc>
                  <a:txBody>
                    <a:bodyPr/>
                    <a:lstStyle/>
                    <a:p>
                      <a:r>
                        <a:rPr lang="en-US" dirty="0" smtClean="0"/>
                        <a:t>Predecessor</a:t>
                      </a:r>
                      <a:endParaRPr lang="en-US" dirty="0"/>
                    </a:p>
                  </a:txBody>
                  <a:tcPr/>
                </a:tc>
                <a:tc>
                  <a:txBody>
                    <a:bodyPr/>
                    <a:lstStyle/>
                    <a:p>
                      <a:r>
                        <a:rPr lang="en-US" dirty="0" smtClean="0"/>
                        <a:t>Time</a:t>
                      </a:r>
                      <a:endParaRPr lang="en-US" dirty="0"/>
                    </a:p>
                  </a:txBody>
                  <a:tcPr/>
                </a:tc>
                <a:extLst>
                  <a:ext uri="{0D108BD9-81ED-4DB2-BD59-A6C34878D82A}">
                    <a16:rowId xmlns:a16="http://schemas.microsoft.com/office/drawing/2014/main" val="2642400412"/>
                  </a:ext>
                </a:extLst>
              </a:tr>
              <a:tr h="370840">
                <a:tc>
                  <a:txBody>
                    <a:bodyPr/>
                    <a:lstStyle/>
                    <a:p>
                      <a:r>
                        <a:rPr lang="en-US" dirty="0" smtClean="0"/>
                        <a:t>               A</a:t>
                      </a:r>
                      <a:endParaRPr lang="en-US" dirty="0"/>
                    </a:p>
                  </a:txBody>
                  <a:tcPr/>
                </a:tc>
                <a:tc>
                  <a:txBody>
                    <a:bodyPr/>
                    <a:lstStyle/>
                    <a:p>
                      <a:r>
                        <a:rPr lang="en-US" dirty="0" smtClean="0"/>
                        <a:t>Requirement</a:t>
                      </a:r>
                      <a:r>
                        <a:rPr lang="en-US" baseline="0" dirty="0" smtClean="0"/>
                        <a:t> Gathering</a:t>
                      </a:r>
                      <a:endParaRPr lang="en-US" dirty="0"/>
                    </a:p>
                  </a:txBody>
                  <a:tcPr/>
                </a:tc>
                <a:tc>
                  <a:txBody>
                    <a:bodyPr/>
                    <a:lstStyle/>
                    <a:p>
                      <a:r>
                        <a:rPr lang="en-US" dirty="0" smtClean="0"/>
                        <a:t>None</a:t>
                      </a:r>
                      <a:endParaRPr lang="en-US" dirty="0"/>
                    </a:p>
                  </a:txBody>
                  <a:tcPr/>
                </a:tc>
                <a:tc>
                  <a:txBody>
                    <a:bodyPr/>
                    <a:lstStyle/>
                    <a:p>
                      <a:endParaRPr lang="en-US" dirty="0"/>
                    </a:p>
                  </a:txBody>
                  <a:tcPr/>
                </a:tc>
                <a:extLst>
                  <a:ext uri="{0D108BD9-81ED-4DB2-BD59-A6C34878D82A}">
                    <a16:rowId xmlns:a16="http://schemas.microsoft.com/office/drawing/2014/main" val="2360034529"/>
                  </a:ext>
                </a:extLst>
              </a:tr>
              <a:tr h="370840">
                <a:tc>
                  <a:txBody>
                    <a:bodyPr/>
                    <a:lstStyle/>
                    <a:p>
                      <a:r>
                        <a:rPr lang="en-US" dirty="0" smtClean="0"/>
                        <a:t>               B</a:t>
                      </a:r>
                      <a:endParaRPr lang="en-US" dirty="0"/>
                    </a:p>
                  </a:txBody>
                  <a:tcPr/>
                </a:tc>
                <a:tc>
                  <a:txBody>
                    <a:bodyPr/>
                    <a:lstStyle/>
                    <a:p>
                      <a:r>
                        <a:rPr lang="en-US" dirty="0" smtClean="0"/>
                        <a:t>Analysis</a:t>
                      </a:r>
                      <a:endParaRPr lang="en-US" dirty="0"/>
                    </a:p>
                  </a:txBody>
                  <a:tcPr/>
                </a:tc>
                <a:tc>
                  <a:txBody>
                    <a:bodyPr/>
                    <a:lstStyle/>
                    <a:p>
                      <a:r>
                        <a:rPr lang="en-US" dirty="0" smtClean="0"/>
                        <a:t>A</a:t>
                      </a:r>
                      <a:endParaRPr lang="en-US" dirty="0"/>
                    </a:p>
                  </a:txBody>
                  <a:tcPr/>
                </a:tc>
                <a:tc>
                  <a:txBody>
                    <a:bodyPr/>
                    <a:lstStyle/>
                    <a:p>
                      <a:endParaRPr lang="en-US"/>
                    </a:p>
                  </a:txBody>
                  <a:tcPr/>
                </a:tc>
                <a:extLst>
                  <a:ext uri="{0D108BD9-81ED-4DB2-BD59-A6C34878D82A}">
                    <a16:rowId xmlns:a16="http://schemas.microsoft.com/office/drawing/2014/main" val="2576485573"/>
                  </a:ext>
                </a:extLst>
              </a:tr>
              <a:tr h="370840">
                <a:tc>
                  <a:txBody>
                    <a:bodyPr/>
                    <a:lstStyle/>
                    <a:p>
                      <a:r>
                        <a:rPr lang="en-US" dirty="0" smtClean="0"/>
                        <a:t>               C</a:t>
                      </a:r>
                      <a:endParaRPr lang="en-US" dirty="0"/>
                    </a:p>
                  </a:txBody>
                  <a:tcPr/>
                </a:tc>
                <a:tc>
                  <a:txBody>
                    <a:bodyPr/>
                    <a:lstStyle/>
                    <a:p>
                      <a:r>
                        <a:rPr lang="en-US" dirty="0" smtClean="0"/>
                        <a:t>Design</a:t>
                      </a:r>
                      <a:endParaRPr lang="en-US" dirty="0"/>
                    </a:p>
                  </a:txBody>
                  <a:tcPr/>
                </a:tc>
                <a:tc>
                  <a:txBody>
                    <a:bodyPr/>
                    <a:lstStyle/>
                    <a:p>
                      <a:r>
                        <a:rPr lang="en-US" dirty="0" smtClean="0"/>
                        <a:t>A</a:t>
                      </a:r>
                      <a:endParaRPr lang="en-US" dirty="0"/>
                    </a:p>
                  </a:txBody>
                  <a:tcPr/>
                </a:tc>
                <a:tc>
                  <a:txBody>
                    <a:bodyPr/>
                    <a:lstStyle/>
                    <a:p>
                      <a:endParaRPr lang="en-US"/>
                    </a:p>
                  </a:txBody>
                  <a:tcPr/>
                </a:tc>
                <a:extLst>
                  <a:ext uri="{0D108BD9-81ED-4DB2-BD59-A6C34878D82A}">
                    <a16:rowId xmlns:a16="http://schemas.microsoft.com/office/drawing/2014/main" val="2049861849"/>
                  </a:ext>
                </a:extLst>
              </a:tr>
              <a:tr h="370840">
                <a:tc>
                  <a:txBody>
                    <a:bodyPr/>
                    <a:lstStyle/>
                    <a:p>
                      <a:r>
                        <a:rPr lang="en-US" dirty="0" smtClean="0"/>
                        <a:t>               D</a:t>
                      </a:r>
                      <a:endParaRPr lang="en-US" dirty="0"/>
                    </a:p>
                  </a:txBody>
                  <a:tcPr/>
                </a:tc>
                <a:tc>
                  <a:txBody>
                    <a:bodyPr/>
                    <a:lstStyle/>
                    <a:p>
                      <a:r>
                        <a:rPr lang="en-US" dirty="0" smtClean="0"/>
                        <a:t>Coding</a:t>
                      </a:r>
                      <a:endParaRPr lang="en-US" dirty="0"/>
                    </a:p>
                  </a:txBody>
                  <a:tcPr/>
                </a:tc>
                <a:tc>
                  <a:txBody>
                    <a:bodyPr/>
                    <a:lstStyle/>
                    <a:p>
                      <a:r>
                        <a:rPr lang="en-US" dirty="0" smtClean="0"/>
                        <a:t>B</a:t>
                      </a:r>
                      <a:endParaRPr lang="en-US" dirty="0"/>
                    </a:p>
                  </a:txBody>
                  <a:tcPr/>
                </a:tc>
                <a:tc>
                  <a:txBody>
                    <a:bodyPr/>
                    <a:lstStyle/>
                    <a:p>
                      <a:endParaRPr lang="en-US"/>
                    </a:p>
                  </a:txBody>
                  <a:tcPr/>
                </a:tc>
                <a:extLst>
                  <a:ext uri="{0D108BD9-81ED-4DB2-BD59-A6C34878D82A}">
                    <a16:rowId xmlns:a16="http://schemas.microsoft.com/office/drawing/2014/main" val="1399409990"/>
                  </a:ext>
                </a:extLst>
              </a:tr>
              <a:tr h="370840">
                <a:tc>
                  <a:txBody>
                    <a:bodyPr/>
                    <a:lstStyle/>
                    <a:p>
                      <a:r>
                        <a:rPr lang="en-US" dirty="0" smtClean="0"/>
                        <a:t>               E</a:t>
                      </a:r>
                      <a:endParaRPr lang="en-US" dirty="0"/>
                    </a:p>
                  </a:txBody>
                  <a:tcPr/>
                </a:tc>
                <a:tc>
                  <a:txBody>
                    <a:bodyPr/>
                    <a:lstStyle/>
                    <a:p>
                      <a:r>
                        <a:rPr lang="en-US" dirty="0" smtClean="0"/>
                        <a:t>testing</a:t>
                      </a:r>
                      <a:endParaRPr lang="en-US" dirty="0"/>
                    </a:p>
                  </a:txBody>
                  <a:tcPr/>
                </a:tc>
                <a:tc>
                  <a:txBody>
                    <a:bodyPr/>
                    <a:lstStyle/>
                    <a:p>
                      <a:r>
                        <a:rPr lang="en-US" dirty="0" smtClean="0"/>
                        <a:t>C,D</a:t>
                      </a:r>
                      <a:endParaRPr lang="en-US" dirty="0"/>
                    </a:p>
                  </a:txBody>
                  <a:tcPr/>
                </a:tc>
                <a:tc>
                  <a:txBody>
                    <a:bodyPr/>
                    <a:lstStyle/>
                    <a:p>
                      <a:endParaRPr lang="en-US" dirty="0"/>
                    </a:p>
                  </a:txBody>
                  <a:tcPr/>
                </a:tc>
                <a:extLst>
                  <a:ext uri="{0D108BD9-81ED-4DB2-BD59-A6C34878D82A}">
                    <a16:rowId xmlns:a16="http://schemas.microsoft.com/office/drawing/2014/main" val="1673146659"/>
                  </a:ext>
                </a:extLst>
              </a:tr>
              <a:tr h="370840">
                <a:tc>
                  <a:txBody>
                    <a:bodyPr/>
                    <a:lstStyle/>
                    <a:p>
                      <a:r>
                        <a:rPr lang="en-US" dirty="0" smtClean="0"/>
                        <a:t> </a:t>
                      </a:r>
                      <a:r>
                        <a:rPr lang="en-US" baseline="0" dirty="0" smtClean="0"/>
                        <a:t>              F</a:t>
                      </a:r>
                      <a:endParaRPr lang="en-US" dirty="0"/>
                    </a:p>
                  </a:txBody>
                  <a:tcPr/>
                </a:tc>
                <a:tc>
                  <a:txBody>
                    <a:bodyPr/>
                    <a:lstStyle/>
                    <a:p>
                      <a:r>
                        <a:rPr lang="en-US" dirty="0" smtClean="0"/>
                        <a:t>Implemented</a:t>
                      </a:r>
                      <a:endParaRPr lang="en-US" dirty="0"/>
                    </a:p>
                  </a:txBody>
                  <a:tcPr/>
                </a:tc>
                <a:tc>
                  <a:txBody>
                    <a:bodyPr/>
                    <a:lstStyle/>
                    <a:p>
                      <a:r>
                        <a:rPr lang="en-US" dirty="0" smtClean="0"/>
                        <a:t>D,E</a:t>
                      </a:r>
                      <a:endParaRPr lang="en-US" dirty="0"/>
                    </a:p>
                  </a:txBody>
                  <a:tcPr/>
                </a:tc>
                <a:tc>
                  <a:txBody>
                    <a:bodyPr/>
                    <a:lstStyle/>
                    <a:p>
                      <a:endParaRPr lang="en-US" dirty="0"/>
                    </a:p>
                  </a:txBody>
                  <a:tcPr/>
                </a:tc>
                <a:extLst>
                  <a:ext uri="{0D108BD9-81ED-4DB2-BD59-A6C34878D82A}">
                    <a16:rowId xmlns:a16="http://schemas.microsoft.com/office/drawing/2014/main" val="4234540771"/>
                  </a:ext>
                </a:extLst>
              </a:tr>
            </a:tbl>
          </a:graphicData>
        </a:graphic>
      </p:graphicFrame>
    </p:spTree>
    <p:extLst>
      <p:ext uri="{BB962C8B-B14F-4D97-AF65-F5344CB8AC3E}">
        <p14:creationId xmlns:p14="http://schemas.microsoft.com/office/powerpoint/2010/main" val="2288378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00595"/>
            <a:ext cx="9875520" cy="1356360"/>
          </a:xfrm>
        </p:spPr>
        <p:txBody>
          <a:bodyPr>
            <a:normAutofit/>
          </a:bodyPr>
          <a:lstStyle/>
          <a:p>
            <a:r>
              <a:rPr lang="en-US" sz="3200" b="1" dirty="0"/>
              <a:t>Network Project:</a:t>
            </a:r>
          </a:p>
        </p:txBody>
      </p:sp>
      <p:graphicFrame>
        <p:nvGraphicFramePr>
          <p:cNvPr id="3" name="Content Placeholder 3"/>
          <p:cNvGraphicFramePr>
            <a:graphicFrameLocks/>
          </p:cNvGraphicFramePr>
          <p:nvPr>
            <p:extLst>
              <p:ext uri="{D42A27DB-BD31-4B8C-83A1-F6EECF244321}">
                <p14:modId xmlns:p14="http://schemas.microsoft.com/office/powerpoint/2010/main" val="2039101664"/>
              </p:ext>
            </p:extLst>
          </p:nvPr>
        </p:nvGraphicFramePr>
        <p:xfrm>
          <a:off x="862149" y="2103439"/>
          <a:ext cx="1789611" cy="1279842"/>
        </p:xfrm>
        <a:graphic>
          <a:graphicData uri="http://schemas.openxmlformats.org/drawingml/2006/table">
            <a:tbl>
              <a:tblPr firstRow="1" bandRow="1">
                <a:tableStyleId>{BC89EF96-8CEA-46FF-86C4-4CE0E7609802}</a:tableStyleId>
              </a:tblPr>
              <a:tblGrid>
                <a:gridCol w="596537">
                  <a:extLst>
                    <a:ext uri="{9D8B030D-6E8A-4147-A177-3AD203B41FA5}">
                      <a16:colId xmlns:a16="http://schemas.microsoft.com/office/drawing/2014/main" val="1787295503"/>
                    </a:ext>
                  </a:extLst>
                </a:gridCol>
                <a:gridCol w="596537">
                  <a:extLst>
                    <a:ext uri="{9D8B030D-6E8A-4147-A177-3AD203B41FA5}">
                      <a16:colId xmlns:a16="http://schemas.microsoft.com/office/drawing/2014/main" val="674083253"/>
                    </a:ext>
                  </a:extLst>
                </a:gridCol>
                <a:gridCol w="596537">
                  <a:extLst>
                    <a:ext uri="{9D8B030D-6E8A-4147-A177-3AD203B41FA5}">
                      <a16:colId xmlns:a16="http://schemas.microsoft.com/office/drawing/2014/main" val="2671291796"/>
                    </a:ext>
                  </a:extLst>
                </a:gridCol>
              </a:tblGrid>
              <a:tr h="426614">
                <a:tc>
                  <a:txBody>
                    <a:bodyPr/>
                    <a:lstStyle/>
                    <a:p>
                      <a:endParaRPr lang="en-US" dirty="0"/>
                    </a:p>
                  </a:txBody>
                  <a:tcPr/>
                </a:tc>
                <a:tc>
                  <a:txBody>
                    <a:bodyPr/>
                    <a:lstStyle/>
                    <a:p>
                      <a:r>
                        <a:rPr lang="en-US" dirty="0" smtClean="0"/>
                        <a:t> A</a:t>
                      </a:r>
                      <a:endParaRPr lang="en-US" dirty="0"/>
                    </a:p>
                  </a:txBody>
                  <a:tcPr anchor="ctr">
                    <a:solidFill>
                      <a:schemeClr val="accent1"/>
                    </a:solidFill>
                  </a:tcPr>
                </a:tc>
                <a:tc>
                  <a:txBody>
                    <a:bodyPr/>
                    <a:lstStyle/>
                    <a:p>
                      <a:endParaRPr lang="en-US"/>
                    </a:p>
                  </a:txBody>
                  <a:tcPr/>
                </a:tc>
                <a:extLst>
                  <a:ext uri="{0D108BD9-81ED-4DB2-BD59-A6C34878D82A}">
                    <a16:rowId xmlns:a16="http://schemas.microsoft.com/office/drawing/2014/main" val="1117424677"/>
                  </a:ext>
                </a:extLst>
              </a:tr>
              <a:tr h="426614">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03258942"/>
                  </a:ext>
                </a:extLst>
              </a:tr>
              <a:tr h="426614">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00448940"/>
                  </a:ext>
                </a:extLst>
              </a:tr>
            </a:tbl>
          </a:graphicData>
        </a:graphic>
      </p:graphicFrame>
      <p:graphicFrame>
        <p:nvGraphicFramePr>
          <p:cNvPr id="4" name="Content Placeholder 3"/>
          <p:cNvGraphicFramePr>
            <a:graphicFrameLocks/>
          </p:cNvGraphicFramePr>
          <p:nvPr>
            <p:extLst>
              <p:ext uri="{D42A27DB-BD31-4B8C-83A1-F6EECF244321}">
                <p14:modId xmlns:p14="http://schemas.microsoft.com/office/powerpoint/2010/main" val="1308265056"/>
              </p:ext>
            </p:extLst>
          </p:nvPr>
        </p:nvGraphicFramePr>
        <p:xfrm>
          <a:off x="2834641" y="4058513"/>
          <a:ext cx="1789611" cy="1279842"/>
        </p:xfrm>
        <a:graphic>
          <a:graphicData uri="http://schemas.openxmlformats.org/drawingml/2006/table">
            <a:tbl>
              <a:tblPr firstRow="1" bandRow="1">
                <a:tableStyleId>{BC89EF96-8CEA-46FF-86C4-4CE0E7609802}</a:tableStyleId>
              </a:tblPr>
              <a:tblGrid>
                <a:gridCol w="596537">
                  <a:extLst>
                    <a:ext uri="{9D8B030D-6E8A-4147-A177-3AD203B41FA5}">
                      <a16:colId xmlns:a16="http://schemas.microsoft.com/office/drawing/2014/main" val="1787295503"/>
                    </a:ext>
                  </a:extLst>
                </a:gridCol>
                <a:gridCol w="596537">
                  <a:extLst>
                    <a:ext uri="{9D8B030D-6E8A-4147-A177-3AD203B41FA5}">
                      <a16:colId xmlns:a16="http://schemas.microsoft.com/office/drawing/2014/main" val="674083253"/>
                    </a:ext>
                  </a:extLst>
                </a:gridCol>
                <a:gridCol w="596537">
                  <a:extLst>
                    <a:ext uri="{9D8B030D-6E8A-4147-A177-3AD203B41FA5}">
                      <a16:colId xmlns:a16="http://schemas.microsoft.com/office/drawing/2014/main" val="2671291796"/>
                    </a:ext>
                  </a:extLst>
                </a:gridCol>
              </a:tblGrid>
              <a:tr h="426614">
                <a:tc>
                  <a:txBody>
                    <a:bodyPr/>
                    <a:lstStyle/>
                    <a:p>
                      <a:endParaRPr lang="en-US" dirty="0"/>
                    </a:p>
                  </a:txBody>
                  <a:tcPr/>
                </a:tc>
                <a:tc>
                  <a:txBody>
                    <a:bodyPr/>
                    <a:lstStyle/>
                    <a:p>
                      <a:r>
                        <a:rPr lang="en-US" dirty="0" smtClean="0"/>
                        <a:t> C</a:t>
                      </a:r>
                      <a:endParaRPr lang="en-US" dirty="0"/>
                    </a:p>
                  </a:txBody>
                  <a:tcPr>
                    <a:solidFill>
                      <a:schemeClr val="accent1"/>
                    </a:solidFill>
                  </a:tcPr>
                </a:tc>
                <a:tc>
                  <a:txBody>
                    <a:bodyPr/>
                    <a:lstStyle/>
                    <a:p>
                      <a:endParaRPr lang="en-US"/>
                    </a:p>
                  </a:txBody>
                  <a:tcPr/>
                </a:tc>
                <a:extLst>
                  <a:ext uri="{0D108BD9-81ED-4DB2-BD59-A6C34878D82A}">
                    <a16:rowId xmlns:a16="http://schemas.microsoft.com/office/drawing/2014/main" val="1117424677"/>
                  </a:ext>
                </a:extLst>
              </a:tr>
              <a:tr h="426614">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03258942"/>
                  </a:ext>
                </a:extLst>
              </a:tr>
              <a:tr h="426614">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00448940"/>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836769559"/>
              </p:ext>
            </p:extLst>
          </p:nvPr>
        </p:nvGraphicFramePr>
        <p:xfrm>
          <a:off x="3370220" y="1622469"/>
          <a:ext cx="1789611" cy="1279842"/>
        </p:xfrm>
        <a:graphic>
          <a:graphicData uri="http://schemas.openxmlformats.org/drawingml/2006/table">
            <a:tbl>
              <a:tblPr rtl="1" firstRow="1" bandRow="1">
                <a:tableStyleId>{BC89EF96-8CEA-46FF-86C4-4CE0E7609802}</a:tableStyleId>
              </a:tblPr>
              <a:tblGrid>
                <a:gridCol w="596537">
                  <a:extLst>
                    <a:ext uri="{9D8B030D-6E8A-4147-A177-3AD203B41FA5}">
                      <a16:colId xmlns:a16="http://schemas.microsoft.com/office/drawing/2014/main" val="1787295503"/>
                    </a:ext>
                  </a:extLst>
                </a:gridCol>
                <a:gridCol w="596537">
                  <a:extLst>
                    <a:ext uri="{9D8B030D-6E8A-4147-A177-3AD203B41FA5}">
                      <a16:colId xmlns:a16="http://schemas.microsoft.com/office/drawing/2014/main" val="674083253"/>
                    </a:ext>
                  </a:extLst>
                </a:gridCol>
                <a:gridCol w="596537">
                  <a:extLst>
                    <a:ext uri="{9D8B030D-6E8A-4147-A177-3AD203B41FA5}">
                      <a16:colId xmlns:a16="http://schemas.microsoft.com/office/drawing/2014/main" val="2671291796"/>
                    </a:ext>
                  </a:extLst>
                </a:gridCol>
              </a:tblGrid>
              <a:tr h="426614">
                <a:tc>
                  <a:txBody>
                    <a:bodyPr/>
                    <a:lstStyle/>
                    <a:p>
                      <a:endParaRPr lang="en-US" dirty="0"/>
                    </a:p>
                  </a:txBody>
                  <a:tcPr/>
                </a:tc>
                <a:tc>
                  <a:txBody>
                    <a:bodyPr/>
                    <a:lstStyle/>
                    <a:p>
                      <a:pPr algn="ctr"/>
                      <a:r>
                        <a:rPr lang="en-US" dirty="0" smtClean="0"/>
                        <a:t> B</a:t>
                      </a:r>
                      <a:endParaRPr lang="en-US" dirty="0"/>
                    </a:p>
                  </a:txBody>
                  <a:tcPr anchor="ctr">
                    <a:solidFill>
                      <a:schemeClr val="accent1"/>
                    </a:solidFill>
                  </a:tcPr>
                </a:tc>
                <a:tc>
                  <a:txBody>
                    <a:bodyPr/>
                    <a:lstStyle/>
                    <a:p>
                      <a:endParaRPr lang="en-US" dirty="0"/>
                    </a:p>
                  </a:txBody>
                  <a:tcPr/>
                </a:tc>
                <a:extLst>
                  <a:ext uri="{0D108BD9-81ED-4DB2-BD59-A6C34878D82A}">
                    <a16:rowId xmlns:a16="http://schemas.microsoft.com/office/drawing/2014/main" val="1117424677"/>
                  </a:ext>
                </a:extLst>
              </a:tr>
              <a:tr h="426614">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03258942"/>
                  </a:ext>
                </a:extLst>
              </a:tr>
              <a:tr h="426614">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00448940"/>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704429366"/>
              </p:ext>
            </p:extLst>
          </p:nvPr>
        </p:nvGraphicFramePr>
        <p:xfrm>
          <a:off x="6161315" y="1622469"/>
          <a:ext cx="1789611" cy="1279842"/>
        </p:xfrm>
        <a:graphic>
          <a:graphicData uri="http://schemas.openxmlformats.org/drawingml/2006/table">
            <a:tbl>
              <a:tblPr firstRow="1" bandRow="1">
                <a:tableStyleId>{BC89EF96-8CEA-46FF-86C4-4CE0E7609802}</a:tableStyleId>
              </a:tblPr>
              <a:tblGrid>
                <a:gridCol w="596537">
                  <a:extLst>
                    <a:ext uri="{9D8B030D-6E8A-4147-A177-3AD203B41FA5}">
                      <a16:colId xmlns:a16="http://schemas.microsoft.com/office/drawing/2014/main" val="1787295503"/>
                    </a:ext>
                  </a:extLst>
                </a:gridCol>
                <a:gridCol w="596537">
                  <a:extLst>
                    <a:ext uri="{9D8B030D-6E8A-4147-A177-3AD203B41FA5}">
                      <a16:colId xmlns:a16="http://schemas.microsoft.com/office/drawing/2014/main" val="674083253"/>
                    </a:ext>
                  </a:extLst>
                </a:gridCol>
                <a:gridCol w="596537">
                  <a:extLst>
                    <a:ext uri="{9D8B030D-6E8A-4147-A177-3AD203B41FA5}">
                      <a16:colId xmlns:a16="http://schemas.microsoft.com/office/drawing/2014/main" val="2671291796"/>
                    </a:ext>
                  </a:extLst>
                </a:gridCol>
              </a:tblGrid>
              <a:tr h="426614">
                <a:tc>
                  <a:txBody>
                    <a:bodyPr/>
                    <a:lstStyle/>
                    <a:p>
                      <a:endParaRPr lang="en-US" dirty="0"/>
                    </a:p>
                  </a:txBody>
                  <a:tcPr/>
                </a:tc>
                <a:tc>
                  <a:txBody>
                    <a:bodyPr/>
                    <a:lstStyle/>
                    <a:p>
                      <a:r>
                        <a:rPr lang="en-US" dirty="0" smtClean="0"/>
                        <a:t> D</a:t>
                      </a:r>
                      <a:endParaRPr lang="en-US" dirty="0"/>
                    </a:p>
                  </a:txBody>
                  <a:tcPr>
                    <a:solidFill>
                      <a:schemeClr val="accent1"/>
                    </a:solidFill>
                  </a:tcPr>
                </a:tc>
                <a:tc>
                  <a:txBody>
                    <a:bodyPr/>
                    <a:lstStyle/>
                    <a:p>
                      <a:endParaRPr lang="en-US"/>
                    </a:p>
                  </a:txBody>
                  <a:tcPr/>
                </a:tc>
                <a:extLst>
                  <a:ext uri="{0D108BD9-81ED-4DB2-BD59-A6C34878D82A}">
                    <a16:rowId xmlns:a16="http://schemas.microsoft.com/office/drawing/2014/main" val="1117424677"/>
                  </a:ext>
                </a:extLst>
              </a:tr>
              <a:tr h="426614">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03258942"/>
                  </a:ext>
                </a:extLst>
              </a:tr>
              <a:tr h="426614">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00448940"/>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3268363377"/>
              </p:ext>
            </p:extLst>
          </p:nvPr>
        </p:nvGraphicFramePr>
        <p:xfrm>
          <a:off x="7036525" y="4058513"/>
          <a:ext cx="1789611" cy="1279842"/>
        </p:xfrm>
        <a:graphic>
          <a:graphicData uri="http://schemas.openxmlformats.org/drawingml/2006/table">
            <a:tbl>
              <a:tblPr firstRow="1" bandRow="1">
                <a:tableStyleId>{BC89EF96-8CEA-46FF-86C4-4CE0E7609802}</a:tableStyleId>
              </a:tblPr>
              <a:tblGrid>
                <a:gridCol w="596537">
                  <a:extLst>
                    <a:ext uri="{9D8B030D-6E8A-4147-A177-3AD203B41FA5}">
                      <a16:colId xmlns:a16="http://schemas.microsoft.com/office/drawing/2014/main" val="1787295503"/>
                    </a:ext>
                  </a:extLst>
                </a:gridCol>
                <a:gridCol w="596537">
                  <a:extLst>
                    <a:ext uri="{9D8B030D-6E8A-4147-A177-3AD203B41FA5}">
                      <a16:colId xmlns:a16="http://schemas.microsoft.com/office/drawing/2014/main" val="674083253"/>
                    </a:ext>
                  </a:extLst>
                </a:gridCol>
                <a:gridCol w="596537">
                  <a:extLst>
                    <a:ext uri="{9D8B030D-6E8A-4147-A177-3AD203B41FA5}">
                      <a16:colId xmlns:a16="http://schemas.microsoft.com/office/drawing/2014/main" val="2671291796"/>
                    </a:ext>
                  </a:extLst>
                </a:gridCol>
              </a:tblGrid>
              <a:tr h="426614">
                <a:tc>
                  <a:txBody>
                    <a:bodyPr/>
                    <a:lstStyle/>
                    <a:p>
                      <a:endParaRPr lang="en-US" dirty="0"/>
                    </a:p>
                  </a:txBody>
                  <a:tcPr/>
                </a:tc>
                <a:tc>
                  <a:txBody>
                    <a:bodyPr/>
                    <a:lstStyle/>
                    <a:p>
                      <a:r>
                        <a:rPr lang="en-US" dirty="0" smtClean="0"/>
                        <a:t> E</a:t>
                      </a:r>
                      <a:endParaRPr lang="en-US" dirty="0"/>
                    </a:p>
                  </a:txBody>
                  <a:tcPr>
                    <a:solidFill>
                      <a:schemeClr val="accent1"/>
                    </a:solidFill>
                  </a:tcPr>
                </a:tc>
                <a:tc>
                  <a:txBody>
                    <a:bodyPr/>
                    <a:lstStyle/>
                    <a:p>
                      <a:endParaRPr lang="en-US" dirty="0"/>
                    </a:p>
                  </a:txBody>
                  <a:tcPr/>
                </a:tc>
                <a:extLst>
                  <a:ext uri="{0D108BD9-81ED-4DB2-BD59-A6C34878D82A}">
                    <a16:rowId xmlns:a16="http://schemas.microsoft.com/office/drawing/2014/main" val="1117424677"/>
                  </a:ext>
                </a:extLst>
              </a:tr>
              <a:tr h="426614">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03258942"/>
                  </a:ext>
                </a:extLst>
              </a:tr>
              <a:tr h="426614">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00448940"/>
                  </a:ext>
                </a:extLst>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3381813625"/>
              </p:ext>
            </p:extLst>
          </p:nvPr>
        </p:nvGraphicFramePr>
        <p:xfrm>
          <a:off x="10027920" y="2543656"/>
          <a:ext cx="1789611" cy="1279842"/>
        </p:xfrm>
        <a:graphic>
          <a:graphicData uri="http://schemas.openxmlformats.org/drawingml/2006/table">
            <a:tbl>
              <a:tblPr firstRow="1" bandRow="1">
                <a:tableStyleId>{BC89EF96-8CEA-46FF-86C4-4CE0E7609802}</a:tableStyleId>
              </a:tblPr>
              <a:tblGrid>
                <a:gridCol w="596537">
                  <a:extLst>
                    <a:ext uri="{9D8B030D-6E8A-4147-A177-3AD203B41FA5}">
                      <a16:colId xmlns:a16="http://schemas.microsoft.com/office/drawing/2014/main" val="1787295503"/>
                    </a:ext>
                  </a:extLst>
                </a:gridCol>
                <a:gridCol w="596537">
                  <a:extLst>
                    <a:ext uri="{9D8B030D-6E8A-4147-A177-3AD203B41FA5}">
                      <a16:colId xmlns:a16="http://schemas.microsoft.com/office/drawing/2014/main" val="674083253"/>
                    </a:ext>
                  </a:extLst>
                </a:gridCol>
                <a:gridCol w="596537">
                  <a:extLst>
                    <a:ext uri="{9D8B030D-6E8A-4147-A177-3AD203B41FA5}">
                      <a16:colId xmlns:a16="http://schemas.microsoft.com/office/drawing/2014/main" val="2671291796"/>
                    </a:ext>
                  </a:extLst>
                </a:gridCol>
              </a:tblGrid>
              <a:tr h="426614">
                <a:tc>
                  <a:txBody>
                    <a:bodyPr/>
                    <a:lstStyle/>
                    <a:p>
                      <a:endParaRPr lang="en-US" dirty="0"/>
                    </a:p>
                  </a:txBody>
                  <a:tcPr/>
                </a:tc>
                <a:tc>
                  <a:txBody>
                    <a:bodyPr/>
                    <a:lstStyle/>
                    <a:p>
                      <a:r>
                        <a:rPr lang="en-US" dirty="0" smtClean="0"/>
                        <a:t> F</a:t>
                      </a:r>
                      <a:endParaRPr lang="en-US" dirty="0"/>
                    </a:p>
                  </a:txBody>
                  <a:tcPr>
                    <a:solidFill>
                      <a:schemeClr val="accent1"/>
                    </a:solidFill>
                  </a:tcPr>
                </a:tc>
                <a:tc>
                  <a:txBody>
                    <a:bodyPr/>
                    <a:lstStyle/>
                    <a:p>
                      <a:endParaRPr lang="en-US" dirty="0"/>
                    </a:p>
                  </a:txBody>
                  <a:tcPr/>
                </a:tc>
                <a:extLst>
                  <a:ext uri="{0D108BD9-81ED-4DB2-BD59-A6C34878D82A}">
                    <a16:rowId xmlns:a16="http://schemas.microsoft.com/office/drawing/2014/main" val="1117424677"/>
                  </a:ext>
                </a:extLst>
              </a:tr>
              <a:tr h="426614">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03258942"/>
                  </a:ext>
                </a:extLst>
              </a:tr>
              <a:tr h="426614">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00448940"/>
                  </a:ext>
                </a:extLst>
              </a:tr>
            </a:tbl>
          </a:graphicData>
        </a:graphic>
      </p:graphicFrame>
      <p:cxnSp>
        <p:nvCxnSpPr>
          <p:cNvPr id="9" name="Straight Arrow Connector 8"/>
          <p:cNvCxnSpPr>
            <a:endCxn id="4" idx="1"/>
          </p:cNvCxnSpPr>
          <p:nvPr/>
        </p:nvCxnSpPr>
        <p:spPr>
          <a:xfrm>
            <a:off x="2651760" y="2743360"/>
            <a:ext cx="182881" cy="1955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5" idx="1"/>
          </p:cNvCxnSpPr>
          <p:nvPr/>
        </p:nvCxnSpPr>
        <p:spPr>
          <a:xfrm flipV="1">
            <a:off x="2651760" y="2262390"/>
            <a:ext cx="718460" cy="480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159831" y="2351810"/>
            <a:ext cx="1001483" cy="12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8" idx="1"/>
          </p:cNvCxnSpPr>
          <p:nvPr/>
        </p:nvCxnSpPr>
        <p:spPr>
          <a:xfrm>
            <a:off x="7950926" y="2262390"/>
            <a:ext cx="2076994" cy="921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3"/>
            <a:endCxn id="7" idx="1"/>
          </p:cNvCxnSpPr>
          <p:nvPr/>
        </p:nvCxnSpPr>
        <p:spPr>
          <a:xfrm>
            <a:off x="4624252" y="4698434"/>
            <a:ext cx="24122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8826136" y="3383281"/>
            <a:ext cx="1201784" cy="860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950926" y="2420945"/>
            <a:ext cx="535579" cy="1637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3"/>
          <p:cNvGraphicFramePr>
            <a:graphicFrameLocks/>
          </p:cNvGraphicFramePr>
          <p:nvPr>
            <p:extLst>
              <p:ext uri="{D42A27DB-BD31-4B8C-83A1-F6EECF244321}">
                <p14:modId xmlns:p14="http://schemas.microsoft.com/office/powerpoint/2010/main" val="3399011701"/>
              </p:ext>
            </p:extLst>
          </p:nvPr>
        </p:nvGraphicFramePr>
        <p:xfrm>
          <a:off x="738052" y="4737783"/>
          <a:ext cx="1691640" cy="1279842"/>
        </p:xfrm>
        <a:graphic>
          <a:graphicData uri="http://schemas.openxmlformats.org/drawingml/2006/table">
            <a:tbl>
              <a:tblPr firstRow="1" bandRow="1">
                <a:tableStyleId>{BC89EF96-8CEA-46FF-86C4-4CE0E7609802}</a:tableStyleId>
              </a:tblPr>
              <a:tblGrid>
                <a:gridCol w="563880">
                  <a:extLst>
                    <a:ext uri="{9D8B030D-6E8A-4147-A177-3AD203B41FA5}">
                      <a16:colId xmlns:a16="http://schemas.microsoft.com/office/drawing/2014/main" val="1787295503"/>
                    </a:ext>
                  </a:extLst>
                </a:gridCol>
                <a:gridCol w="563880">
                  <a:extLst>
                    <a:ext uri="{9D8B030D-6E8A-4147-A177-3AD203B41FA5}">
                      <a16:colId xmlns:a16="http://schemas.microsoft.com/office/drawing/2014/main" val="674083253"/>
                    </a:ext>
                  </a:extLst>
                </a:gridCol>
                <a:gridCol w="563880">
                  <a:extLst>
                    <a:ext uri="{9D8B030D-6E8A-4147-A177-3AD203B41FA5}">
                      <a16:colId xmlns:a16="http://schemas.microsoft.com/office/drawing/2014/main" val="2671291796"/>
                    </a:ext>
                  </a:extLst>
                </a:gridCol>
              </a:tblGrid>
              <a:tr h="426614">
                <a:tc>
                  <a:txBody>
                    <a:bodyPr/>
                    <a:lstStyle/>
                    <a:p>
                      <a:r>
                        <a:rPr lang="en-US" b="0" dirty="0" smtClean="0"/>
                        <a:t>ES</a:t>
                      </a:r>
                      <a:endParaRPr lang="en-US" b="0" dirty="0"/>
                    </a:p>
                  </a:txBody>
                  <a:tcPr/>
                </a:tc>
                <a:tc>
                  <a:txBody>
                    <a:bodyPr/>
                    <a:lstStyle/>
                    <a:p>
                      <a:r>
                        <a:rPr lang="en-US" dirty="0" smtClean="0"/>
                        <a:t> </a:t>
                      </a:r>
                      <a:r>
                        <a:rPr lang="en-US" b="0" dirty="0" smtClean="0"/>
                        <a:t>ID</a:t>
                      </a:r>
                      <a:endParaRPr lang="en-US" b="0" dirty="0"/>
                    </a:p>
                  </a:txBody>
                  <a:tcPr>
                    <a:solidFill>
                      <a:schemeClr val="accent1"/>
                    </a:solidFill>
                  </a:tcPr>
                </a:tc>
                <a:tc>
                  <a:txBody>
                    <a:bodyPr/>
                    <a:lstStyle/>
                    <a:p>
                      <a:r>
                        <a:rPr lang="en-US" b="0" dirty="0" smtClean="0"/>
                        <a:t>EF</a:t>
                      </a:r>
                      <a:endParaRPr lang="en-US" b="0" dirty="0"/>
                    </a:p>
                  </a:txBody>
                  <a:tcPr/>
                </a:tc>
                <a:extLst>
                  <a:ext uri="{0D108BD9-81ED-4DB2-BD59-A6C34878D82A}">
                    <a16:rowId xmlns:a16="http://schemas.microsoft.com/office/drawing/2014/main" val="1117424677"/>
                  </a:ext>
                </a:extLst>
              </a:tr>
              <a:tr h="426614">
                <a:tc>
                  <a:txBody>
                    <a:bodyPr/>
                    <a:lstStyle/>
                    <a:p>
                      <a:r>
                        <a:rPr lang="en-US" dirty="0" smtClean="0"/>
                        <a:t>SL</a:t>
                      </a:r>
                      <a:endParaRPr lang="en-US" dirty="0"/>
                    </a:p>
                  </a:txBody>
                  <a:tcPr/>
                </a:tc>
                <a:tc>
                  <a:txBody>
                    <a:bodyPr/>
                    <a:lstStyle/>
                    <a:p>
                      <a:endParaRPr lang="en-US" dirty="0"/>
                    </a:p>
                  </a:txBody>
                  <a:tcPr/>
                </a:tc>
                <a:tc>
                  <a:txBody>
                    <a:bodyPr/>
                    <a:lstStyle/>
                    <a:p>
                      <a:r>
                        <a:rPr lang="en-US" dirty="0" smtClean="0"/>
                        <a:t>SL</a:t>
                      </a:r>
                      <a:endParaRPr lang="en-US" dirty="0"/>
                    </a:p>
                  </a:txBody>
                  <a:tcPr/>
                </a:tc>
                <a:extLst>
                  <a:ext uri="{0D108BD9-81ED-4DB2-BD59-A6C34878D82A}">
                    <a16:rowId xmlns:a16="http://schemas.microsoft.com/office/drawing/2014/main" val="3403258942"/>
                  </a:ext>
                </a:extLst>
              </a:tr>
              <a:tr h="426614">
                <a:tc>
                  <a:txBody>
                    <a:bodyPr/>
                    <a:lstStyle/>
                    <a:p>
                      <a:r>
                        <a:rPr lang="en-US" dirty="0" smtClean="0"/>
                        <a:t>LS</a:t>
                      </a:r>
                      <a:endParaRPr lang="en-US" dirty="0"/>
                    </a:p>
                  </a:txBody>
                  <a:tcPr/>
                </a:tc>
                <a:tc>
                  <a:txBody>
                    <a:bodyPr/>
                    <a:lstStyle/>
                    <a:p>
                      <a:r>
                        <a:rPr lang="en-US" dirty="0" smtClean="0"/>
                        <a:t>DU</a:t>
                      </a:r>
                      <a:endParaRPr lang="en-US" dirty="0"/>
                    </a:p>
                  </a:txBody>
                  <a:tcPr/>
                </a:tc>
                <a:tc>
                  <a:txBody>
                    <a:bodyPr/>
                    <a:lstStyle/>
                    <a:p>
                      <a:r>
                        <a:rPr lang="en-US" dirty="0" smtClean="0"/>
                        <a:t>LF</a:t>
                      </a:r>
                      <a:endParaRPr lang="en-US" dirty="0"/>
                    </a:p>
                  </a:txBody>
                  <a:tcPr/>
                </a:tc>
                <a:extLst>
                  <a:ext uri="{0D108BD9-81ED-4DB2-BD59-A6C34878D82A}">
                    <a16:rowId xmlns:a16="http://schemas.microsoft.com/office/drawing/2014/main" val="2200448940"/>
                  </a:ext>
                </a:extLst>
              </a:tr>
            </a:tbl>
          </a:graphicData>
        </a:graphic>
      </p:graphicFrame>
    </p:spTree>
    <p:extLst>
      <p:ext uri="{BB962C8B-B14F-4D97-AF65-F5344CB8AC3E}">
        <p14:creationId xmlns:p14="http://schemas.microsoft.com/office/powerpoint/2010/main" val="2898199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1062446"/>
          </a:xfrm>
        </p:spPr>
        <p:txBody>
          <a:bodyPr>
            <a:normAutofit/>
          </a:bodyPr>
          <a:lstStyle/>
          <a:p>
            <a:r>
              <a:rPr lang="en-US" sz="3200" b="1" dirty="0"/>
              <a:t>Gantt chart:</a:t>
            </a:r>
          </a:p>
        </p:txBody>
      </p:sp>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842" y="2142354"/>
            <a:ext cx="10207836" cy="3775119"/>
          </a:xfrm>
          <a:prstGeom prst="rect">
            <a:avLst/>
          </a:prstGeom>
        </p:spPr>
      </p:pic>
    </p:spTree>
    <p:extLst>
      <p:ext uri="{BB962C8B-B14F-4D97-AF65-F5344CB8AC3E}">
        <p14:creationId xmlns:p14="http://schemas.microsoft.com/office/powerpoint/2010/main" val="1187248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762000"/>
          </a:xfrm>
        </p:spPr>
        <p:txBody>
          <a:bodyPr>
            <a:normAutofit/>
          </a:bodyPr>
          <a:lstStyle/>
          <a:p>
            <a:r>
              <a:rPr lang="en-US" sz="3200" dirty="0"/>
              <a:t>An illustration of what the user controls the smart home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864" y="1371600"/>
            <a:ext cx="7968342" cy="5016137"/>
          </a:xfrm>
          <a:prstGeom prst="rect">
            <a:avLst/>
          </a:prstGeom>
        </p:spPr>
      </p:pic>
    </p:spTree>
    <p:extLst>
      <p:ext uri="{BB962C8B-B14F-4D97-AF65-F5344CB8AC3E}">
        <p14:creationId xmlns:p14="http://schemas.microsoft.com/office/powerpoint/2010/main" val="1121810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8825-8BE9-404C-8DE1-79BD44E89439}"/>
              </a:ext>
            </a:extLst>
          </p:cNvPr>
          <p:cNvSpPr>
            <a:spLocks noGrp="1"/>
          </p:cNvSpPr>
          <p:nvPr>
            <p:ph type="title"/>
          </p:nvPr>
        </p:nvSpPr>
        <p:spPr/>
        <p:txBody>
          <a:bodyPr/>
          <a:lstStyle/>
          <a:p>
            <a:r>
              <a:rPr lang="en-US" b="1" dirty="0"/>
              <a:t>The sponsor</a:t>
            </a:r>
            <a:endParaRPr lang="en-US" b="1" u="sng" dirty="0"/>
          </a:p>
        </p:txBody>
      </p:sp>
      <p:sp>
        <p:nvSpPr>
          <p:cNvPr id="3" name="Content Placeholder 2">
            <a:extLst>
              <a:ext uri="{FF2B5EF4-FFF2-40B4-BE49-F238E27FC236}">
                <a16:creationId xmlns:a16="http://schemas.microsoft.com/office/drawing/2014/main" id="{292BB6DE-E76E-42EE-ABFD-44ED5F6C9029}"/>
              </a:ext>
            </a:extLst>
          </p:cNvPr>
          <p:cNvSpPr>
            <a:spLocks noGrp="1"/>
          </p:cNvSpPr>
          <p:nvPr>
            <p:ph idx="1"/>
          </p:nvPr>
        </p:nvSpPr>
        <p:spPr/>
        <p:txBody>
          <a:bodyPr/>
          <a:lstStyle/>
          <a:p>
            <a:pPr marL="45720" indent="0">
              <a:buNone/>
            </a:pPr>
            <a:endParaRPr lang="en-US" dirty="0"/>
          </a:p>
          <a:p>
            <a:pPr marL="45720" indent="0">
              <a:buNone/>
            </a:pPr>
            <a:endParaRPr lang="en-US" dirty="0"/>
          </a:p>
        </p:txBody>
      </p:sp>
      <p:sp>
        <p:nvSpPr>
          <p:cNvPr id="4" name="Rectangle 3"/>
          <p:cNvSpPr/>
          <p:nvPr/>
        </p:nvSpPr>
        <p:spPr>
          <a:xfrm>
            <a:off x="1142999" y="1965960"/>
            <a:ext cx="10665823" cy="1077218"/>
          </a:xfrm>
          <a:prstGeom prst="rect">
            <a:avLst/>
          </a:prstGeom>
        </p:spPr>
        <p:txBody>
          <a:bodyPr wrap="square">
            <a:spAutoFit/>
          </a:bodyPr>
          <a:lstStyle/>
          <a:p>
            <a:r>
              <a:rPr lang="en-US" sz="3200" b="1" dirty="0">
                <a:solidFill>
                  <a:schemeClr val="accent1"/>
                </a:solidFill>
              </a:rPr>
              <a:t>-“ TOSHIPA COMPANY” is the Sponsor of our project .</a:t>
            </a:r>
          </a:p>
          <a:p>
            <a:r>
              <a:rPr lang="en-US" sz="3200" b="1" dirty="0">
                <a:solidFill>
                  <a:schemeClr val="accent1"/>
                </a:solidFill>
              </a:rPr>
              <a:t>-It is an advanced technology company.</a:t>
            </a:r>
          </a:p>
        </p:txBody>
      </p:sp>
    </p:spTree>
    <p:extLst>
      <p:ext uri="{BB962C8B-B14F-4D97-AF65-F5344CB8AC3E}">
        <p14:creationId xmlns:p14="http://schemas.microsoft.com/office/powerpoint/2010/main" val="384336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DC611-D61C-4AE8-805D-DE0E56B5B270}"/>
              </a:ext>
            </a:extLst>
          </p:cNvPr>
          <p:cNvSpPr>
            <a:spLocks noGrp="1"/>
          </p:cNvSpPr>
          <p:nvPr>
            <p:ph type="title"/>
          </p:nvPr>
        </p:nvSpPr>
        <p:spPr/>
        <p:txBody>
          <a:bodyPr/>
          <a:lstStyle/>
          <a:p>
            <a:r>
              <a:rPr lang="en-US" dirty="0"/>
              <a:t>Project idea</a:t>
            </a:r>
          </a:p>
        </p:txBody>
      </p:sp>
      <p:sp>
        <p:nvSpPr>
          <p:cNvPr id="3" name="Content Placeholder 2">
            <a:extLst>
              <a:ext uri="{FF2B5EF4-FFF2-40B4-BE49-F238E27FC236}">
                <a16:creationId xmlns:a16="http://schemas.microsoft.com/office/drawing/2014/main" id="{DDB459DB-F703-4E01-93EB-6C67A82F8CE2}"/>
              </a:ext>
            </a:extLst>
          </p:cNvPr>
          <p:cNvSpPr>
            <a:spLocks noGrp="1"/>
          </p:cNvSpPr>
          <p:nvPr>
            <p:ph idx="1"/>
          </p:nvPr>
        </p:nvSpPr>
        <p:spPr>
          <a:xfrm>
            <a:off x="1045030" y="2057400"/>
            <a:ext cx="10607040" cy="4038600"/>
          </a:xfrm>
        </p:spPr>
        <p:txBody>
          <a:bodyPr/>
          <a:lstStyle/>
          <a:p>
            <a:pPr>
              <a:lnSpc>
                <a:spcPct val="100000"/>
              </a:lnSpc>
            </a:pPr>
            <a:r>
              <a:rPr lang="en-US" sz="3200" dirty="0"/>
              <a:t>To introduce a new automated system to control it while being outside home</a:t>
            </a:r>
          </a:p>
          <a:p>
            <a:pPr>
              <a:lnSpc>
                <a:spcPct val="200000"/>
              </a:lnSpc>
            </a:pPr>
            <a:endParaRPr lang="en-US" dirty="0"/>
          </a:p>
          <a:p>
            <a:endParaRPr lang="en-US" dirty="0"/>
          </a:p>
        </p:txBody>
      </p:sp>
    </p:spTree>
    <p:extLst>
      <p:ext uri="{BB962C8B-B14F-4D97-AF65-F5344CB8AC3E}">
        <p14:creationId xmlns:p14="http://schemas.microsoft.com/office/powerpoint/2010/main" val="3826024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BBAE-1DFC-492C-A5BB-EDCA331A997F}"/>
              </a:ext>
            </a:extLst>
          </p:cNvPr>
          <p:cNvSpPr>
            <a:spLocks noGrp="1"/>
          </p:cNvSpPr>
          <p:nvPr>
            <p:ph type="title"/>
          </p:nvPr>
        </p:nvSpPr>
        <p:spPr/>
        <p:txBody>
          <a:bodyPr/>
          <a:lstStyle/>
          <a:p>
            <a:r>
              <a:rPr lang="en-US" dirty="0"/>
              <a:t>Business need </a:t>
            </a:r>
          </a:p>
        </p:txBody>
      </p:sp>
      <p:sp>
        <p:nvSpPr>
          <p:cNvPr id="3" name="Content Placeholder 2">
            <a:extLst>
              <a:ext uri="{FF2B5EF4-FFF2-40B4-BE49-F238E27FC236}">
                <a16:creationId xmlns:a16="http://schemas.microsoft.com/office/drawing/2014/main" id="{0D02D150-CCB7-4722-B8CD-32689D0E7851}"/>
              </a:ext>
            </a:extLst>
          </p:cNvPr>
          <p:cNvSpPr>
            <a:spLocks noGrp="1"/>
          </p:cNvSpPr>
          <p:nvPr>
            <p:ph idx="1"/>
          </p:nvPr>
        </p:nvSpPr>
        <p:spPr/>
        <p:txBody>
          <a:bodyPr/>
          <a:lstStyle/>
          <a:p>
            <a:pPr>
              <a:lnSpc>
                <a:spcPct val="100000"/>
              </a:lnSpc>
            </a:pPr>
            <a:r>
              <a:rPr lang="en-US" sz="3200" dirty="0"/>
              <a:t>The project will target </a:t>
            </a:r>
            <a:r>
              <a:rPr lang="ar-EG" sz="3200" dirty="0" smtClean="0"/>
              <a:t>100</a:t>
            </a:r>
            <a:r>
              <a:rPr lang="en-US" sz="3200" dirty="0" smtClean="0"/>
              <a:t> </a:t>
            </a:r>
            <a:r>
              <a:rPr lang="en-US" sz="3200" dirty="0"/>
              <a:t>workers and </a:t>
            </a:r>
            <a:r>
              <a:rPr lang="ar-EG" sz="3200" dirty="0" smtClean="0"/>
              <a:t>20</a:t>
            </a:r>
            <a:r>
              <a:rPr lang="en-US" sz="3200" dirty="0" smtClean="0"/>
              <a:t> managers</a:t>
            </a:r>
            <a:r>
              <a:rPr lang="ar-EG" sz="3200" dirty="0" smtClean="0"/>
              <a:t> </a:t>
            </a:r>
            <a:r>
              <a:rPr lang="en-US" sz="3200" dirty="0"/>
              <a:t>And employment will increase with the passage of years.</a:t>
            </a:r>
          </a:p>
          <a:p>
            <a:pPr>
              <a:lnSpc>
                <a:spcPct val="100000"/>
              </a:lnSpc>
            </a:pPr>
            <a:r>
              <a:rPr lang="en-US" sz="3200" dirty="0"/>
              <a:t>Each house will need workers and managers or engineers to repair any problems</a:t>
            </a:r>
            <a:r>
              <a:rPr lang="en-US" dirty="0"/>
              <a:t>.</a:t>
            </a:r>
          </a:p>
        </p:txBody>
      </p:sp>
    </p:spTree>
    <p:extLst>
      <p:ext uri="{BB962C8B-B14F-4D97-AF65-F5344CB8AC3E}">
        <p14:creationId xmlns:p14="http://schemas.microsoft.com/office/powerpoint/2010/main" val="1356107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A68E6-D759-4F81-AD8B-EC37E80AD509}"/>
              </a:ext>
            </a:extLst>
          </p:cNvPr>
          <p:cNvSpPr>
            <a:spLocks noGrp="1"/>
          </p:cNvSpPr>
          <p:nvPr>
            <p:ph type="title"/>
          </p:nvPr>
        </p:nvSpPr>
        <p:spPr/>
        <p:txBody>
          <a:bodyPr/>
          <a:lstStyle/>
          <a:p>
            <a:r>
              <a:rPr lang="en-US" dirty="0"/>
              <a:t>The budget</a:t>
            </a:r>
          </a:p>
        </p:txBody>
      </p:sp>
      <p:sp>
        <p:nvSpPr>
          <p:cNvPr id="3" name="Content Placeholder 2">
            <a:extLst>
              <a:ext uri="{FF2B5EF4-FFF2-40B4-BE49-F238E27FC236}">
                <a16:creationId xmlns:a16="http://schemas.microsoft.com/office/drawing/2014/main" id="{D142355A-729C-45C8-BDF8-07A7F4C3320D}"/>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 The initial projected: $100,000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 five sensors :  one = $200   total = $1000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 2 developers: 24,000$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 Electronics Engineer: 5,000$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 6 new computers: 12,000$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 training for our team: 3000$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Arial" panose="020B0604020202020204" pitchFamily="34" charset="0"/>
              </a:rPr>
              <a:t>Total funds we spent until now: 45,000$</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 indent="0">
              <a:buNone/>
            </a:pPr>
            <a:endParaRPr lang="en-US" dirty="0"/>
          </a:p>
          <a:p>
            <a:pPr marL="45720" indent="0">
              <a:buNone/>
            </a:pPr>
            <a:endParaRPr lang="en-US" dirty="0"/>
          </a:p>
        </p:txBody>
      </p:sp>
    </p:spTree>
    <p:extLst>
      <p:ext uri="{BB962C8B-B14F-4D97-AF65-F5344CB8AC3E}">
        <p14:creationId xmlns:p14="http://schemas.microsoft.com/office/powerpoint/2010/main" val="2388981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27350-9464-4333-B5F6-1C6213948B7F}"/>
              </a:ext>
            </a:extLst>
          </p:cNvPr>
          <p:cNvSpPr>
            <a:spLocks noGrp="1"/>
          </p:cNvSpPr>
          <p:nvPr>
            <p:ph type="title"/>
          </p:nvPr>
        </p:nvSpPr>
        <p:spPr/>
        <p:txBody>
          <a:bodyPr/>
          <a:lstStyle/>
          <a:p>
            <a:r>
              <a:rPr lang="en-US" dirty="0"/>
              <a:t> project Resources</a:t>
            </a:r>
          </a:p>
        </p:txBody>
      </p:sp>
      <p:sp>
        <p:nvSpPr>
          <p:cNvPr id="3" name="Content Placeholder 2">
            <a:extLst>
              <a:ext uri="{FF2B5EF4-FFF2-40B4-BE49-F238E27FC236}">
                <a16:creationId xmlns:a16="http://schemas.microsoft.com/office/drawing/2014/main" id="{C311CD8D-2DB2-49F5-8530-58B479574C91}"/>
              </a:ext>
            </a:extLst>
          </p:cNvPr>
          <p:cNvSpPr>
            <a:spLocks noGrp="1"/>
          </p:cNvSpPr>
          <p:nvPr>
            <p:ph idx="1"/>
          </p:nvPr>
        </p:nvSpPr>
        <p:spPr>
          <a:xfrm>
            <a:off x="1119673" y="1609530"/>
            <a:ext cx="9872871" cy="4038600"/>
          </a:xfrm>
        </p:spPr>
        <p:txBody>
          <a:bodyPr>
            <a:normAutofit fontScale="70000" lnSpcReduction="20000"/>
          </a:bodyPr>
          <a:lstStyle/>
          <a:p>
            <a:pPr>
              <a:lnSpc>
                <a:spcPct val="300000"/>
              </a:lnSpc>
            </a:pPr>
            <a:r>
              <a:rPr lang="en-US" sz="6000" b="1" dirty="0"/>
              <a:t>Wikipedia</a:t>
            </a:r>
            <a:endParaRPr lang="ar-EG" sz="6000" b="1" dirty="0"/>
          </a:p>
          <a:p>
            <a:pPr>
              <a:lnSpc>
                <a:spcPct val="300000"/>
              </a:lnSpc>
            </a:pPr>
            <a:r>
              <a:rPr lang="en-US" sz="6000" b="1" dirty="0" smtClean="0"/>
              <a:t>Google </a:t>
            </a:r>
            <a:r>
              <a:rPr lang="en-US" sz="6000" b="1" dirty="0"/>
              <a:t>search </a:t>
            </a:r>
          </a:p>
        </p:txBody>
      </p:sp>
    </p:spTree>
    <p:extLst>
      <p:ext uri="{BB962C8B-B14F-4D97-AF65-F5344CB8AC3E}">
        <p14:creationId xmlns:p14="http://schemas.microsoft.com/office/powerpoint/2010/main" val="4190483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BB84-4CC1-47DC-91DD-25DAAC644E46}"/>
              </a:ext>
            </a:extLst>
          </p:cNvPr>
          <p:cNvSpPr>
            <a:spLocks noGrp="1"/>
          </p:cNvSpPr>
          <p:nvPr>
            <p:ph type="title"/>
          </p:nvPr>
        </p:nvSpPr>
        <p:spPr>
          <a:xfrm>
            <a:off x="975049" y="525624"/>
            <a:ext cx="9875520" cy="741473"/>
          </a:xfrm>
        </p:spPr>
        <p:txBody>
          <a:bodyPr>
            <a:normAutofit fontScale="90000"/>
          </a:bodyPr>
          <a:lstStyle/>
          <a:p>
            <a:pPr algn="ctr"/>
            <a:r>
              <a:rPr lang="en-US" dirty="0"/>
              <a:t>Deliverables</a:t>
            </a:r>
            <a:r>
              <a:rPr lang="ar-EG" dirty="0"/>
              <a:t/>
            </a:r>
            <a:br>
              <a:rPr lang="ar-EG" dirty="0"/>
            </a:br>
            <a:endParaRPr lang="en-US" dirty="0"/>
          </a:p>
        </p:txBody>
      </p:sp>
      <p:sp>
        <p:nvSpPr>
          <p:cNvPr id="3" name="Content Placeholder 2">
            <a:extLst>
              <a:ext uri="{FF2B5EF4-FFF2-40B4-BE49-F238E27FC236}">
                <a16:creationId xmlns:a16="http://schemas.microsoft.com/office/drawing/2014/main" id="{7C1EAF3A-BB49-47EC-8715-504CBA4AA0AF}"/>
              </a:ext>
            </a:extLst>
          </p:cNvPr>
          <p:cNvSpPr>
            <a:spLocks noGrp="1"/>
          </p:cNvSpPr>
          <p:nvPr>
            <p:ph idx="1"/>
          </p:nvPr>
        </p:nvSpPr>
        <p:spPr>
          <a:xfrm>
            <a:off x="1143000" y="1267097"/>
            <a:ext cx="9872871" cy="4828903"/>
          </a:xfrm>
        </p:spPr>
        <p:txBody>
          <a:bodyPr>
            <a:normAutofit/>
          </a:bodyPr>
          <a:lstStyle/>
          <a:p>
            <a:pPr marL="45720" indent="0">
              <a:buNone/>
            </a:pPr>
            <a:r>
              <a:rPr lang="en-US" sz="3200" b="1" u="sng" dirty="0"/>
              <a:t>advantages of home automation system</a:t>
            </a:r>
            <a:endParaRPr lang="ar-EG" sz="3200" b="1" u="sng" dirty="0" smtClean="0"/>
          </a:p>
          <a:p>
            <a:pPr>
              <a:buFont typeface="Arial" panose="020B0604020202020204" pitchFamily="34" charset="0"/>
              <a:buChar char="•"/>
            </a:pPr>
            <a:r>
              <a:rPr lang="en-US" b="1" dirty="0" smtClean="0"/>
              <a:t>convenience:-</a:t>
            </a:r>
            <a:r>
              <a:rPr lang="en-US" dirty="0" smtClean="0"/>
              <a:t>   </a:t>
            </a:r>
            <a:r>
              <a:rPr lang="en-US" b="1" dirty="0"/>
              <a:t>Managing all of your home devices from one place. Being able to keep all of the technology in your home connected through one interface is a massive step forward for technology and home management</a:t>
            </a:r>
          </a:p>
          <a:p>
            <a:pPr>
              <a:buFont typeface="Arial" panose="020B0604020202020204" pitchFamily="34" charset="0"/>
              <a:buChar char="•"/>
            </a:pPr>
            <a:r>
              <a:rPr kumimoji="0" lang="en-US" sz="2200" b="1" strike="noStrike" kern="1200" cap="none" spc="0" normalizeH="0" baseline="0" noProof="0" dirty="0" smtClean="0">
                <a:ln>
                  <a:noFill/>
                </a:ln>
                <a:solidFill>
                  <a:srgbClr val="A6B727"/>
                </a:solidFill>
                <a:effectLst/>
                <a:uLnTx/>
                <a:uFillTx/>
                <a:latin typeface="Corbel" panose="020B0503020204020204"/>
              </a:rPr>
              <a:t>Higher </a:t>
            </a:r>
            <a:r>
              <a:rPr kumimoji="0" lang="en-US" sz="2200" b="1" strike="noStrike" kern="1200" cap="none" spc="0" normalizeH="0" baseline="0" noProof="0" dirty="0">
                <a:ln>
                  <a:noFill/>
                </a:ln>
                <a:solidFill>
                  <a:srgbClr val="A6B727"/>
                </a:solidFill>
                <a:effectLst/>
                <a:uLnTx/>
                <a:uFillTx/>
                <a:latin typeface="Corbel" panose="020B0503020204020204"/>
              </a:rPr>
              <a:t>quality of life</a:t>
            </a:r>
            <a:r>
              <a:rPr kumimoji="0" lang="en-US" sz="2200" b="1" strike="noStrike" kern="1200" cap="none" spc="0" normalizeH="0" baseline="0" noProof="0" dirty="0" smtClean="0">
                <a:ln>
                  <a:noFill/>
                </a:ln>
                <a:solidFill>
                  <a:srgbClr val="A6B727"/>
                </a:solidFill>
                <a:effectLst/>
                <a:uLnTx/>
                <a:uFillTx/>
                <a:latin typeface="Corbel" panose="020B0503020204020204"/>
              </a:rPr>
              <a:t>:-  </a:t>
            </a:r>
            <a:r>
              <a:rPr kumimoji="0" lang="en-US" sz="2200" b="1" u="none" strike="noStrike" kern="1200" cap="none" spc="0" normalizeH="0" baseline="0" noProof="0" dirty="0">
                <a:ln>
                  <a:noFill/>
                </a:ln>
                <a:solidFill>
                  <a:srgbClr val="A6B727"/>
                </a:solidFill>
                <a:effectLst/>
                <a:uLnTx/>
                <a:uFillTx/>
                <a:latin typeface="Corbel" panose="020B0503020204020204"/>
              </a:rPr>
              <a:t>Since smart homes allow you to adjust everything from just one single device, chances are that also your overall quality of life will increase.</a:t>
            </a:r>
          </a:p>
          <a:p>
            <a:pPr>
              <a:buFont typeface="Arial" panose="020B0604020202020204" pitchFamily="34" charset="0"/>
              <a:buChar char="•"/>
            </a:pPr>
            <a:r>
              <a:rPr kumimoji="0" lang="en-US" sz="2200" b="1" strike="noStrike" kern="1200" cap="none" spc="0" normalizeH="0" baseline="0" noProof="0" dirty="0" smtClean="0">
                <a:ln>
                  <a:noFill/>
                </a:ln>
                <a:solidFill>
                  <a:srgbClr val="A6B727"/>
                </a:solidFill>
                <a:effectLst/>
                <a:uLnTx/>
                <a:uFillTx/>
                <a:latin typeface="Corbel" panose="020B0503020204020204"/>
              </a:rPr>
              <a:t>Smart </a:t>
            </a:r>
            <a:r>
              <a:rPr kumimoji="0" lang="en-US" sz="2200" b="1" strike="noStrike" kern="1200" cap="none" spc="0" normalizeH="0" baseline="0" noProof="0" dirty="0">
                <a:ln>
                  <a:noFill/>
                </a:ln>
                <a:solidFill>
                  <a:srgbClr val="A6B727"/>
                </a:solidFill>
                <a:effectLst/>
                <a:uLnTx/>
                <a:uFillTx/>
                <a:latin typeface="Corbel" panose="020B0503020204020204"/>
              </a:rPr>
              <a:t>homes may be suitable for disabled persons</a:t>
            </a:r>
            <a:r>
              <a:rPr kumimoji="0" lang="en-US" sz="2200" b="1" strike="noStrike" kern="1200" cap="none" spc="0" normalizeH="0" baseline="0" noProof="0" dirty="0" smtClean="0">
                <a:ln>
                  <a:noFill/>
                </a:ln>
                <a:solidFill>
                  <a:srgbClr val="A6B727"/>
                </a:solidFill>
                <a:effectLst/>
                <a:uLnTx/>
                <a:uFillTx/>
                <a:latin typeface="Corbel" panose="020B0503020204020204"/>
              </a:rPr>
              <a:t>:- </a:t>
            </a:r>
            <a:r>
              <a:rPr lang="en-US" dirty="0" smtClean="0">
                <a:solidFill>
                  <a:srgbClr val="A6B727"/>
                </a:solidFill>
                <a:latin typeface="Corbel" panose="020B0503020204020204"/>
              </a:rPr>
              <a:t> </a:t>
            </a:r>
            <a:r>
              <a:rPr kumimoji="0" lang="en-US" sz="2200" b="1" u="none" strike="noStrike" kern="1200" cap="none" spc="0" normalizeH="0" baseline="0" noProof="0" dirty="0">
                <a:ln>
                  <a:noFill/>
                </a:ln>
                <a:solidFill>
                  <a:srgbClr val="A6B727"/>
                </a:solidFill>
                <a:effectLst/>
                <a:uLnTx/>
                <a:uFillTx/>
                <a:latin typeface="Corbel" panose="020B0503020204020204"/>
              </a:rPr>
              <a:t>Also for disabled persons, smart homes may be a great tool to facilitate their lives.</a:t>
            </a:r>
          </a:p>
          <a:p>
            <a:pPr>
              <a:buFont typeface="Arial" panose="020B0604020202020204" pitchFamily="34" charset="0"/>
              <a:buChar char="•"/>
            </a:pPr>
            <a:r>
              <a:rPr kumimoji="0" lang="en-US" sz="2200" b="1" u="none" strike="noStrike" kern="1200" cap="none" spc="0" normalizeH="0" baseline="0" noProof="0" dirty="0">
                <a:ln>
                  <a:noFill/>
                </a:ln>
                <a:solidFill>
                  <a:srgbClr val="A6B727"/>
                </a:solidFill>
                <a:effectLst/>
                <a:uLnTx/>
                <a:uFillTx/>
                <a:latin typeface="Corbel" panose="020B0503020204020204"/>
              </a:rPr>
              <a:t>for instance, if you sit in a wheelchair, you will not be able to use staircases.</a:t>
            </a:r>
          </a:p>
          <a:p>
            <a:pPr>
              <a:buFont typeface="Arial" panose="020B0604020202020204" pitchFamily="34" charset="0"/>
              <a:buChar char="•"/>
            </a:pPr>
            <a:r>
              <a:rPr kumimoji="0" lang="en-US" sz="2200" b="1" u="none" strike="noStrike" kern="1200" cap="none" spc="0" normalizeH="0" baseline="0" noProof="0" dirty="0">
                <a:ln>
                  <a:noFill/>
                </a:ln>
                <a:solidFill>
                  <a:srgbClr val="A6B727"/>
                </a:solidFill>
                <a:effectLst/>
                <a:uLnTx/>
                <a:uFillTx/>
                <a:latin typeface="Corbel" panose="020B0503020204020204"/>
              </a:rPr>
              <a:t>Thus, if you want to control devices in other rooms, you may be stuck in a conventional home since you will not be able to reach those devices</a:t>
            </a:r>
          </a:p>
          <a:p>
            <a:pPr marL="502920" indent="-457200">
              <a:buAutoNum type="arabicPeriod" startAt="2"/>
            </a:pPr>
            <a:endParaRPr lang="en-US" b="1" dirty="0"/>
          </a:p>
        </p:txBody>
      </p:sp>
    </p:spTree>
    <p:extLst>
      <p:ext uri="{BB962C8B-B14F-4D97-AF65-F5344CB8AC3E}">
        <p14:creationId xmlns:p14="http://schemas.microsoft.com/office/powerpoint/2010/main" val="1048607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6A44-865B-4638-9B6D-D8BF69C88794}"/>
              </a:ext>
            </a:extLst>
          </p:cNvPr>
          <p:cNvSpPr>
            <a:spLocks noGrp="1"/>
          </p:cNvSpPr>
          <p:nvPr>
            <p:ph type="title"/>
          </p:nvPr>
        </p:nvSpPr>
        <p:spPr/>
        <p:txBody>
          <a:bodyPr/>
          <a:lstStyle/>
          <a:p>
            <a:r>
              <a:rPr lang="en-US" dirty="0"/>
              <a:t>advantages of home automation system</a:t>
            </a:r>
          </a:p>
        </p:txBody>
      </p:sp>
      <p:sp>
        <p:nvSpPr>
          <p:cNvPr id="3" name="Content Placeholder 2">
            <a:extLst>
              <a:ext uri="{FF2B5EF4-FFF2-40B4-BE49-F238E27FC236}">
                <a16:creationId xmlns:a16="http://schemas.microsoft.com/office/drawing/2014/main" id="{E6E6DE6A-4850-41E6-AC94-49644D162C81}"/>
              </a:ext>
            </a:extLst>
          </p:cNvPr>
          <p:cNvSpPr>
            <a:spLocks noGrp="1"/>
          </p:cNvSpPr>
          <p:nvPr>
            <p:ph idx="1"/>
          </p:nvPr>
        </p:nvSpPr>
        <p:spPr>
          <a:xfrm>
            <a:off x="984379" y="1842796"/>
            <a:ext cx="9872871" cy="4038600"/>
          </a:xfrm>
        </p:spPr>
        <p:txBody>
          <a:bodyPr>
            <a:noAutofit/>
          </a:bodyPr>
          <a:lstStyle/>
          <a:p>
            <a:pPr marR="0" lvl="0" algn="l" defTabSz="914400" rtl="0" eaLnBrk="1" fontAlgn="auto" latinLnBrk="0" hangingPunct="1">
              <a:lnSpc>
                <a:spcPct val="90000"/>
              </a:lnSpc>
              <a:spcBef>
                <a:spcPts val="1400"/>
              </a:spcBef>
              <a:spcAft>
                <a:spcPts val="0"/>
              </a:spcAft>
              <a:buClr>
                <a:srgbClr val="A6B727"/>
              </a:buClr>
              <a:buSzPct val="80000"/>
              <a:buFont typeface="Arial" panose="020B0604020202020204" pitchFamily="34" charset="0"/>
              <a:buChar char="•"/>
              <a:tabLst/>
              <a:defRPr/>
            </a:pPr>
            <a:r>
              <a:rPr lang="en-US" sz="1800" b="1" i="1" dirty="0" smtClean="0">
                <a:solidFill>
                  <a:srgbClr val="A6B727"/>
                </a:solidFill>
              </a:rPr>
              <a:t>Cost </a:t>
            </a:r>
            <a:r>
              <a:rPr lang="en-US" sz="1800" b="1" i="1" dirty="0">
                <a:solidFill>
                  <a:srgbClr val="A6B727"/>
                </a:solidFill>
              </a:rPr>
              <a:t>savings in the long </a:t>
            </a:r>
            <a:r>
              <a:rPr lang="en-US" sz="1800" b="1" i="1" dirty="0" smtClean="0">
                <a:solidFill>
                  <a:srgbClr val="A6B727"/>
                </a:solidFill>
              </a:rPr>
              <a:t>run:</a:t>
            </a:r>
            <a:r>
              <a:rPr lang="en-US" sz="1800" b="1" i="1" dirty="0">
                <a:solidFill>
                  <a:srgbClr val="A6B727"/>
                </a:solidFill>
              </a:rPr>
              <a:t>-</a:t>
            </a:r>
            <a:r>
              <a:rPr lang="ar-EG" sz="1800" b="1" i="1" dirty="0" smtClean="0">
                <a:solidFill>
                  <a:srgbClr val="A6B727"/>
                </a:solidFill>
              </a:rPr>
              <a:t> </a:t>
            </a:r>
            <a:r>
              <a:rPr kumimoji="0" lang="en-US" sz="1800" b="1" i="1" strike="noStrike" kern="1200" cap="none" spc="0" normalizeH="0" baseline="0" noProof="0" dirty="0" smtClean="0">
                <a:ln>
                  <a:noFill/>
                </a:ln>
                <a:solidFill>
                  <a:srgbClr val="A6B727"/>
                </a:solidFill>
                <a:effectLst/>
                <a:uLnTx/>
                <a:uFillTx/>
                <a:latin typeface="Corbel" panose="020B0503020204020204"/>
              </a:rPr>
              <a:t>Since </a:t>
            </a:r>
            <a:r>
              <a:rPr kumimoji="0" lang="en-US" sz="1800" b="1" i="1" strike="noStrike" kern="1200" cap="none" spc="0" normalizeH="0" baseline="0" noProof="0" dirty="0">
                <a:ln>
                  <a:noFill/>
                </a:ln>
                <a:solidFill>
                  <a:srgbClr val="A6B727"/>
                </a:solidFill>
                <a:effectLst/>
                <a:uLnTx/>
                <a:uFillTx/>
                <a:latin typeface="Corbel" panose="020B0503020204020204"/>
              </a:rPr>
              <a:t>you can save large amounts of energy through the use of smart home technologies, you can also save plenty of money in the long run. </a:t>
            </a:r>
          </a:p>
          <a:p>
            <a:pPr marR="0" lvl="0" algn="l" defTabSz="914400" rtl="0" eaLnBrk="1" fontAlgn="auto" latinLnBrk="0" hangingPunct="1">
              <a:lnSpc>
                <a:spcPct val="90000"/>
              </a:lnSpc>
              <a:spcBef>
                <a:spcPts val="1400"/>
              </a:spcBef>
              <a:spcAft>
                <a:spcPts val="0"/>
              </a:spcAft>
              <a:buClr>
                <a:srgbClr val="A6B727"/>
              </a:buClr>
              <a:buSzPct val="80000"/>
              <a:buFont typeface="Arial" panose="020B0604020202020204" pitchFamily="34" charset="0"/>
              <a:buChar char="•"/>
              <a:tabLst/>
              <a:defRPr/>
            </a:pPr>
            <a:r>
              <a:rPr kumimoji="0" lang="en-US" sz="1800" b="1" i="1" strike="noStrike" kern="1200" cap="none" spc="0" normalizeH="0" baseline="0" noProof="0" dirty="0">
                <a:ln>
                  <a:noFill/>
                </a:ln>
                <a:solidFill>
                  <a:srgbClr val="A6B727"/>
                </a:solidFill>
                <a:effectLst/>
                <a:uLnTx/>
                <a:uFillTx/>
                <a:latin typeface="Corbel" panose="020B0503020204020204"/>
              </a:rPr>
              <a:t>Energy prices will likely increase in the future due to the energy transition process towards alternative energies and therefore, it might be crucial to save some energy since those energy savings may translate into significant money savings</a:t>
            </a:r>
            <a:r>
              <a:rPr kumimoji="0" lang="en-US" sz="1800" b="0" i="0" u="none" strike="noStrike" kern="1200" cap="none" spc="0" normalizeH="0" baseline="0" noProof="0" dirty="0">
                <a:ln>
                  <a:noFill/>
                </a:ln>
                <a:solidFill>
                  <a:srgbClr val="A6B727"/>
                </a:solidFill>
                <a:effectLst/>
                <a:uLnTx/>
                <a:uFillTx/>
                <a:latin typeface="Corbel" panose="020B0503020204020204"/>
              </a:rPr>
              <a:t>.</a:t>
            </a:r>
          </a:p>
          <a:p>
            <a:pPr>
              <a:buClr>
                <a:srgbClr val="A6B727"/>
              </a:buClr>
              <a:buFont typeface="Arial" panose="020B0604020202020204" pitchFamily="34" charset="0"/>
              <a:buChar char="•"/>
              <a:defRPr/>
            </a:pPr>
            <a:r>
              <a:rPr lang="en-US" sz="1800" b="1" dirty="0">
                <a:solidFill>
                  <a:srgbClr val="A6B727"/>
                </a:solidFill>
              </a:rPr>
              <a:t>.Support for the older generation</a:t>
            </a:r>
            <a:r>
              <a:rPr lang="en-US" sz="1800" b="1" dirty="0" smtClean="0">
                <a:solidFill>
                  <a:srgbClr val="A6B727"/>
                </a:solidFill>
              </a:rPr>
              <a:t>:-  </a:t>
            </a:r>
            <a:r>
              <a:rPr lang="en-US" sz="1800" b="1" dirty="0">
                <a:solidFill>
                  <a:srgbClr val="A6B727"/>
                </a:solidFill>
              </a:rPr>
              <a:t>Smart homes can also be a great way to facilitate the life of our older generation.</a:t>
            </a:r>
          </a:p>
          <a:p>
            <a:pPr>
              <a:buClr>
                <a:srgbClr val="A6B727"/>
              </a:buClr>
              <a:buFont typeface="Arial" panose="020B0604020202020204" pitchFamily="34" charset="0"/>
              <a:buChar char="•"/>
              <a:defRPr/>
            </a:pPr>
            <a:r>
              <a:rPr lang="en-US" sz="1800" b="1" dirty="0">
                <a:solidFill>
                  <a:srgbClr val="A6B727"/>
                </a:solidFill>
              </a:rPr>
              <a:t>for instance, with smart homes, you can simply open the door with your voice without even needing a key to get in.</a:t>
            </a:r>
          </a:p>
          <a:p>
            <a:pPr>
              <a:buClr>
                <a:srgbClr val="A6B727"/>
              </a:buClr>
              <a:buFont typeface="Arial" panose="020B0604020202020204" pitchFamily="34" charset="0"/>
              <a:buChar char="•"/>
              <a:defRPr/>
            </a:pPr>
            <a:r>
              <a:rPr lang="en-US" sz="1800" b="1" dirty="0">
                <a:solidFill>
                  <a:srgbClr val="A6B727"/>
                </a:solidFill>
              </a:rPr>
              <a:t>thus, since old people often don’t find their keys anymore, it may be a great help to open the door with their voice instead of having to search for the key.</a:t>
            </a:r>
          </a:p>
          <a:p>
            <a:pPr>
              <a:buClr>
                <a:srgbClr val="A6B727"/>
              </a:buClr>
              <a:buFont typeface="Arial" panose="020B0604020202020204" pitchFamily="34" charset="0"/>
              <a:buChar char="•"/>
              <a:defRPr/>
            </a:pPr>
            <a:r>
              <a:rPr lang="en-US" sz="1800" b="1" dirty="0">
                <a:solidFill>
                  <a:srgbClr val="A6B727"/>
                </a:solidFill>
              </a:rPr>
              <a:t>moreover, old people often also have difficulties to walk upstairs due to their weak physical condition.</a:t>
            </a:r>
            <a:endParaRPr lang="en-US" sz="1800" dirty="0">
              <a:solidFill>
                <a:srgbClr val="A6B727"/>
              </a:solidFill>
            </a:endParaRPr>
          </a:p>
        </p:txBody>
      </p:sp>
    </p:spTree>
    <p:extLst>
      <p:ext uri="{BB962C8B-B14F-4D97-AF65-F5344CB8AC3E}">
        <p14:creationId xmlns:p14="http://schemas.microsoft.com/office/powerpoint/2010/main" val="613317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3E2AC-94F0-4603-B786-0C81E47CCC6D}"/>
              </a:ext>
            </a:extLst>
          </p:cNvPr>
          <p:cNvSpPr>
            <a:spLocks noGrp="1"/>
          </p:cNvSpPr>
          <p:nvPr>
            <p:ph type="title"/>
          </p:nvPr>
        </p:nvSpPr>
        <p:spPr/>
        <p:txBody>
          <a:bodyPr/>
          <a:lstStyle/>
          <a:p>
            <a:r>
              <a:rPr lang="en-US" dirty="0"/>
              <a:t>advantages of home automation system</a:t>
            </a:r>
          </a:p>
        </p:txBody>
      </p:sp>
      <p:sp>
        <p:nvSpPr>
          <p:cNvPr id="3" name="Content Placeholder 2">
            <a:extLst>
              <a:ext uri="{FF2B5EF4-FFF2-40B4-BE49-F238E27FC236}">
                <a16:creationId xmlns:a16="http://schemas.microsoft.com/office/drawing/2014/main" id="{6A237A26-0181-424A-97A7-1AB1BAC8A171}"/>
              </a:ext>
            </a:extLst>
          </p:cNvPr>
          <p:cNvSpPr>
            <a:spLocks noGrp="1"/>
          </p:cNvSpPr>
          <p:nvPr>
            <p:ph idx="1"/>
          </p:nvPr>
        </p:nvSpPr>
        <p:spPr>
          <a:xfrm>
            <a:off x="872412" y="1965960"/>
            <a:ext cx="9872871" cy="4038600"/>
          </a:xfrm>
        </p:spPr>
        <p:txBody>
          <a:bodyPr>
            <a:normAutofit lnSpcReduction="10000"/>
          </a:bodyPr>
          <a:lstStyle/>
          <a:p>
            <a:pPr marL="45720" indent="0" algn="l" fontAlgn="base">
              <a:buNone/>
            </a:pPr>
            <a:r>
              <a:rPr lang="en-US" b="1" i="0" u="sng" dirty="0" smtClean="0">
                <a:effectLst/>
                <a:latin typeface="Open Sans" panose="020B0606030504020204" pitchFamily="34" charset="0"/>
              </a:rPr>
              <a:t>Energy </a:t>
            </a:r>
            <a:r>
              <a:rPr lang="en-US" b="1" i="0" u="sng" dirty="0">
                <a:effectLst/>
                <a:latin typeface="Open Sans" panose="020B0606030504020204" pitchFamily="34" charset="0"/>
              </a:rPr>
              <a:t>savings:</a:t>
            </a:r>
          </a:p>
          <a:p>
            <a:pPr fontAlgn="base"/>
            <a:r>
              <a:rPr lang="en-US" b="1" i="0" dirty="0">
                <a:effectLst/>
                <a:latin typeface="Open Sans" panose="020B0606030504020204" pitchFamily="34" charset="0"/>
              </a:rPr>
              <a:t>Smart homes can also help you to save plenty of energy.</a:t>
            </a:r>
          </a:p>
          <a:p>
            <a:pPr fontAlgn="base"/>
            <a:r>
              <a:rPr lang="en-US" b="1" dirty="0">
                <a:latin typeface="Open Sans" panose="020B0606030504020204" pitchFamily="34" charset="0"/>
              </a:rPr>
              <a:t>f</a:t>
            </a:r>
            <a:r>
              <a:rPr lang="en-US" b="1" i="0" dirty="0">
                <a:effectLst/>
                <a:latin typeface="Open Sans" panose="020B0606030504020204" pitchFamily="34" charset="0"/>
              </a:rPr>
              <a:t>or instance, when you heat your home in winter with conventional heating devices, chances are that you will either heat too little or too much since it is quite hard to sustain an optimal temperature inside with those old devices.</a:t>
            </a:r>
          </a:p>
          <a:p>
            <a:pPr fontAlgn="base"/>
            <a:r>
              <a:rPr lang="en-US" b="1" dirty="0">
                <a:latin typeface="Open Sans" panose="020B0606030504020204" pitchFamily="34" charset="0"/>
              </a:rPr>
              <a:t>h</a:t>
            </a:r>
            <a:r>
              <a:rPr lang="en-US" b="1" i="0" dirty="0">
                <a:effectLst/>
                <a:latin typeface="Open Sans" panose="020B0606030504020204" pitchFamily="34" charset="0"/>
              </a:rPr>
              <a:t>owever, by using smart home technologies, chances are that your heating will keep the temperature inside at a constant level.</a:t>
            </a:r>
          </a:p>
          <a:p>
            <a:pPr fontAlgn="base"/>
            <a:r>
              <a:rPr lang="en-US" b="1" dirty="0">
                <a:latin typeface="Open Sans" panose="020B0606030504020204" pitchFamily="34" charset="0"/>
              </a:rPr>
              <a:t>t</a:t>
            </a:r>
            <a:r>
              <a:rPr lang="en-US" b="1" i="0" dirty="0">
                <a:effectLst/>
                <a:latin typeface="Open Sans" panose="020B0606030504020204" pitchFamily="34" charset="0"/>
              </a:rPr>
              <a:t>herefore, smart energy devices can avoid excessive heating and help you use the heat as efficiently as possible.</a:t>
            </a:r>
          </a:p>
          <a:p>
            <a:pPr fontAlgn="base"/>
            <a:r>
              <a:rPr lang="en-US" b="1" dirty="0">
                <a:latin typeface="Open Sans" panose="020B0606030504020204" pitchFamily="34" charset="0"/>
              </a:rPr>
              <a:t>t</a:t>
            </a:r>
            <a:r>
              <a:rPr lang="en-US" b="1" i="0" dirty="0">
                <a:effectLst/>
                <a:latin typeface="Open Sans" panose="020B0606030504020204" pitchFamily="34" charset="0"/>
              </a:rPr>
              <a:t>his is not only true for heating, but also for air conditioning and other devices that could consume large amounts of energy.</a:t>
            </a:r>
          </a:p>
        </p:txBody>
      </p:sp>
    </p:spTree>
    <p:extLst>
      <p:ext uri="{BB962C8B-B14F-4D97-AF65-F5344CB8AC3E}">
        <p14:creationId xmlns:p14="http://schemas.microsoft.com/office/powerpoint/2010/main" val="1434856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3044</TotalTime>
  <Words>1576</Words>
  <Application>Microsoft Office PowerPoint</Application>
  <PresentationFormat>Widescreen</PresentationFormat>
  <Paragraphs>140</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Century Gothic</vt:lpstr>
      <vt:lpstr>Corbel</vt:lpstr>
      <vt:lpstr>Open Sans</vt:lpstr>
      <vt:lpstr>Tahoma</vt:lpstr>
      <vt:lpstr>Wingdings</vt:lpstr>
      <vt:lpstr>Basis</vt:lpstr>
      <vt:lpstr>Home automation to save energy</vt:lpstr>
      <vt:lpstr>PowerPoint Presentation</vt:lpstr>
      <vt:lpstr>Project idea</vt:lpstr>
      <vt:lpstr>Business need </vt:lpstr>
      <vt:lpstr>The budget</vt:lpstr>
      <vt:lpstr> project Resources</vt:lpstr>
      <vt:lpstr>Deliverables </vt:lpstr>
      <vt:lpstr>advantages of home automation system</vt:lpstr>
      <vt:lpstr>advantages of home automation system</vt:lpstr>
      <vt:lpstr>disadvantages of home automation system</vt:lpstr>
      <vt:lpstr>disadvantages of home automation system</vt:lpstr>
      <vt:lpstr>disadvantages of home automation system</vt:lpstr>
      <vt:lpstr>the time that we need to develop the project.</vt:lpstr>
      <vt:lpstr>PowerPoint Presentation</vt:lpstr>
      <vt:lpstr>PowerPoint Presentation</vt:lpstr>
      <vt:lpstr>The scope :</vt:lpstr>
      <vt:lpstr>WBS</vt:lpstr>
      <vt:lpstr>Risks:</vt:lpstr>
      <vt:lpstr>Monitoring:-</vt:lpstr>
      <vt:lpstr>The project information for the Home automation to save energy is presented here :</vt:lpstr>
      <vt:lpstr>Network Project:</vt:lpstr>
      <vt:lpstr>Gantt chart:</vt:lpstr>
      <vt:lpstr>An illustration of what the user controls the smart home</vt:lpstr>
      <vt:lpstr>The sponsor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to save energy</dc:title>
  <dc:creator>Badr</dc:creator>
  <cp:lastModifiedBy>Windows User</cp:lastModifiedBy>
  <cp:revision>23</cp:revision>
  <dcterms:created xsi:type="dcterms:W3CDTF">2021-12-18T07:32:54Z</dcterms:created>
  <dcterms:modified xsi:type="dcterms:W3CDTF">2022-01-02T18:57:16Z</dcterms:modified>
</cp:coreProperties>
</file>