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5" r:id="rId7"/>
    <p:sldId id="263" r:id="rId8"/>
    <p:sldId id="267" r:id="rId9"/>
    <p:sldId id="268" r:id="rId10"/>
    <p:sldId id="269" r:id="rId11"/>
    <p:sldId id="270" r:id="rId12"/>
    <p:sldId id="271" r:id="rId13"/>
    <p:sldId id="272" r:id="rId14"/>
    <p:sldId id="273" r:id="rId15"/>
    <p:sldId id="274" r:id="rId16"/>
    <p:sldId id="278" r:id="rId17"/>
    <p:sldId id="287" r:id="rId18"/>
    <p:sldId id="276" r:id="rId19"/>
    <p:sldId id="275" r:id="rId20"/>
    <p:sldId id="288" r:id="rId21"/>
    <p:sldId id="277" r:id="rId22"/>
    <p:sldId id="280" r:id="rId23"/>
    <p:sldId id="286" r:id="rId24"/>
    <p:sldId id="281" r:id="rId25"/>
    <p:sldId id="284" r:id="rId26"/>
    <p:sldId id="282" r:id="rId27"/>
    <p:sldId id="289" r:id="rId28"/>
    <p:sldId id="283" r:id="rId29"/>
    <p:sldId id="264"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7E6AB4-0D66-41AD-A501-89F86A27FCC1}">
          <p14:sldIdLst>
            <p14:sldId id="257"/>
            <p14:sldId id="262"/>
            <p14:sldId id="265"/>
            <p14:sldId id="263"/>
            <p14:sldId id="267"/>
            <p14:sldId id="268"/>
            <p14:sldId id="269"/>
            <p14:sldId id="270"/>
            <p14:sldId id="271"/>
            <p14:sldId id="272"/>
            <p14:sldId id="273"/>
            <p14:sldId id="274"/>
            <p14:sldId id="278"/>
            <p14:sldId id="287"/>
            <p14:sldId id="276"/>
            <p14:sldId id="275"/>
            <p14:sldId id="288"/>
            <p14:sldId id="277"/>
            <p14:sldId id="280"/>
            <p14:sldId id="286"/>
            <p14:sldId id="281"/>
            <p14:sldId id="284"/>
            <p14:sldId id="282"/>
            <p14:sldId id="289"/>
            <p14:sldId id="283"/>
            <p14:sldId id="264"/>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A0"/>
    <a:srgbClr val="FCF7F1"/>
    <a:srgbClr val="B8D233"/>
    <a:srgbClr val="344529"/>
    <a:srgbClr val="2B3922"/>
    <a:srgbClr val="2E3722"/>
    <a:srgbClr val="5CC6D6"/>
    <a:srgbClr val="F8D22F"/>
    <a:srgbClr val="F03F2B"/>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19" autoAdjust="0"/>
  </p:normalViewPr>
  <p:slideViewPr>
    <p:cSldViewPr snapToGrid="0">
      <p:cViewPr varScale="1">
        <p:scale>
          <a:sx n="83" d="100"/>
          <a:sy n="83" d="100"/>
        </p:scale>
        <p:origin x="24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2T00:15:42.59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1020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2T00:15:43.00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893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0:16:57.316"/>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0:19:10.212"/>
    </inkml:context>
    <inkml:brush xml:id="br0">
      <inkml:brushProperty name="width" value="0.05" units="cm"/>
      <inkml:brushProperty name="height" value="0.05" units="cm"/>
    </inkml:brush>
  </inkml:definitions>
  <inkml:trace contextRef="#ctx0" brushRef="#br0">1035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Smart </a:t>
            </a:r>
            <a:br>
              <a:rPr lang="en-US" sz="4400" dirty="0">
                <a:solidFill>
                  <a:schemeClr val="tx1"/>
                </a:solidFill>
              </a:rPr>
            </a:br>
            <a:r>
              <a:rPr lang="en-US" sz="4400" dirty="0">
                <a:solidFill>
                  <a:schemeClr val="tx1"/>
                </a:solidFill>
              </a:rPr>
              <a:t>parking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4775075" cy="559656"/>
          </a:xfrm>
        </p:spPr>
        <p:txBody>
          <a:bodyPr>
            <a:noAutofit/>
          </a:bodyPr>
          <a:lstStyle/>
          <a:p>
            <a:pPr>
              <a:spcAft>
                <a:spcPts val="600"/>
              </a:spcAft>
            </a:pPr>
            <a:r>
              <a:rPr lang="en-US" sz="3200" b="1" dirty="0">
                <a:solidFill>
                  <a:srgbClr val="FCF7F1"/>
                </a:solidFill>
                <a:latin typeface="Agency FB" panose="020B0503020202020204" pitchFamily="34" charset="0"/>
              </a:rPr>
              <a:t>Welcome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FF0000"/>
                </a:solidFill>
              </a:rPr>
              <a:t>Some of the Disadvantages</a:t>
            </a:r>
            <a:r>
              <a:rPr lang="en-US" dirty="0"/>
              <a:t> </a:t>
            </a:r>
          </a:p>
        </p:txBody>
      </p:sp>
      <p:sp>
        <p:nvSpPr>
          <p:cNvPr id="3" name="Content Placeholder 2"/>
          <p:cNvSpPr>
            <a:spLocks noGrp="1"/>
          </p:cNvSpPr>
          <p:nvPr>
            <p:ph idx="1"/>
          </p:nvPr>
        </p:nvSpPr>
        <p:spPr>
          <a:xfrm>
            <a:off x="1066800" y="1710047"/>
            <a:ext cx="10058400" cy="4583875"/>
          </a:xfrm>
        </p:spPr>
        <p:txBody>
          <a:bodyPr>
            <a:normAutofit lnSpcReduction="10000"/>
          </a:bodyPr>
          <a:lstStyle/>
          <a:p>
            <a:r>
              <a:rPr lang="en-US" dirty="0"/>
              <a:t>Making use of the parking management system has a lot of advantages for many of the parties involved. But then, it comes with some disadvantages. These disadvantages are reasons why some people have had second thoughts about making use of the parking management system. Nonetheless, these disadvantages are not ones that cannot be handled at any time. </a:t>
            </a:r>
          </a:p>
          <a:p>
            <a:r>
              <a:rPr lang="en-US" b="1" u="sng" dirty="0"/>
              <a:t>1. The high cost of construction or installation </a:t>
            </a:r>
            <a:r>
              <a:rPr lang="en-US" dirty="0"/>
              <a:t>The cost of having a sound, working parking management system is usually high. This is because of the various components that go into making the system work. Components such as the statistical feature, automated ticketing, and statistical reports, and many others make it all expensive. Some organizations may not be able to afford such.</a:t>
            </a:r>
          </a:p>
          <a:p>
            <a:r>
              <a:rPr lang="en-US" b="1" dirty="0"/>
              <a:t> </a:t>
            </a:r>
            <a:r>
              <a:rPr lang="en-US" b="1" u="sng" dirty="0"/>
              <a:t>2. Regular maintenance </a:t>
            </a:r>
            <a:r>
              <a:rPr lang="en-US" dirty="0"/>
              <a:t>The system is automated; however, it still requires several regular maintenances from the company. This is to ensure that the system is working perfectly and that nothing has gone wrong. The maintenance could be once in months.</a:t>
            </a:r>
          </a:p>
          <a:p>
            <a:r>
              <a:rPr lang="en-US" b="1" dirty="0"/>
              <a:t> </a:t>
            </a:r>
            <a:r>
              <a:rPr lang="en-US" b="1" u="sng" dirty="0"/>
              <a:t>3. Operation </a:t>
            </a:r>
            <a:r>
              <a:rPr lang="en-US" dirty="0"/>
              <a:t>A lot of people are not used to the parking management system. As a result, it may be difficult for them to make use of, thereby causing further complications during parking. </a:t>
            </a:r>
          </a:p>
          <a:p>
            <a:r>
              <a:rPr lang="en-US" b="1" u="sng" dirty="0"/>
              <a:t>4. Breakdown </a:t>
            </a:r>
            <a:r>
              <a:rPr lang="en-US" dirty="0"/>
              <a:t>As a machine, the system could inevitably breakdown at some point. When this occurs, vehicles may not be able to have access to buildings, and cars parked inside might not be able to move. In another way, it could malfunction and lead cars to park in the wrong places. </a:t>
            </a:r>
          </a:p>
          <a:p>
            <a:r>
              <a:rPr lang="en-US" b="1" u="sng" dirty="0"/>
              <a:t>5. Uncertainty in the building structure</a:t>
            </a:r>
          </a:p>
        </p:txBody>
      </p:sp>
    </p:spTree>
    <p:extLst>
      <p:ext uri="{BB962C8B-B14F-4D97-AF65-F5344CB8AC3E}">
        <p14:creationId xmlns:p14="http://schemas.microsoft.com/office/powerpoint/2010/main" val="211151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79328"/>
          </a:xfrm>
        </p:spPr>
        <p:txBody>
          <a:bodyPr>
            <a:normAutofit fontScale="90000"/>
          </a:bodyPr>
          <a:lstStyle/>
          <a:p>
            <a:r>
              <a:rPr lang="en-US" dirty="0">
                <a:solidFill>
                  <a:srgbClr val="FF0000"/>
                </a:solidFill>
              </a:rPr>
              <a:t>Some of the Disadvantages and the  solution:</a:t>
            </a:r>
            <a:endParaRPr lang="en-US" dirty="0"/>
          </a:p>
        </p:txBody>
      </p:sp>
      <p:sp>
        <p:nvSpPr>
          <p:cNvPr id="3" name="Content Placeholder 2"/>
          <p:cNvSpPr>
            <a:spLocks noGrp="1"/>
          </p:cNvSpPr>
          <p:nvPr>
            <p:ph idx="1"/>
          </p:nvPr>
        </p:nvSpPr>
        <p:spPr>
          <a:xfrm>
            <a:off x="1066800" y="1721922"/>
            <a:ext cx="10058400" cy="4230822"/>
          </a:xfrm>
        </p:spPr>
        <p:txBody>
          <a:bodyPr>
            <a:normAutofit fontScale="92500" lnSpcReduction="20000"/>
          </a:bodyPr>
          <a:lstStyle/>
          <a:p>
            <a:r>
              <a:rPr lang="en-US" b="1" u="sng" dirty="0"/>
              <a:t>1. The problem of a higher cost </a:t>
            </a:r>
            <a:r>
              <a:rPr lang="en-US" dirty="0"/>
              <a:t>of construction and installation You’ve talked to the system manufacturers, and you think the price mentioned is high? Think about it! When you pay to have the system working at one time, you don’t have to worry about side payments, which you are used to again. You get to spend the next months free of fees or costs and cases which might have arisen because of the use of the conventional parking styles.</a:t>
            </a:r>
            <a:endParaRPr lang="ar-EG" dirty="0"/>
          </a:p>
          <a:p>
            <a:r>
              <a:rPr lang="en-US" b="1" u="sng" dirty="0"/>
              <a:t> 2. Problem of operation</a:t>
            </a:r>
            <a:r>
              <a:rPr lang="en-US" dirty="0"/>
              <a:t> For many new users who are not familiar with the parking management system, it could be a little confusing for them to operate at first. This problem, of course, can be overcome with familiarity and a little education. If they ask questions on the operation procedures and are educated on the advantages that come with making use of the system, they get the hang of it with time</a:t>
            </a:r>
            <a:endParaRPr lang="ar-EG" dirty="0"/>
          </a:p>
          <a:p>
            <a:r>
              <a:rPr lang="en-US" b="1" u="sng" dirty="0"/>
              <a:t>3. Issues relating to regular maintenance</a:t>
            </a:r>
            <a:r>
              <a:rPr lang="en-US" dirty="0"/>
              <a:t> For the system to work perfectly well, there is usually a need for a routine maintenance check. This is done to ensure that the parking system is in good condition and that all operations go on accordingly. A contract can be drawn with the supplier or manufacturer to ensure that it is done without hindrance to regular activities and that the cost it incurs is low.</a:t>
            </a:r>
            <a:endParaRPr lang="ar-EG" dirty="0"/>
          </a:p>
          <a:p>
            <a:r>
              <a:rPr lang="en-US" b="1" u="sng" dirty="0"/>
              <a:t> 4. Problem of breakdown</a:t>
            </a:r>
            <a:r>
              <a:rPr lang="en-US" dirty="0"/>
              <a:t> In this case, as well, standing contracts with the manufacturer will help as they will be able to respond quickly and deal with issues at the time they arise. Delays in the case may not be more than a few minutes, depending on the magnitude of breakdown</a:t>
            </a:r>
            <a:r>
              <a:rPr lang="ar-EG" dirty="0"/>
              <a:t>.</a:t>
            </a:r>
            <a:r>
              <a:rPr lang="en-US" dirty="0"/>
              <a:t> </a:t>
            </a:r>
            <a:endParaRPr lang="ar-EG" dirty="0"/>
          </a:p>
          <a:p>
            <a:r>
              <a:rPr lang="en-US" b="1" u="sng" dirty="0"/>
              <a:t>5. Tackling uncertainty</a:t>
            </a:r>
            <a:r>
              <a:rPr lang="en-US" dirty="0"/>
              <a:t> in the building structure Dealing with this is quite easy as the building’s blueprint may be used, or the manager could decide to map out the necessary parts of the building, which deals with the parking area</a:t>
            </a:r>
          </a:p>
        </p:txBody>
      </p:sp>
    </p:spTree>
    <p:extLst>
      <p:ext uri="{BB962C8B-B14F-4D97-AF65-F5344CB8AC3E}">
        <p14:creationId xmlns:p14="http://schemas.microsoft.com/office/powerpoint/2010/main" val="219188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01198"/>
          </a:xfrm>
        </p:spPr>
        <p:txBody>
          <a:bodyPr>
            <a:normAutofit fontScale="90000"/>
          </a:bodyPr>
          <a:lstStyle/>
          <a:p>
            <a:r>
              <a:rPr lang="en-US" dirty="0">
                <a:solidFill>
                  <a:srgbClr val="FF0000"/>
                </a:solidFill>
              </a:rPr>
              <a:t>The budget and the time that we need to develop the project:</a:t>
            </a:r>
          </a:p>
        </p:txBody>
      </p:sp>
      <p:sp>
        <p:nvSpPr>
          <p:cNvPr id="3" name="Content Placeholder 2"/>
          <p:cNvSpPr>
            <a:spLocks noGrp="1"/>
          </p:cNvSpPr>
          <p:nvPr>
            <p:ph idx="1"/>
          </p:nvPr>
        </p:nvSpPr>
        <p:spPr>
          <a:xfrm>
            <a:off x="1066800" y="1888177"/>
            <a:ext cx="10058400" cy="4064567"/>
          </a:xfrm>
        </p:spPr>
        <p:txBody>
          <a:bodyPr/>
          <a:lstStyle/>
          <a:p>
            <a:r>
              <a:rPr lang="en-US" b="1" u="sng" dirty="0"/>
              <a:t>The budget :</a:t>
            </a:r>
            <a:r>
              <a:rPr lang="en-US" dirty="0"/>
              <a:t> The global parking management market was valued at USD 3,682.1 million in 2019, and it is projected to be worth USD 5,762.8 million by 2025, registering a CAGR of 10.3% during the period 2020-2025.</a:t>
            </a:r>
          </a:p>
          <a:p>
            <a:r>
              <a:rPr lang="en-US" b="1" u="sng" dirty="0"/>
              <a:t>How many developers will work in the project? </a:t>
            </a:r>
          </a:p>
          <a:p>
            <a:pPr marL="0" indent="0">
              <a:buNone/>
            </a:pPr>
            <a:r>
              <a:rPr lang="en-US" dirty="0"/>
              <a:t>6 developers will work in this project then we will need for 6 laptops one for each developer , and we will need a server for the project update and download like Digital Ocean or Amazon.</a:t>
            </a:r>
          </a:p>
          <a:p>
            <a:pPr>
              <a:buFont typeface="Courier New" panose="02070309020205020404" pitchFamily="49" charset="0"/>
              <a:buChar char="o"/>
            </a:pPr>
            <a:r>
              <a:rPr lang="en-US" dirty="0"/>
              <a:t> we will need two months or three at least but the time will be increased if there are more updates in the project , why we need for three months : because the project will be 10 or 12 pages because it will contain a lot of options like page for the login , one for sign up , on for the map and one for the information of the car ……</a:t>
            </a:r>
            <a:r>
              <a:rPr lang="en-US" dirty="0" err="1"/>
              <a:t>etc</a:t>
            </a:r>
            <a:endParaRPr lang="en-US" dirty="0"/>
          </a:p>
        </p:txBody>
      </p:sp>
    </p:spTree>
    <p:extLst>
      <p:ext uri="{BB962C8B-B14F-4D97-AF65-F5344CB8AC3E}">
        <p14:creationId xmlns:p14="http://schemas.microsoft.com/office/powerpoint/2010/main" val="19433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a:t>
            </a:r>
          </a:p>
        </p:txBody>
      </p:sp>
      <p:sp>
        <p:nvSpPr>
          <p:cNvPr id="3" name="Content Placeholder 2"/>
          <p:cNvSpPr>
            <a:spLocks noGrp="1"/>
          </p:cNvSpPr>
          <p:nvPr>
            <p:ph idx="1"/>
          </p:nvPr>
        </p:nvSpPr>
        <p:spPr/>
        <p:txBody>
          <a:bodyPr>
            <a:normAutofit/>
          </a:bodyPr>
          <a:lstStyle/>
          <a:p>
            <a:pPr marL="0" indent="0">
              <a:buNone/>
            </a:pPr>
            <a:r>
              <a:rPr lang="en-US" sz="3200" b="1" dirty="0"/>
              <a:t>project objective :</a:t>
            </a:r>
            <a:endParaRPr lang="en-US" sz="3200" dirty="0"/>
          </a:p>
          <a:p>
            <a:r>
              <a:rPr lang="en-US" sz="3200" b="1" dirty="0"/>
              <a:t>The goal of the project is to facilitate the idea of parking the car for the customer by placing a sensor underground to park the car easily and without effort and time </a:t>
            </a:r>
            <a:endParaRPr lang="en-US" sz="3200" dirty="0"/>
          </a:p>
        </p:txBody>
      </p:sp>
    </p:spTree>
    <p:extLst>
      <p:ext uri="{BB962C8B-B14F-4D97-AF65-F5344CB8AC3E}">
        <p14:creationId xmlns:p14="http://schemas.microsoft.com/office/powerpoint/2010/main" val="355463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614C-7652-4543-9CA5-1C7E2403A515}"/>
              </a:ext>
            </a:extLst>
          </p:cNvPr>
          <p:cNvSpPr>
            <a:spLocks noGrp="1"/>
          </p:cNvSpPr>
          <p:nvPr>
            <p:ph type="title"/>
          </p:nvPr>
        </p:nvSpPr>
        <p:spPr/>
        <p:txBody>
          <a:bodyPr/>
          <a:lstStyle/>
          <a:p>
            <a:pPr algn="ctr"/>
            <a:r>
              <a:rPr lang="en-US" dirty="0"/>
              <a:t>Project Scope:</a:t>
            </a:r>
            <a:br>
              <a:rPr lang="en-US" dirty="0"/>
            </a:br>
            <a:r>
              <a:rPr lang="en-US" dirty="0"/>
              <a:t>Deliverables</a:t>
            </a:r>
          </a:p>
        </p:txBody>
      </p:sp>
      <p:sp>
        <p:nvSpPr>
          <p:cNvPr id="3" name="Content Placeholder 2">
            <a:extLst>
              <a:ext uri="{FF2B5EF4-FFF2-40B4-BE49-F238E27FC236}">
                <a16:creationId xmlns:a16="http://schemas.microsoft.com/office/drawing/2014/main" id="{CF95335C-1112-4BA9-9859-5B3E12650061}"/>
              </a:ext>
            </a:extLst>
          </p:cNvPr>
          <p:cNvSpPr>
            <a:spLocks noGrp="1"/>
          </p:cNvSpPr>
          <p:nvPr>
            <p:ph idx="1"/>
          </p:nvPr>
        </p:nvSpPr>
        <p:spPr/>
        <p:txBody>
          <a:bodyPr>
            <a:normAutofit/>
          </a:bodyPr>
          <a:lstStyle/>
          <a:p>
            <a:r>
              <a:rPr lang="en-US" sz="3200" b="1" i="1" dirty="0">
                <a:solidFill>
                  <a:schemeClr val="accent1">
                    <a:lumMod val="50000"/>
                  </a:schemeClr>
                </a:solidFill>
              </a:rPr>
              <a:t>Deliverables in the early design phase of a project might be a list of specifications. In the second phase deliverables could be software coding and a technical manual. The next phase could be the prototype. The final phase could be final tests and approved software</a:t>
            </a:r>
          </a:p>
        </p:txBody>
      </p:sp>
    </p:spTree>
    <p:extLst>
      <p:ext uri="{BB962C8B-B14F-4D97-AF65-F5344CB8AC3E}">
        <p14:creationId xmlns:p14="http://schemas.microsoft.com/office/powerpoint/2010/main" val="94768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a:t>
            </a:r>
          </a:p>
        </p:txBody>
      </p:sp>
      <p:sp>
        <p:nvSpPr>
          <p:cNvPr id="3" name="Content Placeholder 2"/>
          <p:cNvSpPr>
            <a:spLocks noGrp="1"/>
          </p:cNvSpPr>
          <p:nvPr>
            <p:ph idx="1"/>
          </p:nvPr>
        </p:nvSpPr>
        <p:spPr/>
        <p:txBody>
          <a:bodyPr>
            <a:normAutofit/>
          </a:bodyPr>
          <a:lstStyle/>
          <a:p>
            <a:pPr marL="0" indent="0">
              <a:buNone/>
            </a:pPr>
            <a:r>
              <a:rPr lang="en-US" sz="1800" dirty="0"/>
              <a:t>Time scope:</a:t>
            </a:r>
          </a:p>
          <a:p>
            <a:pPr marL="0" indent="0">
              <a:buNone/>
            </a:pPr>
            <a:r>
              <a:rPr lang="en-US" sz="1800" dirty="0"/>
              <a:t>Study was conducted for duration of four months from Jan–March 2021 from the stage of analysis , data collection and system development , for the purpose of collecting righteous information to enable me develop the system.</a:t>
            </a:r>
          </a:p>
          <a:p>
            <a:pPr marL="0" indent="0">
              <a:buNone/>
            </a:pPr>
            <a:r>
              <a:rPr lang="en-US" sz="1800" dirty="0"/>
              <a:t> </a:t>
            </a:r>
          </a:p>
          <a:p>
            <a:pPr marL="0" indent="0">
              <a:buNone/>
            </a:pPr>
            <a:r>
              <a:rPr lang="en-US" sz="1800" dirty="0">
                <a:latin typeface="Arial" panose="020B0604020202020204" pitchFamily="34" charset="0"/>
                <a:cs typeface="Arial" panose="020B0604020202020204" pitchFamily="34" charset="0"/>
              </a:rPr>
              <a:t>The initial cost:</a:t>
            </a:r>
          </a:p>
          <a:p>
            <a:pPr marL="0" indent="0">
              <a:buNone/>
            </a:pPr>
            <a:r>
              <a:rPr lang="en-US" sz="1800" dirty="0">
                <a:latin typeface="Arial" panose="020B0604020202020204" pitchFamily="34" charset="0"/>
                <a:cs typeface="Arial" panose="020B0604020202020204" pitchFamily="34" charset="0"/>
              </a:rPr>
              <a:t> the initial cost of setting up the system will  include the cost of hardware software (OS, add-on software , utilities)&amp;labor(setup &amp; maintenance).the same has to bear by the organization</a:t>
            </a:r>
          </a:p>
        </p:txBody>
      </p:sp>
    </p:spTree>
    <p:extLst>
      <p:ext uri="{BB962C8B-B14F-4D97-AF65-F5344CB8AC3E}">
        <p14:creationId xmlns:p14="http://schemas.microsoft.com/office/powerpoint/2010/main" val="304575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scope:</a:t>
            </a:r>
          </a:p>
        </p:txBody>
      </p:sp>
      <p:sp>
        <p:nvSpPr>
          <p:cNvPr id="3" name="Content Placeholder 2"/>
          <p:cNvSpPr>
            <a:spLocks noGrp="1"/>
          </p:cNvSpPr>
          <p:nvPr>
            <p:ph idx="1"/>
          </p:nvPr>
        </p:nvSpPr>
        <p:spPr/>
        <p:txBody>
          <a:bodyPr>
            <a:normAutofit lnSpcReduction="10000"/>
          </a:bodyPr>
          <a:lstStyle/>
          <a:p>
            <a:r>
              <a:rPr lang="en-US" sz="1900" b="1" dirty="0"/>
              <a:t>Technical requirements</a:t>
            </a:r>
            <a:endParaRPr lang="en-US" sz="1900" dirty="0"/>
          </a:p>
          <a:p>
            <a:pPr marL="0" indent="0">
              <a:buNone/>
            </a:pPr>
            <a:r>
              <a:rPr lang="en-US" sz="1900" b="1" dirty="0"/>
              <a:t>*Hardware requirements* </a:t>
            </a:r>
            <a:endParaRPr lang="en-US" sz="1900" dirty="0"/>
          </a:p>
          <a:p>
            <a:pPr marL="0" indent="0">
              <a:buNone/>
            </a:pPr>
            <a:r>
              <a:rPr lang="en-US" sz="1900" b="1" dirty="0"/>
              <a:t>  1 – Sensors </a:t>
            </a:r>
            <a:br>
              <a:rPr lang="en-US" sz="1900" b="1" dirty="0"/>
            </a:br>
            <a:r>
              <a:rPr lang="en-US" sz="1900" b="1" dirty="0"/>
              <a:t>  2 – Mobile phones </a:t>
            </a:r>
            <a:br>
              <a:rPr lang="en-US" sz="1900" b="1" dirty="0"/>
            </a:br>
            <a:r>
              <a:rPr lang="en-US" sz="1900" b="1" dirty="0"/>
              <a:t>  3 – Car barriers  </a:t>
            </a:r>
            <a:br>
              <a:rPr lang="en-US" sz="1900" b="1" dirty="0"/>
            </a:br>
            <a:r>
              <a:rPr lang="en-US" sz="1900" b="1" dirty="0"/>
              <a:t>*Software requirements*</a:t>
            </a:r>
            <a:br>
              <a:rPr lang="en-US" sz="1900" b="1" dirty="0"/>
            </a:br>
            <a:r>
              <a:rPr lang="en-US" sz="1900" b="1" dirty="0"/>
              <a:t>1 – Java and flutter to develop the application </a:t>
            </a:r>
            <a:br>
              <a:rPr lang="en-US" sz="1900" b="1" dirty="0"/>
            </a:br>
            <a:r>
              <a:rPr lang="en-US" sz="1900" b="1" dirty="0"/>
              <a:t>2 – Google maps</a:t>
            </a:r>
          </a:p>
          <a:p>
            <a:pPr marL="0" indent="0">
              <a:buNone/>
            </a:pPr>
            <a:r>
              <a:rPr lang="en-US" sz="1900" b="1" dirty="0"/>
              <a:t>3-Gps</a:t>
            </a:r>
            <a:br>
              <a:rPr lang="en-US" sz="1900" b="1" dirty="0"/>
            </a:br>
            <a:r>
              <a:rPr lang="en-US" sz="1900" b="1" dirty="0"/>
              <a:t> *Customer reviews*</a:t>
            </a:r>
            <a:br>
              <a:rPr lang="en-US" sz="1900" b="1" dirty="0"/>
            </a:br>
            <a:r>
              <a:rPr lang="en-US" sz="1900" b="1" dirty="0"/>
              <a:t>This app made me over-time and made it easier for me to have a parking space.</a:t>
            </a:r>
            <a:endParaRPr lang="en-US" dirty="0"/>
          </a:p>
        </p:txBody>
      </p:sp>
    </p:spTree>
    <p:extLst>
      <p:ext uri="{BB962C8B-B14F-4D97-AF65-F5344CB8AC3E}">
        <p14:creationId xmlns:p14="http://schemas.microsoft.com/office/powerpoint/2010/main" val="177773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0941-DFC7-40E9-8F46-E1B10ACA7BA2}"/>
              </a:ext>
            </a:extLst>
          </p:cNvPr>
          <p:cNvSpPr>
            <a:spLocks noGrp="1"/>
          </p:cNvSpPr>
          <p:nvPr>
            <p:ph type="title"/>
          </p:nvPr>
        </p:nvSpPr>
        <p:spPr/>
        <p:txBody>
          <a:bodyPr/>
          <a:lstStyle/>
          <a:p>
            <a:pPr algn="ctr"/>
            <a:r>
              <a:rPr lang="en-US" dirty="0"/>
              <a:t>Project Scope:</a:t>
            </a:r>
            <a:br>
              <a:rPr lang="en-US" dirty="0"/>
            </a:br>
            <a:r>
              <a:rPr lang="en-US" dirty="0"/>
              <a:t>LIMITS &amp; EXCLUSIONS </a:t>
            </a:r>
          </a:p>
        </p:txBody>
      </p:sp>
      <p:sp>
        <p:nvSpPr>
          <p:cNvPr id="3" name="Content Placeholder 2">
            <a:extLst>
              <a:ext uri="{FF2B5EF4-FFF2-40B4-BE49-F238E27FC236}">
                <a16:creationId xmlns:a16="http://schemas.microsoft.com/office/drawing/2014/main" id="{3F02D779-AFC9-4295-B0E3-2CECA5ABDAFB}"/>
              </a:ext>
            </a:extLst>
          </p:cNvPr>
          <p:cNvSpPr>
            <a:spLocks noGrp="1"/>
          </p:cNvSpPr>
          <p:nvPr>
            <p:ph idx="1"/>
          </p:nvPr>
        </p:nvSpPr>
        <p:spPr/>
        <p:txBody>
          <a:bodyPr>
            <a:normAutofit/>
          </a:bodyPr>
          <a:lstStyle/>
          <a:p>
            <a:r>
              <a:rPr lang="en-US" sz="2800" b="1" i="1" dirty="0">
                <a:solidFill>
                  <a:schemeClr val="accent5">
                    <a:lumMod val="50000"/>
                  </a:schemeClr>
                </a:solidFill>
              </a:rPr>
              <a:t>Work on site is allowed only between the hours of 9:00 am - 4:00 pm; System maintenance and repair will be done only up to one month after final inspection; Client will be billed for additional training beyond that prescribed in the contract. - Data will be collected by the client, not the contractor; a house will be built, but no landscaping or security devices added; software will be installed, but no training given. </a:t>
            </a:r>
          </a:p>
        </p:txBody>
      </p:sp>
    </p:spTree>
    <p:extLst>
      <p:ext uri="{BB962C8B-B14F-4D97-AF65-F5344CB8AC3E}">
        <p14:creationId xmlns:p14="http://schemas.microsoft.com/office/powerpoint/2010/main" val="209053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9" y="133239"/>
            <a:ext cx="2968978" cy="640159"/>
          </a:xfrm>
        </p:spPr>
        <p:txBody>
          <a:bodyPr>
            <a:normAutofit fontScale="90000"/>
          </a:bodyPr>
          <a:lstStyle/>
          <a:p>
            <a:pPr algn="ctr"/>
            <a:r>
              <a:rPr lang="en-US" dirty="0"/>
              <a:t>                                  WBS</a:t>
            </a:r>
          </a:p>
        </p:txBody>
      </p:sp>
      <p:pic>
        <p:nvPicPr>
          <p:cNvPr id="6" name="Content Placeholder 5" descr="Diagram&#10;&#10;Description automatically generated">
            <a:extLst>
              <a:ext uri="{FF2B5EF4-FFF2-40B4-BE49-F238E27FC236}">
                <a16:creationId xmlns:a16="http://schemas.microsoft.com/office/drawing/2014/main" id="{50600C39-F751-47FE-862C-493AD8C797E4}"/>
              </a:ext>
            </a:extLst>
          </p:cNvPr>
          <p:cNvPicPr>
            <a:picLocks noGrp="1" noChangeAspect="1"/>
          </p:cNvPicPr>
          <p:nvPr>
            <p:ph idx="1"/>
          </p:nvPr>
        </p:nvPicPr>
        <p:blipFill>
          <a:blip r:embed="rId2"/>
          <a:stretch>
            <a:fillRect/>
          </a:stretch>
        </p:blipFill>
        <p:spPr>
          <a:xfrm>
            <a:off x="1049866" y="1014455"/>
            <a:ext cx="10092267" cy="5311203"/>
          </a:xfrm>
        </p:spPr>
      </p:pic>
    </p:spTree>
    <p:extLst>
      <p:ext uri="{BB962C8B-B14F-4D97-AF65-F5344CB8AC3E}">
        <p14:creationId xmlns:p14="http://schemas.microsoft.com/office/powerpoint/2010/main" val="408259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300" y="349083"/>
            <a:ext cx="10058400" cy="1371600"/>
          </a:xfrm>
        </p:spPr>
        <p:txBody>
          <a:bodyPr/>
          <a:lstStyle/>
          <a:p>
            <a:pPr algn="ctr"/>
            <a:r>
              <a:rPr lang="en-US" dirty="0"/>
              <a:t>Photos of Application:</a:t>
            </a:r>
          </a:p>
        </p:txBody>
      </p:sp>
      <p:pic>
        <p:nvPicPr>
          <p:cNvPr id="5" name="Content Placeholder 4" descr="Graphical user interface, application&#10;&#10;Description automatically generated">
            <a:extLst>
              <a:ext uri="{FF2B5EF4-FFF2-40B4-BE49-F238E27FC236}">
                <a16:creationId xmlns:a16="http://schemas.microsoft.com/office/drawing/2014/main" id="{2EAB435B-3255-48E5-B6C2-5D44AE193C78}"/>
              </a:ext>
            </a:extLst>
          </p:cNvPr>
          <p:cNvPicPr>
            <a:picLocks noGrp="1" noChangeAspect="1"/>
          </p:cNvPicPr>
          <p:nvPr>
            <p:ph idx="1"/>
          </p:nvPr>
        </p:nvPicPr>
        <p:blipFill>
          <a:blip r:embed="rId2"/>
          <a:stretch>
            <a:fillRect/>
          </a:stretch>
        </p:blipFill>
        <p:spPr>
          <a:xfrm>
            <a:off x="2302933" y="1720683"/>
            <a:ext cx="7292622" cy="4455406"/>
          </a:xfrm>
        </p:spPr>
      </p:pic>
    </p:spTree>
    <p:extLst>
      <p:ext uri="{BB962C8B-B14F-4D97-AF65-F5344CB8AC3E}">
        <p14:creationId xmlns:p14="http://schemas.microsoft.com/office/powerpoint/2010/main" val="68541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8BBE-9DDD-4E55-AD4E-B9383E06D1AC}"/>
              </a:ext>
            </a:extLst>
          </p:cNvPr>
          <p:cNvSpPr>
            <a:spLocks noGrp="1"/>
          </p:cNvSpPr>
          <p:nvPr>
            <p:ph type="title"/>
          </p:nvPr>
        </p:nvSpPr>
        <p:spPr>
          <a:xfrm>
            <a:off x="1629156" y="2106905"/>
            <a:ext cx="8933688" cy="710004"/>
          </a:xfrm>
        </p:spPr>
        <p:txBody>
          <a:bodyPr>
            <a:normAutofit fontScale="90000"/>
          </a:bodyPr>
          <a:lstStyle/>
          <a:p>
            <a:r>
              <a:rPr lang="en-US" dirty="0"/>
              <a:t>Project   idea</a:t>
            </a:r>
          </a:p>
        </p:txBody>
      </p:sp>
      <p:sp>
        <p:nvSpPr>
          <p:cNvPr id="3" name="Text Placeholder 2">
            <a:extLst>
              <a:ext uri="{FF2B5EF4-FFF2-40B4-BE49-F238E27FC236}">
                <a16:creationId xmlns:a16="http://schemas.microsoft.com/office/drawing/2014/main" id="{01EEBA27-3D14-4162-AEA2-CCE658FBADB7}"/>
              </a:ext>
            </a:extLst>
          </p:cNvPr>
          <p:cNvSpPr>
            <a:spLocks noGrp="1"/>
          </p:cNvSpPr>
          <p:nvPr>
            <p:ph type="body" idx="1"/>
          </p:nvPr>
        </p:nvSpPr>
        <p:spPr>
          <a:xfrm>
            <a:off x="1629156" y="3560781"/>
            <a:ext cx="8939784" cy="1578481"/>
          </a:xfrm>
        </p:spPr>
        <p:txBody>
          <a:bodyPr/>
          <a:lstStyle/>
          <a:p>
            <a:r>
              <a:rPr lang="en-US" dirty="0">
                <a:latin typeface="Franklin Gothic Demi" panose="020B0703020102020204" pitchFamily="34" charset="0"/>
              </a:rPr>
              <a:t>When a person is in a hurry and is looking for the nearest place to park his car, he can use an application linked to underground sensors.</a:t>
            </a:r>
          </a:p>
          <a:p>
            <a:endParaRPr lang="en-US" dirty="0"/>
          </a:p>
        </p:txBody>
      </p:sp>
    </p:spTree>
    <p:extLst>
      <p:ext uri="{BB962C8B-B14F-4D97-AF65-F5344CB8AC3E}">
        <p14:creationId xmlns:p14="http://schemas.microsoft.com/office/powerpoint/2010/main" val="392307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BEC7-4386-46B5-87C3-0D2DC617D8B4}"/>
              </a:ext>
            </a:extLst>
          </p:cNvPr>
          <p:cNvSpPr>
            <a:spLocks noGrp="1"/>
          </p:cNvSpPr>
          <p:nvPr>
            <p:ph type="title"/>
          </p:nvPr>
        </p:nvSpPr>
        <p:spPr>
          <a:xfrm>
            <a:off x="1328738" y="343440"/>
            <a:ext cx="9644062" cy="1293450"/>
          </a:xfrm>
        </p:spPr>
        <p:txBody>
          <a:bodyPr>
            <a:normAutofit/>
          </a:bodyPr>
          <a:lstStyle/>
          <a:p>
            <a:pPr algn="ctr"/>
            <a:r>
              <a:rPr lang="en-US" sz="2800" b="1" dirty="0"/>
              <a:t>Flow diagrams that represent the user/driver process.</a:t>
            </a:r>
          </a:p>
        </p:txBody>
      </p:sp>
      <p:pic>
        <p:nvPicPr>
          <p:cNvPr id="9" name="Content Placeholder 8" descr="Diagram&#10;&#10;Description automatically generated">
            <a:extLst>
              <a:ext uri="{FF2B5EF4-FFF2-40B4-BE49-F238E27FC236}">
                <a16:creationId xmlns:a16="http://schemas.microsoft.com/office/drawing/2014/main" id="{A202F747-095F-451F-974D-CD8DCD009775}"/>
              </a:ext>
            </a:extLst>
          </p:cNvPr>
          <p:cNvPicPr>
            <a:picLocks noGrp="1" noChangeAspect="1"/>
          </p:cNvPicPr>
          <p:nvPr>
            <p:ph idx="1"/>
          </p:nvPr>
        </p:nvPicPr>
        <p:blipFill>
          <a:blip r:embed="rId2"/>
          <a:stretch>
            <a:fillRect/>
          </a:stretch>
        </p:blipFill>
        <p:spPr>
          <a:xfrm>
            <a:off x="1328738" y="1332089"/>
            <a:ext cx="9644062" cy="4888088"/>
          </a:xfrm>
        </p:spPr>
      </p:pic>
    </p:spTree>
    <p:extLst>
      <p:ext uri="{BB962C8B-B14F-4D97-AF65-F5344CB8AC3E}">
        <p14:creationId xmlns:p14="http://schemas.microsoft.com/office/powerpoint/2010/main" val="345656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1" y="399078"/>
            <a:ext cx="10062754" cy="807383"/>
          </a:xfrm>
        </p:spPr>
        <p:txBody>
          <a:bodyPr/>
          <a:lstStyle/>
          <a:p>
            <a:r>
              <a:rPr lang="en-US" dirty="0"/>
              <a:t>Risks:</a:t>
            </a:r>
          </a:p>
        </p:txBody>
      </p:sp>
      <p:sp>
        <p:nvSpPr>
          <p:cNvPr id="3" name="Content Placeholder 2"/>
          <p:cNvSpPr>
            <a:spLocks noGrp="1"/>
          </p:cNvSpPr>
          <p:nvPr>
            <p:ph idx="1"/>
          </p:nvPr>
        </p:nvSpPr>
        <p:spPr>
          <a:xfrm>
            <a:off x="654755" y="1206461"/>
            <a:ext cx="10882489" cy="4611188"/>
          </a:xfrm>
        </p:spPr>
        <p:txBody>
          <a:bodyPr>
            <a:normAutofit/>
          </a:bodyPr>
          <a:lstStyle/>
          <a:p>
            <a:pPr marL="0" marR="0" indent="0">
              <a:lnSpc>
                <a:spcPts val="2100"/>
              </a:lnSpc>
              <a:spcBef>
                <a:spcPts val="0"/>
              </a:spcBef>
              <a:spcAft>
                <a:spcPts val="0"/>
              </a:spcAft>
              <a:buNone/>
            </a:pPr>
            <a:endParaRPr lang="en-US" sz="2400" dirty="0">
              <a:solidFill>
                <a:srgbClr val="000000"/>
              </a:solidFill>
              <a:latin typeface="Arial Rounded MT Bold" panose="020F0704030504030204" pitchFamily="34" charset="0"/>
              <a:ea typeface="Times New Roman" panose="02020603050405020304" pitchFamily="18" charset="0"/>
              <a:cs typeface="Times New Roman" panose="02020603050405020304" pitchFamily="18" charset="0"/>
            </a:endParaRPr>
          </a:p>
          <a:p>
            <a:pPr marL="0" marR="0">
              <a:lnSpc>
                <a:spcPts val="2100"/>
              </a:lnSpc>
              <a:spcBef>
                <a:spcPts val="0"/>
              </a:spcBef>
              <a:spcAft>
                <a:spcPts val="0"/>
              </a:spcAft>
            </a:pPr>
            <a:r>
              <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1- It is possible for databases to lose their connection with the program, </a:t>
            </a:r>
            <a:br>
              <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400" b="1" dirty="0">
                <a:solidFill>
                  <a:srgbClr val="3488A0"/>
                </a:solidFill>
                <a:effectLst/>
                <a:latin typeface="Arial Rounded MT Bold" panose="020F0704030504030204" pitchFamily="34" charset="0"/>
                <a:ea typeface="Times New Roman" panose="02020603050405020304" pitchFamily="18" charset="0"/>
                <a:cs typeface="Times New Roman" panose="02020603050405020304" pitchFamily="18" charset="0"/>
              </a:rPr>
              <a:t>Solution</a:t>
            </a:r>
            <a:r>
              <a:rPr lang="en-US" sz="2400" b="1"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so programmers (back-end developers) must be available to solve this problem </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endPar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marR="0" indent="0">
              <a:lnSpc>
                <a:spcPts val="2100"/>
              </a:lnSpc>
              <a:spcBef>
                <a:spcPts val="0"/>
              </a:spcBef>
              <a:spcAft>
                <a:spcPts val="0"/>
              </a:spcAft>
              <a:buNone/>
            </a:pPr>
            <a:br>
              <a:rPr lang="en-US" sz="24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400" kern="1400" spc="-5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2-Sensor failure may occur</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r>
              <a:rPr lang="en-US" sz="2400" kern="1400" spc="-50" dirty="0">
                <a:solidFill>
                  <a:srgbClr val="3488A0"/>
                </a:solidFill>
                <a:effectLst/>
                <a:latin typeface="Arial Rounded MT Bold" panose="020F0704030504030204" pitchFamily="34" charset="0"/>
                <a:ea typeface="Times New Roman" panose="02020603050405020304" pitchFamily="18" charset="0"/>
                <a:cs typeface="Times New Roman" panose="02020603050405020304" pitchFamily="18" charset="0"/>
              </a:rPr>
              <a:t>Solution</a:t>
            </a:r>
            <a:r>
              <a:rPr lang="en-US" sz="2400" kern="1400" spc="-5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a:t>
            </a:r>
            <a:r>
              <a:rPr lang="en-US" sz="24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 </a:t>
            </a:r>
            <a:r>
              <a:rPr lang="en-US" sz="2400" kern="1400" spc="-5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embedded software engineer can detect the existing malfunction and fix it</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indent="0">
              <a:lnSpc>
                <a:spcPts val="2100"/>
              </a:lnSpc>
              <a:spcBef>
                <a:spcPts val="0"/>
              </a:spcBef>
              <a:spcAft>
                <a:spcPts val="0"/>
              </a:spcAft>
              <a:buNone/>
            </a:pPr>
            <a:endParaRPr lang="en-US" sz="2400" kern="1400" spc="-50" dirty="0">
              <a:latin typeface="Arial Rounded MT Bold" panose="020F0704030504030204" pitchFamily="34" charset="0"/>
              <a:ea typeface="Calibri" panose="020F0502020204030204" pitchFamily="34" charset="0"/>
              <a:cs typeface="Times New Roman" panose="02020603050405020304" pitchFamily="18" charset="0"/>
            </a:endParaRPr>
          </a:p>
          <a:p>
            <a:pPr marL="0" marR="0" indent="0">
              <a:lnSpc>
                <a:spcPts val="2100"/>
              </a:lnSpc>
              <a:spcBef>
                <a:spcPts val="0"/>
              </a:spcBef>
              <a:spcAft>
                <a:spcPts val="0"/>
              </a:spcAft>
              <a:buNone/>
            </a:pP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marR="0">
              <a:lnSpc>
                <a:spcPts val="2100"/>
              </a:lnSpc>
              <a:spcBef>
                <a:spcPts val="0"/>
              </a:spcBef>
              <a:spcAft>
                <a:spcPts val="800"/>
              </a:spcAft>
            </a:pPr>
            <a:r>
              <a:rPr lang="en-US" sz="2400" kern="1400" spc="-5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3-</a:t>
            </a:r>
            <a:r>
              <a:rPr lang="en-US" sz="24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It is possible to spy on the customer’s information and find out his car number or his whereabouts</a:t>
            </a:r>
            <a:r>
              <a:rPr lang="en-US" sz="2400" dirty="0">
                <a:effectLst/>
                <a:latin typeface="Arial Rounded MT Bold" panose="020F0704030504030204" pitchFamily="34" charset="0"/>
                <a:ea typeface="Calibri" panose="020F0502020204030204" pitchFamily="34" charset="0"/>
                <a:cs typeface="Arial" panose="020B0604020202020204" pitchFamily="34" charset="0"/>
              </a:rPr>
              <a:t> </a:t>
            </a:r>
          </a:p>
          <a:p>
            <a:pPr marL="0" marR="0" indent="0">
              <a:lnSpc>
                <a:spcPts val="2100"/>
              </a:lnSpc>
              <a:spcBef>
                <a:spcPts val="0"/>
              </a:spcBef>
              <a:spcAft>
                <a:spcPts val="800"/>
              </a:spcAft>
              <a:buNone/>
            </a:pPr>
            <a:r>
              <a:rPr lang="en-US" sz="2400" dirty="0">
                <a:solidFill>
                  <a:srgbClr val="3488A0"/>
                </a:solidFill>
                <a:effectLst/>
                <a:latin typeface="Arial Rounded MT Bold" panose="020F0704030504030204" pitchFamily="34" charset="0"/>
                <a:ea typeface="Calibri" panose="020F0502020204030204" pitchFamily="34" charset="0"/>
                <a:cs typeface="Arial" panose="020B0604020202020204" pitchFamily="34" charset="0"/>
              </a:rPr>
              <a:t>Solution</a:t>
            </a:r>
            <a:r>
              <a:rPr lang="en-US" sz="24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 This issue is already being reviewed by IT engineers</a:t>
            </a:r>
            <a:endParaRPr lang="en-US" sz="2400" dirty="0">
              <a:effectLst/>
              <a:latin typeface="Arial Rounded MT Bold" panose="020F0704030504030204" pitchFamily="34" charset="0"/>
              <a:ea typeface="Calibri" panose="020F0502020204030204" pitchFamily="34" charset="0"/>
              <a:cs typeface="Arial" panose="020B0604020202020204" pitchFamily="34" charset="0"/>
            </a:endParaRPr>
          </a:p>
          <a:p>
            <a:pPr marL="0" indent="0">
              <a:buNone/>
            </a:pPr>
            <a:endParaRPr lang="en-US" sz="3100" dirty="0"/>
          </a:p>
        </p:txBody>
      </p:sp>
    </p:spTree>
    <p:extLst>
      <p:ext uri="{BB962C8B-B14F-4D97-AF65-F5344CB8AC3E}">
        <p14:creationId xmlns:p14="http://schemas.microsoft.com/office/powerpoint/2010/main" val="2986057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information for the parking system is presented here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586583"/>
              </p:ext>
            </p:extLst>
          </p:nvPr>
        </p:nvGraphicFramePr>
        <p:xfrm>
          <a:off x="1066800" y="2103438"/>
          <a:ext cx="10058400" cy="3134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76599960"/>
                    </a:ext>
                  </a:extLst>
                </a:gridCol>
                <a:gridCol w="2514600">
                  <a:extLst>
                    <a:ext uri="{9D8B030D-6E8A-4147-A177-3AD203B41FA5}">
                      <a16:colId xmlns:a16="http://schemas.microsoft.com/office/drawing/2014/main" val="3908228217"/>
                    </a:ext>
                  </a:extLst>
                </a:gridCol>
                <a:gridCol w="2514600">
                  <a:extLst>
                    <a:ext uri="{9D8B030D-6E8A-4147-A177-3AD203B41FA5}">
                      <a16:colId xmlns:a16="http://schemas.microsoft.com/office/drawing/2014/main" val="680429645"/>
                    </a:ext>
                  </a:extLst>
                </a:gridCol>
                <a:gridCol w="2514600">
                  <a:extLst>
                    <a:ext uri="{9D8B030D-6E8A-4147-A177-3AD203B41FA5}">
                      <a16:colId xmlns:a16="http://schemas.microsoft.com/office/drawing/2014/main" val="1914214751"/>
                    </a:ext>
                  </a:extLst>
                </a:gridCol>
              </a:tblGrid>
              <a:tr h="370840">
                <a:tc>
                  <a:txBody>
                    <a:bodyPr/>
                    <a:lstStyle/>
                    <a:p>
                      <a:r>
                        <a:rPr lang="en-US" dirty="0"/>
                        <a:t>ID</a:t>
                      </a:r>
                    </a:p>
                    <a:p>
                      <a:endParaRPr lang="en-US" dirty="0"/>
                    </a:p>
                  </a:txBody>
                  <a:tcPr/>
                </a:tc>
                <a:tc>
                  <a:txBody>
                    <a:bodyPr/>
                    <a:lstStyle/>
                    <a:p>
                      <a:r>
                        <a:rPr lang="en-US" dirty="0"/>
                        <a:t>DESCRIPTION </a:t>
                      </a:r>
                    </a:p>
                  </a:txBody>
                  <a:tcPr/>
                </a:tc>
                <a:tc>
                  <a:txBody>
                    <a:bodyPr/>
                    <a:lstStyle/>
                    <a:p>
                      <a:r>
                        <a:rPr lang="en-US" dirty="0"/>
                        <a:t>Predecessor</a:t>
                      </a:r>
                    </a:p>
                  </a:txBody>
                  <a:tcPr/>
                </a:tc>
                <a:tc>
                  <a:txBody>
                    <a:bodyPr/>
                    <a:lstStyle/>
                    <a:p>
                      <a:r>
                        <a:rPr lang="en-US" dirty="0"/>
                        <a:t>Time</a:t>
                      </a:r>
                    </a:p>
                  </a:txBody>
                  <a:tcPr/>
                </a:tc>
                <a:extLst>
                  <a:ext uri="{0D108BD9-81ED-4DB2-BD59-A6C34878D82A}">
                    <a16:rowId xmlns:a16="http://schemas.microsoft.com/office/drawing/2014/main" val="2642400412"/>
                  </a:ext>
                </a:extLst>
              </a:tr>
              <a:tr h="370840">
                <a:tc>
                  <a:txBody>
                    <a:bodyPr/>
                    <a:lstStyle/>
                    <a:p>
                      <a:r>
                        <a:rPr lang="en-US" dirty="0"/>
                        <a:t>               A</a:t>
                      </a:r>
                    </a:p>
                  </a:txBody>
                  <a:tcPr/>
                </a:tc>
                <a:tc>
                  <a:txBody>
                    <a:bodyPr/>
                    <a:lstStyle/>
                    <a:p>
                      <a:r>
                        <a:rPr lang="en-US" dirty="0"/>
                        <a:t>Requirement</a:t>
                      </a:r>
                      <a:r>
                        <a:rPr lang="en-US" baseline="0" dirty="0"/>
                        <a:t> Gathering</a:t>
                      </a:r>
                      <a:endParaRPr lang="en-US" dirty="0"/>
                    </a:p>
                  </a:txBody>
                  <a:tcPr/>
                </a:tc>
                <a:tc>
                  <a:txBody>
                    <a:bodyPr/>
                    <a:lstStyle/>
                    <a:p>
                      <a:r>
                        <a:rPr lang="en-US" dirty="0"/>
                        <a:t>None</a:t>
                      </a:r>
                    </a:p>
                  </a:txBody>
                  <a:tcPr/>
                </a:tc>
                <a:tc>
                  <a:txBody>
                    <a:bodyPr/>
                    <a:lstStyle/>
                    <a:p>
                      <a:r>
                        <a:rPr lang="en-US" dirty="0"/>
                        <a:t>4</a:t>
                      </a:r>
                    </a:p>
                  </a:txBody>
                  <a:tcPr/>
                </a:tc>
                <a:extLst>
                  <a:ext uri="{0D108BD9-81ED-4DB2-BD59-A6C34878D82A}">
                    <a16:rowId xmlns:a16="http://schemas.microsoft.com/office/drawing/2014/main" val="2360034529"/>
                  </a:ext>
                </a:extLst>
              </a:tr>
              <a:tr h="370840">
                <a:tc>
                  <a:txBody>
                    <a:bodyPr/>
                    <a:lstStyle/>
                    <a:p>
                      <a:r>
                        <a:rPr lang="en-US" dirty="0"/>
                        <a:t>               B</a:t>
                      </a:r>
                    </a:p>
                  </a:txBody>
                  <a:tcPr/>
                </a:tc>
                <a:tc>
                  <a:txBody>
                    <a:bodyPr/>
                    <a:lstStyle/>
                    <a:p>
                      <a:r>
                        <a:rPr lang="en-US" dirty="0"/>
                        <a:t>Analysis</a:t>
                      </a:r>
                    </a:p>
                  </a:txBody>
                  <a:tcPr/>
                </a:tc>
                <a:tc>
                  <a:txBody>
                    <a:bodyPr/>
                    <a:lstStyle/>
                    <a:p>
                      <a:r>
                        <a:rPr lang="en-US" dirty="0"/>
                        <a:t>A</a:t>
                      </a:r>
                    </a:p>
                  </a:txBody>
                  <a:tcPr/>
                </a:tc>
                <a:tc>
                  <a:txBody>
                    <a:bodyPr/>
                    <a:lstStyle/>
                    <a:p>
                      <a:r>
                        <a:rPr lang="en-US" dirty="0"/>
                        <a:t>4</a:t>
                      </a:r>
                    </a:p>
                  </a:txBody>
                  <a:tcPr/>
                </a:tc>
                <a:extLst>
                  <a:ext uri="{0D108BD9-81ED-4DB2-BD59-A6C34878D82A}">
                    <a16:rowId xmlns:a16="http://schemas.microsoft.com/office/drawing/2014/main" val="2576485573"/>
                  </a:ext>
                </a:extLst>
              </a:tr>
              <a:tr h="370840">
                <a:tc>
                  <a:txBody>
                    <a:bodyPr/>
                    <a:lstStyle/>
                    <a:p>
                      <a:r>
                        <a:rPr lang="en-US" dirty="0"/>
                        <a:t>               C</a:t>
                      </a:r>
                    </a:p>
                  </a:txBody>
                  <a:tcPr/>
                </a:tc>
                <a:tc>
                  <a:txBody>
                    <a:bodyPr/>
                    <a:lstStyle/>
                    <a:p>
                      <a:r>
                        <a:rPr lang="en-US" dirty="0"/>
                        <a:t>Design</a:t>
                      </a:r>
                    </a:p>
                  </a:txBody>
                  <a:tcPr/>
                </a:tc>
                <a:tc>
                  <a:txBody>
                    <a:bodyPr/>
                    <a:lstStyle/>
                    <a:p>
                      <a:r>
                        <a:rPr lang="en-US" dirty="0"/>
                        <a:t>A</a:t>
                      </a:r>
                    </a:p>
                  </a:txBody>
                  <a:tcPr/>
                </a:tc>
                <a:tc>
                  <a:txBody>
                    <a:bodyPr/>
                    <a:lstStyle/>
                    <a:p>
                      <a:r>
                        <a:rPr lang="en-US" dirty="0"/>
                        <a:t>5</a:t>
                      </a:r>
                    </a:p>
                  </a:txBody>
                  <a:tcPr/>
                </a:tc>
                <a:extLst>
                  <a:ext uri="{0D108BD9-81ED-4DB2-BD59-A6C34878D82A}">
                    <a16:rowId xmlns:a16="http://schemas.microsoft.com/office/drawing/2014/main" val="2049861849"/>
                  </a:ext>
                </a:extLst>
              </a:tr>
              <a:tr h="370840">
                <a:tc>
                  <a:txBody>
                    <a:bodyPr/>
                    <a:lstStyle/>
                    <a:p>
                      <a:r>
                        <a:rPr lang="en-US" dirty="0"/>
                        <a:t>               D</a:t>
                      </a:r>
                    </a:p>
                  </a:txBody>
                  <a:tcPr/>
                </a:tc>
                <a:tc>
                  <a:txBody>
                    <a:bodyPr/>
                    <a:lstStyle/>
                    <a:p>
                      <a:r>
                        <a:rPr lang="en-US" dirty="0"/>
                        <a:t>Coding</a:t>
                      </a:r>
                    </a:p>
                  </a:txBody>
                  <a:tcPr/>
                </a:tc>
                <a:tc>
                  <a:txBody>
                    <a:bodyPr/>
                    <a:lstStyle/>
                    <a:p>
                      <a:r>
                        <a:rPr lang="en-US" dirty="0"/>
                        <a:t>B</a:t>
                      </a:r>
                    </a:p>
                  </a:txBody>
                  <a:tcPr/>
                </a:tc>
                <a:tc>
                  <a:txBody>
                    <a:bodyPr/>
                    <a:lstStyle/>
                    <a:p>
                      <a:r>
                        <a:rPr lang="en-US" dirty="0"/>
                        <a:t>7</a:t>
                      </a:r>
                    </a:p>
                  </a:txBody>
                  <a:tcPr/>
                </a:tc>
                <a:extLst>
                  <a:ext uri="{0D108BD9-81ED-4DB2-BD59-A6C34878D82A}">
                    <a16:rowId xmlns:a16="http://schemas.microsoft.com/office/drawing/2014/main" val="1399409990"/>
                  </a:ext>
                </a:extLst>
              </a:tr>
              <a:tr h="370840">
                <a:tc>
                  <a:txBody>
                    <a:bodyPr/>
                    <a:lstStyle/>
                    <a:p>
                      <a:r>
                        <a:rPr lang="en-US" dirty="0"/>
                        <a:t>               E</a:t>
                      </a:r>
                    </a:p>
                  </a:txBody>
                  <a:tcPr/>
                </a:tc>
                <a:tc>
                  <a:txBody>
                    <a:bodyPr/>
                    <a:lstStyle/>
                    <a:p>
                      <a:r>
                        <a:rPr lang="en-US" dirty="0"/>
                        <a:t>testing</a:t>
                      </a:r>
                    </a:p>
                  </a:txBody>
                  <a:tcPr/>
                </a:tc>
                <a:tc>
                  <a:txBody>
                    <a:bodyPr/>
                    <a:lstStyle/>
                    <a:p>
                      <a:r>
                        <a:rPr lang="en-US" dirty="0"/>
                        <a:t>C,B</a:t>
                      </a:r>
                    </a:p>
                  </a:txBody>
                  <a:tcPr/>
                </a:tc>
                <a:tc>
                  <a:txBody>
                    <a:bodyPr/>
                    <a:lstStyle/>
                    <a:p>
                      <a:r>
                        <a:rPr lang="en-US" dirty="0"/>
                        <a:t>3</a:t>
                      </a:r>
                    </a:p>
                  </a:txBody>
                  <a:tcPr/>
                </a:tc>
                <a:extLst>
                  <a:ext uri="{0D108BD9-81ED-4DB2-BD59-A6C34878D82A}">
                    <a16:rowId xmlns:a16="http://schemas.microsoft.com/office/drawing/2014/main" val="1673146659"/>
                  </a:ext>
                </a:extLst>
              </a:tr>
              <a:tr h="370840">
                <a:tc>
                  <a:txBody>
                    <a:bodyPr/>
                    <a:lstStyle/>
                    <a:p>
                      <a:r>
                        <a:rPr lang="en-US" dirty="0"/>
                        <a:t> </a:t>
                      </a:r>
                      <a:r>
                        <a:rPr lang="en-US" baseline="0" dirty="0"/>
                        <a:t>              F</a:t>
                      </a:r>
                      <a:endParaRPr lang="en-US" dirty="0"/>
                    </a:p>
                  </a:txBody>
                  <a:tcPr/>
                </a:tc>
                <a:tc>
                  <a:txBody>
                    <a:bodyPr/>
                    <a:lstStyle/>
                    <a:p>
                      <a:r>
                        <a:rPr lang="en-US" dirty="0"/>
                        <a:t>Implemented</a:t>
                      </a:r>
                    </a:p>
                  </a:txBody>
                  <a:tcPr/>
                </a:tc>
                <a:tc>
                  <a:txBody>
                    <a:bodyPr/>
                    <a:lstStyle/>
                    <a:p>
                      <a:r>
                        <a:rPr lang="en-US" dirty="0"/>
                        <a:t>D,E</a:t>
                      </a:r>
                    </a:p>
                  </a:txBody>
                  <a:tcPr/>
                </a:tc>
                <a:tc>
                  <a:txBody>
                    <a:bodyPr/>
                    <a:lstStyle/>
                    <a:p>
                      <a:r>
                        <a:rPr lang="en-US" dirty="0"/>
                        <a:t>1</a:t>
                      </a:r>
                    </a:p>
                  </a:txBody>
                  <a:tcPr/>
                </a:tc>
                <a:extLst>
                  <a:ext uri="{0D108BD9-81ED-4DB2-BD59-A6C34878D82A}">
                    <a16:rowId xmlns:a16="http://schemas.microsoft.com/office/drawing/2014/main" val="4234540771"/>
                  </a:ext>
                </a:extLst>
              </a:tr>
            </a:tbl>
          </a:graphicData>
        </a:graphic>
      </p:graphicFrame>
    </p:spTree>
    <p:extLst>
      <p:ext uri="{BB962C8B-B14F-4D97-AF65-F5344CB8AC3E}">
        <p14:creationId xmlns:p14="http://schemas.microsoft.com/office/powerpoint/2010/main" val="235442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297" y="472125"/>
            <a:ext cx="4171405" cy="725169"/>
          </a:xfrm>
        </p:spPr>
        <p:txBody>
          <a:bodyPr>
            <a:normAutofit fontScale="90000"/>
          </a:bodyPr>
          <a:lstStyle/>
          <a:p>
            <a:r>
              <a:rPr lang="en-US" dirty="0"/>
              <a:t>Network Project:</a:t>
            </a:r>
          </a:p>
        </p:txBody>
      </p:sp>
      <p:graphicFrame>
        <p:nvGraphicFramePr>
          <p:cNvPr id="28" name="Content Placeholder 3"/>
          <p:cNvGraphicFramePr>
            <a:graphicFrameLocks/>
          </p:cNvGraphicFramePr>
          <p:nvPr>
            <p:extLst>
              <p:ext uri="{D42A27DB-BD31-4B8C-83A1-F6EECF244321}">
                <p14:modId xmlns:p14="http://schemas.microsoft.com/office/powerpoint/2010/main" val="4270675160"/>
              </p:ext>
            </p:extLst>
          </p:nvPr>
        </p:nvGraphicFramePr>
        <p:xfrm>
          <a:off x="10047514" y="5076450"/>
          <a:ext cx="1691640" cy="1279842"/>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1787295503"/>
                    </a:ext>
                  </a:extLst>
                </a:gridCol>
                <a:gridCol w="563880">
                  <a:extLst>
                    <a:ext uri="{9D8B030D-6E8A-4147-A177-3AD203B41FA5}">
                      <a16:colId xmlns:a16="http://schemas.microsoft.com/office/drawing/2014/main" val="674083253"/>
                    </a:ext>
                  </a:extLst>
                </a:gridCol>
                <a:gridCol w="563880">
                  <a:extLst>
                    <a:ext uri="{9D8B030D-6E8A-4147-A177-3AD203B41FA5}">
                      <a16:colId xmlns:a16="http://schemas.microsoft.com/office/drawing/2014/main" val="2671291796"/>
                    </a:ext>
                  </a:extLst>
                </a:gridCol>
              </a:tblGrid>
              <a:tr h="426614">
                <a:tc>
                  <a:txBody>
                    <a:bodyPr/>
                    <a:lstStyle/>
                    <a:p>
                      <a:r>
                        <a:rPr lang="en-US" dirty="0"/>
                        <a:t>ES</a:t>
                      </a:r>
                    </a:p>
                  </a:txBody>
                  <a:tcPr/>
                </a:tc>
                <a:tc>
                  <a:txBody>
                    <a:bodyPr/>
                    <a:lstStyle/>
                    <a:p>
                      <a:r>
                        <a:rPr lang="en-US" dirty="0"/>
                        <a:t> </a:t>
                      </a:r>
                    </a:p>
                  </a:txBody>
                  <a:tcPr/>
                </a:tc>
                <a:tc>
                  <a:txBody>
                    <a:bodyPr/>
                    <a:lstStyle/>
                    <a:p>
                      <a:r>
                        <a:rPr lang="en-US" dirty="0"/>
                        <a:t>EF</a:t>
                      </a:r>
                    </a:p>
                  </a:txBody>
                  <a:tcPr/>
                </a:tc>
                <a:extLst>
                  <a:ext uri="{0D108BD9-81ED-4DB2-BD59-A6C34878D82A}">
                    <a16:rowId xmlns:a16="http://schemas.microsoft.com/office/drawing/2014/main" val="1117424677"/>
                  </a:ext>
                </a:extLst>
              </a:tr>
              <a:tr h="426614">
                <a:tc>
                  <a:txBody>
                    <a:bodyPr/>
                    <a:lstStyle/>
                    <a:p>
                      <a:r>
                        <a:rPr lang="en-US" dirty="0"/>
                        <a:t>SL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3258942"/>
                  </a:ext>
                </a:extLst>
              </a:tr>
              <a:tr h="426614">
                <a:tc>
                  <a:txBody>
                    <a:bodyPr/>
                    <a:lstStyle/>
                    <a:p>
                      <a:r>
                        <a:rPr lang="en-US" dirty="0"/>
                        <a:t>LS</a:t>
                      </a:r>
                    </a:p>
                  </a:txBody>
                  <a:tcPr/>
                </a:tc>
                <a:tc>
                  <a:txBody>
                    <a:bodyPr/>
                    <a:lstStyle/>
                    <a:p>
                      <a:r>
                        <a:rPr lang="en-US" dirty="0"/>
                        <a:t>DU</a:t>
                      </a:r>
                    </a:p>
                  </a:txBody>
                  <a:tcPr/>
                </a:tc>
                <a:tc>
                  <a:txBody>
                    <a:bodyPr/>
                    <a:lstStyle/>
                    <a:p>
                      <a:r>
                        <a:rPr lang="en-US" dirty="0"/>
                        <a:t>LF</a:t>
                      </a:r>
                    </a:p>
                  </a:txBody>
                  <a:tcPr/>
                </a:tc>
                <a:extLst>
                  <a:ext uri="{0D108BD9-81ED-4DB2-BD59-A6C34878D82A}">
                    <a16:rowId xmlns:a16="http://schemas.microsoft.com/office/drawing/2014/main" val="2200448940"/>
                  </a:ext>
                </a:extLst>
              </a:tr>
            </a:tbl>
          </a:graphicData>
        </a:graphic>
      </p:graphicFrame>
      <p:graphicFrame>
        <p:nvGraphicFramePr>
          <p:cNvPr id="50" name="Content Placeholder 3">
            <a:extLst>
              <a:ext uri="{FF2B5EF4-FFF2-40B4-BE49-F238E27FC236}">
                <a16:creationId xmlns:a16="http://schemas.microsoft.com/office/drawing/2014/main" id="{A2307C6C-7FAB-4FA8-A10C-E8AB316C1E97}"/>
              </a:ext>
            </a:extLst>
          </p:cNvPr>
          <p:cNvGraphicFramePr>
            <a:graphicFrameLocks/>
          </p:cNvGraphicFramePr>
          <p:nvPr>
            <p:extLst>
              <p:ext uri="{D42A27DB-BD31-4B8C-83A1-F6EECF244321}">
                <p14:modId xmlns:p14="http://schemas.microsoft.com/office/powerpoint/2010/main" val="699326382"/>
              </p:ext>
            </p:extLst>
          </p:nvPr>
        </p:nvGraphicFramePr>
        <p:xfrm>
          <a:off x="862149" y="2103438"/>
          <a:ext cx="1789611" cy="1097280"/>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351193">
                <a:tc>
                  <a:txBody>
                    <a:bodyPr/>
                    <a:lstStyle/>
                    <a:p>
                      <a:r>
                        <a:rPr lang="ar-EG" dirty="0"/>
                        <a:t>0</a:t>
                      </a:r>
                      <a:endParaRPr lang="en-US" dirty="0"/>
                    </a:p>
                  </a:txBody>
                  <a:tcPr/>
                </a:tc>
                <a:tc>
                  <a:txBody>
                    <a:bodyPr/>
                    <a:lstStyle/>
                    <a:p>
                      <a:r>
                        <a:rPr lang="en-US" dirty="0"/>
                        <a:t> A</a:t>
                      </a:r>
                    </a:p>
                  </a:txBody>
                  <a:tcPr/>
                </a:tc>
                <a:tc>
                  <a:txBody>
                    <a:bodyPr/>
                    <a:lstStyle/>
                    <a:p>
                      <a:r>
                        <a:rPr lang="en-US" dirty="0"/>
                        <a:t>4</a:t>
                      </a:r>
                    </a:p>
                  </a:txBody>
                  <a:tcPr/>
                </a:tc>
                <a:extLst>
                  <a:ext uri="{0D108BD9-81ED-4DB2-BD59-A6C34878D82A}">
                    <a16:rowId xmlns:a16="http://schemas.microsoft.com/office/drawing/2014/main" val="1117424677"/>
                  </a:ext>
                </a:extLst>
              </a:tr>
              <a:tr h="351193">
                <a:tc>
                  <a:txBody>
                    <a:bodyPr/>
                    <a:lstStyle/>
                    <a:p>
                      <a:r>
                        <a:rPr lang="ar-EG" dirty="0"/>
                        <a:t>0</a:t>
                      </a:r>
                      <a:endParaRPr lang="en-US" dirty="0"/>
                    </a:p>
                  </a:txBody>
                  <a:tcPr/>
                </a:tc>
                <a:tc>
                  <a:txBody>
                    <a:bodyPr/>
                    <a:lstStyle/>
                    <a:p>
                      <a:endParaRPr lang="en-US" dirty="0"/>
                    </a:p>
                  </a:txBody>
                  <a:tcPr/>
                </a:tc>
                <a:tc>
                  <a:txBody>
                    <a:bodyPr/>
                    <a:lstStyle/>
                    <a:p>
                      <a:r>
                        <a:rPr lang="en-US" dirty="0"/>
                        <a:t>2</a:t>
                      </a:r>
                    </a:p>
                  </a:txBody>
                  <a:tcPr/>
                </a:tc>
                <a:extLst>
                  <a:ext uri="{0D108BD9-81ED-4DB2-BD59-A6C34878D82A}">
                    <a16:rowId xmlns:a16="http://schemas.microsoft.com/office/drawing/2014/main" val="3403258942"/>
                  </a:ext>
                </a:extLst>
              </a:tr>
              <a:tr h="351193">
                <a:tc>
                  <a:txBody>
                    <a:bodyPr/>
                    <a:lstStyle/>
                    <a:p>
                      <a:r>
                        <a:rPr lang="ar-EG" dirty="0"/>
                        <a:t>0</a:t>
                      </a:r>
                      <a:endParaRPr lang="en-US" dirty="0"/>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200448940"/>
                  </a:ext>
                </a:extLst>
              </a:tr>
            </a:tbl>
          </a:graphicData>
        </a:graphic>
      </p:graphicFrame>
      <p:graphicFrame>
        <p:nvGraphicFramePr>
          <p:cNvPr id="51" name="Content Placeholder 3">
            <a:extLst>
              <a:ext uri="{FF2B5EF4-FFF2-40B4-BE49-F238E27FC236}">
                <a16:creationId xmlns:a16="http://schemas.microsoft.com/office/drawing/2014/main" id="{EB6D8941-2B68-4FDC-B07E-B9381D3CCE9F}"/>
              </a:ext>
            </a:extLst>
          </p:cNvPr>
          <p:cNvGraphicFramePr>
            <a:graphicFrameLocks/>
          </p:cNvGraphicFramePr>
          <p:nvPr>
            <p:extLst>
              <p:ext uri="{D42A27DB-BD31-4B8C-83A1-F6EECF244321}">
                <p14:modId xmlns:p14="http://schemas.microsoft.com/office/powerpoint/2010/main" val="1720355656"/>
              </p:ext>
            </p:extLst>
          </p:nvPr>
        </p:nvGraphicFramePr>
        <p:xfrm>
          <a:off x="3544386" y="3796938"/>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4</a:t>
                      </a:r>
                    </a:p>
                  </a:txBody>
                  <a:tcPr/>
                </a:tc>
                <a:tc>
                  <a:txBody>
                    <a:bodyPr/>
                    <a:lstStyle/>
                    <a:p>
                      <a:r>
                        <a:rPr lang="en-US" dirty="0"/>
                        <a:t> C</a:t>
                      </a:r>
                    </a:p>
                  </a:txBody>
                  <a:tcPr/>
                </a:tc>
                <a:tc>
                  <a:txBody>
                    <a:bodyPr/>
                    <a:lstStyle/>
                    <a:p>
                      <a:r>
                        <a:rPr lang="en-US" dirty="0"/>
                        <a:t>9</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3403258942"/>
                  </a:ext>
                </a:extLst>
              </a:tr>
              <a:tr h="426614">
                <a:tc>
                  <a:txBody>
                    <a:bodyPr/>
                    <a:lstStyle/>
                    <a:p>
                      <a:r>
                        <a:rPr lang="en-US" dirty="0"/>
                        <a:t>7</a:t>
                      </a:r>
                    </a:p>
                  </a:txBody>
                  <a:tcPr/>
                </a:tc>
                <a:tc>
                  <a:txBody>
                    <a:bodyPr/>
                    <a:lstStyle/>
                    <a:p>
                      <a:r>
                        <a:rPr lang="en-US" dirty="0"/>
                        <a:t>5</a:t>
                      </a:r>
                    </a:p>
                  </a:txBody>
                  <a:tcPr/>
                </a:tc>
                <a:tc>
                  <a:txBody>
                    <a:bodyPr/>
                    <a:lstStyle/>
                    <a:p>
                      <a:r>
                        <a:rPr lang="en-US" dirty="0"/>
                        <a:t>12</a:t>
                      </a:r>
                    </a:p>
                  </a:txBody>
                  <a:tcPr/>
                </a:tc>
                <a:extLst>
                  <a:ext uri="{0D108BD9-81ED-4DB2-BD59-A6C34878D82A}">
                    <a16:rowId xmlns:a16="http://schemas.microsoft.com/office/drawing/2014/main" val="2200448940"/>
                  </a:ext>
                </a:extLst>
              </a:tr>
            </a:tbl>
          </a:graphicData>
        </a:graphic>
      </p:graphicFrame>
      <p:graphicFrame>
        <p:nvGraphicFramePr>
          <p:cNvPr id="52" name="Content Placeholder 3">
            <a:extLst>
              <a:ext uri="{FF2B5EF4-FFF2-40B4-BE49-F238E27FC236}">
                <a16:creationId xmlns:a16="http://schemas.microsoft.com/office/drawing/2014/main" id="{55B0EA68-96F8-4299-828F-15B4A38AA409}"/>
              </a:ext>
            </a:extLst>
          </p:cNvPr>
          <p:cNvGraphicFramePr>
            <a:graphicFrameLocks/>
          </p:cNvGraphicFramePr>
          <p:nvPr>
            <p:extLst>
              <p:ext uri="{D42A27DB-BD31-4B8C-83A1-F6EECF244321}">
                <p14:modId xmlns:p14="http://schemas.microsoft.com/office/powerpoint/2010/main" val="592746694"/>
              </p:ext>
            </p:extLst>
          </p:nvPr>
        </p:nvGraphicFramePr>
        <p:xfrm>
          <a:off x="3370220" y="1622469"/>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4</a:t>
                      </a:r>
                    </a:p>
                  </a:txBody>
                  <a:tcPr/>
                </a:tc>
                <a:tc>
                  <a:txBody>
                    <a:bodyPr/>
                    <a:lstStyle/>
                    <a:p>
                      <a:r>
                        <a:rPr lang="en-US" dirty="0"/>
                        <a:t> B</a:t>
                      </a:r>
                    </a:p>
                  </a:txBody>
                  <a:tcPr/>
                </a:tc>
                <a:tc>
                  <a:txBody>
                    <a:bodyPr/>
                    <a:lstStyle/>
                    <a:p>
                      <a:r>
                        <a:rPr lang="en-US" dirty="0"/>
                        <a:t>8</a:t>
                      </a:r>
                    </a:p>
                  </a:txBody>
                  <a:tcPr/>
                </a:tc>
                <a:extLst>
                  <a:ext uri="{0D108BD9-81ED-4DB2-BD59-A6C34878D82A}">
                    <a16:rowId xmlns:a16="http://schemas.microsoft.com/office/drawing/2014/main" val="1117424677"/>
                  </a:ext>
                </a:extLst>
              </a:tr>
              <a:tr h="426614">
                <a:tc>
                  <a:txBody>
                    <a:bodyPr/>
                    <a:lstStyle/>
                    <a:p>
                      <a:r>
                        <a:rPr lang="en-US" dirty="0"/>
                        <a:t>6</a:t>
                      </a:r>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3403258942"/>
                  </a:ext>
                </a:extLst>
              </a:tr>
              <a:tr h="426614">
                <a:tc>
                  <a:txBody>
                    <a:bodyPr/>
                    <a:lstStyle/>
                    <a:p>
                      <a:r>
                        <a:rPr lang="en-US" dirty="0"/>
                        <a:t>4</a:t>
                      </a:r>
                    </a:p>
                  </a:txBody>
                  <a:tcPr/>
                </a:tc>
                <a:tc>
                  <a:txBody>
                    <a:bodyPr/>
                    <a:lstStyle/>
                    <a:p>
                      <a:r>
                        <a:rPr lang="en-US" dirty="0"/>
                        <a:t>4</a:t>
                      </a:r>
                    </a:p>
                  </a:txBody>
                  <a:tcPr/>
                </a:tc>
                <a:tc>
                  <a:txBody>
                    <a:bodyPr/>
                    <a:lstStyle/>
                    <a:p>
                      <a:r>
                        <a:rPr lang="en-US" dirty="0"/>
                        <a:t>8</a:t>
                      </a:r>
                    </a:p>
                  </a:txBody>
                  <a:tcPr/>
                </a:tc>
                <a:extLst>
                  <a:ext uri="{0D108BD9-81ED-4DB2-BD59-A6C34878D82A}">
                    <a16:rowId xmlns:a16="http://schemas.microsoft.com/office/drawing/2014/main" val="2200448940"/>
                  </a:ext>
                </a:extLst>
              </a:tr>
            </a:tbl>
          </a:graphicData>
        </a:graphic>
      </p:graphicFrame>
      <p:graphicFrame>
        <p:nvGraphicFramePr>
          <p:cNvPr id="53" name="Content Placeholder 3">
            <a:extLst>
              <a:ext uri="{FF2B5EF4-FFF2-40B4-BE49-F238E27FC236}">
                <a16:creationId xmlns:a16="http://schemas.microsoft.com/office/drawing/2014/main" id="{A90E1381-BD79-44EC-9CBC-B2784BFD764A}"/>
              </a:ext>
            </a:extLst>
          </p:cNvPr>
          <p:cNvGraphicFramePr>
            <a:graphicFrameLocks/>
          </p:cNvGraphicFramePr>
          <p:nvPr>
            <p:extLst>
              <p:ext uri="{D42A27DB-BD31-4B8C-83A1-F6EECF244321}">
                <p14:modId xmlns:p14="http://schemas.microsoft.com/office/powerpoint/2010/main" val="3469644580"/>
              </p:ext>
            </p:extLst>
          </p:nvPr>
        </p:nvGraphicFramePr>
        <p:xfrm>
          <a:off x="6161315" y="1622469"/>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8</a:t>
                      </a:r>
                    </a:p>
                  </a:txBody>
                  <a:tcPr/>
                </a:tc>
                <a:tc>
                  <a:txBody>
                    <a:bodyPr/>
                    <a:lstStyle/>
                    <a:p>
                      <a:pPr algn="l"/>
                      <a:r>
                        <a:rPr lang="en-US" dirty="0"/>
                        <a:t> D</a:t>
                      </a:r>
                    </a:p>
                  </a:txBody>
                  <a:tcPr/>
                </a:tc>
                <a:tc>
                  <a:txBody>
                    <a:bodyPr/>
                    <a:lstStyle/>
                    <a:p>
                      <a:r>
                        <a:rPr lang="en-US" dirty="0"/>
                        <a:t>15</a:t>
                      </a:r>
                    </a:p>
                  </a:txBody>
                  <a:tcPr/>
                </a:tc>
                <a:extLst>
                  <a:ext uri="{0D108BD9-81ED-4DB2-BD59-A6C34878D82A}">
                    <a16:rowId xmlns:a16="http://schemas.microsoft.com/office/drawing/2014/main" val="1117424677"/>
                  </a:ext>
                </a:extLst>
              </a:tr>
              <a:tr h="426614">
                <a:tc>
                  <a:txBody>
                    <a:bodyPr/>
                    <a:lstStyle/>
                    <a:p>
                      <a:r>
                        <a:rPr lang="en-US" dirty="0"/>
                        <a:t>8</a:t>
                      </a:r>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8</a:t>
                      </a:r>
                    </a:p>
                  </a:txBody>
                  <a:tcPr/>
                </a:tc>
                <a:tc>
                  <a:txBody>
                    <a:bodyPr/>
                    <a:lstStyle/>
                    <a:p>
                      <a:r>
                        <a:rPr lang="en-US" dirty="0"/>
                        <a:t>7</a:t>
                      </a:r>
                    </a:p>
                  </a:txBody>
                  <a:tcPr/>
                </a:tc>
                <a:tc>
                  <a:txBody>
                    <a:bodyPr/>
                    <a:lstStyle/>
                    <a:p>
                      <a:r>
                        <a:rPr lang="en-US" dirty="0"/>
                        <a:t>15</a:t>
                      </a:r>
                    </a:p>
                  </a:txBody>
                  <a:tcPr/>
                </a:tc>
                <a:extLst>
                  <a:ext uri="{0D108BD9-81ED-4DB2-BD59-A6C34878D82A}">
                    <a16:rowId xmlns:a16="http://schemas.microsoft.com/office/drawing/2014/main" val="2200448940"/>
                  </a:ext>
                </a:extLst>
              </a:tr>
            </a:tbl>
          </a:graphicData>
        </a:graphic>
      </p:graphicFrame>
      <p:graphicFrame>
        <p:nvGraphicFramePr>
          <p:cNvPr id="54" name="Content Placeholder 3">
            <a:extLst>
              <a:ext uri="{FF2B5EF4-FFF2-40B4-BE49-F238E27FC236}">
                <a16:creationId xmlns:a16="http://schemas.microsoft.com/office/drawing/2014/main" id="{BD29A947-2A1D-447E-B631-E4D3736FB09C}"/>
              </a:ext>
            </a:extLst>
          </p:cNvPr>
          <p:cNvGraphicFramePr>
            <a:graphicFrameLocks/>
          </p:cNvGraphicFramePr>
          <p:nvPr>
            <p:extLst>
              <p:ext uri="{D42A27DB-BD31-4B8C-83A1-F6EECF244321}">
                <p14:modId xmlns:p14="http://schemas.microsoft.com/office/powerpoint/2010/main" val="1026757622"/>
              </p:ext>
            </p:extLst>
          </p:nvPr>
        </p:nvGraphicFramePr>
        <p:xfrm>
          <a:off x="6161314" y="3562124"/>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9</a:t>
                      </a:r>
                    </a:p>
                  </a:txBody>
                  <a:tcPr/>
                </a:tc>
                <a:tc>
                  <a:txBody>
                    <a:bodyPr/>
                    <a:lstStyle/>
                    <a:p>
                      <a:r>
                        <a:rPr lang="en-US" dirty="0"/>
                        <a:t> E</a:t>
                      </a:r>
                    </a:p>
                  </a:txBody>
                  <a:tcPr/>
                </a:tc>
                <a:tc>
                  <a:txBody>
                    <a:bodyPr/>
                    <a:lstStyle/>
                    <a:p>
                      <a:r>
                        <a:rPr lang="en-US" dirty="0"/>
                        <a:t>12</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12</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2200448940"/>
                  </a:ext>
                </a:extLst>
              </a:tr>
            </a:tbl>
          </a:graphicData>
        </a:graphic>
      </p:graphicFrame>
      <p:graphicFrame>
        <p:nvGraphicFramePr>
          <p:cNvPr id="55" name="Content Placeholder 3">
            <a:extLst>
              <a:ext uri="{FF2B5EF4-FFF2-40B4-BE49-F238E27FC236}">
                <a16:creationId xmlns:a16="http://schemas.microsoft.com/office/drawing/2014/main" id="{FEE7EFF3-5310-438E-8C74-DEA9517D3A80}"/>
              </a:ext>
            </a:extLst>
          </p:cNvPr>
          <p:cNvGraphicFramePr>
            <a:graphicFrameLocks/>
          </p:cNvGraphicFramePr>
          <p:nvPr>
            <p:extLst>
              <p:ext uri="{D42A27DB-BD31-4B8C-83A1-F6EECF244321}">
                <p14:modId xmlns:p14="http://schemas.microsoft.com/office/powerpoint/2010/main" val="844311190"/>
              </p:ext>
            </p:extLst>
          </p:nvPr>
        </p:nvGraphicFramePr>
        <p:xfrm>
          <a:off x="9152709" y="2517096"/>
          <a:ext cx="1789611" cy="1279842"/>
        </p:xfrm>
        <a:graphic>
          <a:graphicData uri="http://schemas.openxmlformats.org/drawingml/2006/table">
            <a:tbl>
              <a:tblPr firstRow="1" bandRow="1">
                <a:tableStyleId>{5C22544A-7EE6-4342-B048-85BDC9FD1C3A}</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r>
                        <a:rPr lang="en-US" dirty="0"/>
                        <a:t>15</a:t>
                      </a:r>
                    </a:p>
                  </a:txBody>
                  <a:tcPr/>
                </a:tc>
                <a:tc>
                  <a:txBody>
                    <a:bodyPr/>
                    <a:lstStyle/>
                    <a:p>
                      <a:r>
                        <a:rPr lang="en-US" dirty="0"/>
                        <a:t> F</a:t>
                      </a:r>
                    </a:p>
                  </a:txBody>
                  <a:tcPr/>
                </a:tc>
                <a:tc>
                  <a:txBody>
                    <a:bodyPr/>
                    <a:lstStyle/>
                    <a:p>
                      <a:r>
                        <a:rPr lang="en-US" dirty="0"/>
                        <a:t>16</a:t>
                      </a:r>
                    </a:p>
                  </a:txBody>
                  <a:tcPr/>
                </a:tc>
                <a:extLst>
                  <a:ext uri="{0D108BD9-81ED-4DB2-BD59-A6C34878D82A}">
                    <a16:rowId xmlns:a16="http://schemas.microsoft.com/office/drawing/2014/main" val="1117424677"/>
                  </a:ext>
                </a:extLst>
              </a:tr>
              <a:tr h="426614">
                <a:tc>
                  <a:txBody>
                    <a:bodyPr/>
                    <a:lstStyle/>
                    <a:p>
                      <a:r>
                        <a:rPr lang="ar-EG" dirty="0"/>
                        <a:t>0</a:t>
                      </a:r>
                      <a:endParaRPr lang="en-US" dirty="0"/>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403258942"/>
                  </a:ext>
                </a:extLst>
              </a:tr>
              <a:tr h="426614">
                <a:tc>
                  <a:txBody>
                    <a:bodyPr/>
                    <a:lstStyle/>
                    <a:p>
                      <a:r>
                        <a:rPr lang="en-US" dirty="0"/>
                        <a:t>15</a:t>
                      </a:r>
                    </a:p>
                  </a:txBody>
                  <a:tcPr/>
                </a:tc>
                <a:tc>
                  <a:txBody>
                    <a:bodyPr/>
                    <a:lstStyle/>
                    <a:p>
                      <a:r>
                        <a:rPr lang="en-US" dirty="0"/>
                        <a:t>1</a:t>
                      </a:r>
                    </a:p>
                  </a:txBody>
                  <a:tcPr/>
                </a:tc>
                <a:tc>
                  <a:txBody>
                    <a:bodyPr/>
                    <a:lstStyle/>
                    <a:p>
                      <a:r>
                        <a:rPr lang="en-US" dirty="0"/>
                        <a:t>16</a:t>
                      </a:r>
                    </a:p>
                  </a:txBody>
                  <a:tcPr/>
                </a:tc>
                <a:extLst>
                  <a:ext uri="{0D108BD9-81ED-4DB2-BD59-A6C34878D82A}">
                    <a16:rowId xmlns:a16="http://schemas.microsoft.com/office/drawing/2014/main" val="2200448940"/>
                  </a:ext>
                </a:extLst>
              </a:tr>
            </a:tbl>
          </a:graphicData>
        </a:graphic>
      </p:graphicFrame>
      <p:cxnSp>
        <p:nvCxnSpPr>
          <p:cNvPr id="56" name="Straight Arrow Connector 55">
            <a:extLst>
              <a:ext uri="{FF2B5EF4-FFF2-40B4-BE49-F238E27FC236}">
                <a16:creationId xmlns:a16="http://schemas.microsoft.com/office/drawing/2014/main" id="{92FD3E58-33DE-4CEC-9131-3889439AA6A4}"/>
              </a:ext>
            </a:extLst>
          </p:cNvPr>
          <p:cNvCxnSpPr/>
          <p:nvPr/>
        </p:nvCxnSpPr>
        <p:spPr>
          <a:xfrm>
            <a:off x="5159831" y="2351810"/>
            <a:ext cx="1001483" cy="1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EDFBBA9-3B36-46E6-9C54-20A6FDA44FF7}"/>
              </a:ext>
            </a:extLst>
          </p:cNvPr>
          <p:cNvCxnSpPr>
            <a:endCxn id="55" idx="1"/>
          </p:cNvCxnSpPr>
          <p:nvPr/>
        </p:nvCxnSpPr>
        <p:spPr>
          <a:xfrm flipV="1">
            <a:off x="7950925" y="3157017"/>
            <a:ext cx="1201784" cy="1060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15AD95-5580-44ED-89B3-89AF54C730A2}"/>
              </a:ext>
            </a:extLst>
          </p:cNvPr>
          <p:cNvCxnSpPr>
            <a:endCxn id="54" idx="1"/>
          </p:cNvCxnSpPr>
          <p:nvPr/>
        </p:nvCxnSpPr>
        <p:spPr>
          <a:xfrm>
            <a:off x="5159831" y="2364377"/>
            <a:ext cx="1001483" cy="183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EDB11BD-5F1F-4885-97A3-FAF8A289C900}"/>
              </a:ext>
            </a:extLst>
          </p:cNvPr>
          <p:cNvCxnSpPr>
            <a:cxnSpLocks/>
            <a:endCxn id="51" idx="1"/>
          </p:cNvCxnSpPr>
          <p:nvPr/>
        </p:nvCxnSpPr>
        <p:spPr>
          <a:xfrm>
            <a:off x="2651759" y="2621080"/>
            <a:ext cx="892627" cy="181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CE88B2-FE59-4104-AECD-A8330F9D6037}"/>
              </a:ext>
            </a:extLst>
          </p:cNvPr>
          <p:cNvCxnSpPr>
            <a:cxnSpLocks/>
            <a:endCxn id="52" idx="1"/>
          </p:cNvCxnSpPr>
          <p:nvPr/>
        </p:nvCxnSpPr>
        <p:spPr>
          <a:xfrm flipV="1">
            <a:off x="2651760" y="2262390"/>
            <a:ext cx="718460" cy="37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292E9B3-30FA-4812-A370-BBC08B341EE9}"/>
              </a:ext>
            </a:extLst>
          </p:cNvPr>
          <p:cNvCxnSpPr>
            <a:cxnSpLocks/>
            <a:stCxn id="51" idx="3"/>
            <a:endCxn id="54" idx="1"/>
          </p:cNvCxnSpPr>
          <p:nvPr/>
        </p:nvCxnSpPr>
        <p:spPr>
          <a:xfrm flipV="1">
            <a:off x="5333997" y="4202045"/>
            <a:ext cx="827317" cy="23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888F3F8-79B6-4F78-B1F4-DD8141804506}"/>
              </a:ext>
            </a:extLst>
          </p:cNvPr>
          <p:cNvCxnSpPr>
            <a:cxnSpLocks/>
            <a:endCxn id="55" idx="1"/>
          </p:cNvCxnSpPr>
          <p:nvPr/>
        </p:nvCxnSpPr>
        <p:spPr>
          <a:xfrm>
            <a:off x="7950925" y="2327628"/>
            <a:ext cx="1201784" cy="82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6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D4952B-E680-45C1-B7B7-004ACE366D40}"/>
              </a:ext>
            </a:extLst>
          </p:cNvPr>
          <p:cNvGraphicFramePr>
            <a:graphicFrameLocks noGrp="1"/>
          </p:cNvGraphicFramePr>
          <p:nvPr>
            <p:extLst>
              <p:ext uri="{D42A27DB-BD31-4B8C-83A1-F6EECF244321}">
                <p14:modId xmlns:p14="http://schemas.microsoft.com/office/powerpoint/2010/main" val="1416531638"/>
              </p:ext>
            </p:extLst>
          </p:nvPr>
        </p:nvGraphicFramePr>
        <p:xfrm>
          <a:off x="833757" y="1294696"/>
          <a:ext cx="10524485" cy="4754880"/>
        </p:xfrm>
        <a:graphic>
          <a:graphicData uri="http://schemas.openxmlformats.org/drawingml/2006/table">
            <a:tbl>
              <a:tblPr firstRow="1" bandRow="1">
                <a:tableStyleId>{D7AC3CCA-C797-4891-BE02-D94E43425B78}</a:tableStyleId>
              </a:tblPr>
              <a:tblGrid>
                <a:gridCol w="582276">
                  <a:extLst>
                    <a:ext uri="{9D8B030D-6E8A-4147-A177-3AD203B41FA5}">
                      <a16:colId xmlns:a16="http://schemas.microsoft.com/office/drawing/2014/main" val="4019252383"/>
                    </a:ext>
                  </a:extLst>
                </a:gridCol>
                <a:gridCol w="625793">
                  <a:extLst>
                    <a:ext uri="{9D8B030D-6E8A-4147-A177-3AD203B41FA5}">
                      <a16:colId xmlns:a16="http://schemas.microsoft.com/office/drawing/2014/main" val="1749982732"/>
                    </a:ext>
                  </a:extLst>
                </a:gridCol>
                <a:gridCol w="582276">
                  <a:extLst>
                    <a:ext uri="{9D8B030D-6E8A-4147-A177-3AD203B41FA5}">
                      <a16:colId xmlns:a16="http://schemas.microsoft.com/office/drawing/2014/main" val="285891664"/>
                    </a:ext>
                  </a:extLst>
                </a:gridCol>
                <a:gridCol w="582276">
                  <a:extLst>
                    <a:ext uri="{9D8B030D-6E8A-4147-A177-3AD203B41FA5}">
                      <a16:colId xmlns:a16="http://schemas.microsoft.com/office/drawing/2014/main" val="134879874"/>
                    </a:ext>
                  </a:extLst>
                </a:gridCol>
                <a:gridCol w="582276">
                  <a:extLst>
                    <a:ext uri="{9D8B030D-6E8A-4147-A177-3AD203B41FA5}">
                      <a16:colId xmlns:a16="http://schemas.microsoft.com/office/drawing/2014/main" val="2837725678"/>
                    </a:ext>
                  </a:extLst>
                </a:gridCol>
                <a:gridCol w="582276">
                  <a:extLst>
                    <a:ext uri="{9D8B030D-6E8A-4147-A177-3AD203B41FA5}">
                      <a16:colId xmlns:a16="http://schemas.microsoft.com/office/drawing/2014/main" val="580033355"/>
                    </a:ext>
                  </a:extLst>
                </a:gridCol>
                <a:gridCol w="582276">
                  <a:extLst>
                    <a:ext uri="{9D8B030D-6E8A-4147-A177-3AD203B41FA5}">
                      <a16:colId xmlns:a16="http://schemas.microsoft.com/office/drawing/2014/main" val="2806462302"/>
                    </a:ext>
                  </a:extLst>
                </a:gridCol>
                <a:gridCol w="582276">
                  <a:extLst>
                    <a:ext uri="{9D8B030D-6E8A-4147-A177-3AD203B41FA5}">
                      <a16:colId xmlns:a16="http://schemas.microsoft.com/office/drawing/2014/main" val="3095633253"/>
                    </a:ext>
                  </a:extLst>
                </a:gridCol>
                <a:gridCol w="582276">
                  <a:extLst>
                    <a:ext uri="{9D8B030D-6E8A-4147-A177-3AD203B41FA5}">
                      <a16:colId xmlns:a16="http://schemas.microsoft.com/office/drawing/2014/main" val="3565351408"/>
                    </a:ext>
                  </a:extLst>
                </a:gridCol>
                <a:gridCol w="582276">
                  <a:extLst>
                    <a:ext uri="{9D8B030D-6E8A-4147-A177-3AD203B41FA5}">
                      <a16:colId xmlns:a16="http://schemas.microsoft.com/office/drawing/2014/main" val="2652749675"/>
                    </a:ext>
                  </a:extLst>
                </a:gridCol>
                <a:gridCol w="582276">
                  <a:extLst>
                    <a:ext uri="{9D8B030D-6E8A-4147-A177-3AD203B41FA5}">
                      <a16:colId xmlns:a16="http://schemas.microsoft.com/office/drawing/2014/main" val="1513650382"/>
                    </a:ext>
                  </a:extLst>
                </a:gridCol>
                <a:gridCol w="582276">
                  <a:extLst>
                    <a:ext uri="{9D8B030D-6E8A-4147-A177-3AD203B41FA5}">
                      <a16:colId xmlns:a16="http://schemas.microsoft.com/office/drawing/2014/main" val="749098835"/>
                    </a:ext>
                  </a:extLst>
                </a:gridCol>
                <a:gridCol w="582276">
                  <a:extLst>
                    <a:ext uri="{9D8B030D-6E8A-4147-A177-3AD203B41FA5}">
                      <a16:colId xmlns:a16="http://schemas.microsoft.com/office/drawing/2014/main" val="1271742290"/>
                    </a:ext>
                  </a:extLst>
                </a:gridCol>
                <a:gridCol w="582276">
                  <a:extLst>
                    <a:ext uri="{9D8B030D-6E8A-4147-A177-3AD203B41FA5}">
                      <a16:colId xmlns:a16="http://schemas.microsoft.com/office/drawing/2014/main" val="604983294"/>
                    </a:ext>
                  </a:extLst>
                </a:gridCol>
                <a:gridCol w="582276">
                  <a:extLst>
                    <a:ext uri="{9D8B030D-6E8A-4147-A177-3AD203B41FA5}">
                      <a16:colId xmlns:a16="http://schemas.microsoft.com/office/drawing/2014/main" val="1225032840"/>
                    </a:ext>
                  </a:extLst>
                </a:gridCol>
                <a:gridCol w="582276">
                  <a:extLst>
                    <a:ext uri="{9D8B030D-6E8A-4147-A177-3AD203B41FA5}">
                      <a16:colId xmlns:a16="http://schemas.microsoft.com/office/drawing/2014/main" val="4215998557"/>
                    </a:ext>
                  </a:extLst>
                </a:gridCol>
                <a:gridCol w="582276">
                  <a:extLst>
                    <a:ext uri="{9D8B030D-6E8A-4147-A177-3AD203B41FA5}">
                      <a16:colId xmlns:a16="http://schemas.microsoft.com/office/drawing/2014/main" val="3429094362"/>
                    </a:ext>
                  </a:extLst>
                </a:gridCol>
                <a:gridCol w="582276">
                  <a:extLst>
                    <a:ext uri="{9D8B030D-6E8A-4147-A177-3AD203B41FA5}">
                      <a16:colId xmlns:a16="http://schemas.microsoft.com/office/drawing/2014/main" val="4280699867"/>
                    </a:ext>
                  </a:extLst>
                </a:gridCol>
              </a:tblGrid>
              <a:tr h="267732">
                <a:tc>
                  <a:txBody>
                    <a:bodyPr/>
                    <a:lstStyle/>
                    <a:p>
                      <a:pPr algn="ctr"/>
                      <a:r>
                        <a:rPr lang="en-US" dirty="0"/>
                        <a:t>ID</a:t>
                      </a:r>
                    </a:p>
                  </a:txBody>
                  <a:tcPr/>
                </a:tc>
                <a:tc>
                  <a:txBody>
                    <a:bodyPr/>
                    <a:lstStyle/>
                    <a:p>
                      <a:pPr algn="ctr"/>
                      <a:r>
                        <a:rPr lang="en-US" dirty="0"/>
                        <a:t>Res</a:t>
                      </a:r>
                    </a:p>
                  </a:txBody>
                  <a:tcPr/>
                </a:tc>
                <a:tc>
                  <a:txBody>
                    <a:bodyPr/>
                    <a:lstStyle/>
                    <a:p>
                      <a:pPr algn="ctr"/>
                      <a:r>
                        <a:rPr lang="en-US" dirty="0"/>
                        <a:t>Dur</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78470337"/>
                  </a:ext>
                </a:extLst>
              </a:tr>
              <a:tr h="281749">
                <a:tc>
                  <a:txBody>
                    <a:bodyPr/>
                    <a:lstStyle/>
                    <a:p>
                      <a:pPr algn="ctr"/>
                      <a:r>
                        <a:rPr lang="en-US" dirty="0"/>
                        <a:t>A</a:t>
                      </a:r>
                    </a:p>
                  </a:txBody>
                  <a:tcPr/>
                </a:tc>
                <a:tc>
                  <a:txBody>
                    <a:bodyPr/>
                    <a:lstStyle/>
                    <a:p>
                      <a:pPr algn="ctr"/>
                      <a:r>
                        <a:rPr lang="en-US" dirty="0"/>
                        <a:t>2</a:t>
                      </a:r>
                    </a:p>
                  </a:txBody>
                  <a:tcPr/>
                </a:tc>
                <a:tc>
                  <a:txBody>
                    <a:bodyPr/>
                    <a:lstStyle/>
                    <a:p>
                      <a:pPr algn="ctr"/>
                      <a:r>
                        <a:rPr lang="en-US" dirty="0"/>
                        <a:t>10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964528613"/>
                  </a:ext>
                </a:extLst>
              </a:tr>
              <a:tr h="281749">
                <a:tc>
                  <a:txBody>
                    <a:bodyPr/>
                    <a:lstStyle/>
                    <a:p>
                      <a:pPr algn="ctr"/>
                      <a:r>
                        <a:rPr lang="en-US" dirty="0"/>
                        <a:t>B</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77545615"/>
                  </a:ext>
                </a:extLst>
              </a:tr>
              <a:tr h="281749">
                <a:tc>
                  <a:txBody>
                    <a:bodyPr/>
                    <a:lstStyle/>
                    <a:p>
                      <a:pPr algn="ctr"/>
                      <a:r>
                        <a:rPr lang="en-US" dirty="0"/>
                        <a:t>C</a:t>
                      </a:r>
                    </a:p>
                  </a:txBody>
                  <a:tcPr/>
                </a:tc>
                <a:tc>
                  <a:txBody>
                    <a:bodyPr/>
                    <a:lstStyle/>
                    <a:p>
                      <a:pPr algn="ctr"/>
                      <a:r>
                        <a:rPr lang="en-US" dirty="0"/>
                        <a:t>2</a:t>
                      </a:r>
                    </a:p>
                  </a:txBody>
                  <a:tcPr/>
                </a:tc>
                <a:tc>
                  <a:txBody>
                    <a:bodyPr/>
                    <a:lstStyle/>
                    <a:p>
                      <a:pPr algn="ctr"/>
                      <a:r>
                        <a:rPr lang="en-US" dirty="0"/>
                        <a:t>25</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084167606"/>
                  </a:ext>
                </a:extLst>
              </a:tr>
              <a:tr h="281749">
                <a:tc>
                  <a:txBody>
                    <a:bodyPr/>
                    <a:lstStyle/>
                    <a:p>
                      <a:pPr algn="ctr"/>
                      <a:r>
                        <a:rPr lang="en-US" dirty="0"/>
                        <a:t>D</a:t>
                      </a:r>
                    </a:p>
                  </a:txBody>
                  <a:tcPr/>
                </a:tc>
                <a:tc>
                  <a:txBody>
                    <a:bodyPr/>
                    <a:lstStyle/>
                    <a:p>
                      <a:pPr algn="ctr"/>
                      <a:r>
                        <a:rPr lang="en-US" dirty="0"/>
                        <a:t>1</a:t>
                      </a:r>
                    </a:p>
                  </a:txBody>
                  <a:tcPr/>
                </a:tc>
                <a:tc>
                  <a:txBody>
                    <a:bodyPr/>
                    <a:lstStyle/>
                    <a:p>
                      <a:pPr algn="ctr"/>
                      <a:r>
                        <a:rPr lang="en-US" dirty="0"/>
                        <a:t>25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a:p>
                  </a:txBody>
                  <a:tcPr/>
                </a:tc>
                <a:extLst>
                  <a:ext uri="{0D108BD9-81ED-4DB2-BD59-A6C34878D82A}">
                    <a16:rowId xmlns:a16="http://schemas.microsoft.com/office/drawing/2014/main" val="4047804956"/>
                  </a:ext>
                </a:extLst>
              </a:tr>
              <a:tr h="281749">
                <a:tc>
                  <a:txBody>
                    <a:bodyPr/>
                    <a:lstStyle/>
                    <a:p>
                      <a:pPr algn="ctr"/>
                      <a:r>
                        <a:rPr lang="en-US" dirty="0"/>
                        <a:t>E</a:t>
                      </a:r>
                    </a:p>
                  </a:txBody>
                  <a:tcPr/>
                </a:tc>
                <a:tc>
                  <a:txBody>
                    <a:bodyPr/>
                    <a:lstStyle/>
                    <a:p>
                      <a:pPr algn="ctr"/>
                      <a:r>
                        <a:rPr lang="en-US" dirty="0"/>
                        <a:t>1</a:t>
                      </a:r>
                    </a:p>
                  </a:txBody>
                  <a:tcPr/>
                </a:tc>
                <a:tc>
                  <a:txBody>
                    <a:bodyPr/>
                    <a:lstStyle/>
                    <a:p>
                      <a:pPr algn="ctr"/>
                      <a:r>
                        <a:rPr lang="en-US" dirty="0"/>
                        <a:t>15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05813672"/>
                  </a:ext>
                </a:extLst>
              </a:tr>
              <a:tr h="281749">
                <a:tc>
                  <a:txBody>
                    <a:bodyPr/>
                    <a:lstStyle/>
                    <a:p>
                      <a:pPr algn="ctr"/>
                      <a:r>
                        <a:rPr lang="en-US" dirty="0"/>
                        <a:t>F</a:t>
                      </a:r>
                    </a:p>
                  </a:txBody>
                  <a:tcPr/>
                </a:tc>
                <a:tc>
                  <a:txBody>
                    <a:bodyPr/>
                    <a:lstStyle/>
                    <a:p>
                      <a:pPr algn="ctr"/>
                      <a:r>
                        <a:rPr lang="en-US" dirty="0"/>
                        <a:t>1</a:t>
                      </a:r>
                    </a:p>
                  </a:txBody>
                  <a:tcPr/>
                </a:tc>
                <a:tc>
                  <a:txBody>
                    <a:bodyPr/>
                    <a:lstStyle/>
                    <a:p>
                      <a:pPr algn="ctr"/>
                      <a:r>
                        <a:rPr lang="en-US" dirty="0"/>
                        <a:t>35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62299564"/>
                  </a:ext>
                </a:extLst>
              </a:tr>
              <a:tr h="704372">
                <a:tc>
                  <a:txBody>
                    <a:bodyPr/>
                    <a:lstStyle/>
                    <a:p>
                      <a:pPr algn="l"/>
                      <a:r>
                        <a:rPr lang="en-US" dirty="0"/>
                        <a:t>RES</a:t>
                      </a:r>
                      <a:br>
                        <a:rPr lang="en-US" dirty="0"/>
                      </a:br>
                      <a:r>
                        <a:rPr lang="en-US" dirty="0" err="1"/>
                        <a:t>shuddle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43016325"/>
                  </a:ext>
                </a:extLst>
              </a:tr>
              <a:tr h="281749">
                <a:tc>
                  <a:txBody>
                    <a:bodyPr/>
                    <a:lstStyle/>
                    <a:p>
                      <a:pPr algn="ctr"/>
                      <a:r>
                        <a:rPr lang="en-US" sz="1200" dirty="0" err="1"/>
                        <a:t>Resoucer</a:t>
                      </a:r>
                      <a:br>
                        <a:rPr lang="en-US" dirty="0"/>
                      </a:br>
                      <a:r>
                        <a:rPr lang="en-US" dirty="0"/>
                        <a:t>Profile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3469679683"/>
                  </a:ext>
                </a:extLst>
              </a:tr>
            </a:tbl>
          </a:graphicData>
        </a:graphic>
      </p:graphicFrame>
      <mc:AlternateContent xmlns:mc="http://schemas.openxmlformats.org/markup-compatibility/2006">
        <mc:Choice xmlns:p14="http://schemas.microsoft.com/office/powerpoint/2010/main" xmlns:aink="http://schemas.microsoft.com/office/drawing/2016/ink" Requires="p14 aink">
          <p:contentPart p14:bwMode="auto" r:id="rId2">
            <p14:nvContentPartPr>
              <p14:cNvPr id="6" name="Ink 5">
                <a:extLst>
                  <a:ext uri="{FF2B5EF4-FFF2-40B4-BE49-F238E27FC236}">
                    <a16:creationId xmlns:a16="http://schemas.microsoft.com/office/drawing/2014/main" id="{D37B07EE-34EF-4A17-BCA4-C0F219E80B56}"/>
                  </a:ext>
                </a:extLst>
              </p14:cNvPr>
              <p14:cNvContentPartPr/>
              <p14:nvPr/>
            </p14:nvContentPartPr>
            <p14:xfrm>
              <a:off x="2438217" y="1375719"/>
              <a:ext cx="45719" cy="360"/>
            </p14:xfrm>
          </p:contentPart>
        </mc:Choice>
        <mc:Fallback>
          <p:pic>
            <p:nvPicPr>
              <p:cNvPr id="6" name="Ink 5">
                <a:extLst>
                  <a:ext uri="{FF2B5EF4-FFF2-40B4-BE49-F238E27FC236}">
                    <a16:creationId xmlns:a16="http://schemas.microsoft.com/office/drawing/2014/main" id="{D37B07EE-34EF-4A17-BCA4-C0F219E80B56}"/>
                  </a:ext>
                </a:extLst>
              </p:cNvPr>
              <p:cNvPicPr/>
              <p:nvPr/>
            </p:nvPicPr>
            <p:blipFill>
              <a:blip r:embed="rId3"/>
              <a:stretch>
                <a:fillRect/>
              </a:stretch>
            </p:blipFill>
            <p:spPr>
              <a:xfrm>
                <a:off x="197986" y="1267719"/>
                <a:ext cx="45719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7" name="Ink 6">
                <a:extLst>
                  <a:ext uri="{FF2B5EF4-FFF2-40B4-BE49-F238E27FC236}">
                    <a16:creationId xmlns:a16="http://schemas.microsoft.com/office/drawing/2014/main" id="{9C9BF47F-D3E9-4162-A8E6-F29EBCB2627C}"/>
                  </a:ext>
                </a:extLst>
              </p14:cNvPr>
              <p14:cNvContentPartPr/>
              <p14:nvPr/>
            </p14:nvContentPartPr>
            <p14:xfrm>
              <a:off x="2449377" y="1499559"/>
              <a:ext cx="45719" cy="360"/>
            </p14:xfrm>
          </p:contentPart>
        </mc:Choice>
        <mc:Fallback>
          <p:pic>
            <p:nvPicPr>
              <p:cNvPr id="7" name="Ink 6">
                <a:extLst>
                  <a:ext uri="{FF2B5EF4-FFF2-40B4-BE49-F238E27FC236}">
                    <a16:creationId xmlns:a16="http://schemas.microsoft.com/office/drawing/2014/main" id="{9C9BF47F-D3E9-4162-A8E6-F29EBCB2627C}"/>
                  </a:ext>
                </a:extLst>
              </p:cNvPr>
              <p:cNvPicPr/>
              <p:nvPr/>
            </p:nvPicPr>
            <p:blipFill>
              <a:blip r:embed="rId5"/>
              <a:stretch>
                <a:fillRect/>
              </a:stretch>
            </p:blipFill>
            <p:spPr>
              <a:xfrm>
                <a:off x="209146" y="1391919"/>
                <a:ext cx="45719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255A6595-B918-4E72-BF42-2BF6473D222C}"/>
                  </a:ext>
                </a:extLst>
              </p14:cNvPr>
              <p14:cNvContentPartPr/>
              <p14:nvPr/>
            </p14:nvContentPartPr>
            <p14:xfrm>
              <a:off x="-159490" y="1894706"/>
              <a:ext cx="360" cy="360"/>
            </p14:xfrm>
          </p:contentPart>
        </mc:Choice>
        <mc:Fallback>
          <p:pic>
            <p:nvPicPr>
              <p:cNvPr id="15" name="Ink 14">
                <a:extLst>
                  <a:ext uri="{FF2B5EF4-FFF2-40B4-BE49-F238E27FC236}">
                    <a16:creationId xmlns:a16="http://schemas.microsoft.com/office/drawing/2014/main" id="{255A6595-B918-4E72-BF42-2BF6473D222C}"/>
                  </a:ext>
                </a:extLst>
              </p:cNvPr>
              <p:cNvPicPr/>
              <p:nvPr/>
            </p:nvPicPr>
            <p:blipFill>
              <a:blip r:embed="rId7"/>
              <a:stretch>
                <a:fillRect/>
              </a:stretch>
            </p:blipFill>
            <p:spPr>
              <a:xfrm>
                <a:off x="-168130" y="188570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D62FF5DE-08B8-4404-9434-71365A83CD9A}"/>
                  </a:ext>
                </a:extLst>
              </p14:cNvPr>
              <p14:cNvContentPartPr/>
              <p14:nvPr/>
            </p14:nvContentPartPr>
            <p14:xfrm>
              <a:off x="9673959" y="2244759"/>
              <a:ext cx="45719" cy="360"/>
            </p14:xfrm>
          </p:contentPart>
        </mc:Choice>
        <mc:Fallback>
          <p:pic>
            <p:nvPicPr>
              <p:cNvPr id="27" name="Ink 26">
                <a:extLst>
                  <a:ext uri="{FF2B5EF4-FFF2-40B4-BE49-F238E27FC236}">
                    <a16:creationId xmlns:a16="http://schemas.microsoft.com/office/drawing/2014/main" id="{D62FF5DE-08B8-4404-9434-71365A83CD9A}"/>
                  </a:ext>
                </a:extLst>
              </p:cNvPr>
              <p:cNvPicPr/>
              <p:nvPr/>
            </p:nvPicPr>
            <p:blipFill>
              <a:blip r:embed="rId7"/>
              <a:stretch>
                <a:fillRect/>
              </a:stretch>
            </p:blipFill>
            <p:spPr>
              <a:xfrm>
                <a:off x="8576703" y="2235759"/>
                <a:ext cx="2285950" cy="18000"/>
              </a:xfrm>
              <a:prstGeom prst="rect">
                <a:avLst/>
              </a:prstGeom>
            </p:spPr>
          </p:pic>
        </mc:Fallback>
      </mc:AlternateContent>
      <p:sp>
        <p:nvSpPr>
          <p:cNvPr id="29" name="TextBox 28">
            <a:extLst>
              <a:ext uri="{FF2B5EF4-FFF2-40B4-BE49-F238E27FC236}">
                <a16:creationId xmlns:a16="http://schemas.microsoft.com/office/drawing/2014/main" id="{6DC6D289-03EA-4853-96ED-F39040BB5F89}"/>
              </a:ext>
            </a:extLst>
          </p:cNvPr>
          <p:cNvSpPr txBox="1"/>
          <p:nvPr/>
        </p:nvSpPr>
        <p:spPr>
          <a:xfrm>
            <a:off x="4120587" y="516036"/>
            <a:ext cx="4479402" cy="584775"/>
          </a:xfrm>
          <a:prstGeom prst="rect">
            <a:avLst/>
          </a:prstGeom>
          <a:noFill/>
        </p:spPr>
        <p:txBody>
          <a:bodyPr wrap="square" rtlCol="0">
            <a:spAutoFit/>
          </a:bodyPr>
          <a:lstStyle/>
          <a:p>
            <a:r>
              <a:rPr lang="en-US" sz="3200" b="1" dirty="0"/>
              <a:t>Resource Allocation</a:t>
            </a:r>
          </a:p>
        </p:txBody>
      </p:sp>
    </p:spTree>
    <p:extLst>
      <p:ext uri="{BB962C8B-B14F-4D97-AF65-F5344CB8AC3E}">
        <p14:creationId xmlns:p14="http://schemas.microsoft.com/office/powerpoint/2010/main" val="419525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99" y="1851378"/>
            <a:ext cx="10301111" cy="4037349"/>
          </a:xfrm>
        </p:spPr>
      </p:pic>
    </p:spTree>
    <p:extLst>
      <p:ext uri="{BB962C8B-B14F-4D97-AF65-F5344CB8AC3E}">
        <p14:creationId xmlns:p14="http://schemas.microsoft.com/office/powerpoint/2010/main" val="18082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F756-176F-45DA-8844-5432F7693A52}"/>
              </a:ext>
            </a:extLst>
          </p:cNvPr>
          <p:cNvSpPr>
            <a:spLocks noGrp="1"/>
          </p:cNvSpPr>
          <p:nvPr>
            <p:ph type="title"/>
          </p:nvPr>
        </p:nvSpPr>
        <p:spPr>
          <a:xfrm>
            <a:off x="1629156" y="2108499"/>
            <a:ext cx="8933688" cy="720762"/>
          </a:xfrm>
        </p:spPr>
        <p:txBody>
          <a:bodyPr>
            <a:normAutofit fontScale="90000"/>
          </a:bodyPr>
          <a:lstStyle/>
          <a:p>
            <a:r>
              <a:rPr lang="en-US" dirty="0"/>
              <a:t>The sponsor</a:t>
            </a:r>
          </a:p>
        </p:txBody>
      </p:sp>
      <p:sp>
        <p:nvSpPr>
          <p:cNvPr id="3" name="Text Placeholder 2">
            <a:extLst>
              <a:ext uri="{FF2B5EF4-FFF2-40B4-BE49-F238E27FC236}">
                <a16:creationId xmlns:a16="http://schemas.microsoft.com/office/drawing/2014/main" id="{41322EA7-80A9-450F-AF88-D479B06CB537}"/>
              </a:ext>
            </a:extLst>
          </p:cNvPr>
          <p:cNvSpPr>
            <a:spLocks noGrp="1"/>
          </p:cNvSpPr>
          <p:nvPr>
            <p:ph type="body" idx="1"/>
          </p:nvPr>
        </p:nvSpPr>
        <p:spPr>
          <a:xfrm rot="10800000" flipV="1">
            <a:off x="1629156" y="3017950"/>
            <a:ext cx="8939784" cy="1543824"/>
          </a:xfrm>
        </p:spPr>
        <p:txBody>
          <a:bodyPr>
            <a:normAutofit/>
          </a:bodyPr>
          <a:lstStyle/>
          <a:p>
            <a:r>
              <a:rPr lang="en-US" sz="2400" dirty="0">
                <a:latin typeface="Arial Rounded MT Bold" panose="020F0704030504030204" pitchFamily="34" charset="0"/>
              </a:rPr>
              <a:t>Sponsor of our project is “Senko company , Google”.</a:t>
            </a:r>
          </a:p>
          <a:p>
            <a:r>
              <a:rPr lang="en-US" sz="2400" dirty="0">
                <a:latin typeface="Arial Rounded MT Bold" panose="020F0704030504030204" pitchFamily="34" charset="0"/>
              </a:rPr>
              <a:t>It is a leading company in the sensor industry.</a:t>
            </a:r>
          </a:p>
          <a:p>
            <a:endParaRPr lang="en-US" sz="2400" dirty="0">
              <a:latin typeface="Arial Rounded MT Bold" panose="020F0704030504030204" pitchFamily="34" charset="0"/>
            </a:endParaRPr>
          </a:p>
          <a:p>
            <a:pPr algn="l"/>
            <a:endParaRPr lang="en-US" dirty="0"/>
          </a:p>
        </p:txBody>
      </p:sp>
    </p:spTree>
    <p:extLst>
      <p:ext uri="{BB962C8B-B14F-4D97-AF65-F5344CB8AC3E}">
        <p14:creationId xmlns:p14="http://schemas.microsoft.com/office/powerpoint/2010/main" val="334475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B44A-7F6B-484A-8CB5-6BA3A0D954CC}"/>
              </a:ext>
            </a:extLst>
          </p:cNvPr>
          <p:cNvSpPr>
            <a:spLocks noGrp="1"/>
          </p:cNvSpPr>
          <p:nvPr>
            <p:ph type="title"/>
          </p:nvPr>
        </p:nvSpPr>
        <p:spPr/>
        <p:txBody>
          <a:bodyPr>
            <a:normAutofit/>
          </a:bodyPr>
          <a:lstStyle/>
          <a:p>
            <a:r>
              <a:rPr lang="en-US" dirty="0"/>
              <a:t>Project team:</a:t>
            </a:r>
          </a:p>
        </p:txBody>
      </p:sp>
      <p:sp>
        <p:nvSpPr>
          <p:cNvPr id="3" name="Content Placeholder 2">
            <a:extLst>
              <a:ext uri="{FF2B5EF4-FFF2-40B4-BE49-F238E27FC236}">
                <a16:creationId xmlns:a16="http://schemas.microsoft.com/office/drawing/2014/main" id="{7D3610EE-4224-466A-8997-C866536B03BB}"/>
              </a:ext>
            </a:extLst>
          </p:cNvPr>
          <p:cNvSpPr>
            <a:spLocks noGrp="1"/>
          </p:cNvSpPr>
          <p:nvPr>
            <p:ph idx="1"/>
          </p:nvPr>
        </p:nvSpPr>
        <p:spPr/>
        <p:txBody>
          <a:bodyPr>
            <a:normAutofit/>
          </a:bodyPr>
          <a:lstStyle/>
          <a:p>
            <a:r>
              <a:rPr lang="en-US" sz="2400" dirty="0"/>
              <a:t>1- Mohand </a:t>
            </a:r>
            <a:r>
              <a:rPr lang="en-US" sz="2400" dirty="0" err="1"/>
              <a:t>hatem</a:t>
            </a:r>
            <a:r>
              <a:rPr lang="en-US" sz="2400" dirty="0"/>
              <a:t>. </a:t>
            </a:r>
          </a:p>
          <a:p>
            <a:r>
              <a:rPr lang="en-US" sz="2400" dirty="0"/>
              <a:t>2- Farha Mohamed.</a:t>
            </a:r>
          </a:p>
          <a:p>
            <a:r>
              <a:rPr lang="en-US" sz="2400" dirty="0"/>
              <a:t>3- </a:t>
            </a:r>
            <a:r>
              <a:rPr lang="en-US" sz="2400" dirty="0" err="1"/>
              <a:t>Erieny</a:t>
            </a:r>
            <a:r>
              <a:rPr lang="en-US" sz="2400" dirty="0"/>
              <a:t> </a:t>
            </a:r>
            <a:r>
              <a:rPr lang="en-US" sz="2400" dirty="0" err="1"/>
              <a:t>josief</a:t>
            </a:r>
            <a:r>
              <a:rPr lang="en-US" sz="2400" dirty="0"/>
              <a:t>.</a:t>
            </a:r>
          </a:p>
          <a:p>
            <a:r>
              <a:rPr lang="en-US" sz="2400" dirty="0"/>
              <a:t>4- Verona salah.</a:t>
            </a:r>
          </a:p>
          <a:p>
            <a:r>
              <a:rPr lang="en-US" sz="2400" dirty="0"/>
              <a:t>5- </a:t>
            </a:r>
            <a:r>
              <a:rPr lang="en-US" sz="2400" dirty="0" err="1"/>
              <a:t>Zienab</a:t>
            </a:r>
            <a:r>
              <a:rPr lang="en-US" sz="2400" dirty="0"/>
              <a:t> </a:t>
            </a:r>
            <a:r>
              <a:rPr lang="en-US" sz="2400" dirty="0" err="1"/>
              <a:t>alaa</a:t>
            </a:r>
            <a:r>
              <a:rPr lang="en-US" sz="2400" dirty="0"/>
              <a:t>.</a:t>
            </a:r>
          </a:p>
          <a:p>
            <a:r>
              <a:rPr lang="en-US" sz="2400" dirty="0"/>
              <a:t>6- Ali hashem.</a:t>
            </a:r>
          </a:p>
        </p:txBody>
      </p:sp>
    </p:spTree>
    <p:extLst>
      <p:ext uri="{BB962C8B-B14F-4D97-AF65-F5344CB8AC3E}">
        <p14:creationId xmlns:p14="http://schemas.microsoft.com/office/powerpoint/2010/main" val="91257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43D-1671-4D2A-97AE-7A9C998AB3B4}"/>
              </a:ext>
            </a:extLst>
          </p:cNvPr>
          <p:cNvSpPr>
            <a:spLocks noGrp="1"/>
          </p:cNvSpPr>
          <p:nvPr>
            <p:ph type="title"/>
          </p:nvPr>
        </p:nvSpPr>
        <p:spPr>
          <a:xfrm>
            <a:off x="1066800" y="563572"/>
            <a:ext cx="10058400" cy="1371600"/>
          </a:xfrm>
        </p:spPr>
        <p:txBody>
          <a:bodyPr/>
          <a:lstStyle/>
          <a:p>
            <a:pPr algn="ctr"/>
            <a:r>
              <a:rPr lang="en-US" dirty="0"/>
              <a:t>Business need </a:t>
            </a:r>
          </a:p>
        </p:txBody>
      </p:sp>
      <p:sp>
        <p:nvSpPr>
          <p:cNvPr id="3" name="Content Placeholder 2">
            <a:extLst>
              <a:ext uri="{FF2B5EF4-FFF2-40B4-BE49-F238E27FC236}">
                <a16:creationId xmlns:a16="http://schemas.microsoft.com/office/drawing/2014/main" id="{B30BCE4F-AF71-4390-970C-0CF6E9C9EEB3}"/>
              </a:ext>
            </a:extLst>
          </p:cNvPr>
          <p:cNvSpPr>
            <a:spLocks noGrp="1"/>
          </p:cNvSpPr>
          <p:nvPr>
            <p:ph idx="1"/>
          </p:nvPr>
        </p:nvSpPr>
        <p:spPr/>
        <p:txBody>
          <a:bodyPr/>
          <a:lstStyle/>
          <a:p>
            <a:r>
              <a:rPr lang="en-US" sz="1800" dirty="0">
                <a:latin typeface="Arial Rounded MT Bold" panose="020F0704030504030204" pitchFamily="34" charset="0"/>
              </a:rPr>
              <a:t>Many workers can be employed to guard the premises.</a:t>
            </a:r>
          </a:p>
          <a:p>
            <a:endParaRPr lang="en-US" sz="1800" dirty="0">
              <a:latin typeface="Arial Rounded MT Bold" panose="020F0704030504030204" pitchFamily="34" charset="0"/>
            </a:endParaRPr>
          </a:p>
          <a:p>
            <a:r>
              <a:rPr lang="en-US" sz="1800" dirty="0">
                <a:latin typeface="Arial Rounded MT Bold" panose="020F0704030504030204" pitchFamily="34" charset="0"/>
              </a:rPr>
              <a:t>The role of the workers is to guard the garage and cars.</a:t>
            </a:r>
          </a:p>
          <a:p>
            <a:endParaRPr lang="en-US" sz="1800" dirty="0">
              <a:latin typeface="Arial Rounded MT Bold" panose="020F0704030504030204" pitchFamily="34" charset="0"/>
            </a:endParaRPr>
          </a:p>
          <a:p>
            <a:r>
              <a:rPr lang="en-US" sz="1800" dirty="0">
                <a:latin typeface="Arial Rounded MT Bold" panose="020F0704030504030204" pitchFamily="34" charset="0"/>
              </a:rPr>
              <a:t>Each garage will have a manager to organize workers.</a:t>
            </a:r>
          </a:p>
          <a:p>
            <a:endParaRPr lang="en-US" sz="1800" dirty="0">
              <a:latin typeface="Arial Rounded MT Bold" panose="020F0704030504030204" pitchFamily="34" charset="0"/>
            </a:endParaRPr>
          </a:p>
          <a:p>
            <a:r>
              <a:rPr lang="en-US" sz="1800" dirty="0">
                <a:latin typeface="Arial Rounded MT Bold" panose="020F0704030504030204" pitchFamily="34" charset="0"/>
              </a:rPr>
              <a:t>The project will target </a:t>
            </a:r>
            <a:r>
              <a:rPr lang="ar-EG" sz="1800" dirty="0">
                <a:latin typeface="Arial Rounded MT Bold" panose="020F0704030504030204" pitchFamily="34" charset="0"/>
              </a:rPr>
              <a:t>100</a:t>
            </a:r>
            <a:r>
              <a:rPr lang="en-US" sz="1800" dirty="0">
                <a:latin typeface="Arial Rounded MT Bold" panose="020F0704030504030204" pitchFamily="34" charset="0"/>
              </a:rPr>
              <a:t> workers and </a:t>
            </a:r>
            <a:r>
              <a:rPr lang="ar-EG" sz="1800" dirty="0">
                <a:latin typeface="Arial Rounded MT Bold" panose="020F0704030504030204" pitchFamily="34" charset="0"/>
              </a:rPr>
              <a:t>50</a:t>
            </a:r>
            <a:r>
              <a:rPr lang="en-US" sz="1800" dirty="0">
                <a:latin typeface="Arial Rounded MT Bold" panose="020F0704030504030204" pitchFamily="34" charset="0"/>
              </a:rPr>
              <a:t> managers.</a:t>
            </a:r>
          </a:p>
          <a:p>
            <a:endParaRPr lang="en-US" sz="1800" dirty="0">
              <a:latin typeface="Arial Rounded MT Bold" panose="020F0704030504030204" pitchFamily="34" charset="0"/>
            </a:endParaRPr>
          </a:p>
          <a:p>
            <a:endParaRPr lang="en-US"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130119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F22-01D4-49D9-AE25-52A4DB40DA64}"/>
              </a:ext>
            </a:extLst>
          </p:cNvPr>
          <p:cNvSpPr>
            <a:spLocks noGrp="1"/>
          </p:cNvSpPr>
          <p:nvPr>
            <p:ph type="title"/>
          </p:nvPr>
        </p:nvSpPr>
        <p:spPr/>
        <p:txBody>
          <a:bodyPr/>
          <a:lstStyle/>
          <a:p>
            <a:r>
              <a:rPr lang="en-US" dirty="0"/>
              <a:t>                        The budget</a:t>
            </a:r>
          </a:p>
        </p:txBody>
      </p:sp>
      <p:sp>
        <p:nvSpPr>
          <p:cNvPr id="3" name="Content Placeholder 2">
            <a:extLst>
              <a:ext uri="{FF2B5EF4-FFF2-40B4-BE49-F238E27FC236}">
                <a16:creationId xmlns:a16="http://schemas.microsoft.com/office/drawing/2014/main" id="{DEF190FD-2212-448A-9DC0-EFC462A7A499}"/>
              </a:ext>
            </a:extLst>
          </p:cNvPr>
          <p:cNvSpPr>
            <a:spLocks noGrp="1"/>
          </p:cNvSpPr>
          <p:nvPr>
            <p:ph idx="1"/>
          </p:nvPr>
        </p:nvSpPr>
        <p:spPr/>
        <p:txBody>
          <a:bodyPr/>
          <a:lstStyle/>
          <a:p>
            <a:r>
              <a:rPr lang="en-US" sz="1800" dirty="0">
                <a:latin typeface="Franklin Gothic Demi" panose="020B0703020102020204" pitchFamily="34" charset="0"/>
                <a:cs typeface="+mj-cs"/>
              </a:rPr>
              <a:t>The budget for sensor applications only is 269,567 $. </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The project need 100 software engineer.</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Every software engineer’s budget is </a:t>
            </a:r>
            <a:r>
              <a:rPr lang="ar-EG" sz="1800" dirty="0">
                <a:latin typeface="Franklin Gothic Demi" panose="020B0703020102020204" pitchFamily="34" charset="0"/>
                <a:cs typeface="+mj-cs"/>
              </a:rPr>
              <a:t>7</a:t>
            </a:r>
            <a:r>
              <a:rPr lang="en-US" sz="1800" dirty="0">
                <a:latin typeface="Franklin Gothic Demi" panose="020B0703020102020204" pitchFamily="34" charset="0"/>
                <a:cs typeface="+mj-cs"/>
              </a:rPr>
              <a:t>,000 $</a:t>
            </a:r>
            <a:r>
              <a:rPr lang="ar-EG" sz="1800" dirty="0">
                <a:latin typeface="Franklin Gothic Demi" panose="020B0703020102020204" pitchFamily="34" charset="0"/>
                <a:cs typeface="+mj-cs"/>
              </a:rPr>
              <a:t> </a:t>
            </a:r>
            <a:r>
              <a:rPr lang="en-US" sz="1800" dirty="0">
                <a:latin typeface="Franklin Gothic Demi" panose="020B0703020102020204" pitchFamily="34" charset="0"/>
                <a:cs typeface="+mj-cs"/>
              </a:rPr>
              <a:t>monthly.</a:t>
            </a:r>
            <a:endParaRPr lang="ar-EG" sz="1800" dirty="0">
              <a:latin typeface="Franklin Gothic Demi" panose="020B0703020102020204" pitchFamily="34" charset="0"/>
              <a:cs typeface="+mj-cs"/>
            </a:endParaRPr>
          </a:p>
          <a:p>
            <a:endParaRPr lang="en-US" sz="1800" dirty="0">
              <a:latin typeface="Franklin Gothic Demi" panose="020B0703020102020204" pitchFamily="34" charset="0"/>
              <a:cs typeface="+mj-cs"/>
            </a:endParaRPr>
          </a:p>
          <a:p>
            <a:r>
              <a:rPr lang="en-US" sz="1800" dirty="0">
                <a:latin typeface="Franklin Gothic Demi" panose="020B0703020102020204" pitchFamily="34" charset="0"/>
                <a:cs typeface="+mj-cs"/>
              </a:rPr>
              <a:t>Launching the application will require ads at a cost of $10,000</a:t>
            </a:r>
          </a:p>
          <a:p>
            <a:endParaRPr lang="ar-EG" sz="1800" dirty="0">
              <a:cs typeface="+mj-cs"/>
            </a:endParaRPr>
          </a:p>
          <a:p>
            <a:endParaRPr lang="en-US" dirty="0"/>
          </a:p>
        </p:txBody>
      </p:sp>
    </p:spTree>
    <p:extLst>
      <p:ext uri="{BB962C8B-B14F-4D97-AF65-F5344CB8AC3E}">
        <p14:creationId xmlns:p14="http://schemas.microsoft.com/office/powerpoint/2010/main" val="53948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of the project :</a:t>
            </a:r>
            <a:endParaRPr lang="ar-EG" dirty="0"/>
          </a:p>
        </p:txBody>
      </p:sp>
      <p:sp>
        <p:nvSpPr>
          <p:cNvPr id="3" name="Content Placeholder 2"/>
          <p:cNvSpPr>
            <a:spLocks noGrp="1"/>
          </p:cNvSpPr>
          <p:nvPr>
            <p:ph idx="1"/>
          </p:nvPr>
        </p:nvSpPr>
        <p:spPr/>
        <p:txBody>
          <a:bodyPr>
            <a:normAutofit/>
          </a:bodyPr>
          <a:lstStyle/>
          <a:p>
            <a:pPr marL="0" indent="0">
              <a:buNone/>
            </a:pPr>
            <a:r>
              <a:rPr lang="en-US" sz="3600" dirty="0"/>
              <a:t>-sensor applications </a:t>
            </a:r>
          </a:p>
          <a:p>
            <a:pPr marL="0" indent="0">
              <a:buNone/>
            </a:pPr>
            <a:r>
              <a:rPr lang="en-US" sz="3600" dirty="0"/>
              <a:t>-Google maps </a:t>
            </a:r>
            <a:endParaRPr lang="ar-EG" sz="3600" dirty="0"/>
          </a:p>
        </p:txBody>
      </p:sp>
    </p:spTree>
    <p:extLst>
      <p:ext uri="{BB962C8B-B14F-4D97-AF65-F5344CB8AC3E}">
        <p14:creationId xmlns:p14="http://schemas.microsoft.com/office/powerpoint/2010/main" val="297749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08076"/>
          </a:xfrm>
        </p:spPr>
        <p:txBody>
          <a:bodyPr/>
          <a:lstStyle/>
          <a:p>
            <a:r>
              <a:rPr lang="en-US" dirty="0">
                <a:solidFill>
                  <a:srgbClr val="FF0000"/>
                </a:solidFill>
              </a:rPr>
              <a:t>                        </a:t>
            </a:r>
          </a:p>
        </p:txBody>
      </p:sp>
      <p:sp>
        <p:nvSpPr>
          <p:cNvPr id="3" name="Content Placeholder 2"/>
          <p:cNvSpPr>
            <a:spLocks noGrp="1"/>
          </p:cNvSpPr>
          <p:nvPr>
            <p:ph idx="1"/>
          </p:nvPr>
        </p:nvSpPr>
        <p:spPr>
          <a:xfrm>
            <a:off x="1066800" y="1555668"/>
            <a:ext cx="10058400" cy="4397076"/>
          </a:xfrm>
        </p:spPr>
        <p:txBody>
          <a:bodyPr>
            <a:normAutofit/>
          </a:bodyPr>
          <a:lstStyle/>
          <a:p>
            <a:r>
              <a:rPr lang="en-US" sz="2600" b="1" dirty="0">
                <a:solidFill>
                  <a:srgbClr val="FF0000"/>
                </a:solidFill>
              </a:rPr>
              <a:t>Advantages of a Parking Management System:</a:t>
            </a:r>
          </a:p>
          <a:p>
            <a:r>
              <a:rPr lang="en-US" sz="2600" b="1" dirty="0">
                <a:solidFill>
                  <a:srgbClr val="FF0000"/>
                </a:solidFill>
              </a:rPr>
              <a:t> </a:t>
            </a:r>
            <a:r>
              <a:rPr lang="en-US" dirty="0"/>
              <a:t>Using Parking management software is one of the best decisions that an organization can make. This is because of the many benefits that come with it. Not only does it take out inefficiency on the part of the human worker, but it also helps to improve the user’s experience when it comes to parking and utilizes the parking space available for parking. You don’t know what a parking system is? A parking management system is a product, or a kind of software specially designed for the parking industry. It focuses on helping individuals manage their parking procedures. For this purpose, it has automated gates that control entry, ticketing system which has autonomy, and several other features or add on. It has been created to tackle the dysfunctional system that comes with the traditional parking style. Without working on space and solely with the software, the parking capacity of companies can improve tremendously too. In order to perform its function adequately, it’s made up of various components that work together to give the best results. Some of the components are Maps, automated ticketing, statistical report features, surveillance, linked recognition, and security analysis. All of these features are important as they help the software to function well and adequately. Parking Management System Are you considering adopting the parking management system? </a:t>
            </a:r>
          </a:p>
        </p:txBody>
      </p:sp>
    </p:spTree>
    <p:extLst>
      <p:ext uri="{BB962C8B-B14F-4D97-AF65-F5344CB8AC3E}">
        <p14:creationId xmlns:p14="http://schemas.microsoft.com/office/powerpoint/2010/main" val="75584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162455"/>
          </a:xfrm>
        </p:spPr>
        <p:txBody>
          <a:bodyPr>
            <a:normAutofit fontScale="90000"/>
          </a:bodyPr>
          <a:lstStyle/>
          <a:p>
            <a:r>
              <a:rPr lang="en-US" dirty="0"/>
              <a:t>Then here are some of the advantages that you are sure to enjoy: -</a:t>
            </a:r>
          </a:p>
        </p:txBody>
      </p:sp>
      <p:sp>
        <p:nvSpPr>
          <p:cNvPr id="3" name="Content Placeholder 2"/>
          <p:cNvSpPr>
            <a:spLocks noGrp="1"/>
          </p:cNvSpPr>
          <p:nvPr>
            <p:ph idx="1"/>
          </p:nvPr>
        </p:nvSpPr>
        <p:spPr>
          <a:xfrm>
            <a:off x="1066800" y="1959429"/>
            <a:ext cx="10058400" cy="3993315"/>
          </a:xfrm>
        </p:spPr>
        <p:txBody>
          <a:bodyPr/>
          <a:lstStyle/>
          <a:p>
            <a:r>
              <a:rPr lang="en-US" b="1" u="sng" dirty="0"/>
              <a:t>Efficiency :</a:t>
            </a:r>
            <a:r>
              <a:rPr lang="en-US" dirty="0"/>
              <a:t>The parking management system doesn’t rely on a man to do the job; instead, it deals with software and smartphones, which are less likely to make mistakes. The man at the gate deals with a lot of people at once; he can get tired and even can become ill or absent from work. On the other hand, automated software always works as long as you have your phone on, which is quite often. You get to decide how you want to pay or what you want to do precisely. As a result, the level of efficiency increases, and you get to deal with parking protocols without issues. </a:t>
            </a:r>
          </a:p>
          <a:p>
            <a:r>
              <a:rPr lang="en-US" dirty="0"/>
              <a:t> </a:t>
            </a:r>
            <a:r>
              <a:rPr lang="en-US" b="1" u="sng" dirty="0"/>
              <a:t>Faster processes</a:t>
            </a:r>
            <a:r>
              <a:rPr lang="en-US" dirty="0"/>
              <a:t> : Having to stand at the gate and wait for the human guard to finish dealing with one person before going ahead can be daunting and time-wasting? So what if you could handle your parking protocols yourself and be the determinant of when you enter the building without delay? One of the advantages of a parking management system is that you can do this very quickly. Employees can avoid the long queue at the gate every morning and go right ahead to enter the building or make use of the parking space on their own</a:t>
            </a:r>
          </a:p>
        </p:txBody>
      </p:sp>
    </p:spTree>
    <p:extLst>
      <p:ext uri="{BB962C8B-B14F-4D97-AF65-F5344CB8AC3E}">
        <p14:creationId xmlns:p14="http://schemas.microsoft.com/office/powerpoint/2010/main" val="416933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79328"/>
          </a:xfrm>
        </p:spPr>
        <p:txBody>
          <a:bodyPr>
            <a:normAutofit fontScale="90000"/>
          </a:bodyPr>
          <a:lstStyle/>
          <a:p>
            <a:r>
              <a:rPr lang="en-US" dirty="0"/>
              <a:t>Then here are some of the advantages that you are sure to enjoy: -</a:t>
            </a:r>
          </a:p>
        </p:txBody>
      </p:sp>
      <p:sp>
        <p:nvSpPr>
          <p:cNvPr id="3" name="Content Placeholder 2"/>
          <p:cNvSpPr>
            <a:spLocks noGrp="1"/>
          </p:cNvSpPr>
          <p:nvPr>
            <p:ph idx="1"/>
          </p:nvPr>
        </p:nvSpPr>
        <p:spPr>
          <a:xfrm>
            <a:off x="1066800" y="1852551"/>
            <a:ext cx="10058400" cy="4465122"/>
          </a:xfrm>
        </p:spPr>
        <p:txBody>
          <a:bodyPr/>
          <a:lstStyle/>
          <a:p>
            <a:r>
              <a:rPr lang="en-US" b="1" u="sng" dirty="0"/>
              <a:t>Provides information:</a:t>
            </a:r>
            <a:r>
              <a:rPr lang="en-US" u="sng" dirty="0"/>
              <a:t> </a:t>
            </a:r>
            <a:r>
              <a:rPr lang="en-US" dirty="0"/>
              <a:t>When the man at the gate is busy, who do you ask questions on the parking protocols? Or in the case of the hardware system, do you talk to the machines? For the modern parking management system, which makes use of software, you can ask various questions through your phone. Questions on spaces, occupancy, overstay, or illegal parking? They can all be answered from wherever you are. </a:t>
            </a:r>
          </a:p>
          <a:p>
            <a:r>
              <a:rPr lang="en-US" b="1" u="sng" dirty="0"/>
              <a:t>Reports :</a:t>
            </a:r>
            <a:r>
              <a:rPr lang="en-US" dirty="0"/>
              <a:t> The modern software-oriented type of parking management system also involves reporting. Not only does it make things easier for users, but managers also enjoy a fair share of having workload reduced for them when it comes to monitoring and managing parking spaces. They receive reports on the vehicles in the building, as well as the time of access. The need for paper and pencil way of recording is no longer necessary, and things are automated. There’s even the option of one-on-one counting of vehicles.</a:t>
            </a:r>
          </a:p>
          <a:p>
            <a:r>
              <a:rPr lang="en-US" b="1" u="sng" dirty="0"/>
              <a:t> Increased Service</a:t>
            </a:r>
            <a:r>
              <a:rPr lang="en-US" dirty="0"/>
              <a:t> A company with parking lot management software can serve its customers, clients, and workers better. This is because they can reduce the magnitude of stress that comes into parking. Visitors no longer have to worry about driving around to look for space. They get to save petrol and even reduce pollution as there is provision for a place to drive into once the vehicles enter into the buildings.</a:t>
            </a:r>
          </a:p>
        </p:txBody>
      </p:sp>
    </p:spTree>
    <p:extLst>
      <p:ext uri="{BB962C8B-B14F-4D97-AF65-F5344CB8AC3E}">
        <p14:creationId xmlns:p14="http://schemas.microsoft.com/office/powerpoint/2010/main" val="258750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150580"/>
          </a:xfrm>
        </p:spPr>
        <p:txBody>
          <a:bodyPr>
            <a:normAutofit fontScale="90000"/>
          </a:bodyPr>
          <a:lstStyle/>
          <a:p>
            <a:r>
              <a:rPr lang="en-US" dirty="0"/>
              <a:t>Then here are some of the advantages that you are sure to enjoy: -</a:t>
            </a:r>
          </a:p>
        </p:txBody>
      </p:sp>
      <p:sp>
        <p:nvSpPr>
          <p:cNvPr id="3" name="Content Placeholder 2"/>
          <p:cNvSpPr>
            <a:spLocks noGrp="1"/>
          </p:cNvSpPr>
          <p:nvPr>
            <p:ph idx="1"/>
          </p:nvPr>
        </p:nvSpPr>
        <p:spPr/>
        <p:txBody>
          <a:bodyPr/>
          <a:lstStyle/>
          <a:p>
            <a:r>
              <a:rPr lang="en-US" b="1" u="sng" dirty="0"/>
              <a:t>Security</a:t>
            </a:r>
            <a:r>
              <a:rPr lang="en-US" dirty="0"/>
              <a:t> : One of the significant advantages of a parking management system is that it provides security. There is a barrier and reservation feature that controls the vehicles which have access to a place. This way, it can lock out some at certain times, if programmed to do so. There’s also a surveillance camera (CCTV) which monitors vehicles and can even be used for reference, in the case that there’s a need.</a:t>
            </a:r>
          </a:p>
          <a:p>
            <a:pPr marL="0" indent="0">
              <a:buNone/>
            </a:pPr>
            <a:endParaRPr lang="en-US" dirty="0"/>
          </a:p>
          <a:p>
            <a:r>
              <a:rPr lang="en-US" b="1" u="sng" dirty="0"/>
              <a:t> Map information: </a:t>
            </a:r>
            <a:r>
              <a:rPr lang="en-US" dirty="0"/>
              <a:t>Other than general information or question and answer, the software is also able to provide information that will help with locating places. It has map support for people who may be new in the area or people who are yet to get familiar with things. </a:t>
            </a:r>
          </a:p>
          <a:p>
            <a:endParaRPr lang="en-US" dirty="0"/>
          </a:p>
          <a:p>
            <a:r>
              <a:rPr lang="en-US" dirty="0"/>
              <a:t> </a:t>
            </a:r>
            <a:r>
              <a:rPr lang="en-US" b="1" u="sng" dirty="0"/>
              <a:t>Decrease in Cost</a:t>
            </a:r>
            <a:r>
              <a:rPr lang="en-US" dirty="0"/>
              <a:t> : Installing the parking management system incurs a one-time cost. But when you have to deal with other systems, there is the need to pay or fund regularly. An organization that opts for this system is one that is sure to have its costs reduced, compared to others.</a:t>
            </a:r>
          </a:p>
        </p:txBody>
      </p:sp>
    </p:spTree>
    <p:extLst>
      <p:ext uri="{BB962C8B-B14F-4D97-AF65-F5344CB8AC3E}">
        <p14:creationId xmlns:p14="http://schemas.microsoft.com/office/powerpoint/2010/main" val="174391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25D12F31A004994EFF97D7C531F20" ma:contentTypeVersion="2" ma:contentTypeDescription="Create a new document." ma:contentTypeScope="" ma:versionID="a9f3d16c9bf24043a68ffd3204f83aa4">
  <xsd:schema xmlns:xsd="http://www.w3.org/2001/XMLSchema" xmlns:xs="http://www.w3.org/2001/XMLSchema" xmlns:p="http://schemas.microsoft.com/office/2006/metadata/properties" xmlns:ns3="d8b22667-8d09-47f3-b80b-caacb2398c7c" targetNamespace="http://schemas.microsoft.com/office/2006/metadata/properties" ma:root="true" ma:fieldsID="afb7c13516555cd3d60c04628220d5cf" ns3:_="">
    <xsd:import namespace="d8b22667-8d09-47f3-b80b-caacb2398c7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b22667-8d09-47f3-b80b-caacb2398c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2F5962-3B80-432E-9D0A-610937FF7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b22667-8d09-47f3-b80b-caacb2398c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purl.org/dc/terms/"/>
    <ds:schemaRef ds:uri="http://purl.org/dc/dcmitype/"/>
    <ds:schemaRef ds:uri="http://schemas.microsoft.com/office/2006/metadata/properties"/>
    <ds:schemaRef ds:uri="d8b22667-8d09-47f3-b80b-caacb2398c7c"/>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{E78C6947-463D-4714-BF39-CC7A8CA24663}tf78438558_win32</Template>
  <TotalTime>602</TotalTime>
  <Words>2599</Words>
  <Application>Microsoft Office PowerPoint</Application>
  <PresentationFormat>Widescreen</PresentationFormat>
  <Paragraphs>263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Agency FB</vt:lpstr>
      <vt:lpstr>Arial</vt:lpstr>
      <vt:lpstr>Arial Rounded MT Bold</vt:lpstr>
      <vt:lpstr>Century Gothic</vt:lpstr>
      <vt:lpstr>Courier New</vt:lpstr>
      <vt:lpstr>Franklin Gothic Demi</vt:lpstr>
      <vt:lpstr>Garamond</vt:lpstr>
      <vt:lpstr>SavonVTI</vt:lpstr>
      <vt:lpstr>Smart  parking</vt:lpstr>
      <vt:lpstr>Project   idea</vt:lpstr>
      <vt:lpstr>Business need </vt:lpstr>
      <vt:lpstr>                        The budget</vt:lpstr>
      <vt:lpstr>Resources of the project :</vt:lpstr>
      <vt:lpstr>                        </vt:lpstr>
      <vt:lpstr>Then here are some of the advantages that you are sure to enjoy: -</vt:lpstr>
      <vt:lpstr>Then here are some of the advantages that you are sure to enjoy: -</vt:lpstr>
      <vt:lpstr>Then here are some of the advantages that you are sure to enjoy: -</vt:lpstr>
      <vt:lpstr>           Some of the Disadvantages </vt:lpstr>
      <vt:lpstr>Some of the Disadvantages and the  solution:</vt:lpstr>
      <vt:lpstr>The budget and the time that we need to develop the project:</vt:lpstr>
      <vt:lpstr>The scope :</vt:lpstr>
      <vt:lpstr>Project Scope: Deliverables</vt:lpstr>
      <vt:lpstr>The scope:</vt:lpstr>
      <vt:lpstr> The scope:</vt:lpstr>
      <vt:lpstr>Project Scope: LIMITS &amp; EXCLUSIONS </vt:lpstr>
      <vt:lpstr>                                  WBS</vt:lpstr>
      <vt:lpstr>Photos of Application:</vt:lpstr>
      <vt:lpstr>Flow diagrams that represent the user/driver process.</vt:lpstr>
      <vt:lpstr>Risks:</vt:lpstr>
      <vt:lpstr>The project information for the parking system is presented here :</vt:lpstr>
      <vt:lpstr>Network Project:</vt:lpstr>
      <vt:lpstr>PowerPoint Presentation</vt:lpstr>
      <vt:lpstr>Gantt chart:</vt:lpstr>
      <vt:lpstr>The sponsor</vt:lpstr>
      <vt:lpstr>Project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Ali 20367719</dc:creator>
  <cp:lastModifiedBy>Muhannad 20367812</cp:lastModifiedBy>
  <cp:revision>33</cp:revision>
  <dcterms:created xsi:type="dcterms:W3CDTF">2021-11-08T20:05:39Z</dcterms:created>
  <dcterms:modified xsi:type="dcterms:W3CDTF">2022-01-02T00:59:04Z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0x0101001D425D12F31A004994EFF97D7C531F20</vt:lpwstr>
  </property>
</Properties>
</file>