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30DD29-1BB8-4E55-A362-A3E499ED5584}">
  <a:tblStyle styleId="{E330DD29-1BB8-4E55-A362-A3E499ED558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8" name="Google Shape;278;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9" name="Google Shape;279;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81" name="Google Shape;281;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2" name="Google Shape;282;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89" name="Shape 289"/>
        <p:cNvGrpSpPr/>
        <p:nvPr/>
      </p:nvGrpSpPr>
      <p:grpSpPr>
        <a:xfrm>
          <a:off x="0" y="0"/>
          <a:ext cx="0" cy="0"/>
          <a:chOff x="0" y="0"/>
          <a:chExt cx="0" cy="0"/>
        </a:xfrm>
      </p:grpSpPr>
      <p:sp>
        <p:nvSpPr>
          <p:cNvPr id="290" name="Google Shape;290;p2"/>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800"/>
              <a:buFont typeface="Calibri"/>
              <a:buNone/>
              <a:defRPr b="0" sz="48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1" name="Google Shape;291;p2"/>
          <p:cNvSpPr txBox="1"/>
          <p:nvPr>
            <p:ph idx="1" type="body"/>
          </p:nvPr>
        </p:nvSpPr>
        <p:spPr>
          <a:xfrm>
            <a:off x="3275012" y="3505200"/>
            <a:ext cx="7536600" cy="381000"/>
          </a:xfrm>
          <a:prstGeom prst="rect">
            <a:avLst/>
          </a:prstGeom>
          <a:noFill/>
          <a:ln>
            <a:noFill/>
          </a:ln>
        </p:spPr>
        <p:txBody>
          <a:bodyPr anchorCtr="0" anchor="ctr" bIns="45700" lIns="91425" spcFirstLastPara="1" rIns="91425" wrap="square" tIns="45700">
            <a:noAutofit/>
          </a:bodyPr>
          <a:lstStyle>
            <a:lvl1pPr indent="-228600" lvl="0" marL="457200" rtl="0" algn="l">
              <a:lnSpc>
                <a:spcPct val="90000"/>
              </a:lnSpc>
              <a:spcBef>
                <a:spcPts val="1000"/>
              </a:spcBef>
              <a:spcAft>
                <a:spcPts val="0"/>
              </a:spcAft>
              <a:buClr>
                <a:srgbClr val="7F7F7F"/>
              </a:buClr>
              <a:buSzPts val="1600"/>
              <a:buFont typeface="Calibri"/>
              <a:buNone/>
              <a:defRPr sz="1600">
                <a:solidFill>
                  <a:srgbClr val="7F7F7F"/>
                </a:solidFill>
              </a:defRPr>
            </a:lvl1pPr>
            <a:lvl2pPr indent="-228600" lvl="1" marL="914400" rtl="0" algn="l">
              <a:lnSpc>
                <a:spcPct val="90000"/>
              </a:lnSpc>
              <a:spcBef>
                <a:spcPts val="500"/>
              </a:spcBef>
              <a:spcAft>
                <a:spcPts val="0"/>
              </a:spcAft>
              <a:buClr>
                <a:schemeClr val="dk1"/>
              </a:buClr>
              <a:buSzPts val="2400"/>
              <a:buFont typeface="Calibri"/>
              <a:buNone/>
              <a:defRPr/>
            </a:lvl2pPr>
            <a:lvl3pPr indent="-228600" lvl="2" marL="1371600" rtl="0" algn="l">
              <a:lnSpc>
                <a:spcPct val="90000"/>
              </a:lnSpc>
              <a:spcBef>
                <a:spcPts val="500"/>
              </a:spcBef>
              <a:spcAft>
                <a:spcPts val="0"/>
              </a:spcAft>
              <a:buClr>
                <a:schemeClr val="dk1"/>
              </a:buClr>
              <a:buSzPts val="2000"/>
              <a:buFont typeface="Calibri"/>
              <a:buNone/>
              <a:defRPr/>
            </a:lvl3pPr>
            <a:lvl4pPr indent="-228600" lvl="3" marL="1828800" rtl="0" algn="l">
              <a:lnSpc>
                <a:spcPct val="90000"/>
              </a:lnSpc>
              <a:spcBef>
                <a:spcPts val="500"/>
              </a:spcBef>
              <a:spcAft>
                <a:spcPts val="0"/>
              </a:spcAft>
              <a:buClr>
                <a:schemeClr val="dk1"/>
              </a:buClr>
              <a:buSzPts val="1800"/>
              <a:buFont typeface="Calibri"/>
              <a:buNone/>
              <a:defRPr/>
            </a:lvl4pPr>
            <a:lvl5pPr indent="-228600" lvl="4" marL="2286000" rtl="0" algn="l">
              <a:lnSpc>
                <a:spcPct val="90000"/>
              </a:lnSpc>
              <a:spcBef>
                <a:spcPts val="500"/>
              </a:spcBef>
              <a:spcAft>
                <a:spcPts val="0"/>
              </a:spcAft>
              <a:buClr>
                <a:schemeClr val="dk1"/>
              </a:buClr>
              <a:buSzPts val="1800"/>
              <a:buFont typeface="Calibri"/>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2" name="Google Shape;292;p2"/>
          <p:cNvSpPr txBox="1"/>
          <p:nvPr>
            <p:ph idx="2" type="body"/>
          </p:nvPr>
        </p:nvSpPr>
        <p:spPr>
          <a:xfrm>
            <a:off x="2589212" y="4354046"/>
            <a:ext cx="8915400" cy="15558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1000"/>
              </a:spcBef>
              <a:spcAft>
                <a:spcPts val="0"/>
              </a:spcAft>
              <a:buClr>
                <a:srgbClr val="595959"/>
              </a:buClr>
              <a:buSzPts val="1800"/>
              <a:buNone/>
              <a:defRPr sz="1800">
                <a:solidFill>
                  <a:srgbClr val="595959"/>
                </a:solidFill>
              </a:defRPr>
            </a:lvl1pPr>
            <a:lvl2pPr indent="-228600" lvl="1" marL="914400" rtl="0" algn="l">
              <a:lnSpc>
                <a:spcPct val="90000"/>
              </a:lnSpc>
              <a:spcBef>
                <a:spcPts val="500"/>
              </a:spcBef>
              <a:spcAft>
                <a:spcPts val="0"/>
              </a:spcAft>
              <a:buClr>
                <a:srgbClr val="888888"/>
              </a:buClr>
              <a:buSzPts val="1800"/>
              <a:buNone/>
              <a:defRPr sz="1800">
                <a:solidFill>
                  <a:srgbClr val="888888"/>
                </a:solidFill>
              </a:defRPr>
            </a:lvl2pPr>
            <a:lvl3pPr indent="-228600" lvl="2" marL="1371600" rtl="0" algn="l">
              <a:lnSpc>
                <a:spcPct val="90000"/>
              </a:lnSpc>
              <a:spcBef>
                <a:spcPts val="500"/>
              </a:spcBef>
              <a:spcAft>
                <a:spcPts val="0"/>
              </a:spcAft>
              <a:buClr>
                <a:srgbClr val="888888"/>
              </a:buClr>
              <a:buSzPts val="1600"/>
              <a:buNone/>
              <a:defRPr sz="1600">
                <a:solidFill>
                  <a:srgbClr val="888888"/>
                </a:solidFill>
              </a:defRPr>
            </a:lvl3pPr>
            <a:lvl4pPr indent="-228600" lvl="3" marL="1828800" rtl="0" algn="l">
              <a:lnSpc>
                <a:spcPct val="90000"/>
              </a:lnSpc>
              <a:spcBef>
                <a:spcPts val="500"/>
              </a:spcBef>
              <a:spcAft>
                <a:spcPts val="0"/>
              </a:spcAft>
              <a:buClr>
                <a:srgbClr val="888888"/>
              </a:buClr>
              <a:buSzPts val="1400"/>
              <a:buNone/>
              <a:defRPr sz="1400">
                <a:solidFill>
                  <a:srgbClr val="888888"/>
                </a:solidFill>
              </a:defRPr>
            </a:lvl4pPr>
            <a:lvl5pPr indent="-228600" lvl="4" marL="2286000" rtl="0" algn="l">
              <a:lnSpc>
                <a:spcPct val="90000"/>
              </a:lnSpc>
              <a:spcBef>
                <a:spcPts val="500"/>
              </a:spcBef>
              <a:spcAft>
                <a:spcPts val="0"/>
              </a:spcAft>
              <a:buClr>
                <a:srgbClr val="888888"/>
              </a:buClr>
              <a:buSzPts val="1400"/>
              <a:buNone/>
              <a:defRPr sz="1400">
                <a:solidFill>
                  <a:srgbClr val="888888"/>
                </a:solidFill>
              </a:defRPr>
            </a:lvl5pPr>
            <a:lvl6pPr indent="-228600" lvl="5" marL="2743200" rtl="0" algn="l">
              <a:lnSpc>
                <a:spcPct val="90000"/>
              </a:lnSpc>
              <a:spcBef>
                <a:spcPts val="500"/>
              </a:spcBef>
              <a:spcAft>
                <a:spcPts val="0"/>
              </a:spcAft>
              <a:buClr>
                <a:srgbClr val="888888"/>
              </a:buClr>
              <a:buSzPts val="1400"/>
              <a:buNone/>
              <a:defRPr sz="1400">
                <a:solidFill>
                  <a:srgbClr val="888888"/>
                </a:solidFill>
              </a:defRPr>
            </a:lvl6pPr>
            <a:lvl7pPr indent="-228600" lvl="6" marL="3200400" rtl="0" algn="l">
              <a:lnSpc>
                <a:spcPct val="90000"/>
              </a:lnSpc>
              <a:spcBef>
                <a:spcPts val="500"/>
              </a:spcBef>
              <a:spcAft>
                <a:spcPts val="0"/>
              </a:spcAft>
              <a:buClr>
                <a:srgbClr val="888888"/>
              </a:buClr>
              <a:buSzPts val="1400"/>
              <a:buNone/>
              <a:defRPr sz="1400">
                <a:solidFill>
                  <a:srgbClr val="888888"/>
                </a:solidFill>
              </a:defRPr>
            </a:lvl7pPr>
            <a:lvl8pPr indent="-228600" lvl="7" marL="3657600" rtl="0" algn="l">
              <a:lnSpc>
                <a:spcPct val="90000"/>
              </a:lnSpc>
              <a:spcBef>
                <a:spcPts val="500"/>
              </a:spcBef>
              <a:spcAft>
                <a:spcPts val="0"/>
              </a:spcAft>
              <a:buClr>
                <a:srgbClr val="888888"/>
              </a:buClr>
              <a:buSzPts val="1400"/>
              <a:buNone/>
              <a:defRPr sz="1400">
                <a:solidFill>
                  <a:srgbClr val="888888"/>
                </a:solidFill>
              </a:defRPr>
            </a:lvl8pPr>
            <a:lvl9pPr indent="-228600" lvl="8" marL="4114800" rtl="0" algn="l">
              <a:lnSpc>
                <a:spcPct val="90000"/>
              </a:lnSpc>
              <a:spcBef>
                <a:spcPts val="500"/>
              </a:spcBef>
              <a:spcAft>
                <a:spcPts val="0"/>
              </a:spcAft>
              <a:buClr>
                <a:srgbClr val="888888"/>
              </a:buClr>
              <a:buSzPts val="1400"/>
              <a:buNone/>
              <a:defRPr sz="1400">
                <a:solidFill>
                  <a:srgbClr val="888888"/>
                </a:solidFill>
              </a:defRPr>
            </a:lvl9pPr>
          </a:lstStyle>
          <a:p/>
        </p:txBody>
      </p:sp>
      <p:sp>
        <p:nvSpPr>
          <p:cNvPr id="293" name="Google Shape;293;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4" name="Google Shape;294;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5" name="Google Shape;295;p2"/>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6" name="Shape 346"/>
        <p:cNvGrpSpPr/>
        <p:nvPr/>
      </p:nvGrpSpPr>
      <p:grpSpPr>
        <a:xfrm>
          <a:off x="0" y="0"/>
          <a:ext cx="0" cy="0"/>
          <a:chOff x="0" y="0"/>
          <a:chExt cx="0" cy="0"/>
        </a:xfrm>
      </p:grpSpPr>
      <p:sp>
        <p:nvSpPr>
          <p:cNvPr id="347" name="Google Shape;347;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8" name="Google Shape;348;p11"/>
          <p:cNvSpPr/>
          <p:nvPr>
            <p:ph idx="2" type="pic"/>
          </p:nvPr>
        </p:nvSpPr>
        <p:spPr>
          <a:xfrm>
            <a:off x="5183188" y="987425"/>
            <a:ext cx="6172200" cy="4873500"/>
          </a:xfrm>
          <a:prstGeom prst="rect">
            <a:avLst/>
          </a:prstGeom>
          <a:noFill/>
          <a:ln>
            <a:noFill/>
          </a:ln>
        </p:spPr>
      </p:sp>
      <p:sp>
        <p:nvSpPr>
          <p:cNvPr id="349" name="Google Shape;349;p1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50" name="Google Shape;35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1" name="Google Shape;35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2" name="Google Shape;35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3" name="Shape 353"/>
        <p:cNvGrpSpPr/>
        <p:nvPr/>
      </p:nvGrpSpPr>
      <p:grpSpPr>
        <a:xfrm>
          <a:off x="0" y="0"/>
          <a:ext cx="0" cy="0"/>
          <a:chOff x="0" y="0"/>
          <a:chExt cx="0" cy="0"/>
        </a:xfrm>
      </p:grpSpPr>
      <p:sp>
        <p:nvSpPr>
          <p:cNvPr id="354" name="Google Shape;354;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5" name="Google Shape;355;p1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6" name="Google Shape;356;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7" name="Google Shape;357;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8" name="Google Shape;358;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9" name="Shape 359"/>
        <p:cNvGrpSpPr/>
        <p:nvPr/>
      </p:nvGrpSpPr>
      <p:grpSpPr>
        <a:xfrm>
          <a:off x="0" y="0"/>
          <a:ext cx="0" cy="0"/>
          <a:chOff x="0" y="0"/>
          <a:chExt cx="0" cy="0"/>
        </a:xfrm>
      </p:grpSpPr>
      <p:sp>
        <p:nvSpPr>
          <p:cNvPr id="360" name="Google Shape;360;p1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1" name="Google Shape;361;p1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2" name="Google Shape;36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3" name="Google Shape;36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4" name="Google Shape;36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1" name="Shape 371"/>
        <p:cNvGrpSpPr/>
        <p:nvPr/>
      </p:nvGrpSpPr>
      <p:grpSpPr>
        <a:xfrm>
          <a:off x="0" y="0"/>
          <a:ext cx="0" cy="0"/>
          <a:chOff x="0" y="0"/>
          <a:chExt cx="0" cy="0"/>
        </a:xfrm>
      </p:grpSpPr>
      <p:sp>
        <p:nvSpPr>
          <p:cNvPr id="372" name="Google Shape;372;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3" name="Google Shape;373;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500"/>
              </a:spcBef>
              <a:spcAft>
                <a:spcPts val="0"/>
              </a:spcAft>
              <a:buClr>
                <a:schemeClr val="lt1"/>
              </a:buClr>
              <a:buSzPts val="1800"/>
              <a:buChar char="•"/>
              <a:defRPr/>
            </a:lvl2pPr>
            <a:lvl3pPr indent="-342900" lvl="2" marL="1371600" rtl="0" algn="l">
              <a:lnSpc>
                <a:spcPct val="90000"/>
              </a:lnSpc>
              <a:spcBef>
                <a:spcPts val="500"/>
              </a:spcBef>
              <a:spcAft>
                <a:spcPts val="0"/>
              </a:spcAft>
              <a:buClr>
                <a:schemeClr val="lt1"/>
              </a:buClr>
              <a:buSzPts val="1800"/>
              <a:buChar char="•"/>
              <a:defRPr/>
            </a:lvl3pPr>
            <a:lvl4pPr indent="-342900" lvl="3" marL="1828800" rtl="0" algn="l">
              <a:lnSpc>
                <a:spcPct val="90000"/>
              </a:lnSpc>
              <a:spcBef>
                <a:spcPts val="500"/>
              </a:spcBef>
              <a:spcAft>
                <a:spcPts val="0"/>
              </a:spcAft>
              <a:buClr>
                <a:schemeClr val="lt1"/>
              </a:buClr>
              <a:buSzPts val="1800"/>
              <a:buChar char="•"/>
              <a:defRPr/>
            </a:lvl4pPr>
            <a:lvl5pPr indent="-342900" lvl="4" marL="2286000" rtl="0" algn="l">
              <a:lnSpc>
                <a:spcPct val="90000"/>
              </a:lnSpc>
              <a:spcBef>
                <a:spcPts val="500"/>
              </a:spcBef>
              <a:spcAft>
                <a:spcPts val="0"/>
              </a:spcAft>
              <a:buClr>
                <a:schemeClr val="lt1"/>
              </a:buClr>
              <a:buSzPts val="1800"/>
              <a:buChar char="•"/>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374" name="Google Shape;374;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5" name="Google Shape;375;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6" name="Google Shape;376;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6" name="Shape 296"/>
        <p:cNvGrpSpPr/>
        <p:nvPr/>
      </p:nvGrpSpPr>
      <p:grpSpPr>
        <a:xfrm>
          <a:off x="0" y="0"/>
          <a:ext cx="0" cy="0"/>
          <a:chOff x="0" y="0"/>
          <a:chExt cx="0" cy="0"/>
        </a:xfrm>
      </p:grpSpPr>
      <p:sp>
        <p:nvSpPr>
          <p:cNvPr id="297" name="Google Shape;297;p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8" name="Google Shape;298;p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99" name="Google Shape;299;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0" name="Google Shape;300;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1" name="Google Shape;301;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2" name="Shape 302"/>
        <p:cNvGrpSpPr/>
        <p:nvPr/>
      </p:nvGrpSpPr>
      <p:grpSpPr>
        <a:xfrm>
          <a:off x="0" y="0"/>
          <a:ext cx="0" cy="0"/>
          <a:chOff x="0" y="0"/>
          <a:chExt cx="0" cy="0"/>
        </a:xfrm>
      </p:grpSpPr>
      <p:sp>
        <p:nvSpPr>
          <p:cNvPr id="303" name="Google Shape;303;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05" name="Google Shape;305;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6" name="Google Shape;306;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7" name="Google Shape;307;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8" name="Shape 308"/>
        <p:cNvGrpSpPr/>
        <p:nvPr/>
      </p:nvGrpSpPr>
      <p:grpSpPr>
        <a:xfrm>
          <a:off x="0" y="0"/>
          <a:ext cx="0" cy="0"/>
          <a:chOff x="0" y="0"/>
          <a:chExt cx="0" cy="0"/>
        </a:xfrm>
      </p:grpSpPr>
      <p:sp>
        <p:nvSpPr>
          <p:cNvPr id="309" name="Google Shape;309;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11" name="Google Shape;311;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2" name="Google Shape;312;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3" name="Google Shape;313;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4" name="Shape 314"/>
        <p:cNvGrpSpPr/>
        <p:nvPr/>
      </p:nvGrpSpPr>
      <p:grpSpPr>
        <a:xfrm>
          <a:off x="0" y="0"/>
          <a:ext cx="0" cy="0"/>
          <a:chOff x="0" y="0"/>
          <a:chExt cx="0" cy="0"/>
        </a:xfrm>
      </p:grpSpPr>
      <p:sp>
        <p:nvSpPr>
          <p:cNvPr id="315" name="Google Shape;315;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6" name="Google Shape;316;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7" name="Google Shape;317;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8" name="Google Shape;318;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9" name="Google Shape;319;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0" name="Google Shape;320;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1" name="Shape 321"/>
        <p:cNvGrpSpPr/>
        <p:nvPr/>
      </p:nvGrpSpPr>
      <p:grpSpPr>
        <a:xfrm>
          <a:off x="0" y="0"/>
          <a:ext cx="0" cy="0"/>
          <a:chOff x="0" y="0"/>
          <a:chExt cx="0" cy="0"/>
        </a:xfrm>
      </p:grpSpPr>
      <p:sp>
        <p:nvSpPr>
          <p:cNvPr id="322" name="Google Shape;322;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24" name="Google Shape;324;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5" name="Google Shape;325;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26" name="Google Shape;326;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7" name="Google Shape;327;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8" name="Google Shape;328;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9" name="Google Shape;329;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0" name="Shape 330"/>
        <p:cNvGrpSpPr/>
        <p:nvPr/>
      </p:nvGrpSpPr>
      <p:grpSpPr>
        <a:xfrm>
          <a:off x="0" y="0"/>
          <a:ext cx="0" cy="0"/>
          <a:chOff x="0" y="0"/>
          <a:chExt cx="0" cy="0"/>
        </a:xfrm>
      </p:grpSpPr>
      <p:sp>
        <p:nvSpPr>
          <p:cNvPr id="331" name="Google Shape;331;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 name="Google Shape;33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3" name="Google Shape;33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4" name="Google Shape;33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5" name="Shape 335"/>
        <p:cNvGrpSpPr/>
        <p:nvPr/>
      </p:nvGrpSpPr>
      <p:grpSpPr>
        <a:xfrm>
          <a:off x="0" y="0"/>
          <a:ext cx="0" cy="0"/>
          <a:chOff x="0" y="0"/>
          <a:chExt cx="0" cy="0"/>
        </a:xfrm>
      </p:grpSpPr>
      <p:sp>
        <p:nvSpPr>
          <p:cNvPr id="336" name="Google Shape;336;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7" name="Google Shape;337;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8" name="Google Shape;338;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9" name="Shape 339"/>
        <p:cNvGrpSpPr/>
        <p:nvPr/>
      </p:nvGrpSpPr>
      <p:grpSpPr>
        <a:xfrm>
          <a:off x="0" y="0"/>
          <a:ext cx="0" cy="0"/>
          <a:chOff x="0" y="0"/>
          <a:chExt cx="0" cy="0"/>
        </a:xfrm>
      </p:grpSpPr>
      <p:sp>
        <p:nvSpPr>
          <p:cNvPr id="340" name="Google Shape;340;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342" name="Google Shape;342;p1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43" name="Google Shape;343;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4" name="Google Shape;344;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5" name="Google Shape;345;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5" name="Google Shape;285;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6" name="Google Shape;286;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7" name="Google Shape;287;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8" name="Google Shape;288;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5" name="Shape 365"/>
        <p:cNvGrpSpPr/>
        <p:nvPr/>
      </p:nvGrpSpPr>
      <p:grpSpPr>
        <a:xfrm>
          <a:off x="0" y="0"/>
          <a:ext cx="0" cy="0"/>
          <a:chOff x="0" y="0"/>
          <a:chExt cx="0" cy="0"/>
        </a:xfrm>
      </p:grpSpPr>
      <p:sp>
        <p:nvSpPr>
          <p:cNvPr id="366" name="Google Shape;366;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67" name="Google Shape;367;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8" name="Google Shape;368;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69" name="Google Shape;369;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70" name="Google Shape;370;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18.jpg"/><Relationship Id="rId6" Type="http://schemas.openxmlformats.org/officeDocument/2006/relationships/image" Target="../media/image19.jpg"/><Relationship Id="rId7"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jpg"/><Relationship Id="rId4" Type="http://schemas.openxmlformats.org/officeDocument/2006/relationships/image" Target="../media/image27.jpg"/><Relationship Id="rId5"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descr="Chart, histogram&#10;&#10;Description automatically generated" id="488" name="Google Shape;488;p25"/>
          <p:cNvPicPr preferRelativeResize="0"/>
          <p:nvPr/>
        </p:nvPicPr>
        <p:blipFill rotWithShape="1">
          <a:blip r:embed="rId3">
            <a:alphaModFix/>
          </a:blip>
          <a:srcRect b="0" l="0" r="0" t="0"/>
          <a:stretch/>
        </p:blipFill>
        <p:spPr>
          <a:xfrm>
            <a:off x="5754756" y="2689914"/>
            <a:ext cx="6301409" cy="4023935"/>
          </a:xfrm>
          <a:prstGeom prst="rect">
            <a:avLst/>
          </a:prstGeom>
          <a:noFill/>
          <a:ln>
            <a:noFill/>
          </a:ln>
        </p:spPr>
      </p:pic>
      <p:pic>
        <p:nvPicPr>
          <p:cNvPr descr="Chart, bar chart&#10;&#10;Description automatically generated" id="489" name="Google Shape;489;p25"/>
          <p:cNvPicPr preferRelativeResize="0"/>
          <p:nvPr/>
        </p:nvPicPr>
        <p:blipFill rotWithShape="1">
          <a:blip r:embed="rId4">
            <a:alphaModFix/>
          </a:blip>
          <a:srcRect b="0" l="0" r="0" t="0"/>
          <a:stretch/>
        </p:blipFill>
        <p:spPr>
          <a:xfrm>
            <a:off x="0" y="144151"/>
            <a:ext cx="5754756" cy="34041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descr="Chart, bar chart&#10;&#10;Description automatically generated" id="494" name="Google Shape;494;p26"/>
          <p:cNvPicPr preferRelativeResize="0"/>
          <p:nvPr/>
        </p:nvPicPr>
        <p:blipFill rotWithShape="1">
          <a:blip r:embed="rId3">
            <a:alphaModFix/>
          </a:blip>
          <a:srcRect b="0" l="0" r="0" t="0"/>
          <a:stretch/>
        </p:blipFill>
        <p:spPr>
          <a:xfrm>
            <a:off x="2703444" y="566531"/>
            <a:ext cx="5785739" cy="334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2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0" name="Google Shape;500;p27"/>
          <p:cNvSpPr/>
          <p:nvPr/>
        </p:nvSpPr>
        <p:spPr>
          <a:xfrm>
            <a:off x="4142164" y="900814"/>
            <a:ext cx="759618" cy="5710968"/>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27"/>
          <p:cNvSpPr/>
          <p:nvPr/>
        </p:nvSpPr>
        <p:spPr>
          <a:xfrm>
            <a:off x="4144437" y="633165"/>
            <a:ext cx="482654" cy="5521416"/>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27"/>
          <p:cNvSpPr/>
          <p:nvPr/>
        </p:nvSpPr>
        <p:spPr>
          <a:xfrm>
            <a:off x="634621" y="636723"/>
            <a:ext cx="3997413" cy="5257799"/>
          </a:xfrm>
          <a:custGeom>
            <a:rect b="b" l="l" r="r" t="t"/>
            <a:pathLst>
              <a:path extrusionOk="0" h="5257799" w="4634682">
                <a:moveTo>
                  <a:pt x="0" y="0"/>
                </a:moveTo>
                <a:lnTo>
                  <a:pt x="4634682" y="0"/>
                </a:lnTo>
                <a:lnTo>
                  <a:pt x="4634682" y="5257799"/>
                </a:lnTo>
                <a:lnTo>
                  <a:pt x="0" y="525779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27"/>
          <p:cNvSpPr txBox="1"/>
          <p:nvPr>
            <p:ph type="title"/>
          </p:nvPr>
        </p:nvSpPr>
        <p:spPr>
          <a:xfrm>
            <a:off x="934872" y="982272"/>
            <a:ext cx="3388500" cy="456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Notes about this data:</a:t>
            </a:r>
            <a:br>
              <a:rPr lang="en-US" sz="4000">
                <a:solidFill>
                  <a:srgbClr val="FFFFFF"/>
                </a:solidFill>
              </a:rPr>
            </a:br>
            <a:endParaRPr sz="4000">
              <a:solidFill>
                <a:srgbClr val="FFFFFF"/>
              </a:solidFill>
            </a:endParaRPr>
          </a:p>
        </p:txBody>
      </p:sp>
      <p:sp>
        <p:nvSpPr>
          <p:cNvPr id="504" name="Google Shape;504;p27"/>
          <p:cNvSpPr/>
          <p:nvPr/>
        </p:nvSpPr>
        <p:spPr>
          <a:xfrm>
            <a:off x="4901782" y="1352302"/>
            <a:ext cx="6655500" cy="5251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7"/>
          <p:cNvSpPr txBox="1"/>
          <p:nvPr>
            <p:ph idx="1" type="body"/>
          </p:nvPr>
        </p:nvSpPr>
        <p:spPr>
          <a:xfrm>
            <a:off x="5221862" y="1719618"/>
            <a:ext cx="5948700" cy="4334700"/>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FEFFFF"/>
              </a:buClr>
              <a:buSzPts val="2200"/>
              <a:buFont typeface="Arial"/>
              <a:buChar char="•"/>
            </a:pPr>
            <a:r>
              <a:rPr lang="en-US" sz="2200">
                <a:solidFill>
                  <a:srgbClr val="FEFFFF"/>
                </a:solidFill>
              </a:rPr>
              <a:t>This Data is illogical because there is people whose age is less than 30 years old have work experience more than 8 years </a:t>
            </a:r>
            <a:endParaRPr/>
          </a:p>
          <a:p>
            <a:pPr indent="-285750" lvl="0" marL="285750" rtl="0" algn="l">
              <a:lnSpc>
                <a:spcPct val="90000"/>
              </a:lnSpc>
              <a:spcBef>
                <a:spcPts val="1000"/>
              </a:spcBef>
              <a:spcAft>
                <a:spcPts val="0"/>
              </a:spcAft>
              <a:buClr>
                <a:srgbClr val="FEFFFF"/>
              </a:buClr>
              <a:buSzPts val="2200"/>
              <a:buFont typeface="Arial"/>
              <a:buChar char="•"/>
            </a:pPr>
            <a:r>
              <a:rPr lang="en-US" sz="2200">
                <a:solidFill>
                  <a:srgbClr val="FEFFFF"/>
                </a:solidFill>
              </a:rPr>
              <a:t>There are people whose age greater than 30 and they aren’t graduated on the other hand people whose age less than 20 are graduated</a:t>
            </a:r>
            <a:endParaRPr/>
          </a:p>
          <a:p>
            <a:pPr indent="-285750" lvl="0" marL="285750" rtl="0" algn="l">
              <a:lnSpc>
                <a:spcPct val="90000"/>
              </a:lnSpc>
              <a:spcBef>
                <a:spcPts val="1000"/>
              </a:spcBef>
              <a:spcAft>
                <a:spcPts val="0"/>
              </a:spcAft>
              <a:buClr>
                <a:srgbClr val="FEFFFF"/>
              </a:buClr>
              <a:buSzPts val="2200"/>
              <a:buFont typeface="Arial"/>
              <a:buChar char="•"/>
            </a:pPr>
            <a:r>
              <a:rPr lang="en-US" sz="2200">
                <a:solidFill>
                  <a:srgbClr val="FEFFFF"/>
                </a:solidFill>
              </a:rPr>
              <a:t>people with age more than 40 years old have work experience less than 3 years</a:t>
            </a:r>
            <a:endParaRPr/>
          </a:p>
          <a:p>
            <a:pPr indent="-285750" lvl="0" marL="285750" rtl="0" algn="l">
              <a:lnSpc>
                <a:spcPct val="90000"/>
              </a:lnSpc>
              <a:spcBef>
                <a:spcPts val="1000"/>
              </a:spcBef>
              <a:spcAft>
                <a:spcPts val="0"/>
              </a:spcAft>
              <a:buClr>
                <a:srgbClr val="FEFFFF"/>
              </a:buClr>
              <a:buSzPts val="2200"/>
              <a:buFont typeface="Arial"/>
              <a:buChar char="•"/>
            </a:pPr>
            <a:r>
              <a:rPr lang="en-US" sz="2200">
                <a:solidFill>
                  <a:srgbClr val="FEFFFF"/>
                </a:solidFill>
              </a:rPr>
              <a:t>People who are married their family size is 1</a:t>
            </a:r>
            <a:endParaRPr/>
          </a:p>
          <a:p>
            <a:pPr indent="-228600" lvl="0" marL="228600" rtl="0" algn="l">
              <a:lnSpc>
                <a:spcPct val="90000"/>
              </a:lnSpc>
              <a:spcBef>
                <a:spcPts val="1000"/>
              </a:spcBef>
              <a:spcAft>
                <a:spcPts val="0"/>
              </a:spcAft>
              <a:buClr>
                <a:srgbClr val="FEFFFF"/>
              </a:buClr>
              <a:buSzPts val="2200"/>
              <a:buChar char="•"/>
            </a:pPr>
            <a:r>
              <a:rPr lang="en-US" sz="2200">
                <a:solidFill>
                  <a:srgbClr val="FEFFFF"/>
                </a:solidFill>
              </a:rPr>
              <a:t>People who have larger family size they have low Spending Score</a:t>
            </a:r>
            <a:endParaRPr/>
          </a:p>
          <a:p>
            <a:pPr indent="0" lvl="0" marL="0" rtl="0" algn="l">
              <a:lnSpc>
                <a:spcPct val="90000"/>
              </a:lnSpc>
              <a:spcBef>
                <a:spcPts val="1000"/>
              </a:spcBef>
              <a:spcAft>
                <a:spcPts val="0"/>
              </a:spcAft>
              <a:buClr>
                <a:schemeClr val="dk1"/>
              </a:buClr>
              <a:buSzPts val="2200"/>
              <a:buNone/>
            </a:pPr>
            <a:r>
              <a:t/>
            </a:r>
            <a:endParaRPr sz="2200">
              <a:solidFill>
                <a:srgbClr val="FEFFFF"/>
              </a:solidFill>
            </a:endParaRPr>
          </a:p>
          <a:p>
            <a:pPr indent="-88900" lvl="0" marL="228600" rtl="0" algn="l">
              <a:lnSpc>
                <a:spcPct val="90000"/>
              </a:lnSpc>
              <a:spcBef>
                <a:spcPts val="1000"/>
              </a:spcBef>
              <a:spcAft>
                <a:spcPts val="0"/>
              </a:spcAft>
              <a:buClr>
                <a:schemeClr val="dk1"/>
              </a:buClr>
              <a:buSzPts val="2200"/>
              <a:buNone/>
            </a:pPr>
            <a:r>
              <a:t/>
            </a:r>
            <a:endParaRPr sz="2200">
              <a:solidFill>
                <a:srgbClr val="FE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sp>
        <p:nvSpPr>
          <p:cNvPr id="510" name="Google Shape;510;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28"/>
          <p:cNvSpPr txBox="1"/>
          <p:nvPr/>
        </p:nvSpPr>
        <p:spPr>
          <a:xfrm>
            <a:off x="1251677" y="662399"/>
            <a:ext cx="4357500" cy="1494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Check the Outliers</a:t>
            </a:r>
            <a:endParaRPr/>
          </a:p>
        </p:txBody>
      </p:sp>
      <p:grpSp>
        <p:nvGrpSpPr>
          <p:cNvPr id="512" name="Google Shape;512;p28"/>
          <p:cNvGrpSpPr/>
          <p:nvPr/>
        </p:nvGrpSpPr>
        <p:grpSpPr>
          <a:xfrm>
            <a:off x="0" y="0"/>
            <a:ext cx="885825" cy="6858000"/>
            <a:chOff x="0" y="0"/>
            <a:chExt cx="885825" cy="6858000"/>
          </a:xfrm>
        </p:grpSpPr>
        <p:sp>
          <p:nvSpPr>
            <p:cNvPr id="513" name="Google Shape;513;p28"/>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p:spPr>
        </p:sp>
        <p:sp>
          <p:nvSpPr>
            <p:cNvPr id="514" name="Google Shape;514;p28"/>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1F3864">
                <a:alpha val="24710"/>
              </a:srgbClr>
            </a:solidFill>
            <a:ln>
              <a:noFill/>
            </a:ln>
          </p:spPr>
        </p:sp>
      </p:grpSp>
      <p:sp>
        <p:nvSpPr>
          <p:cNvPr id="515" name="Google Shape;515;p28"/>
          <p:cNvSpPr txBox="1"/>
          <p:nvPr/>
        </p:nvSpPr>
        <p:spPr>
          <a:xfrm>
            <a:off x="1251678" y="2286000"/>
            <a:ext cx="4363500" cy="3844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noticed that the outliers are:</a:t>
            </a:r>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Work_Experience</a:t>
            </a:r>
            <a:endParaRPr sz="2000">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Family_Size</a:t>
            </a:r>
            <a:endParaRPr sz="2000">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Age</a:t>
            </a:r>
            <a:endParaRPr/>
          </a:p>
        </p:txBody>
      </p:sp>
      <p:pic>
        <p:nvPicPr>
          <p:cNvPr descr="Chart, box and whisker chart&#10;&#10;Description automatically generated" id="516" name="Google Shape;516;p28"/>
          <p:cNvPicPr preferRelativeResize="0"/>
          <p:nvPr/>
        </p:nvPicPr>
        <p:blipFill rotWithShape="1">
          <a:blip r:embed="rId3">
            <a:alphaModFix/>
          </a:blip>
          <a:srcRect b="0" l="0" r="0" t="0"/>
          <a:stretch/>
        </p:blipFill>
        <p:spPr>
          <a:xfrm>
            <a:off x="5975028" y="1568989"/>
            <a:ext cx="5572564" cy="37200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0" name="Shape 520"/>
        <p:cNvGrpSpPr/>
        <p:nvPr/>
      </p:nvGrpSpPr>
      <p:grpSpPr>
        <a:xfrm>
          <a:off x="0" y="0"/>
          <a:ext cx="0" cy="0"/>
          <a:chOff x="0" y="0"/>
          <a:chExt cx="0" cy="0"/>
        </a:xfrm>
      </p:grpSpPr>
      <p:sp>
        <p:nvSpPr>
          <p:cNvPr id="521" name="Google Shape;521;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29"/>
          <p:cNvSpPr txBox="1"/>
          <p:nvPr>
            <p:ph type="title"/>
          </p:nvPr>
        </p:nvSpPr>
        <p:spPr>
          <a:xfrm>
            <a:off x="638881" y="417576"/>
            <a:ext cx="10909500" cy="1249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sz="6600">
                <a:solidFill>
                  <a:schemeClr val="dk1"/>
                </a:solidFill>
                <a:latin typeface="Calibri"/>
                <a:ea typeface="Calibri"/>
                <a:cs typeface="Calibri"/>
                <a:sym typeface="Calibri"/>
              </a:rPr>
              <a:t>Visualizing Correlation</a:t>
            </a:r>
            <a:endParaRPr/>
          </a:p>
        </p:txBody>
      </p:sp>
      <p:sp>
        <p:nvSpPr>
          <p:cNvPr id="523" name="Google Shape;523;p29"/>
          <p:cNvSpPr/>
          <p:nvPr/>
        </p:nvSpPr>
        <p:spPr>
          <a:xfrm>
            <a:off x="3807702" y="1733454"/>
            <a:ext cx="4572000" cy="18288"/>
          </a:xfrm>
          <a:custGeom>
            <a:rect b="b" l="l" r="r" t="t"/>
            <a:pathLst>
              <a:path extrusionOk="0" fill="none" h="18288" w="457200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extrusionOk="0" h="18288" w="457200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raphical user interface, application, Teams&#10;&#10;Description automatically generated" id="524" name="Google Shape;524;p29"/>
          <p:cNvPicPr preferRelativeResize="0"/>
          <p:nvPr/>
        </p:nvPicPr>
        <p:blipFill rotWithShape="1">
          <a:blip r:embed="rId3">
            <a:alphaModFix/>
          </a:blip>
          <a:srcRect b="0" l="0" r="0" t="0"/>
          <a:stretch/>
        </p:blipFill>
        <p:spPr>
          <a:xfrm>
            <a:off x="1773569" y="2633472"/>
            <a:ext cx="8641814" cy="35863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8" name="Shape 528"/>
        <p:cNvGrpSpPr/>
        <p:nvPr/>
      </p:nvGrpSpPr>
      <p:grpSpPr>
        <a:xfrm>
          <a:off x="0" y="0"/>
          <a:ext cx="0" cy="0"/>
          <a:chOff x="0" y="0"/>
          <a:chExt cx="0" cy="0"/>
        </a:xfrm>
      </p:grpSpPr>
      <p:sp>
        <p:nvSpPr>
          <p:cNvPr id="529" name="Google Shape;529;p3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30"/>
          <p:cNvSpPr/>
          <p:nvPr/>
        </p:nvSpPr>
        <p:spPr>
          <a:xfrm>
            <a:off x="4484269" y="1756600"/>
            <a:ext cx="1080325" cy="4736393"/>
          </a:xfrm>
          <a:custGeom>
            <a:rect b="b" l="l" r="r" t="t"/>
            <a:pathLst>
              <a:path extrusionOk="0" h="2732" w="491">
                <a:moveTo>
                  <a:pt x="491" y="2247"/>
                </a:moveTo>
                <a:lnTo>
                  <a:pt x="0" y="2732"/>
                </a:lnTo>
                <a:lnTo>
                  <a:pt x="0" y="486"/>
                </a:lnTo>
                <a:lnTo>
                  <a:pt x="491" y="0"/>
                </a:lnTo>
                <a:lnTo>
                  <a:pt x="491" y="224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30"/>
          <p:cNvSpPr/>
          <p:nvPr/>
        </p:nvSpPr>
        <p:spPr>
          <a:xfrm>
            <a:off x="4876839" y="1357766"/>
            <a:ext cx="687754" cy="4303123"/>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30"/>
          <p:cNvSpPr/>
          <p:nvPr/>
        </p:nvSpPr>
        <p:spPr>
          <a:xfrm>
            <a:off x="4878850" y="1135060"/>
            <a:ext cx="409371" cy="4169215"/>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30"/>
          <p:cNvSpPr/>
          <p:nvPr/>
        </p:nvSpPr>
        <p:spPr>
          <a:xfrm>
            <a:off x="0" y="1124043"/>
            <a:ext cx="5289000" cy="397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30"/>
          <p:cNvSpPr txBox="1"/>
          <p:nvPr>
            <p:ph type="title"/>
          </p:nvPr>
        </p:nvSpPr>
        <p:spPr>
          <a:xfrm>
            <a:off x="476250" y="1357766"/>
            <a:ext cx="4641300" cy="227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Times New Roman"/>
              <a:buNone/>
            </a:pPr>
            <a:r>
              <a:rPr b="1" lang="en-US" sz="4800">
                <a:solidFill>
                  <a:srgbClr val="FFFFFF"/>
                </a:solidFill>
                <a:latin typeface="Times New Roman"/>
                <a:ea typeface="Times New Roman"/>
                <a:cs typeface="Times New Roman"/>
                <a:sym typeface="Times New Roman"/>
              </a:rPr>
              <a:t>Feature Scaling </a:t>
            </a:r>
            <a:endParaRPr/>
          </a:p>
        </p:txBody>
      </p:sp>
      <p:sp>
        <p:nvSpPr>
          <p:cNvPr id="535" name="Google Shape;535;p30"/>
          <p:cNvSpPr txBox="1"/>
          <p:nvPr>
            <p:ph idx="1" type="body"/>
          </p:nvPr>
        </p:nvSpPr>
        <p:spPr>
          <a:xfrm>
            <a:off x="792599" y="5301530"/>
            <a:ext cx="3493200" cy="10809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0C0C0C"/>
              </a:buClr>
              <a:buSzPts val="2000"/>
              <a:buNone/>
            </a:pPr>
            <a:r>
              <a:rPr lang="en-US" sz="2000">
                <a:solidFill>
                  <a:srgbClr val="0C0C0C"/>
                </a:solidFill>
                <a:latin typeface="Calibri"/>
                <a:ea typeface="Calibri"/>
                <a:cs typeface="Calibri"/>
                <a:sym typeface="Calibri"/>
              </a:rPr>
              <a:t>Age follow Gaussian distribution so we applied Standard Scalar</a:t>
            </a:r>
            <a:endParaRPr/>
          </a:p>
        </p:txBody>
      </p:sp>
      <p:pic>
        <p:nvPicPr>
          <p:cNvPr descr="Chart, histogram&#10;&#10;Description automatically generated" id="536" name="Google Shape;536;p30"/>
          <p:cNvPicPr preferRelativeResize="0"/>
          <p:nvPr/>
        </p:nvPicPr>
        <p:blipFill rotWithShape="1">
          <a:blip r:embed="rId3">
            <a:alphaModFix/>
          </a:blip>
          <a:srcRect b="0" l="0" r="0" t="0"/>
          <a:stretch/>
        </p:blipFill>
        <p:spPr>
          <a:xfrm>
            <a:off x="6095999" y="2089815"/>
            <a:ext cx="5297425" cy="31652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540" name="Shape 540"/>
        <p:cNvGrpSpPr/>
        <p:nvPr/>
      </p:nvGrpSpPr>
      <p:grpSpPr>
        <a:xfrm>
          <a:off x="0" y="0"/>
          <a:ext cx="0" cy="0"/>
          <a:chOff x="0" y="0"/>
          <a:chExt cx="0" cy="0"/>
        </a:xfrm>
      </p:grpSpPr>
      <p:sp>
        <p:nvSpPr>
          <p:cNvPr id="541" name="Google Shape;541;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hart, histogram&#10;&#10;Description automatically generated" id="542" name="Google Shape;542;p31"/>
          <p:cNvPicPr preferRelativeResize="0"/>
          <p:nvPr/>
        </p:nvPicPr>
        <p:blipFill rotWithShape="1">
          <a:blip r:embed="rId3">
            <a:alphaModFix/>
          </a:blip>
          <a:srcRect b="0" l="0" r="0" t="0"/>
          <a:stretch/>
        </p:blipFill>
        <p:spPr>
          <a:xfrm>
            <a:off x="0" y="1036815"/>
            <a:ext cx="2882458" cy="1758299"/>
          </a:xfrm>
          <a:prstGeom prst="rect">
            <a:avLst/>
          </a:prstGeom>
          <a:noFill/>
          <a:ln>
            <a:noFill/>
          </a:ln>
        </p:spPr>
      </p:pic>
      <p:pic>
        <p:nvPicPr>
          <p:cNvPr descr="Chart, histogram&#10;&#10;Description automatically generated" id="543" name="Google Shape;543;p31"/>
          <p:cNvPicPr preferRelativeResize="0"/>
          <p:nvPr/>
        </p:nvPicPr>
        <p:blipFill rotWithShape="1">
          <a:blip r:embed="rId4">
            <a:alphaModFix/>
          </a:blip>
          <a:srcRect b="0" l="0" r="0" t="0"/>
          <a:stretch/>
        </p:blipFill>
        <p:spPr>
          <a:xfrm>
            <a:off x="3108456" y="978734"/>
            <a:ext cx="3097153" cy="1889263"/>
          </a:xfrm>
          <a:prstGeom prst="rect">
            <a:avLst/>
          </a:prstGeom>
          <a:noFill/>
          <a:ln>
            <a:noFill/>
          </a:ln>
        </p:spPr>
      </p:pic>
      <p:pic>
        <p:nvPicPr>
          <p:cNvPr descr="Chart, histogram&#10;&#10;Description automatically generated" id="544" name="Google Shape;544;p31"/>
          <p:cNvPicPr preferRelativeResize="0"/>
          <p:nvPr/>
        </p:nvPicPr>
        <p:blipFill rotWithShape="1">
          <a:blip r:embed="rId5">
            <a:alphaModFix/>
          </a:blip>
          <a:srcRect b="0" l="0" r="0" t="0"/>
          <a:stretch/>
        </p:blipFill>
        <p:spPr>
          <a:xfrm>
            <a:off x="6332740" y="1032485"/>
            <a:ext cx="2866064" cy="1762629"/>
          </a:xfrm>
          <a:prstGeom prst="rect">
            <a:avLst/>
          </a:prstGeom>
          <a:noFill/>
          <a:ln>
            <a:noFill/>
          </a:ln>
        </p:spPr>
      </p:pic>
      <p:pic>
        <p:nvPicPr>
          <p:cNvPr descr="Chart, histogram&#10;&#10;Description automatically generated" id="545" name="Google Shape;545;p31"/>
          <p:cNvPicPr preferRelativeResize="0"/>
          <p:nvPr/>
        </p:nvPicPr>
        <p:blipFill rotWithShape="1">
          <a:blip r:embed="rId6">
            <a:alphaModFix/>
          </a:blip>
          <a:srcRect b="0" l="0" r="0" t="0"/>
          <a:stretch/>
        </p:blipFill>
        <p:spPr>
          <a:xfrm>
            <a:off x="9356034" y="1042052"/>
            <a:ext cx="2835966" cy="1758298"/>
          </a:xfrm>
          <a:prstGeom prst="rect">
            <a:avLst/>
          </a:prstGeom>
          <a:noFill/>
          <a:ln>
            <a:noFill/>
          </a:ln>
        </p:spPr>
      </p:pic>
      <p:pic>
        <p:nvPicPr>
          <p:cNvPr descr="Chart, histogram&#10;&#10;Description automatically generated" id="546" name="Google Shape;546;p31"/>
          <p:cNvPicPr preferRelativeResize="0"/>
          <p:nvPr/>
        </p:nvPicPr>
        <p:blipFill rotWithShape="1">
          <a:blip r:embed="rId7">
            <a:alphaModFix/>
          </a:blip>
          <a:srcRect b="0" l="0" r="0" t="0"/>
          <a:stretch/>
        </p:blipFill>
        <p:spPr>
          <a:xfrm>
            <a:off x="791218" y="3429000"/>
            <a:ext cx="4796849" cy="2926078"/>
          </a:xfrm>
          <a:prstGeom prst="rect">
            <a:avLst/>
          </a:prstGeom>
          <a:noFill/>
          <a:ln>
            <a:noFill/>
          </a:ln>
        </p:spPr>
      </p:pic>
      <p:sp>
        <p:nvSpPr>
          <p:cNvPr id="547" name="Google Shape;547;p31"/>
          <p:cNvSpPr/>
          <p:nvPr/>
        </p:nvSpPr>
        <p:spPr>
          <a:xfrm>
            <a:off x="6145910" y="3474720"/>
            <a:ext cx="6046200" cy="33834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8" name="Google Shape;548;p31"/>
          <p:cNvSpPr txBox="1"/>
          <p:nvPr/>
        </p:nvSpPr>
        <p:spPr>
          <a:xfrm>
            <a:off x="6479648" y="4510585"/>
            <a:ext cx="5366700" cy="17586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F"/>
              </a:buClr>
              <a:buSzPts val="1800"/>
              <a:buFont typeface="Arial"/>
              <a:buChar char="•"/>
            </a:pPr>
            <a:r>
              <a:rPr lang="en-US" sz="1800">
                <a:solidFill>
                  <a:srgbClr val="FFFFFF"/>
                </a:solidFill>
                <a:latin typeface="Calibri"/>
                <a:ea typeface="Calibri"/>
                <a:cs typeface="Calibri"/>
                <a:sym typeface="Calibri"/>
              </a:rPr>
              <a:t>These Features doesn’t follow Gaussian Distribution ,so we applied MinMax Scalar</a:t>
            </a:r>
            <a:endParaRPr/>
          </a:p>
        </p:txBody>
      </p:sp>
      <p:sp>
        <p:nvSpPr>
          <p:cNvPr id="549" name="Google Shape;549;p31"/>
          <p:cNvSpPr txBox="1"/>
          <p:nvPr/>
        </p:nvSpPr>
        <p:spPr>
          <a:xfrm>
            <a:off x="6332740" y="5402931"/>
            <a:ext cx="5581200" cy="64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Profession,Work_Experience,Spending_Score,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Family_size,Var_1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sp>
        <p:nvSpPr>
          <p:cNvPr id="554" name="Google Shape;554;p32"/>
          <p:cNvSpPr/>
          <p:nvPr/>
        </p:nvSpPr>
        <p:spPr>
          <a:xfrm>
            <a:off x="0" y="0"/>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32"/>
          <p:cNvSpPr/>
          <p:nvPr/>
        </p:nvSpPr>
        <p:spPr>
          <a:xfrm>
            <a:off x="0" y="0"/>
            <a:ext cx="12192000" cy="865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32"/>
          <p:cNvSpPr/>
          <p:nvPr/>
        </p:nvSpPr>
        <p:spPr>
          <a:xfrm>
            <a:off x="517889" y="0"/>
            <a:ext cx="11231700" cy="3557700"/>
          </a:xfrm>
          <a:prstGeom prst="rect">
            <a:avLst/>
          </a:prstGeom>
          <a:solidFill>
            <a:schemeClr val="lt1"/>
          </a:solidFill>
          <a:ln>
            <a:noFill/>
          </a:ln>
          <a:effectLst>
            <a:outerShdw blurRad="139700" rotWithShape="0" algn="t" dir="5400000" dist="127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hart, histogram&#10;&#10;Description automatically generated" id="557" name="Google Shape;557;p32"/>
          <p:cNvPicPr preferRelativeResize="0"/>
          <p:nvPr/>
        </p:nvPicPr>
        <p:blipFill rotWithShape="1">
          <a:blip r:embed="rId3">
            <a:alphaModFix/>
          </a:blip>
          <a:srcRect b="0" l="0" r="0" t="0"/>
          <a:stretch/>
        </p:blipFill>
        <p:spPr>
          <a:xfrm>
            <a:off x="838200" y="756028"/>
            <a:ext cx="3335789" cy="2068189"/>
          </a:xfrm>
          <a:prstGeom prst="rect">
            <a:avLst/>
          </a:prstGeom>
          <a:noFill/>
          <a:ln>
            <a:noFill/>
          </a:ln>
        </p:spPr>
      </p:pic>
      <p:pic>
        <p:nvPicPr>
          <p:cNvPr descr="Chart, histogram&#10;&#10;Description automatically generated" id="558" name="Google Shape;558;p32"/>
          <p:cNvPicPr preferRelativeResize="0"/>
          <p:nvPr>
            <p:ph idx="1" type="body"/>
          </p:nvPr>
        </p:nvPicPr>
        <p:blipFill rotWithShape="1">
          <a:blip r:embed="rId4">
            <a:alphaModFix/>
          </a:blip>
          <a:srcRect b="0" l="0" r="0" t="0"/>
          <a:stretch/>
        </p:blipFill>
        <p:spPr>
          <a:xfrm>
            <a:off x="4466396" y="755667"/>
            <a:ext cx="3336900" cy="2068800"/>
          </a:xfrm>
          <a:prstGeom prst="rect">
            <a:avLst/>
          </a:prstGeom>
          <a:noFill/>
          <a:ln>
            <a:noFill/>
          </a:ln>
        </p:spPr>
      </p:pic>
      <p:pic>
        <p:nvPicPr>
          <p:cNvPr descr="Chart, histogram&#10;&#10;Description automatically generated" id="559" name="Google Shape;559;p32"/>
          <p:cNvPicPr preferRelativeResize="0"/>
          <p:nvPr/>
        </p:nvPicPr>
        <p:blipFill rotWithShape="1">
          <a:blip r:embed="rId5">
            <a:alphaModFix/>
          </a:blip>
          <a:srcRect b="0" l="0" r="0" t="0"/>
          <a:stretch/>
        </p:blipFill>
        <p:spPr>
          <a:xfrm>
            <a:off x="8095756" y="755667"/>
            <a:ext cx="3336953" cy="2068910"/>
          </a:xfrm>
          <a:prstGeom prst="rect">
            <a:avLst/>
          </a:prstGeom>
          <a:noFill/>
          <a:ln>
            <a:noFill/>
          </a:ln>
        </p:spPr>
      </p:pic>
      <p:sp>
        <p:nvSpPr>
          <p:cNvPr id="560" name="Google Shape;560;p32"/>
          <p:cNvSpPr/>
          <p:nvPr/>
        </p:nvSpPr>
        <p:spPr>
          <a:xfrm flipH="1" rot="5400000">
            <a:off x="3635436" y="5126157"/>
            <a:ext cx="21945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32"/>
          <p:cNvSpPr txBox="1"/>
          <p:nvPr/>
        </p:nvSpPr>
        <p:spPr>
          <a:xfrm>
            <a:off x="5162719" y="3930305"/>
            <a:ext cx="6586800" cy="243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These Feature are in range of [0,1],so they needn’t Feature Scaling</a:t>
            </a:r>
            <a:endParaRPr/>
          </a:p>
          <a:p>
            <a:pPr indent="127000" lvl="0" marL="0" marR="0" rtl="0" algn="l">
              <a:lnSpc>
                <a:spcPct val="90000"/>
              </a:lnSpc>
              <a:spcBef>
                <a:spcPts val="6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562" name="Google Shape;562;p32"/>
          <p:cNvSpPr txBox="1"/>
          <p:nvPr/>
        </p:nvSpPr>
        <p:spPr>
          <a:xfrm>
            <a:off x="371475" y="4476750"/>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6" name="Shape 566"/>
        <p:cNvGrpSpPr/>
        <p:nvPr/>
      </p:nvGrpSpPr>
      <p:grpSpPr>
        <a:xfrm>
          <a:off x="0" y="0"/>
          <a:ext cx="0" cy="0"/>
          <a:chOff x="0" y="0"/>
          <a:chExt cx="0" cy="0"/>
        </a:xfrm>
      </p:grpSpPr>
      <p:sp>
        <p:nvSpPr>
          <p:cNvPr id="567" name="Google Shape;567;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68" name="Google Shape;568;p33"/>
          <p:cNvGrpSpPr/>
          <p:nvPr/>
        </p:nvGrpSpPr>
        <p:grpSpPr>
          <a:xfrm flipH="1">
            <a:off x="-40" y="-43"/>
            <a:ext cx="972623" cy="1935389"/>
            <a:chOff x="10918968" y="713059"/>
            <a:chExt cx="1272900" cy="2532900"/>
          </a:xfrm>
        </p:grpSpPr>
        <p:sp>
          <p:nvSpPr>
            <p:cNvPr id="569" name="Google Shape;569;p33"/>
            <p:cNvSpPr/>
            <p:nvPr/>
          </p:nvSpPr>
          <p:spPr>
            <a:xfrm rot="2700000">
              <a:off x="11052660" y="2120011"/>
              <a:ext cx="645306" cy="645306"/>
            </a:xfrm>
            <a:prstGeom prst="rect">
              <a:avLst/>
            </a:prstGeom>
            <a:solidFill>
              <a:schemeClr val="accent4">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33"/>
            <p:cNvSpPr/>
            <p:nvPr/>
          </p:nvSpPr>
          <p:spPr>
            <a:xfrm rot="-5400000">
              <a:off x="10288968" y="1343059"/>
              <a:ext cx="2532900" cy="1272900"/>
            </a:xfrm>
            <a:prstGeom prst="triangle">
              <a:avLst>
                <a:gd fmla="val 50000" name="adj"/>
              </a:avLst>
            </a:prstGeom>
            <a:solidFill>
              <a:schemeClr val="accent4">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Shape, rectangle&#10;&#10;Description automatically generated" id="571" name="Google Shape;571;p33"/>
          <p:cNvPicPr preferRelativeResize="0"/>
          <p:nvPr/>
        </p:nvPicPr>
        <p:blipFill rotWithShape="1">
          <a:blip r:embed="rId3">
            <a:alphaModFix/>
          </a:blip>
          <a:srcRect b="0" l="0" r="0" t="0"/>
          <a:stretch/>
        </p:blipFill>
        <p:spPr>
          <a:xfrm>
            <a:off x="643467" y="1782981"/>
            <a:ext cx="6452658" cy="4102154"/>
          </a:xfrm>
          <a:prstGeom prst="rect">
            <a:avLst/>
          </a:prstGeom>
          <a:noFill/>
          <a:ln>
            <a:noFill/>
          </a:ln>
        </p:spPr>
      </p:pic>
      <p:sp>
        <p:nvSpPr>
          <p:cNvPr id="572" name="Google Shape;572;p33"/>
          <p:cNvSpPr txBox="1"/>
          <p:nvPr/>
        </p:nvSpPr>
        <p:spPr>
          <a:xfrm>
            <a:off x="7544052" y="1782981"/>
            <a:ext cx="4004400" cy="43941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 tried the Polynomial Feature and applied PCA with number of components =13 </a:t>
            </a:r>
            <a:endParaRPr/>
          </a:p>
        </p:txBody>
      </p:sp>
      <p:grpSp>
        <p:nvGrpSpPr>
          <p:cNvPr id="573" name="Google Shape;573;p33"/>
          <p:cNvGrpSpPr/>
          <p:nvPr/>
        </p:nvGrpSpPr>
        <p:grpSpPr>
          <a:xfrm>
            <a:off x="11177795" y="4601497"/>
            <a:ext cx="1014145" cy="2017500"/>
            <a:chOff x="11177795" y="4601497"/>
            <a:chExt cx="1014145" cy="2017500"/>
          </a:xfrm>
        </p:grpSpPr>
        <p:sp>
          <p:nvSpPr>
            <p:cNvPr id="574" name="Google Shape;574;p33"/>
            <p:cNvSpPr/>
            <p:nvPr/>
          </p:nvSpPr>
          <p:spPr>
            <a:xfrm flipH="1" rot="-5400000">
              <a:off x="10676190" y="5103247"/>
              <a:ext cx="2017500" cy="1014000"/>
            </a:xfrm>
            <a:prstGeom prst="triangle">
              <a:avLst>
                <a:gd fmla="val 50000" name="adj"/>
              </a:avLst>
            </a:prstGeom>
            <a:solidFill>
              <a:schemeClr val="accen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33"/>
            <p:cNvSpPr/>
            <p:nvPr/>
          </p:nvSpPr>
          <p:spPr>
            <a:xfrm rot="2700000">
              <a:off x="11278404" y="5728750"/>
              <a:ext cx="485782" cy="485782"/>
            </a:xfrm>
            <a:prstGeom prst="rect">
              <a:avLst/>
            </a:prstGeom>
            <a:solidFill>
              <a:schemeClr val="accen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9" name="Shape 579"/>
        <p:cNvGrpSpPr/>
        <p:nvPr/>
      </p:nvGrpSpPr>
      <p:grpSpPr>
        <a:xfrm>
          <a:off x="0" y="0"/>
          <a:ext cx="0" cy="0"/>
          <a:chOff x="0" y="0"/>
          <a:chExt cx="0" cy="0"/>
        </a:xfrm>
      </p:grpSpPr>
      <p:sp>
        <p:nvSpPr>
          <p:cNvPr id="580" name="Google Shape;580;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34"/>
          <p:cNvSpPr/>
          <p:nvPr/>
        </p:nvSpPr>
        <p:spPr>
          <a:xfrm flipH="1">
            <a:off x="0" y="0"/>
            <a:ext cx="12192000" cy="2169900"/>
          </a:xfrm>
          <a:prstGeom prst="rect">
            <a:avLst/>
          </a:prstGeom>
          <a:gradFill>
            <a:gsLst>
              <a:gs pos="0">
                <a:srgbClr val="000000">
                  <a:alpha val="95686"/>
                </a:srgbClr>
              </a:gs>
              <a:gs pos="100000">
                <a:srgbClr val="2F5496"/>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34"/>
          <p:cNvSpPr/>
          <p:nvPr/>
        </p:nvSpPr>
        <p:spPr>
          <a:xfrm flipH="1">
            <a:off x="8082930" y="0"/>
            <a:ext cx="4097100" cy="2170800"/>
          </a:xfrm>
          <a:prstGeom prst="rect">
            <a:avLst/>
          </a:prstGeom>
          <a:gradFill>
            <a:gsLst>
              <a:gs pos="0">
                <a:srgbClr val="1F3864">
                  <a:alpha val="67843"/>
                </a:srgbClr>
              </a:gs>
              <a:gs pos="19000">
                <a:srgbClr val="1F3864">
                  <a:alpha val="67843"/>
                </a:srgbClr>
              </a:gs>
              <a:gs pos="100000">
                <a:srgbClr val="4472C4">
                  <a:alpha val="47843"/>
                </a:srgbClr>
              </a:gs>
            </a:gsLst>
            <a:lin ang="1920016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34"/>
          <p:cNvSpPr/>
          <p:nvPr/>
        </p:nvSpPr>
        <p:spPr>
          <a:xfrm flipH="1" rot="-5400000">
            <a:off x="5010601" y="-5009997"/>
            <a:ext cx="2170800"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16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34"/>
          <p:cNvSpPr txBox="1"/>
          <p:nvPr>
            <p:ph type="title"/>
          </p:nvPr>
        </p:nvSpPr>
        <p:spPr>
          <a:xfrm>
            <a:off x="1383564" y="348865"/>
            <a:ext cx="9718200" cy="15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Times New Roman"/>
              <a:buNone/>
            </a:pPr>
            <a:r>
              <a:rPr b="1" lang="en-US" sz="4000">
                <a:solidFill>
                  <a:srgbClr val="FFFFFF"/>
                </a:solidFill>
                <a:latin typeface="Times New Roman"/>
                <a:ea typeface="Times New Roman"/>
                <a:cs typeface="Times New Roman"/>
                <a:sym typeface="Times New Roman"/>
              </a:rPr>
              <a:t>Trials for Pre-Processing</a:t>
            </a:r>
            <a:endParaRPr/>
          </a:p>
        </p:txBody>
      </p:sp>
      <p:grpSp>
        <p:nvGrpSpPr>
          <p:cNvPr id="585" name="Google Shape;585;p34"/>
          <p:cNvGrpSpPr/>
          <p:nvPr/>
        </p:nvGrpSpPr>
        <p:grpSpPr>
          <a:xfrm>
            <a:off x="644056" y="2615979"/>
            <a:ext cx="10927774" cy="3689283"/>
            <a:chOff x="0" y="0"/>
            <a:chExt cx="10927774" cy="3689283"/>
          </a:xfrm>
        </p:grpSpPr>
        <p:sp>
          <p:nvSpPr>
            <p:cNvPr id="586" name="Google Shape;586;p34"/>
            <p:cNvSpPr/>
            <p:nvPr/>
          </p:nvSpPr>
          <p:spPr>
            <a:xfrm>
              <a:off x="0" y="0"/>
              <a:ext cx="9288600" cy="1106700"/>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txBox="1"/>
            <p:nvPr/>
          </p:nvSpPr>
          <p:spPr>
            <a:xfrm>
              <a:off x="32418" y="32418"/>
              <a:ext cx="8094300" cy="1041900"/>
            </a:xfrm>
            <a:prstGeom prst="rect">
              <a:avLst/>
            </a:prstGeom>
            <a:noFill/>
            <a:ln>
              <a:noFill/>
            </a:ln>
          </p:spPr>
          <p:txBody>
            <a:bodyPr anchorCtr="0" anchor="ctr" bIns="110475" lIns="110475" spcFirstLastPara="1" rIns="110475" wrap="square" tIns="110475">
              <a:noAutofit/>
            </a:bodyPr>
            <a:lstStyle/>
            <a:p>
              <a:pPr indent="0" lvl="0" marL="0" marR="0" rtl="0" algn="l">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We checked for the outliers existence, we tried to handle it.</a:t>
              </a:r>
              <a:endParaRPr/>
            </a:p>
          </p:txBody>
        </p:sp>
        <p:sp>
          <p:nvSpPr>
            <p:cNvPr id="588" name="Google Shape;588;p34"/>
            <p:cNvSpPr/>
            <p:nvPr/>
          </p:nvSpPr>
          <p:spPr>
            <a:xfrm>
              <a:off x="819587" y="1291291"/>
              <a:ext cx="9288600" cy="1106700"/>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txBox="1"/>
            <p:nvPr/>
          </p:nvSpPr>
          <p:spPr>
            <a:xfrm>
              <a:off x="852005" y="1323709"/>
              <a:ext cx="7684800" cy="1041900"/>
            </a:xfrm>
            <a:prstGeom prst="rect">
              <a:avLst/>
            </a:prstGeom>
            <a:noFill/>
            <a:ln>
              <a:noFill/>
            </a:ln>
          </p:spPr>
          <p:txBody>
            <a:bodyPr anchorCtr="0" anchor="ctr" bIns="110475" lIns="110475" spcFirstLastPara="1" rIns="110475" wrap="square" tIns="110475">
              <a:noAutofit/>
            </a:bodyPr>
            <a:lstStyle/>
            <a:p>
              <a:pPr indent="0" lvl="0" marL="0" marR="0" rtl="0" algn="l">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We tried to apply one-hot encoder on features (profession, Var1).</a:t>
              </a:r>
              <a:endParaRPr/>
            </a:p>
          </p:txBody>
        </p:sp>
        <p:sp>
          <p:nvSpPr>
            <p:cNvPr id="590" name="Google Shape;590;p34"/>
            <p:cNvSpPr/>
            <p:nvPr/>
          </p:nvSpPr>
          <p:spPr>
            <a:xfrm>
              <a:off x="1639174" y="2582583"/>
              <a:ext cx="9288600" cy="1106700"/>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txBox="1"/>
            <p:nvPr/>
          </p:nvSpPr>
          <p:spPr>
            <a:xfrm>
              <a:off x="1671592" y="2615001"/>
              <a:ext cx="7684800" cy="1041900"/>
            </a:xfrm>
            <a:prstGeom prst="rect">
              <a:avLst/>
            </a:prstGeom>
            <a:noFill/>
            <a:ln>
              <a:noFill/>
            </a:ln>
          </p:spPr>
          <p:txBody>
            <a:bodyPr anchorCtr="0" anchor="ctr" bIns="110475" lIns="110475" spcFirstLastPara="1" rIns="110475" wrap="square" tIns="110475">
              <a:noAutofit/>
            </a:bodyPr>
            <a:lstStyle/>
            <a:p>
              <a:pPr indent="0" lvl="0" marL="0" marR="0" rtl="0" algn="l">
                <a:lnSpc>
                  <a:spcPct val="90000"/>
                </a:lnSpc>
                <a:spcBef>
                  <a:spcPts val="0"/>
                </a:spcBef>
                <a:spcAft>
                  <a:spcPts val="0"/>
                </a:spcAft>
                <a:buClr>
                  <a:schemeClr val="lt1"/>
                </a:buClr>
                <a:buSzPts val="2900"/>
                <a:buFont typeface="Calibri"/>
                <a:buNone/>
              </a:pPr>
              <a:r>
                <a:rPr lang="en-US" sz="2900">
                  <a:solidFill>
                    <a:schemeClr val="lt1"/>
                  </a:solidFill>
                  <a:latin typeface="Calibri"/>
                  <a:ea typeface="Calibri"/>
                  <a:cs typeface="Calibri"/>
                  <a:sym typeface="Calibri"/>
                </a:rPr>
                <a:t>We tried to made discretization on features (Work experience- Family size).</a:t>
              </a:r>
              <a:endParaRPr/>
            </a:p>
          </p:txBody>
        </p:sp>
        <p:sp>
          <p:nvSpPr>
            <p:cNvPr id="592" name="Google Shape;592;p34"/>
            <p:cNvSpPr/>
            <p:nvPr/>
          </p:nvSpPr>
          <p:spPr>
            <a:xfrm>
              <a:off x="8569220" y="839339"/>
              <a:ext cx="719400" cy="719400"/>
            </a:xfrm>
            <a:prstGeom prst="downArrow">
              <a:avLst>
                <a:gd fmla="val 55000" name="adj1"/>
                <a:gd fmla="val 45000" name="adj2"/>
              </a:avLst>
            </a:prstGeom>
            <a:solidFill>
              <a:srgbClr val="F7D5CB">
                <a:alpha val="89800"/>
              </a:srgbClr>
            </a:solidFill>
            <a:ln cap="flat" cmpd="sng" w="12700">
              <a:solidFill>
                <a:srgbClr val="F7D5CB">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txBox="1"/>
            <p:nvPr/>
          </p:nvSpPr>
          <p:spPr>
            <a:xfrm>
              <a:off x="8731092" y="839339"/>
              <a:ext cx="395700" cy="541500"/>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sp>
          <p:nvSpPr>
            <p:cNvPr id="594" name="Google Shape;594;p34"/>
            <p:cNvSpPr/>
            <p:nvPr/>
          </p:nvSpPr>
          <p:spPr>
            <a:xfrm>
              <a:off x="9388807" y="2123252"/>
              <a:ext cx="719400" cy="719400"/>
            </a:xfrm>
            <a:prstGeom prst="downArrow">
              <a:avLst>
                <a:gd fmla="val 55000" name="adj1"/>
                <a:gd fmla="val 45000" name="adj2"/>
              </a:avLst>
            </a:prstGeom>
            <a:solidFill>
              <a:srgbClr val="E0E0E0">
                <a:alpha val="89800"/>
              </a:srgbClr>
            </a:solidFill>
            <a:ln cap="flat" cmpd="sng" w="12700">
              <a:solidFill>
                <a:srgbClr val="E0E0E0">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txBox="1"/>
            <p:nvPr/>
          </p:nvSpPr>
          <p:spPr>
            <a:xfrm>
              <a:off x="9550679" y="2123252"/>
              <a:ext cx="395700" cy="541500"/>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1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7" name="Google Shape;387;p17"/>
          <p:cNvSpPr txBox="1"/>
          <p:nvPr>
            <p:ph idx="1" type="subTitle"/>
          </p:nvPr>
        </p:nvSpPr>
        <p:spPr>
          <a:xfrm>
            <a:off x="890339" y="4636008"/>
            <a:ext cx="3734100" cy="1572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a:latin typeface="Times New Roman"/>
                <a:ea typeface="Times New Roman"/>
                <a:cs typeface="Times New Roman"/>
                <a:sym typeface="Times New Roman"/>
              </a:rPr>
              <a:t>Segment it!</a:t>
            </a:r>
            <a:endParaRPr/>
          </a:p>
        </p:txBody>
      </p:sp>
      <p:sp>
        <p:nvSpPr>
          <p:cNvPr id="388" name="Google Shape;388;p17"/>
          <p:cNvSpPr/>
          <p:nvPr/>
        </p:nvSpPr>
        <p:spPr>
          <a:xfrm>
            <a:off x="890338" y="4409267"/>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light spots" id="389" name="Google Shape;389;p17"/>
          <p:cNvPicPr preferRelativeResize="0"/>
          <p:nvPr/>
        </p:nvPicPr>
        <p:blipFill rotWithShape="1">
          <a:blip r:embed="rId3">
            <a:alphaModFix/>
          </a:blip>
          <a:srcRect b="0" l="25547" r="18032" t="0"/>
          <a:stretch/>
        </p:blipFill>
        <p:spPr>
          <a:xfrm>
            <a:off x="5311702" y="10"/>
            <a:ext cx="6878775" cy="685800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400"/>
                                        <p:tgtEl>
                                          <p:spTgt spid="3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35"/>
          <p:cNvSpPr txBox="1"/>
          <p:nvPr>
            <p:ph type="title"/>
          </p:nvPr>
        </p:nvSpPr>
        <p:spPr>
          <a:xfrm>
            <a:off x="642257" y="4525347"/>
            <a:ext cx="6939600" cy="17373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6000"/>
              <a:buFont typeface="Calibri"/>
              <a:buNone/>
            </a:pPr>
            <a:r>
              <a:rPr lang="en-US" sz="6000"/>
              <a:t>Classification Techniques</a:t>
            </a:r>
            <a:endParaRPr/>
          </a:p>
        </p:txBody>
      </p:sp>
      <p:sp>
        <p:nvSpPr>
          <p:cNvPr id="602" name="Google Shape;602;p35"/>
          <p:cNvSpPr/>
          <p:nvPr/>
        </p:nvSpPr>
        <p:spPr>
          <a:xfrm>
            <a:off x="588567" y="620480"/>
            <a:ext cx="2243700" cy="22437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3" name="Google Shape;603;p35"/>
          <p:cNvSpPr/>
          <p:nvPr/>
        </p:nvSpPr>
        <p:spPr>
          <a:xfrm>
            <a:off x="3395001" y="2466604"/>
            <a:ext cx="962400" cy="962400"/>
          </a:xfrm>
          <a:prstGeom prst="ellipse">
            <a:avLst/>
          </a:prstGeom>
          <a:solidFill>
            <a:srgbClr val="4E7A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 name="Google Shape;604;p35"/>
          <p:cNvSpPr/>
          <p:nvPr/>
        </p:nvSpPr>
        <p:spPr>
          <a:xfrm>
            <a:off x="5125829" y="2327988"/>
            <a:ext cx="293700" cy="293700"/>
          </a:xfrm>
          <a:prstGeom prst="ellipse">
            <a:avLst/>
          </a:prstGeom>
          <a:solidFill>
            <a:srgbClr val="E298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olourful maths learning objects" id="605" name="Google Shape;605;p35"/>
          <p:cNvPicPr preferRelativeResize="0"/>
          <p:nvPr/>
        </p:nvPicPr>
        <p:blipFill rotWithShape="1">
          <a:blip r:embed="rId3">
            <a:alphaModFix/>
          </a:blip>
          <a:srcRect b="0" l="562" r="5708" t="0"/>
          <a:stretch/>
        </p:blipFill>
        <p:spPr>
          <a:xfrm>
            <a:off x="6492113" y="1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606" name="Google Shape;606;p35"/>
          <p:cNvCxnSpPr/>
          <p:nvPr/>
        </p:nvCxnSpPr>
        <p:spPr>
          <a:xfrm>
            <a:off x="7800392" y="4525347"/>
            <a:ext cx="0" cy="1737300"/>
          </a:xfrm>
          <a:prstGeom prst="straightConnector1">
            <a:avLst/>
          </a:prstGeom>
          <a:noFill/>
          <a:ln cap="sq" cmpd="sng" w="19050">
            <a:solidFill>
              <a:schemeClr val="dk1"/>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0" name="Shape 610"/>
        <p:cNvGrpSpPr/>
        <p:nvPr/>
      </p:nvGrpSpPr>
      <p:grpSpPr>
        <a:xfrm>
          <a:off x="0" y="0"/>
          <a:ext cx="0" cy="0"/>
          <a:chOff x="0" y="0"/>
          <a:chExt cx="0" cy="0"/>
        </a:xfrm>
      </p:grpSpPr>
      <p:sp>
        <p:nvSpPr>
          <p:cNvPr id="611" name="Google Shape;611;p3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36"/>
          <p:cNvSpPr/>
          <p:nvPr/>
        </p:nvSpPr>
        <p:spPr>
          <a:xfrm>
            <a:off x="0" y="0"/>
            <a:ext cx="4417162" cy="6858000"/>
          </a:xfrm>
          <a:custGeom>
            <a:rect b="b" l="l" r="r" t="t"/>
            <a:pathLst>
              <a:path extrusionOk="0" h="6858000" w="4417162">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a:noFill/>
          </a:ln>
        </p:spPr>
      </p:sp>
      <p:sp>
        <p:nvSpPr>
          <p:cNvPr id="613" name="Google Shape;613;p36"/>
          <p:cNvSpPr/>
          <p:nvPr/>
        </p:nvSpPr>
        <p:spPr>
          <a:xfrm>
            <a:off x="0" y="0"/>
            <a:ext cx="4272784" cy="6858000"/>
          </a:xfrm>
          <a:custGeom>
            <a:rect b="b" l="l" r="r" t="t"/>
            <a:pathLst>
              <a:path extrusionOk="0" h="6858000" w="4272784">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36"/>
          <p:cNvSpPr/>
          <p:nvPr/>
        </p:nvSpPr>
        <p:spPr>
          <a:xfrm flipH="1">
            <a:off x="0" y="0"/>
            <a:ext cx="4417162" cy="6858000"/>
          </a:xfrm>
          <a:custGeom>
            <a:rect b="b" l="l" r="r" t="t"/>
            <a:pathLst>
              <a:path extrusionOk="0" h="6858000" w="4417162">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rgbClr val="1F3864">
              <a:alpha val="2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36"/>
          <p:cNvSpPr/>
          <p:nvPr>
            <p:ph type="title"/>
          </p:nvPr>
        </p:nvSpPr>
        <p:spPr>
          <a:xfrm>
            <a:off x="0" y="723406"/>
            <a:ext cx="4124400" cy="3826800"/>
          </a:xfrm>
          <a:prstGeom prst="ellipse">
            <a:avLst/>
          </a:prstGeom>
          <a:noFill/>
          <a:ln>
            <a:noFill/>
          </a:ln>
        </p:spPr>
        <p:txBody>
          <a:bodyPr anchorCtr="0" anchor="b" bIns="45700" lIns="91425" spcFirstLastPara="1" rIns="91425" wrap="square" tIns="45700">
            <a:normAutofit/>
          </a:bodyPr>
          <a:lstStyle/>
          <a:p>
            <a:pPr indent="-228600" lvl="0" marL="342900" marR="0" rtl="0" algn="ctr">
              <a:lnSpc>
                <a:spcPct val="9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Split Train data(80%) ,Test data(20%) &amp; Random state (0).</a:t>
            </a:r>
            <a:br>
              <a:rPr b="1" lang="en-US" sz="2400">
                <a:solidFill>
                  <a:schemeClr val="dk1"/>
                </a:solidFill>
                <a:latin typeface="Times New Roman"/>
                <a:ea typeface="Times New Roman"/>
                <a:cs typeface="Times New Roman"/>
                <a:sym typeface="Times New Roman"/>
              </a:rPr>
            </a:br>
            <a:r>
              <a:rPr b="1" lang="en-US" sz="2400">
                <a:solidFill>
                  <a:schemeClr val="dk1"/>
                </a:solidFill>
                <a:latin typeface="Times New Roman"/>
                <a:ea typeface="Times New Roman"/>
                <a:cs typeface="Times New Roman"/>
                <a:sym typeface="Times New Roman"/>
              </a:rPr>
              <a:t> </a:t>
            </a:r>
            <a:br>
              <a:rPr b="1" lang="en-US" sz="2400">
                <a:solidFill>
                  <a:schemeClr val="dk1"/>
                </a:solidFill>
                <a:latin typeface="Times New Roman"/>
                <a:ea typeface="Times New Roman"/>
                <a:cs typeface="Times New Roman"/>
                <a:sym typeface="Times New Roman"/>
              </a:rPr>
            </a:br>
            <a:r>
              <a:rPr b="1" lang="en-US" sz="2400">
                <a:solidFill>
                  <a:schemeClr val="dk1"/>
                </a:solidFill>
                <a:latin typeface="Times New Roman"/>
                <a:ea typeface="Times New Roman"/>
                <a:cs typeface="Times New Roman"/>
                <a:sym typeface="Times New Roman"/>
              </a:rPr>
              <a:t>Models &amp; Trials:</a:t>
            </a:r>
            <a:br>
              <a:rPr b="1" lang="en-US" sz="2400">
                <a:solidFill>
                  <a:schemeClr val="dk1"/>
                </a:solidFill>
                <a:latin typeface="Times New Roman"/>
                <a:ea typeface="Times New Roman"/>
                <a:cs typeface="Times New Roman"/>
                <a:sym typeface="Times New Roman"/>
              </a:rPr>
            </a:br>
            <a:endParaRPr b="1" sz="2400">
              <a:solidFill>
                <a:schemeClr val="dk1"/>
              </a:solidFill>
              <a:latin typeface="Times New Roman"/>
              <a:ea typeface="Times New Roman"/>
              <a:cs typeface="Times New Roman"/>
              <a:sym typeface="Times New Roman"/>
            </a:endParaRPr>
          </a:p>
        </p:txBody>
      </p:sp>
      <p:graphicFrame>
        <p:nvGraphicFramePr>
          <p:cNvPr id="616" name="Google Shape;616;p36"/>
          <p:cNvGraphicFramePr/>
          <p:nvPr/>
        </p:nvGraphicFramePr>
        <p:xfrm>
          <a:off x="4580878" y="133351"/>
          <a:ext cx="3000000" cy="3000000"/>
        </p:xfrm>
        <a:graphic>
          <a:graphicData uri="http://schemas.openxmlformats.org/drawingml/2006/table">
            <a:tbl>
              <a:tblPr bandRow="1" firstRow="1">
                <a:noFill/>
                <a:tableStyleId>{E330DD29-1BB8-4E55-A362-A3E499ED5584}</a:tableStyleId>
              </a:tblPr>
              <a:tblGrid>
                <a:gridCol w="3845550"/>
                <a:gridCol w="1828425"/>
                <a:gridCol w="1679975"/>
              </a:tblGrid>
              <a:tr h="319450">
                <a:tc>
                  <a:txBody>
                    <a:bodyPr/>
                    <a:lstStyle/>
                    <a:p>
                      <a:pPr indent="0" lvl="0" marL="0" marR="0" rtl="0" algn="l">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Model </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Accuracy </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Error</a:t>
                      </a:r>
                      <a:endParaRPr sz="1400" u="none" cap="none" strike="noStrike">
                        <a:latin typeface="Times New Roman"/>
                        <a:ea typeface="Times New Roman"/>
                        <a:cs typeface="Times New Roman"/>
                        <a:sym typeface="Times New Roman"/>
                      </a:endParaRPr>
                    </a:p>
                  </a:txBody>
                  <a:tcPr marT="0" marB="0" marR="41125" marL="41125"/>
                </a:tc>
              </a:tr>
              <a:tr h="915000">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Random forest</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score =94.9%</a:t>
                      </a:r>
                      <a:endParaRPr sz="14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Test Score = 95.9%</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error = 0.14</a:t>
                      </a:r>
                      <a:endParaRPr sz="14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Test error = 0.12</a:t>
                      </a:r>
                      <a:br>
                        <a:rPr lang="en-US" sz="1400" u="none" cap="none" strike="noStrike">
                          <a:solidFill>
                            <a:srgbClr val="000000"/>
                          </a:solidFill>
                          <a:latin typeface="Times New Roman"/>
                          <a:ea typeface="Times New Roman"/>
                          <a:cs typeface="Times New Roman"/>
                          <a:sym typeface="Times New Roman"/>
                        </a:rPr>
                      </a:br>
                      <a:endParaRPr sz="1400" u="none" cap="none" strike="noStrike">
                        <a:latin typeface="Times New Roman"/>
                        <a:ea typeface="Times New Roman"/>
                        <a:cs typeface="Times New Roman"/>
                        <a:sym typeface="Times New Roman"/>
                      </a:endParaRPr>
                    </a:p>
                  </a:txBody>
                  <a:tcPr marT="0" marB="0" marR="41125" marL="41125"/>
                </a:tc>
              </a:tr>
              <a:tr h="151057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SVM </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 </a:t>
                      </a:r>
                      <a:endParaRPr/>
                    </a:p>
                    <a:p>
                      <a:pPr indent="0" lvl="0" marL="0" marR="0" rtl="0" algn="l">
                        <a:lnSpc>
                          <a:spcPct val="107000"/>
                        </a:lnSpc>
                        <a:spcBef>
                          <a:spcPts val="0"/>
                        </a:spcBef>
                        <a:spcAft>
                          <a:spcPts val="0"/>
                        </a:spcAft>
                        <a:buNone/>
                      </a:pPr>
                      <a:r>
                        <a:rPr b="1" lang="en-US" sz="1400" u="none" cap="none" strike="noStrike">
                          <a:latin typeface="Times New Roman"/>
                          <a:ea typeface="Times New Roman"/>
                          <a:cs typeface="Times New Roman"/>
                          <a:sym typeface="Times New Roman"/>
                        </a:rPr>
                        <a:t>Technique : Grid-search (Best parameters: Gamma= 0.1, C=1200, Kernel function (RbF), decision function shape =OVR, )</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score = 48.2%</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Test score =52.2%</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error =1.8</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Test error = 1.7</a:t>
                      </a:r>
                      <a:endParaRPr sz="1400" u="none" cap="none" strike="noStrike">
                        <a:latin typeface="Times New Roman"/>
                        <a:ea typeface="Times New Roman"/>
                        <a:cs typeface="Times New Roman"/>
                        <a:sym typeface="Times New Roman"/>
                      </a:endParaRPr>
                    </a:p>
                  </a:txBody>
                  <a:tcPr marT="0" marB="0" marR="41125" marL="41125"/>
                </a:tc>
              </a:tr>
              <a:tr h="617225">
                <a:tc>
                  <a:txBody>
                    <a:bodyPr/>
                    <a:lstStyle/>
                    <a:p>
                      <a:pPr indent="0" lvl="0" marL="0" marR="0" rtl="0" algn="l">
                        <a:lnSpc>
                          <a:spcPct val="107000"/>
                        </a:lnSpc>
                        <a:spcBef>
                          <a:spcPts val="0"/>
                        </a:spcBef>
                        <a:spcAft>
                          <a:spcPts val="0"/>
                        </a:spcAft>
                        <a:buClr>
                          <a:srgbClr val="000000"/>
                        </a:buClr>
                        <a:buSzPts val="1400"/>
                        <a:buFont typeface="Times New Roman"/>
                        <a:buNone/>
                      </a:pPr>
                      <a:r>
                        <a:rPr lang="en-US" sz="1400" u="none" cap="none" strike="noStrike">
                          <a:solidFill>
                            <a:srgbClr val="000000"/>
                          </a:solidFill>
                          <a:latin typeface="Times New Roman"/>
                          <a:ea typeface="Times New Roman"/>
                          <a:cs typeface="Times New Roman"/>
                          <a:sym typeface="Times New Roman"/>
                        </a:rPr>
                        <a:t>Bagging(SVM</a:t>
                      </a:r>
                      <a:r>
                        <a:rPr b="0" i="0" lang="en-US" sz="1800" u="none" cap="none" strike="noStrike">
                          <a:solidFill>
                            <a:schemeClr val="dk1"/>
                          </a:solidFill>
                          <a:latin typeface="Times New Roman"/>
                          <a:ea typeface="Times New Roman"/>
                          <a:cs typeface="Times New Roman"/>
                          <a:sym typeface="Times New Roman"/>
                        </a:rPr>
                        <a:t> ,n_estimators=50, max_samples=0.8)</a:t>
                      </a:r>
                      <a:endParaRPr/>
                    </a:p>
                    <a:p>
                      <a:pPr indent="0" lvl="0" marL="0" marR="0" rtl="0" algn="l">
                        <a:lnSpc>
                          <a:spcPct val="107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score = 52.9%</a:t>
                      </a:r>
                      <a:endParaRPr sz="14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Test score =48.5%</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error = 1.76</a:t>
                      </a:r>
                      <a:endParaRPr sz="14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Test error = 1.80</a:t>
                      </a:r>
                      <a:endParaRPr sz="1400" u="none" cap="none" strike="noStrike">
                        <a:latin typeface="Times New Roman"/>
                        <a:ea typeface="Times New Roman"/>
                        <a:cs typeface="Times New Roman"/>
                        <a:sym typeface="Times New Roman"/>
                      </a:endParaRPr>
                    </a:p>
                  </a:txBody>
                  <a:tcPr marT="0" marB="0" marR="41125" marL="41125"/>
                </a:tc>
              </a:tr>
              <a:tr h="61722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Cat-boost</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score= 73.6%</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Test score =45%</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error = 0.89 </a:t>
                      </a:r>
                      <a:br>
                        <a:rPr lang="en-US" sz="1400" u="none" cap="none" strike="noStrike">
                          <a:latin typeface="Times New Roman"/>
                          <a:ea typeface="Times New Roman"/>
                          <a:cs typeface="Times New Roman"/>
                          <a:sym typeface="Times New Roman"/>
                        </a:rPr>
                      </a:br>
                      <a:r>
                        <a:rPr lang="en-US" sz="1400" u="none" cap="none" strike="noStrike">
                          <a:latin typeface="Times New Roman"/>
                          <a:ea typeface="Times New Roman"/>
                          <a:cs typeface="Times New Roman"/>
                          <a:sym typeface="Times New Roman"/>
                        </a:rPr>
                        <a:t>Test error = 1.96</a:t>
                      </a:r>
                      <a:endParaRPr sz="1400" u="none" cap="none" strike="noStrike">
                        <a:latin typeface="Times New Roman"/>
                        <a:ea typeface="Times New Roman"/>
                        <a:cs typeface="Times New Roman"/>
                        <a:sym typeface="Times New Roman"/>
                      </a:endParaRPr>
                    </a:p>
                  </a:txBody>
                  <a:tcPr marT="0" marB="0" marR="41125" marL="41125"/>
                </a:tc>
              </a:tr>
              <a:tr h="617225">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Stacking</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score = 67.8%</a:t>
                      </a:r>
                      <a:br>
                        <a:rPr lang="en-US" sz="1400" u="none" cap="none" strike="noStrike">
                          <a:solidFill>
                            <a:srgbClr val="000000"/>
                          </a:solidFill>
                          <a:latin typeface="Times New Roman"/>
                          <a:ea typeface="Times New Roman"/>
                          <a:cs typeface="Times New Roman"/>
                          <a:sym typeface="Times New Roman"/>
                        </a:rPr>
                      </a:br>
                      <a:r>
                        <a:rPr lang="en-US" sz="1400" u="none" cap="none" strike="noStrike">
                          <a:solidFill>
                            <a:srgbClr val="000000"/>
                          </a:solidFill>
                          <a:latin typeface="Times New Roman"/>
                          <a:ea typeface="Times New Roman"/>
                          <a:cs typeface="Times New Roman"/>
                          <a:sym typeface="Times New Roman"/>
                        </a:rPr>
                        <a:t>Test score = 68.5%</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error= 0.82 </a:t>
                      </a:r>
                      <a:endParaRPr sz="14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Test error= 0.75</a:t>
                      </a:r>
                      <a:endParaRPr sz="1400" u="none" cap="none" strike="noStrike">
                        <a:latin typeface="Times New Roman"/>
                        <a:ea typeface="Times New Roman"/>
                        <a:cs typeface="Times New Roman"/>
                        <a:sym typeface="Times New Roman"/>
                      </a:endParaRPr>
                    </a:p>
                  </a:txBody>
                  <a:tcPr marT="0" marB="0" marR="41125" marL="41125"/>
                </a:tc>
              </a:tr>
              <a:tr h="61722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KNN(knn=5)</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score= 59.4%</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Test score= 41.9%</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error= 1.43</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Test error= 2</a:t>
                      </a:r>
                      <a:endParaRPr sz="1400" u="none" cap="none" strike="noStrike">
                        <a:latin typeface="Times New Roman"/>
                        <a:ea typeface="Times New Roman"/>
                        <a:cs typeface="Times New Roman"/>
                        <a:sym typeface="Times New Roman"/>
                      </a:endParaRPr>
                    </a:p>
                  </a:txBody>
                  <a:tcPr marT="0" marB="0" marR="41125" marL="41125"/>
                </a:tc>
              </a:tr>
              <a:tr h="617225">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Logistic regression</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score = 45.8%</a:t>
                      </a:r>
                      <a:endParaRPr sz="14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Test score = 46.8%</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Train error = 2.1</a:t>
                      </a:r>
                      <a:endParaRPr sz="1400" u="none" cap="none" strike="noStrike">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400" u="none" cap="none" strike="noStrike">
                          <a:solidFill>
                            <a:srgbClr val="000000"/>
                          </a:solidFill>
                          <a:latin typeface="Times New Roman"/>
                          <a:ea typeface="Times New Roman"/>
                          <a:cs typeface="Times New Roman"/>
                          <a:sym typeface="Times New Roman"/>
                        </a:rPr>
                        <a:t>Test error= 1.9 </a:t>
                      </a:r>
                      <a:endParaRPr sz="1400" u="none" cap="none" strike="noStrike">
                        <a:latin typeface="Times New Roman"/>
                        <a:ea typeface="Times New Roman"/>
                        <a:cs typeface="Times New Roman"/>
                        <a:sym typeface="Times New Roman"/>
                      </a:endParaRPr>
                    </a:p>
                  </a:txBody>
                  <a:tcPr marT="0" marB="0" marR="41125" marL="41125"/>
                </a:tc>
              </a:tr>
              <a:tr h="617225">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Decision tree</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score = 95.5%</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Test score = 38%</a:t>
                      </a:r>
                      <a:endParaRPr sz="1400" u="none" cap="none" strike="noStrike">
                        <a:latin typeface="Times New Roman"/>
                        <a:ea typeface="Times New Roman"/>
                        <a:cs typeface="Times New Roman"/>
                        <a:sym typeface="Times New Roman"/>
                      </a:endParaRPr>
                    </a:p>
                  </a:txBody>
                  <a:tcPr marT="0" marB="0" marR="41125" marL="41125"/>
                </a:tc>
                <a:tc>
                  <a:txBody>
                    <a:bodyPr/>
                    <a:lstStyle/>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Train error = 0.12</a:t>
                      </a:r>
                      <a:endParaRPr/>
                    </a:p>
                    <a:p>
                      <a:pPr indent="0" lvl="0" marL="0" marR="0" rtl="0" algn="l">
                        <a:lnSpc>
                          <a:spcPct val="107000"/>
                        </a:lnSpc>
                        <a:spcBef>
                          <a:spcPts val="0"/>
                        </a:spcBef>
                        <a:spcAft>
                          <a:spcPts val="0"/>
                        </a:spcAft>
                        <a:buNone/>
                      </a:pPr>
                      <a:r>
                        <a:rPr lang="en-US" sz="1400" u="none" cap="none" strike="noStrike">
                          <a:latin typeface="Times New Roman"/>
                          <a:ea typeface="Times New Roman"/>
                          <a:cs typeface="Times New Roman"/>
                          <a:sym typeface="Times New Roman"/>
                        </a:rPr>
                        <a:t>Test error= 2.1</a:t>
                      </a:r>
                      <a:endParaRPr sz="1400" u="none" cap="none" strike="noStrike">
                        <a:latin typeface="Times New Roman"/>
                        <a:ea typeface="Times New Roman"/>
                        <a:cs typeface="Times New Roman"/>
                        <a:sym typeface="Times New Roman"/>
                      </a:endParaRPr>
                    </a:p>
                  </a:txBody>
                  <a:tcPr marT="0" marB="0" marR="41125" marL="411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0" name="Shape 620"/>
        <p:cNvGrpSpPr/>
        <p:nvPr/>
      </p:nvGrpSpPr>
      <p:grpSpPr>
        <a:xfrm>
          <a:off x="0" y="0"/>
          <a:ext cx="0" cy="0"/>
          <a:chOff x="0" y="0"/>
          <a:chExt cx="0" cy="0"/>
        </a:xfrm>
      </p:grpSpPr>
      <p:sp>
        <p:nvSpPr>
          <p:cNvPr id="621" name="Google Shape;621;p37"/>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p37"/>
          <p:cNvSpPr/>
          <p:nvPr/>
        </p:nvSpPr>
        <p:spPr>
          <a:xfrm>
            <a:off x="489189" y="1119031"/>
            <a:ext cx="4620000" cy="462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p37"/>
          <p:cNvSpPr txBox="1"/>
          <p:nvPr>
            <p:ph type="title"/>
          </p:nvPr>
        </p:nvSpPr>
        <p:spPr>
          <a:xfrm>
            <a:off x="1171074" y="1396686"/>
            <a:ext cx="3240600" cy="4064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Notes:</a:t>
            </a:r>
            <a:endParaRPr/>
          </a:p>
        </p:txBody>
      </p:sp>
      <p:sp>
        <p:nvSpPr>
          <p:cNvPr id="624" name="Google Shape;624;p37"/>
          <p:cNvSpPr/>
          <p:nvPr/>
        </p:nvSpPr>
        <p:spPr>
          <a:xfrm rot="-1790987">
            <a:off x="8683714" y="941128"/>
            <a:ext cx="2987779" cy="298777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 name="Google Shape;625;p37"/>
          <p:cNvSpPr/>
          <p:nvPr/>
        </p:nvSpPr>
        <p:spPr>
          <a:xfrm>
            <a:off x="910048" y="4780992"/>
            <a:ext cx="546000" cy="5460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6" name="Google Shape;626;p37"/>
          <p:cNvSpPr txBox="1"/>
          <p:nvPr>
            <p:ph idx="1" type="body"/>
          </p:nvPr>
        </p:nvSpPr>
        <p:spPr>
          <a:xfrm>
            <a:off x="5370153" y="1526033"/>
            <a:ext cx="5536500" cy="393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applied Cross Validation for all algorithms (CV=5)</a:t>
            </a:r>
            <a:endParaRPr/>
          </a:p>
          <a:p>
            <a:pPr indent="-228600" lvl="0" marL="228600" rtl="0" algn="l">
              <a:lnSpc>
                <a:spcPct val="90000"/>
              </a:lnSpc>
              <a:spcBef>
                <a:spcPts val="1000"/>
              </a:spcBef>
              <a:spcAft>
                <a:spcPts val="0"/>
              </a:spcAft>
              <a:buClr>
                <a:schemeClr val="dk1"/>
              </a:buClr>
              <a:buSzPts val="2800"/>
              <a:buChar char="•"/>
            </a:pPr>
            <a:r>
              <a:rPr lang="en-US"/>
              <a:t>We tried to train the models using all the training data</a:t>
            </a:r>
            <a:endParaRPr/>
          </a:p>
          <a:p>
            <a:pPr indent="-228600" lvl="0" marL="228600" rtl="0" algn="l">
              <a:lnSpc>
                <a:spcPct val="90000"/>
              </a:lnSpc>
              <a:spcBef>
                <a:spcPts val="1000"/>
              </a:spcBef>
              <a:spcAft>
                <a:spcPts val="0"/>
              </a:spcAft>
              <a:buClr>
                <a:schemeClr val="dk1"/>
              </a:buClr>
              <a:buSzPts val="2800"/>
              <a:buChar char="•"/>
            </a:pPr>
            <a:r>
              <a:rPr lang="en-US"/>
              <a:t>We used Stratify with train test split function</a:t>
            </a:r>
            <a:endParaRPr/>
          </a:p>
          <a:p>
            <a:pPr indent="-228600" lvl="0" marL="228600" rtl="0" algn="l">
              <a:lnSpc>
                <a:spcPct val="90000"/>
              </a:lnSpc>
              <a:spcBef>
                <a:spcPts val="1000"/>
              </a:spcBef>
              <a:spcAft>
                <a:spcPts val="0"/>
              </a:spcAft>
              <a:buClr>
                <a:schemeClr val="dk1"/>
              </a:buClr>
              <a:buSzPts val="2800"/>
              <a:buChar char="•"/>
            </a:pPr>
            <a:r>
              <a:rPr lang="en-US"/>
              <a:t>The SVM and Bagging give us the highest score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Confusion Matrix</a:t>
            </a:r>
            <a:endParaRPr/>
          </a:p>
        </p:txBody>
      </p:sp>
      <p:pic>
        <p:nvPicPr>
          <p:cNvPr descr="Chart, bar chart&#10;&#10;Description automatically generated" id="632" name="Google Shape;632;p38"/>
          <p:cNvPicPr preferRelativeResize="0"/>
          <p:nvPr>
            <p:ph idx="1" type="body"/>
          </p:nvPr>
        </p:nvPicPr>
        <p:blipFill rotWithShape="1">
          <a:blip r:embed="rId3">
            <a:alphaModFix/>
          </a:blip>
          <a:srcRect b="0" l="0" r="0" t="0"/>
          <a:stretch/>
        </p:blipFill>
        <p:spPr>
          <a:xfrm>
            <a:off x="438150" y="1553369"/>
            <a:ext cx="3448200" cy="3105300"/>
          </a:xfrm>
          <a:prstGeom prst="rect">
            <a:avLst/>
          </a:prstGeom>
          <a:noFill/>
          <a:ln>
            <a:noFill/>
          </a:ln>
        </p:spPr>
      </p:pic>
      <p:sp>
        <p:nvSpPr>
          <p:cNvPr id="633" name="Google Shape;633;p38"/>
          <p:cNvSpPr txBox="1"/>
          <p:nvPr/>
        </p:nvSpPr>
        <p:spPr>
          <a:xfrm>
            <a:off x="1533525" y="4906724"/>
            <a:ext cx="92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Bagging</a:t>
            </a:r>
            <a:endParaRPr/>
          </a:p>
        </p:txBody>
      </p:sp>
      <p:pic>
        <p:nvPicPr>
          <p:cNvPr descr="Chart&#10;&#10;Description automatically generated" id="634" name="Google Shape;634;p38"/>
          <p:cNvPicPr preferRelativeResize="0"/>
          <p:nvPr/>
        </p:nvPicPr>
        <p:blipFill rotWithShape="1">
          <a:blip r:embed="rId4">
            <a:alphaModFix/>
          </a:blip>
          <a:srcRect b="0" l="0" r="0" t="0"/>
          <a:stretch/>
        </p:blipFill>
        <p:spPr>
          <a:xfrm>
            <a:off x="4238625" y="1553369"/>
            <a:ext cx="3714750" cy="3038475"/>
          </a:xfrm>
          <a:prstGeom prst="rect">
            <a:avLst/>
          </a:prstGeom>
          <a:noFill/>
          <a:ln>
            <a:noFill/>
          </a:ln>
        </p:spPr>
      </p:pic>
      <p:sp>
        <p:nvSpPr>
          <p:cNvPr id="635" name="Google Shape;635;p38"/>
          <p:cNvSpPr txBox="1"/>
          <p:nvPr/>
        </p:nvSpPr>
        <p:spPr>
          <a:xfrm>
            <a:off x="5705475" y="5162550"/>
            <a:ext cx="1604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Random Forest</a:t>
            </a:r>
            <a:endParaRPr/>
          </a:p>
        </p:txBody>
      </p:sp>
      <p:pic>
        <p:nvPicPr>
          <p:cNvPr descr="A picture containing chart&#10;&#10;Description automatically generated" id="636" name="Google Shape;636;p38"/>
          <p:cNvPicPr preferRelativeResize="0"/>
          <p:nvPr/>
        </p:nvPicPr>
        <p:blipFill rotWithShape="1">
          <a:blip r:embed="rId5">
            <a:alphaModFix/>
          </a:blip>
          <a:srcRect b="0" l="0" r="0" t="0"/>
          <a:stretch/>
        </p:blipFill>
        <p:spPr>
          <a:xfrm>
            <a:off x="8328872" y="1439069"/>
            <a:ext cx="3762375" cy="3152775"/>
          </a:xfrm>
          <a:prstGeom prst="rect">
            <a:avLst/>
          </a:prstGeom>
          <a:noFill/>
          <a:ln>
            <a:noFill/>
          </a:ln>
        </p:spPr>
      </p:pic>
      <p:sp>
        <p:nvSpPr>
          <p:cNvPr id="637" name="Google Shape;637;p38"/>
          <p:cNvSpPr txBox="1"/>
          <p:nvPr/>
        </p:nvSpPr>
        <p:spPr>
          <a:xfrm>
            <a:off x="8963025" y="5276056"/>
            <a:ext cx="617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SVM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71000">
              <a:schemeClr val="accent3"/>
            </a:gs>
            <a:gs pos="100000">
              <a:schemeClr val="accent3"/>
            </a:gs>
          </a:gsLst>
          <a:lin ang="2700006" scaled="0"/>
        </a:gradFill>
      </p:bgPr>
    </p:bg>
    <p:spTree>
      <p:nvGrpSpPr>
        <p:cNvPr id="642" name="Shape 642"/>
        <p:cNvGrpSpPr/>
        <p:nvPr/>
      </p:nvGrpSpPr>
      <p:grpSpPr>
        <a:xfrm>
          <a:off x="0" y="0"/>
          <a:ext cx="0" cy="0"/>
          <a:chOff x="0" y="0"/>
          <a:chExt cx="0" cy="0"/>
        </a:xfrm>
      </p:grpSpPr>
      <p:pic>
        <p:nvPicPr>
          <p:cNvPr descr="light spots" id="643" name="Google Shape;643;p39"/>
          <p:cNvPicPr preferRelativeResize="0"/>
          <p:nvPr/>
        </p:nvPicPr>
        <p:blipFill rotWithShape="1">
          <a:blip r:embed="rId3">
            <a:alphaModFix amt="40000"/>
          </a:blip>
          <a:srcRect b="0" l="0" r="0" t="0"/>
          <a:stretch/>
        </p:blipFill>
        <p:spPr>
          <a:xfrm>
            <a:off x="0" y="5"/>
            <a:ext cx="12192000" cy="6857990"/>
          </a:xfrm>
          <a:prstGeom prst="rect">
            <a:avLst/>
          </a:prstGeom>
          <a:noFill/>
          <a:ln>
            <a:noFill/>
          </a:ln>
        </p:spPr>
      </p:pic>
      <p:sp>
        <p:nvSpPr>
          <p:cNvPr id="644" name="Google Shape;644;p39"/>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Thank you</a:t>
            </a:r>
            <a:endParaRPr/>
          </a:p>
        </p:txBody>
      </p:sp>
      <p:sp>
        <p:nvSpPr>
          <p:cNvPr id="645" name="Google Shape;645;p3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18"/>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6" name="Google Shape;396;p18"/>
          <p:cNvSpPr txBox="1"/>
          <p:nvPr>
            <p:ph type="title"/>
          </p:nvPr>
        </p:nvSpPr>
        <p:spPr>
          <a:xfrm>
            <a:off x="640080" y="325369"/>
            <a:ext cx="4368600" cy="1956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Agenda</a:t>
            </a:r>
            <a:endParaRPr/>
          </a:p>
        </p:txBody>
      </p:sp>
      <p:sp>
        <p:nvSpPr>
          <p:cNvPr id="397" name="Google Shape;397;p18"/>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8" name="Google Shape;398;p18"/>
          <p:cNvSpPr txBox="1"/>
          <p:nvPr>
            <p:ph idx="1" type="body"/>
          </p:nvPr>
        </p:nvSpPr>
        <p:spPr>
          <a:xfrm>
            <a:off x="640080" y="2872899"/>
            <a:ext cx="4243500" cy="3320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Data Description</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Pre-Processing</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Data Analysis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Feature Scaling</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Classifications Techniques</a:t>
            </a:r>
            <a:endParaRPr/>
          </a:p>
          <a:p>
            <a:pPr indent="0" lvl="0" marL="0" rtl="0" algn="l">
              <a:lnSpc>
                <a:spcPct val="90000"/>
              </a:lnSpc>
              <a:spcBef>
                <a:spcPts val="1000"/>
              </a:spcBef>
              <a:spcAft>
                <a:spcPts val="0"/>
              </a:spcAft>
              <a:buClr>
                <a:schemeClr val="dk1"/>
              </a:buClr>
              <a:buSzPts val="2200"/>
              <a:buNone/>
            </a:pPr>
            <a:r>
              <a:t/>
            </a:r>
            <a:endParaRPr sz="2200"/>
          </a:p>
        </p:txBody>
      </p:sp>
      <p:pic>
        <p:nvPicPr>
          <p:cNvPr descr="light spots" id="399" name="Google Shape;399;p18"/>
          <p:cNvPicPr preferRelativeResize="0"/>
          <p:nvPr/>
        </p:nvPicPr>
        <p:blipFill rotWithShape="1">
          <a:blip r:embed="rId3">
            <a:alphaModFix/>
          </a:blip>
          <a:srcRect b="0" l="17242" r="26337" t="0"/>
          <a:stretch/>
        </p:blipFill>
        <p:spPr>
          <a:xfrm>
            <a:off x="5311702" y="10"/>
            <a:ext cx="6878775" cy="685800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6" name="Google Shape;406;p19"/>
          <p:cNvSpPr/>
          <p:nvPr/>
        </p:nvSpPr>
        <p:spPr>
          <a:xfrm flipH="1" rot="-2700000">
            <a:off x="-376753" y="-253423"/>
            <a:ext cx="1828654" cy="1377755"/>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7" name="Google Shape;407;p19"/>
          <p:cNvSpPr/>
          <p:nvPr/>
        </p:nvSpPr>
        <p:spPr>
          <a:xfrm flipH="1" rot="-2700000">
            <a:off x="891672" y="422133"/>
            <a:ext cx="645306" cy="645306"/>
          </a:xfrm>
          <a:prstGeom prst="rect">
            <a:avLst/>
          </a:prstGeom>
          <a:solidFill>
            <a:schemeClr val="accen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8" name="Google Shape;408;p19"/>
          <p:cNvSpPr/>
          <p:nvPr/>
        </p:nvSpPr>
        <p:spPr>
          <a:xfrm flipH="1" rot="-2700000">
            <a:off x="10043564" y="655106"/>
            <a:ext cx="687308" cy="687308"/>
          </a:xfrm>
          <a:prstGeom prst="rect">
            <a:avLst/>
          </a:prstGeom>
          <a:solidFill>
            <a:schemeClr val="accent4">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9" name="Google Shape;409;p19"/>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0" name="Google Shape;410;p19"/>
          <p:cNvSpPr/>
          <p:nvPr/>
        </p:nvSpPr>
        <p:spPr>
          <a:xfrm flipH="1">
            <a:off x="7976257" y="6115501"/>
            <a:ext cx="1494600" cy="742500"/>
          </a:xfrm>
          <a:prstGeom prst="triangle">
            <a:avLst>
              <a:gd fmla="val 50000" name="adj"/>
            </a:avLst>
          </a:prstGeom>
          <a:solidFill>
            <a:schemeClr val="accen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1" name="Google Shape;411;p19"/>
          <p:cNvSpPr/>
          <p:nvPr/>
        </p:nvSpPr>
        <p:spPr>
          <a:xfrm flipH="1">
            <a:off x="7604183" y="6453143"/>
            <a:ext cx="814800" cy="405000"/>
          </a:xfrm>
          <a:prstGeom prst="triangle">
            <a:avLst>
              <a:gd fmla="val 50000" name="adj"/>
            </a:avLst>
          </a:prstGeom>
          <a:solidFill>
            <a:schemeClr val="accen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2" name="Google Shape;412;p19"/>
          <p:cNvSpPr txBox="1"/>
          <p:nvPr>
            <p:ph type="title"/>
          </p:nvPr>
        </p:nvSpPr>
        <p:spPr>
          <a:xfrm>
            <a:off x="1794897" y="624110"/>
            <a:ext cx="9713100" cy="1281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Data Description</a:t>
            </a:r>
            <a:endParaRPr/>
          </a:p>
        </p:txBody>
      </p:sp>
      <p:grpSp>
        <p:nvGrpSpPr>
          <p:cNvPr id="413" name="Google Shape;413;p19"/>
          <p:cNvGrpSpPr/>
          <p:nvPr/>
        </p:nvGrpSpPr>
        <p:grpSpPr>
          <a:xfrm>
            <a:off x="1794897" y="2224767"/>
            <a:ext cx="8987400" cy="3650320"/>
            <a:chOff x="0" y="1784"/>
            <a:chExt cx="8987400" cy="3650320"/>
          </a:xfrm>
        </p:grpSpPr>
        <p:cxnSp>
          <p:nvCxnSpPr>
            <p:cNvPr id="414" name="Google Shape;414;p19"/>
            <p:cNvCxnSpPr/>
            <p:nvPr/>
          </p:nvCxnSpPr>
          <p:spPr>
            <a:xfrm>
              <a:off x="0" y="1784"/>
              <a:ext cx="89874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415" name="Google Shape;415;p19"/>
            <p:cNvSpPr/>
            <p:nvPr/>
          </p:nvSpPr>
          <p:spPr>
            <a:xfrm>
              <a:off x="0" y="1784"/>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txBox="1"/>
            <p:nvPr/>
          </p:nvSpPr>
          <p:spPr>
            <a:xfrm>
              <a:off x="0" y="1784"/>
              <a:ext cx="8987400" cy="331800"/>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 </a:t>
              </a:r>
              <a:r>
                <a:rPr b="0" i="0" lang="en-US" sz="2000" u="none" cap="none" strike="noStrike">
                  <a:solidFill>
                    <a:srgbClr val="2F5496"/>
                  </a:solidFill>
                  <a:latin typeface="Times New Roman"/>
                  <a:ea typeface="Times New Roman"/>
                  <a:cs typeface="Times New Roman"/>
                  <a:sym typeface="Times New Roman"/>
                </a:rPr>
                <a:t>ID: </a:t>
              </a:r>
              <a:r>
                <a:rPr b="0" i="0" lang="en-US" sz="1800" u="none" cap="none" strike="noStrike">
                  <a:solidFill>
                    <a:schemeClr val="dk1"/>
                  </a:solidFill>
                  <a:latin typeface="Times New Roman"/>
                  <a:ea typeface="Times New Roman"/>
                  <a:cs typeface="Times New Roman"/>
                  <a:sym typeface="Times New Roman"/>
                </a:rPr>
                <a:t>Unique ID</a:t>
              </a:r>
              <a:endParaRPr b="0" i="0" sz="1500" u="none" cap="none" strike="noStrike">
                <a:solidFill>
                  <a:schemeClr val="dk1"/>
                </a:solidFill>
                <a:latin typeface="Times New Roman"/>
                <a:ea typeface="Times New Roman"/>
                <a:cs typeface="Times New Roman"/>
                <a:sym typeface="Times New Roman"/>
              </a:endParaRPr>
            </a:p>
          </p:txBody>
        </p:sp>
        <p:cxnSp>
          <p:nvCxnSpPr>
            <p:cNvPr id="417" name="Google Shape;417;p19"/>
            <p:cNvCxnSpPr/>
            <p:nvPr/>
          </p:nvCxnSpPr>
          <p:spPr>
            <a:xfrm>
              <a:off x="0" y="333636"/>
              <a:ext cx="8987400" cy="0"/>
            </a:xfrm>
            <a:prstGeom prst="straightConnector1">
              <a:avLst/>
            </a:prstGeom>
            <a:solidFill>
              <a:srgbClr val="E3793D"/>
            </a:solidFill>
            <a:ln cap="flat" cmpd="sng" w="12700">
              <a:solidFill>
                <a:srgbClr val="E3793D"/>
              </a:solidFill>
              <a:prstDash val="solid"/>
              <a:miter lim="800000"/>
              <a:headEnd len="sm" w="sm" type="none"/>
              <a:tailEnd len="sm" w="sm" type="none"/>
            </a:ln>
          </p:spPr>
        </p:cxnSp>
        <p:sp>
          <p:nvSpPr>
            <p:cNvPr id="418" name="Google Shape;418;p19"/>
            <p:cNvSpPr/>
            <p:nvPr/>
          </p:nvSpPr>
          <p:spPr>
            <a:xfrm>
              <a:off x="0" y="333636"/>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txBox="1"/>
            <p:nvPr/>
          </p:nvSpPr>
          <p:spPr>
            <a:xfrm>
              <a:off x="0" y="333636"/>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Gender: </a:t>
              </a:r>
              <a:r>
                <a:rPr b="0" i="0" lang="en-US" sz="1800" u="none" cap="none" strike="noStrike">
                  <a:solidFill>
                    <a:schemeClr val="dk1"/>
                  </a:solidFill>
                  <a:latin typeface="Times New Roman"/>
                  <a:ea typeface="Times New Roman"/>
                  <a:cs typeface="Times New Roman"/>
                  <a:sym typeface="Times New Roman"/>
                </a:rPr>
                <a:t>Gender of the customer</a:t>
              </a:r>
              <a:endParaRPr b="0" i="0" sz="1800" u="none" cap="none" strike="noStrike">
                <a:solidFill>
                  <a:schemeClr val="dk1"/>
                </a:solidFill>
                <a:latin typeface="Times New Roman"/>
                <a:ea typeface="Times New Roman"/>
                <a:cs typeface="Times New Roman"/>
                <a:sym typeface="Times New Roman"/>
              </a:endParaRPr>
            </a:p>
          </p:txBody>
        </p:sp>
        <p:cxnSp>
          <p:nvCxnSpPr>
            <p:cNvPr id="420" name="Google Shape;420;p19"/>
            <p:cNvCxnSpPr/>
            <p:nvPr/>
          </p:nvCxnSpPr>
          <p:spPr>
            <a:xfrm>
              <a:off x="0" y="665488"/>
              <a:ext cx="8987400" cy="0"/>
            </a:xfrm>
            <a:prstGeom prst="straightConnector1">
              <a:avLst/>
            </a:prstGeom>
            <a:solidFill>
              <a:srgbClr val="DB784A"/>
            </a:solidFill>
            <a:ln cap="flat" cmpd="sng" w="12700">
              <a:solidFill>
                <a:srgbClr val="DB784A"/>
              </a:solidFill>
              <a:prstDash val="solid"/>
              <a:miter lim="800000"/>
              <a:headEnd len="sm" w="sm" type="none"/>
              <a:tailEnd len="sm" w="sm" type="none"/>
            </a:ln>
          </p:spPr>
        </p:cxnSp>
        <p:sp>
          <p:nvSpPr>
            <p:cNvPr id="421" name="Google Shape;421;p19"/>
            <p:cNvSpPr/>
            <p:nvPr/>
          </p:nvSpPr>
          <p:spPr>
            <a:xfrm>
              <a:off x="0" y="665488"/>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txBox="1"/>
            <p:nvPr/>
          </p:nvSpPr>
          <p:spPr>
            <a:xfrm>
              <a:off x="0" y="665488"/>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Ever_Married: </a:t>
              </a:r>
              <a:r>
                <a:rPr b="0" i="0" lang="en-US" sz="1800" u="none" cap="none" strike="noStrike">
                  <a:solidFill>
                    <a:schemeClr val="dk1"/>
                  </a:solidFill>
                  <a:latin typeface="Times New Roman"/>
                  <a:ea typeface="Times New Roman"/>
                  <a:cs typeface="Times New Roman"/>
                  <a:sym typeface="Times New Roman"/>
                </a:rPr>
                <a:t>Marital status of the customer</a:t>
              </a:r>
              <a:endParaRPr b="0" i="0" sz="1800" u="none" cap="none" strike="noStrike">
                <a:solidFill>
                  <a:schemeClr val="dk1"/>
                </a:solidFill>
                <a:latin typeface="Times New Roman"/>
                <a:ea typeface="Times New Roman"/>
                <a:cs typeface="Times New Roman"/>
                <a:sym typeface="Times New Roman"/>
              </a:endParaRPr>
            </a:p>
          </p:txBody>
        </p:sp>
        <p:cxnSp>
          <p:nvCxnSpPr>
            <p:cNvPr id="423" name="Google Shape;423;p19"/>
            <p:cNvCxnSpPr/>
            <p:nvPr/>
          </p:nvCxnSpPr>
          <p:spPr>
            <a:xfrm>
              <a:off x="0" y="997340"/>
              <a:ext cx="8987400" cy="0"/>
            </a:xfrm>
            <a:prstGeom prst="straightConnector1">
              <a:avLst/>
            </a:prstGeom>
            <a:solidFill>
              <a:srgbClr val="D27A57"/>
            </a:solidFill>
            <a:ln cap="flat" cmpd="sng" w="12700">
              <a:solidFill>
                <a:srgbClr val="D27A57"/>
              </a:solidFill>
              <a:prstDash val="solid"/>
              <a:miter lim="800000"/>
              <a:headEnd len="sm" w="sm" type="none"/>
              <a:tailEnd len="sm" w="sm" type="none"/>
            </a:ln>
          </p:spPr>
        </p:cxnSp>
        <p:sp>
          <p:nvSpPr>
            <p:cNvPr id="424" name="Google Shape;424;p19"/>
            <p:cNvSpPr/>
            <p:nvPr/>
          </p:nvSpPr>
          <p:spPr>
            <a:xfrm>
              <a:off x="0" y="997340"/>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txBox="1"/>
            <p:nvPr/>
          </p:nvSpPr>
          <p:spPr>
            <a:xfrm>
              <a:off x="0" y="997340"/>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Age: </a:t>
              </a:r>
              <a:r>
                <a:rPr b="0" i="0" lang="en-US" sz="1800" u="none" cap="none" strike="noStrike">
                  <a:solidFill>
                    <a:schemeClr val="dk1"/>
                  </a:solidFill>
                  <a:latin typeface="Calibri"/>
                  <a:ea typeface="Calibri"/>
                  <a:cs typeface="Calibri"/>
                  <a:sym typeface="Calibri"/>
                </a:rPr>
                <a:t>Age of the customer</a:t>
              </a:r>
              <a:endParaRPr b="0" i="0" sz="1500" u="none" cap="none" strike="noStrike">
                <a:solidFill>
                  <a:schemeClr val="dk1"/>
                </a:solidFill>
                <a:latin typeface="Calibri"/>
                <a:ea typeface="Calibri"/>
                <a:cs typeface="Calibri"/>
                <a:sym typeface="Calibri"/>
              </a:endParaRPr>
            </a:p>
          </p:txBody>
        </p:sp>
        <p:cxnSp>
          <p:nvCxnSpPr>
            <p:cNvPr id="426" name="Google Shape;426;p19"/>
            <p:cNvCxnSpPr/>
            <p:nvPr/>
          </p:nvCxnSpPr>
          <p:spPr>
            <a:xfrm>
              <a:off x="0" y="1329192"/>
              <a:ext cx="8987400" cy="0"/>
            </a:xfrm>
            <a:prstGeom prst="straightConnector1">
              <a:avLst/>
            </a:prstGeom>
            <a:solidFill>
              <a:srgbClr val="CB7C63"/>
            </a:solidFill>
            <a:ln cap="flat" cmpd="sng" w="12700">
              <a:solidFill>
                <a:srgbClr val="CB7C63"/>
              </a:solidFill>
              <a:prstDash val="solid"/>
              <a:miter lim="800000"/>
              <a:headEnd len="sm" w="sm" type="none"/>
              <a:tailEnd len="sm" w="sm" type="none"/>
            </a:ln>
          </p:spPr>
        </p:cxnSp>
        <p:sp>
          <p:nvSpPr>
            <p:cNvPr id="427" name="Google Shape;427;p19"/>
            <p:cNvSpPr/>
            <p:nvPr/>
          </p:nvSpPr>
          <p:spPr>
            <a:xfrm>
              <a:off x="0" y="1329192"/>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txBox="1"/>
            <p:nvPr/>
          </p:nvSpPr>
          <p:spPr>
            <a:xfrm>
              <a:off x="0" y="1329192"/>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Graduated: </a:t>
              </a:r>
              <a:r>
                <a:rPr b="0" i="0" lang="en-US" sz="1800" u="none" cap="none" strike="noStrike">
                  <a:solidFill>
                    <a:schemeClr val="dk1"/>
                  </a:solidFill>
                  <a:latin typeface="Times New Roman"/>
                  <a:ea typeface="Times New Roman"/>
                  <a:cs typeface="Times New Roman"/>
                  <a:sym typeface="Times New Roman"/>
                </a:rPr>
                <a:t>Is the customer a graduate?</a:t>
              </a:r>
              <a:endParaRPr b="0" i="0" sz="1800" u="none" cap="none" strike="noStrike">
                <a:solidFill>
                  <a:schemeClr val="dk1"/>
                </a:solidFill>
                <a:latin typeface="Times New Roman"/>
                <a:ea typeface="Times New Roman"/>
                <a:cs typeface="Times New Roman"/>
                <a:sym typeface="Times New Roman"/>
              </a:endParaRPr>
            </a:p>
          </p:txBody>
        </p:sp>
        <p:cxnSp>
          <p:nvCxnSpPr>
            <p:cNvPr id="429" name="Google Shape;429;p19"/>
            <p:cNvCxnSpPr/>
            <p:nvPr/>
          </p:nvCxnSpPr>
          <p:spPr>
            <a:xfrm>
              <a:off x="0" y="1661044"/>
              <a:ext cx="8987400"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430" name="Google Shape;430;p19"/>
            <p:cNvSpPr/>
            <p:nvPr/>
          </p:nvSpPr>
          <p:spPr>
            <a:xfrm>
              <a:off x="0" y="1661044"/>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txBox="1"/>
            <p:nvPr/>
          </p:nvSpPr>
          <p:spPr>
            <a:xfrm>
              <a:off x="0" y="1661044"/>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Profession: </a:t>
              </a:r>
              <a:r>
                <a:rPr b="0" i="0" lang="en-US" sz="1800" u="none" cap="none" strike="noStrike">
                  <a:solidFill>
                    <a:schemeClr val="dk1"/>
                  </a:solidFill>
                  <a:latin typeface="Times New Roman"/>
                  <a:ea typeface="Times New Roman"/>
                  <a:cs typeface="Times New Roman"/>
                  <a:sym typeface="Times New Roman"/>
                </a:rPr>
                <a:t>Profession of the customer</a:t>
              </a:r>
              <a:endParaRPr b="0" i="0" sz="1800" u="none" cap="none" strike="noStrike">
                <a:solidFill>
                  <a:schemeClr val="dk1"/>
                </a:solidFill>
                <a:latin typeface="Times New Roman"/>
                <a:ea typeface="Times New Roman"/>
                <a:cs typeface="Times New Roman"/>
                <a:sym typeface="Times New Roman"/>
              </a:endParaRPr>
            </a:p>
          </p:txBody>
        </p:sp>
        <p:cxnSp>
          <p:nvCxnSpPr>
            <p:cNvPr id="432" name="Google Shape;432;p19"/>
            <p:cNvCxnSpPr/>
            <p:nvPr/>
          </p:nvCxnSpPr>
          <p:spPr>
            <a:xfrm>
              <a:off x="0" y="1992896"/>
              <a:ext cx="8987400" cy="0"/>
            </a:xfrm>
            <a:prstGeom prst="straightConnector1">
              <a:avLst/>
            </a:prstGeom>
            <a:solidFill>
              <a:srgbClr val="BC857A"/>
            </a:solidFill>
            <a:ln cap="flat" cmpd="sng" w="12700">
              <a:solidFill>
                <a:srgbClr val="BC857A"/>
              </a:solidFill>
              <a:prstDash val="solid"/>
              <a:miter lim="800000"/>
              <a:headEnd len="sm" w="sm" type="none"/>
              <a:tailEnd len="sm" w="sm" type="none"/>
            </a:ln>
          </p:spPr>
        </p:cxnSp>
        <p:sp>
          <p:nvSpPr>
            <p:cNvPr id="433" name="Google Shape;433;p19"/>
            <p:cNvSpPr/>
            <p:nvPr/>
          </p:nvSpPr>
          <p:spPr>
            <a:xfrm>
              <a:off x="0" y="1992896"/>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txBox="1"/>
            <p:nvPr/>
          </p:nvSpPr>
          <p:spPr>
            <a:xfrm>
              <a:off x="0" y="1992896"/>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Work_Experience: </a:t>
              </a:r>
              <a:r>
                <a:rPr b="0" i="0" lang="en-US" sz="1800" u="none" cap="none" strike="noStrike">
                  <a:solidFill>
                    <a:schemeClr val="dk1"/>
                  </a:solidFill>
                  <a:latin typeface="Times New Roman"/>
                  <a:ea typeface="Times New Roman"/>
                  <a:cs typeface="Times New Roman"/>
                  <a:sym typeface="Times New Roman"/>
                </a:rPr>
                <a:t>Work Experience in years</a:t>
              </a:r>
              <a:endParaRPr b="0" i="0" sz="1800" u="none" cap="none" strike="noStrike">
                <a:solidFill>
                  <a:schemeClr val="dk1"/>
                </a:solidFill>
                <a:latin typeface="Times New Roman"/>
                <a:ea typeface="Times New Roman"/>
                <a:cs typeface="Times New Roman"/>
                <a:sym typeface="Times New Roman"/>
              </a:endParaRPr>
            </a:p>
          </p:txBody>
        </p:sp>
        <p:cxnSp>
          <p:nvCxnSpPr>
            <p:cNvPr id="435" name="Google Shape;435;p19"/>
            <p:cNvCxnSpPr/>
            <p:nvPr/>
          </p:nvCxnSpPr>
          <p:spPr>
            <a:xfrm>
              <a:off x="0" y="2324748"/>
              <a:ext cx="8987400" cy="0"/>
            </a:xfrm>
            <a:prstGeom prst="straightConnector1">
              <a:avLst/>
            </a:prstGeom>
            <a:solidFill>
              <a:srgbClr val="B68B85"/>
            </a:solidFill>
            <a:ln cap="flat" cmpd="sng" w="12700">
              <a:solidFill>
                <a:srgbClr val="B68B85"/>
              </a:solidFill>
              <a:prstDash val="solid"/>
              <a:miter lim="800000"/>
              <a:headEnd len="sm" w="sm" type="none"/>
              <a:tailEnd len="sm" w="sm" type="none"/>
            </a:ln>
          </p:spPr>
        </p:cxnSp>
        <p:sp>
          <p:nvSpPr>
            <p:cNvPr id="436" name="Google Shape;436;p19"/>
            <p:cNvSpPr/>
            <p:nvPr/>
          </p:nvSpPr>
          <p:spPr>
            <a:xfrm>
              <a:off x="0" y="2324748"/>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txBox="1"/>
            <p:nvPr/>
          </p:nvSpPr>
          <p:spPr>
            <a:xfrm>
              <a:off x="0" y="2324748"/>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Spending_Score :</a:t>
              </a:r>
              <a:r>
                <a:rPr b="0" i="0" lang="en-US" sz="1800" u="none" cap="none" strike="noStrike">
                  <a:solidFill>
                    <a:schemeClr val="dk1"/>
                  </a:solidFill>
                  <a:latin typeface="Times New Roman"/>
                  <a:ea typeface="Times New Roman"/>
                  <a:cs typeface="Times New Roman"/>
                  <a:sym typeface="Times New Roman"/>
                </a:rPr>
                <a:t>Spending score of the customer</a:t>
              </a:r>
              <a:endParaRPr b="0" i="0" sz="1800" u="none" cap="none" strike="noStrike">
                <a:solidFill>
                  <a:schemeClr val="dk1"/>
                </a:solidFill>
                <a:latin typeface="Times New Roman"/>
                <a:ea typeface="Times New Roman"/>
                <a:cs typeface="Times New Roman"/>
                <a:sym typeface="Times New Roman"/>
              </a:endParaRPr>
            </a:p>
          </p:txBody>
        </p:sp>
        <p:cxnSp>
          <p:nvCxnSpPr>
            <p:cNvPr id="438" name="Google Shape;438;p19"/>
            <p:cNvCxnSpPr/>
            <p:nvPr/>
          </p:nvCxnSpPr>
          <p:spPr>
            <a:xfrm>
              <a:off x="0" y="2656600"/>
              <a:ext cx="8987400" cy="0"/>
            </a:xfrm>
            <a:prstGeom prst="straightConnector1">
              <a:avLst/>
            </a:prstGeom>
            <a:solidFill>
              <a:srgbClr val="AF9390"/>
            </a:solidFill>
            <a:ln cap="flat" cmpd="sng" w="12700">
              <a:solidFill>
                <a:srgbClr val="AF9390"/>
              </a:solidFill>
              <a:prstDash val="solid"/>
              <a:miter lim="800000"/>
              <a:headEnd len="sm" w="sm" type="none"/>
              <a:tailEnd len="sm" w="sm" type="none"/>
            </a:ln>
          </p:spPr>
        </p:cxnSp>
        <p:sp>
          <p:nvSpPr>
            <p:cNvPr id="439" name="Google Shape;439;p19"/>
            <p:cNvSpPr/>
            <p:nvPr/>
          </p:nvSpPr>
          <p:spPr>
            <a:xfrm>
              <a:off x="0" y="2656600"/>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txBox="1"/>
            <p:nvPr/>
          </p:nvSpPr>
          <p:spPr>
            <a:xfrm>
              <a:off x="0" y="2656600"/>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Family_Size: </a:t>
              </a:r>
              <a:r>
                <a:rPr b="0" i="0" lang="en-US" sz="1800" u="none" cap="none" strike="noStrike">
                  <a:solidFill>
                    <a:schemeClr val="dk1"/>
                  </a:solidFill>
                  <a:latin typeface="Times New Roman"/>
                  <a:ea typeface="Times New Roman"/>
                  <a:cs typeface="Times New Roman"/>
                  <a:sym typeface="Times New Roman"/>
                </a:rPr>
                <a:t>Number of family members for the customer (including the customer)</a:t>
              </a:r>
              <a:endParaRPr b="0" i="0" sz="1800" u="none" cap="none" strike="noStrike">
                <a:solidFill>
                  <a:schemeClr val="dk1"/>
                </a:solidFill>
                <a:latin typeface="Times New Roman"/>
                <a:ea typeface="Times New Roman"/>
                <a:cs typeface="Times New Roman"/>
                <a:sym typeface="Times New Roman"/>
              </a:endParaRPr>
            </a:p>
          </p:txBody>
        </p:sp>
        <p:cxnSp>
          <p:nvCxnSpPr>
            <p:cNvPr id="441" name="Google Shape;441;p19"/>
            <p:cNvCxnSpPr/>
            <p:nvPr/>
          </p:nvCxnSpPr>
          <p:spPr>
            <a:xfrm>
              <a:off x="0" y="2988452"/>
              <a:ext cx="8987400" cy="0"/>
            </a:xfrm>
            <a:prstGeom prst="straightConnector1">
              <a:avLst/>
            </a:prstGeom>
            <a:solidFill>
              <a:srgbClr val="AA9B9A"/>
            </a:solidFill>
            <a:ln cap="flat" cmpd="sng" w="12700">
              <a:solidFill>
                <a:srgbClr val="AA9B9A"/>
              </a:solidFill>
              <a:prstDash val="solid"/>
              <a:miter lim="800000"/>
              <a:headEnd len="sm" w="sm" type="none"/>
              <a:tailEnd len="sm" w="sm" type="none"/>
            </a:ln>
          </p:spPr>
        </p:cxnSp>
        <p:sp>
          <p:nvSpPr>
            <p:cNvPr id="442" name="Google Shape;442;p19"/>
            <p:cNvSpPr/>
            <p:nvPr/>
          </p:nvSpPr>
          <p:spPr>
            <a:xfrm>
              <a:off x="0" y="2988452"/>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txBox="1"/>
            <p:nvPr/>
          </p:nvSpPr>
          <p:spPr>
            <a:xfrm>
              <a:off x="0" y="2988452"/>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Var_1: </a:t>
              </a:r>
              <a:r>
                <a:rPr b="0" i="0" lang="en-US" sz="1800" u="none" cap="none" strike="noStrike">
                  <a:solidFill>
                    <a:schemeClr val="dk1"/>
                  </a:solidFill>
                  <a:latin typeface="Times New Roman"/>
                  <a:ea typeface="Times New Roman"/>
                  <a:cs typeface="Times New Roman"/>
                  <a:sym typeface="Times New Roman"/>
                </a:rPr>
                <a:t>Anonymised Category for the customer</a:t>
              </a:r>
              <a:endParaRPr b="0" i="0" sz="1800" u="none" cap="none" strike="noStrike">
                <a:solidFill>
                  <a:schemeClr val="dk1"/>
                </a:solidFill>
                <a:latin typeface="Times New Roman"/>
                <a:ea typeface="Times New Roman"/>
                <a:cs typeface="Times New Roman"/>
                <a:sym typeface="Times New Roman"/>
              </a:endParaRPr>
            </a:p>
          </p:txBody>
        </p:sp>
        <p:cxnSp>
          <p:nvCxnSpPr>
            <p:cNvPr id="444" name="Google Shape;444;p19"/>
            <p:cNvCxnSpPr/>
            <p:nvPr/>
          </p:nvCxnSpPr>
          <p:spPr>
            <a:xfrm>
              <a:off x="0" y="3320304"/>
              <a:ext cx="8987400"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445" name="Google Shape;445;p19"/>
            <p:cNvSpPr/>
            <p:nvPr/>
          </p:nvSpPr>
          <p:spPr>
            <a:xfrm>
              <a:off x="0" y="3320304"/>
              <a:ext cx="8987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txBox="1"/>
            <p:nvPr/>
          </p:nvSpPr>
          <p:spPr>
            <a:xfrm>
              <a:off x="0" y="3320304"/>
              <a:ext cx="8987400" cy="3318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rgbClr val="2F5496"/>
                </a:buClr>
                <a:buSzPts val="2000"/>
                <a:buFont typeface="Times New Roman"/>
                <a:buNone/>
              </a:pPr>
              <a:r>
                <a:rPr b="0" i="0" lang="en-US" sz="2000" u="none" cap="none" strike="noStrike">
                  <a:solidFill>
                    <a:srgbClr val="2F5496"/>
                  </a:solidFill>
                  <a:latin typeface="Times New Roman"/>
                  <a:ea typeface="Times New Roman"/>
                  <a:cs typeface="Times New Roman"/>
                  <a:sym typeface="Times New Roman"/>
                </a:rPr>
                <a:t>Segmentation (target): </a:t>
              </a:r>
              <a:r>
                <a:rPr b="0" i="0" lang="en-US" sz="1800" u="none" cap="none" strike="noStrike">
                  <a:solidFill>
                    <a:schemeClr val="dk1"/>
                  </a:solidFill>
                  <a:latin typeface="Times New Roman"/>
                  <a:ea typeface="Times New Roman"/>
                  <a:cs typeface="Times New Roman"/>
                  <a:sym typeface="Times New Roman"/>
                </a:rPr>
                <a:t>Customer Segment of the customer</a:t>
              </a:r>
              <a:endParaRPr b="0" i="0" sz="18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p2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2" name="Google Shape;452;p20"/>
          <p:cNvSpPr txBox="1"/>
          <p:nvPr>
            <p:ph type="title"/>
          </p:nvPr>
        </p:nvSpPr>
        <p:spPr>
          <a:xfrm>
            <a:off x="838201" y="365125"/>
            <a:ext cx="5251200" cy="180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Pre-Processing</a:t>
            </a:r>
            <a:endParaRPr/>
          </a:p>
        </p:txBody>
      </p:sp>
      <p:sp>
        <p:nvSpPr>
          <p:cNvPr id="453" name="Google Shape;453;p20"/>
          <p:cNvSpPr txBox="1"/>
          <p:nvPr>
            <p:ph idx="1" type="body"/>
          </p:nvPr>
        </p:nvSpPr>
        <p:spPr>
          <a:xfrm>
            <a:off x="838200" y="2333297"/>
            <a:ext cx="4619700" cy="3843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Function (isnull) to check the null values.</a:t>
            </a:r>
            <a:endParaRPr/>
          </a:p>
          <a:p>
            <a:pPr indent="-228600" lvl="0" marL="228600" rtl="0" algn="l">
              <a:lnSpc>
                <a:spcPct val="9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Fill the missing values.</a:t>
            </a:r>
            <a:endParaRPr/>
          </a:p>
          <a:p>
            <a:pPr indent="-228600" lvl="0" marL="228600" rtl="0" algn="l">
              <a:lnSpc>
                <a:spcPct val="9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Label encoder for categorical data. </a:t>
            </a:r>
            <a:endParaRPr/>
          </a:p>
          <a:p>
            <a:pPr indent="-228600" lvl="0" marL="228600" rtl="0" algn="l">
              <a:lnSpc>
                <a:spcPct val="9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Check normal distribution for the features by Dist Plot.</a:t>
            </a:r>
            <a:endParaRPr/>
          </a:p>
          <a:p>
            <a:pPr indent="-228600" lvl="0" marL="228600" rtl="0" algn="l">
              <a:lnSpc>
                <a:spcPct val="9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We found that the feature (Age) is normal distribution so we applied standard scaler, features (Profession, Work Experience, Spending score, Var1, Family size) doesn’t follow the gaussian distribution so we applied MinMax scaler.</a:t>
            </a:r>
            <a:endParaRPr/>
          </a:p>
          <a:p>
            <a:pPr indent="-101600" lvl="0" marL="228600" rtl="0" algn="l">
              <a:lnSpc>
                <a:spcPct val="90000"/>
              </a:lnSpc>
              <a:spcBef>
                <a:spcPts val="1800"/>
              </a:spcBef>
              <a:spcAft>
                <a:spcPts val="0"/>
              </a:spcAft>
              <a:buClr>
                <a:schemeClr val="dk1"/>
              </a:buClr>
              <a:buSzPts val="2000"/>
              <a:buNone/>
            </a:pPr>
            <a:r>
              <a:t/>
            </a:r>
            <a:endParaRPr sz="2000"/>
          </a:p>
        </p:txBody>
      </p:sp>
      <p:pic>
        <p:nvPicPr>
          <p:cNvPr descr="Graph" id="454" name="Google Shape;454;p20"/>
          <p:cNvPicPr preferRelativeResize="0"/>
          <p:nvPr/>
        </p:nvPicPr>
        <p:blipFill rotWithShape="1">
          <a:blip r:embed="rId3">
            <a:alphaModFix/>
          </a:blip>
          <a:srcRect b="0" l="15264" r="30393" t="0"/>
          <a:stretch/>
        </p:blipFill>
        <p:spPr>
          <a:xfrm>
            <a:off x="6229215" y="1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0" name="Google Shape;460;p21"/>
          <p:cNvSpPr txBox="1"/>
          <p:nvPr>
            <p:ph type="title"/>
          </p:nvPr>
        </p:nvSpPr>
        <p:spPr>
          <a:xfrm>
            <a:off x="630936" y="640080"/>
            <a:ext cx="4818900" cy="1481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US" sz="5000">
                <a:solidFill>
                  <a:schemeClr val="dk1"/>
                </a:solidFill>
                <a:latin typeface="Calibri"/>
                <a:ea typeface="Calibri"/>
                <a:cs typeface="Calibri"/>
                <a:sym typeface="Calibri"/>
              </a:rPr>
              <a:t>Check Null Values</a:t>
            </a:r>
            <a:endParaRPr/>
          </a:p>
        </p:txBody>
      </p:sp>
      <p:sp>
        <p:nvSpPr>
          <p:cNvPr id="461" name="Google Shape;461;p21"/>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2" name="Google Shape;462;p21"/>
          <p:cNvSpPr txBox="1"/>
          <p:nvPr/>
        </p:nvSpPr>
        <p:spPr>
          <a:xfrm>
            <a:off x="630936" y="2660904"/>
            <a:ext cx="4818900" cy="3547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There is Null values in:</a:t>
            </a:r>
            <a:endParaRPr/>
          </a:p>
          <a:p>
            <a:pPr indent="-228600" lvl="0" marL="28575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Ever_Married</a:t>
            </a:r>
            <a:endParaRPr b="0" i="0" sz="2200" u="none" cap="none" strike="noStrike">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Graduated</a:t>
            </a:r>
            <a:endParaRPr/>
          </a:p>
          <a:p>
            <a:pPr indent="-228600" lvl="0" marL="28575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Profession</a:t>
            </a:r>
            <a:endParaRPr/>
          </a:p>
          <a:p>
            <a:pPr indent="-228600" lvl="0" marL="28575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Work_Experience</a:t>
            </a:r>
            <a:endParaRPr b="0" i="0" sz="2200" u="none" cap="none" strike="noStrike">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Family_size</a:t>
            </a:r>
            <a:endParaRPr b="0" i="0" sz="2200" u="none" cap="none" strike="noStrike">
              <a:solidFill>
                <a:schemeClr val="dk1"/>
              </a:solidFill>
              <a:latin typeface="Calibri"/>
              <a:ea typeface="Calibri"/>
              <a:cs typeface="Calibri"/>
              <a:sym typeface="Calibri"/>
            </a:endParaRPr>
          </a:p>
          <a:p>
            <a:pPr indent="-228600" lvl="0" marL="285750" marR="0" rtl="0" algn="l">
              <a:lnSpc>
                <a:spcPct val="9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Var_1</a:t>
            </a:r>
            <a:endParaRPr/>
          </a:p>
        </p:txBody>
      </p:sp>
      <p:pic>
        <p:nvPicPr>
          <p:cNvPr descr="A screenshot of a computer&#10;&#10;Description automatically generated with low confidence" id="463" name="Google Shape;463;p21"/>
          <p:cNvPicPr preferRelativeResize="0"/>
          <p:nvPr>
            <p:ph idx="1" type="body"/>
          </p:nvPr>
        </p:nvPicPr>
        <p:blipFill rotWithShape="1">
          <a:blip r:embed="rId3">
            <a:alphaModFix/>
          </a:blip>
          <a:srcRect b="0" l="0" r="0" t="0"/>
          <a:stretch/>
        </p:blipFill>
        <p:spPr>
          <a:xfrm>
            <a:off x="6099048" y="968725"/>
            <a:ext cx="5459100" cy="492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p2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9" name="Google Shape;469;p22"/>
          <p:cNvSpPr txBox="1"/>
          <p:nvPr>
            <p:ph type="title"/>
          </p:nvPr>
        </p:nvSpPr>
        <p:spPr>
          <a:xfrm>
            <a:off x="5297762" y="640080"/>
            <a:ext cx="6251100" cy="3566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Data Analysis</a:t>
            </a:r>
            <a:endParaRPr/>
          </a:p>
        </p:txBody>
      </p:sp>
      <p:pic>
        <p:nvPicPr>
          <p:cNvPr descr="Graph on document with pen" id="470" name="Google Shape;470;p22"/>
          <p:cNvPicPr preferRelativeResize="0"/>
          <p:nvPr/>
        </p:nvPicPr>
        <p:blipFill rotWithShape="1">
          <a:blip r:embed="rId3">
            <a:alphaModFix/>
          </a:blip>
          <a:srcRect b="0" l="34197" r="20471" t="0"/>
          <a:stretch/>
        </p:blipFill>
        <p:spPr>
          <a:xfrm>
            <a:off x="1" y="10"/>
            <a:ext cx="4657344" cy="685800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471" name="Google Shape;471;p22"/>
          <p:cNvSpPr/>
          <p:nvPr/>
        </p:nvSpPr>
        <p:spPr>
          <a:xfrm>
            <a:off x="5412862" y="4409267"/>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descr="Chart, bar chart&#10;&#10;Description automatically generated" id="476" name="Google Shape;476;p23"/>
          <p:cNvPicPr preferRelativeResize="0"/>
          <p:nvPr>
            <p:ph idx="1" type="body"/>
          </p:nvPr>
        </p:nvPicPr>
        <p:blipFill rotWithShape="1">
          <a:blip r:embed="rId3">
            <a:alphaModFix/>
          </a:blip>
          <a:srcRect b="0" l="0" r="0" t="0"/>
          <a:stretch/>
        </p:blipFill>
        <p:spPr>
          <a:xfrm>
            <a:off x="-183384" y="226422"/>
            <a:ext cx="6365400" cy="3924600"/>
          </a:xfrm>
          <a:prstGeom prst="rect">
            <a:avLst/>
          </a:prstGeom>
          <a:noFill/>
          <a:ln>
            <a:noFill/>
          </a:ln>
        </p:spPr>
      </p:pic>
      <p:pic>
        <p:nvPicPr>
          <p:cNvPr descr="Chart, bar chart&#10;&#10;Description automatically generated" id="477" name="Google Shape;477;p23"/>
          <p:cNvPicPr preferRelativeResize="0"/>
          <p:nvPr/>
        </p:nvPicPr>
        <p:blipFill rotWithShape="1">
          <a:blip r:embed="rId4">
            <a:alphaModFix/>
          </a:blip>
          <a:srcRect b="0" l="0" r="0" t="0"/>
          <a:stretch/>
        </p:blipFill>
        <p:spPr>
          <a:xfrm>
            <a:off x="6013175" y="2933365"/>
            <a:ext cx="5903844" cy="39246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descr="Chart, bar chart&#10;&#10;Description automatically generated" id="482" name="Google Shape;482;p24"/>
          <p:cNvPicPr preferRelativeResize="0"/>
          <p:nvPr/>
        </p:nvPicPr>
        <p:blipFill rotWithShape="1">
          <a:blip r:embed="rId3">
            <a:alphaModFix/>
          </a:blip>
          <a:srcRect b="0" l="0" r="0" t="0"/>
          <a:stretch/>
        </p:blipFill>
        <p:spPr>
          <a:xfrm>
            <a:off x="6198124" y="3201812"/>
            <a:ext cx="6017653" cy="3656188"/>
          </a:xfrm>
          <a:prstGeom prst="rect">
            <a:avLst/>
          </a:prstGeom>
          <a:noFill/>
          <a:ln>
            <a:noFill/>
          </a:ln>
        </p:spPr>
      </p:pic>
      <p:pic>
        <p:nvPicPr>
          <p:cNvPr descr="Chart, bar chart&#10;&#10;Description automatically generated" id="483" name="Google Shape;483;p24"/>
          <p:cNvPicPr preferRelativeResize="0"/>
          <p:nvPr/>
        </p:nvPicPr>
        <p:blipFill rotWithShape="1">
          <a:blip r:embed="rId4">
            <a:alphaModFix/>
          </a:blip>
          <a:srcRect b="0" l="0" r="0" t="0"/>
          <a:stretch/>
        </p:blipFill>
        <p:spPr>
          <a:xfrm>
            <a:off x="-83993" y="266179"/>
            <a:ext cx="6017653" cy="38784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