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4" r:id="rId4"/>
    <p:sldId id="272" r:id="rId5"/>
    <p:sldId id="274" r:id="rId6"/>
    <p:sldId id="260" r:id="rId7"/>
    <p:sldId id="271" r:id="rId8"/>
    <p:sldId id="263" r:id="rId9"/>
    <p:sldId id="273" r:id="rId10"/>
    <p:sldId id="268" r:id="rId11"/>
    <p:sldId id="267" r:id="rId12"/>
    <p:sldId id="261" r:id="rId13"/>
    <p:sldId id="262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35"/>
  </p:normalViewPr>
  <p:slideViewPr>
    <p:cSldViewPr snapToGrid="0">
      <p:cViewPr>
        <p:scale>
          <a:sx n="50" d="100"/>
          <a:sy n="50" d="100"/>
        </p:scale>
        <p:origin x="130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85406-E7D1-42CE-B68E-E5BCEFE1122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5D7064-5458-4B8E-82A9-B415EE588B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Targeted Training for High-Risk Drivers</a:t>
          </a:r>
          <a:endParaRPr lang="en-US"/>
        </a:p>
      </dgm:t>
    </dgm:pt>
    <dgm:pt modelId="{CB3117D1-0C4E-4DE7-9299-4AF4D105816A}" type="parTrans" cxnId="{C43EB0ED-8E44-4480-AA2B-34B6930CAB12}">
      <dgm:prSet/>
      <dgm:spPr/>
      <dgm:t>
        <a:bodyPr/>
        <a:lstStyle/>
        <a:p>
          <a:endParaRPr lang="en-US"/>
        </a:p>
      </dgm:t>
    </dgm:pt>
    <dgm:pt modelId="{2BBFB7E8-CEFA-4756-9D18-F704C994F73A}" type="sibTrans" cxnId="{C43EB0ED-8E44-4480-AA2B-34B6930CAB12}">
      <dgm:prSet/>
      <dgm:spPr/>
      <dgm:t>
        <a:bodyPr/>
        <a:lstStyle/>
        <a:p>
          <a:endParaRPr lang="en-US"/>
        </a:p>
      </dgm:t>
    </dgm:pt>
    <dgm:pt modelId="{4F47155C-B22C-4465-A513-810D1505EB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Focus on defensive driving techniques and safety regulation awareness.</a:t>
          </a:r>
          <a:endParaRPr lang="en-US" sz="1200" dirty="0"/>
        </a:p>
      </dgm:t>
    </dgm:pt>
    <dgm:pt modelId="{B7D83677-D34F-46AE-AFAA-AE81B28AF60E}" type="parTrans" cxnId="{74F05F21-163F-4000-BE08-F1BE7C006D07}">
      <dgm:prSet/>
      <dgm:spPr/>
      <dgm:t>
        <a:bodyPr/>
        <a:lstStyle/>
        <a:p>
          <a:endParaRPr lang="en-US"/>
        </a:p>
      </dgm:t>
    </dgm:pt>
    <dgm:pt modelId="{74CC3F50-7793-4324-AF4E-DB8C23B59B8C}" type="sibTrans" cxnId="{74F05F21-163F-4000-BE08-F1BE7C006D07}">
      <dgm:prSet/>
      <dgm:spPr/>
      <dgm:t>
        <a:bodyPr/>
        <a:lstStyle/>
        <a:p>
          <a:endParaRPr lang="en-US"/>
        </a:p>
      </dgm:t>
    </dgm:pt>
    <dgm:pt modelId="{143B725A-11EB-4BD9-8E98-25D53A93B7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Emphasize the importance of maintaining safe distances.</a:t>
          </a:r>
          <a:endParaRPr lang="en-US" sz="1200" dirty="0"/>
        </a:p>
      </dgm:t>
    </dgm:pt>
    <dgm:pt modelId="{1ECC750D-6A55-45C3-A1E6-399771AFDB08}" type="parTrans" cxnId="{D964F769-20A0-4C49-88A9-60E9540B0255}">
      <dgm:prSet/>
      <dgm:spPr/>
      <dgm:t>
        <a:bodyPr/>
        <a:lstStyle/>
        <a:p>
          <a:endParaRPr lang="en-US"/>
        </a:p>
      </dgm:t>
    </dgm:pt>
    <dgm:pt modelId="{D4CAB999-DBC2-47A6-8B37-72C4CE031B84}" type="sibTrans" cxnId="{D964F769-20A0-4C49-88A9-60E9540B0255}">
      <dgm:prSet/>
      <dgm:spPr/>
      <dgm:t>
        <a:bodyPr/>
        <a:lstStyle/>
        <a:p>
          <a:endParaRPr lang="en-US"/>
        </a:p>
      </dgm:t>
    </dgm:pt>
    <dgm:pt modelId="{D162BAA3-6083-4B14-95FF-216771C193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Incentives for Safe Driving</a:t>
          </a:r>
          <a:endParaRPr lang="en-US"/>
        </a:p>
      </dgm:t>
    </dgm:pt>
    <dgm:pt modelId="{E551FCF7-CCAE-4B27-9B13-E98ECCF9B693}" type="parTrans" cxnId="{4D700D43-5ECA-4E21-A7A7-09047ED248C9}">
      <dgm:prSet/>
      <dgm:spPr/>
      <dgm:t>
        <a:bodyPr/>
        <a:lstStyle/>
        <a:p>
          <a:endParaRPr lang="en-US"/>
        </a:p>
      </dgm:t>
    </dgm:pt>
    <dgm:pt modelId="{3572E6CF-CEBA-475E-A2B4-B008D2D248EB}" type="sibTrans" cxnId="{4D700D43-5ECA-4E21-A7A7-09047ED248C9}">
      <dgm:prSet/>
      <dgm:spPr/>
      <dgm:t>
        <a:bodyPr/>
        <a:lstStyle/>
        <a:p>
          <a:endParaRPr lang="en-US"/>
        </a:p>
      </dgm:t>
    </dgm:pt>
    <dgm:pt modelId="{41526219-E4BC-4E7A-B331-C919ACE8DF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Reward drivers with a low risk factor and consistent safe driving records.</a:t>
          </a:r>
          <a:endParaRPr lang="en-US" sz="1200" dirty="0"/>
        </a:p>
      </dgm:t>
    </dgm:pt>
    <dgm:pt modelId="{C8859D7D-FF85-454B-97D4-46F9927C634E}" type="parTrans" cxnId="{4242BF06-7A7E-4654-B203-412409EC143B}">
      <dgm:prSet/>
      <dgm:spPr/>
      <dgm:t>
        <a:bodyPr/>
        <a:lstStyle/>
        <a:p>
          <a:endParaRPr lang="en-US"/>
        </a:p>
      </dgm:t>
    </dgm:pt>
    <dgm:pt modelId="{BF57EE5D-552A-4F69-9741-C97592217EF4}" type="sibTrans" cxnId="{4242BF06-7A7E-4654-B203-412409EC143B}">
      <dgm:prSet/>
      <dgm:spPr/>
      <dgm:t>
        <a:bodyPr/>
        <a:lstStyle/>
        <a:p>
          <a:endParaRPr lang="en-US"/>
        </a:p>
      </dgm:t>
    </dgm:pt>
    <dgm:pt modelId="{1301581A-33E1-4749-ACC5-99C1D148DE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Motivate all drivers to prioritize road safety.</a:t>
          </a:r>
          <a:endParaRPr lang="en-US" sz="1200" dirty="0"/>
        </a:p>
      </dgm:t>
    </dgm:pt>
    <dgm:pt modelId="{16096145-D741-41F8-983B-E1BF207DC61C}" type="parTrans" cxnId="{CE189745-8B22-4245-8563-2CE7DA72A5EC}">
      <dgm:prSet/>
      <dgm:spPr/>
      <dgm:t>
        <a:bodyPr/>
        <a:lstStyle/>
        <a:p>
          <a:endParaRPr lang="en-US"/>
        </a:p>
      </dgm:t>
    </dgm:pt>
    <dgm:pt modelId="{38705CCC-4264-4BA4-AEF7-6854F04E99C8}" type="sibTrans" cxnId="{CE189745-8B22-4245-8563-2CE7DA72A5EC}">
      <dgm:prSet/>
      <dgm:spPr/>
      <dgm:t>
        <a:bodyPr/>
        <a:lstStyle/>
        <a:p>
          <a:endParaRPr lang="en-US"/>
        </a:p>
      </dgm:t>
    </dgm:pt>
    <dgm:pt modelId="{213507B8-32C6-4D76-8320-A4F1302C2B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Collaboration with Authorities</a:t>
          </a:r>
          <a:endParaRPr lang="en-US"/>
        </a:p>
      </dgm:t>
    </dgm:pt>
    <dgm:pt modelId="{6C5E69CE-4F48-4851-A909-2EF3B84C7041}" type="parTrans" cxnId="{844C2549-F0EE-45DB-BABA-1BAD5D84CD13}">
      <dgm:prSet/>
      <dgm:spPr/>
      <dgm:t>
        <a:bodyPr/>
        <a:lstStyle/>
        <a:p>
          <a:endParaRPr lang="en-US"/>
        </a:p>
      </dgm:t>
    </dgm:pt>
    <dgm:pt modelId="{3E40BB27-7BE5-4E03-981D-4523022CDCB0}" type="sibTrans" cxnId="{844C2549-F0EE-45DB-BABA-1BAD5D84CD13}">
      <dgm:prSet/>
      <dgm:spPr/>
      <dgm:t>
        <a:bodyPr/>
        <a:lstStyle/>
        <a:p>
          <a:endParaRPr lang="en-US"/>
        </a:p>
      </dgm:t>
    </dgm:pt>
    <dgm:pt modelId="{BBBEE3CE-D9B8-4865-927E-F85E579BC1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Work with local law enforcement to boost traffic law enforcement.</a:t>
          </a:r>
          <a:endParaRPr lang="en-US" sz="1200" dirty="0"/>
        </a:p>
      </dgm:t>
    </dgm:pt>
    <dgm:pt modelId="{CE76F1D5-A836-4F35-B841-113EDD4237B3}" type="parTrans" cxnId="{7CB0DA99-CB11-48D1-98AE-2DB3691EA5E6}">
      <dgm:prSet/>
      <dgm:spPr/>
      <dgm:t>
        <a:bodyPr/>
        <a:lstStyle/>
        <a:p>
          <a:endParaRPr lang="en-US"/>
        </a:p>
      </dgm:t>
    </dgm:pt>
    <dgm:pt modelId="{FAF3E028-7938-48F9-B89D-593CEE03E99A}" type="sibTrans" cxnId="{7CB0DA99-CB11-48D1-98AE-2DB3691EA5E6}">
      <dgm:prSet/>
      <dgm:spPr/>
      <dgm:t>
        <a:bodyPr/>
        <a:lstStyle/>
        <a:p>
          <a:endParaRPr lang="en-US"/>
        </a:p>
      </dgm:t>
    </dgm:pt>
    <dgm:pt modelId="{1B859347-C8EC-43C0-82C7-A9E0BBDCEA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Target areas with high incident rates and high-risk driver populations.</a:t>
          </a:r>
          <a:endParaRPr lang="en-US" sz="1200" dirty="0"/>
        </a:p>
      </dgm:t>
    </dgm:pt>
    <dgm:pt modelId="{FDFE403A-3077-49DB-AB38-4517A1B842B4}" type="parTrans" cxnId="{0A02FFC5-70DC-4058-96B9-8384D43878FD}">
      <dgm:prSet/>
      <dgm:spPr/>
      <dgm:t>
        <a:bodyPr/>
        <a:lstStyle/>
        <a:p>
          <a:endParaRPr lang="en-US"/>
        </a:p>
      </dgm:t>
    </dgm:pt>
    <dgm:pt modelId="{8F7C165B-C1AB-46A4-AA25-C3BE8748478C}" type="sibTrans" cxnId="{0A02FFC5-70DC-4058-96B9-8384D43878FD}">
      <dgm:prSet/>
      <dgm:spPr/>
      <dgm:t>
        <a:bodyPr/>
        <a:lstStyle/>
        <a:p>
          <a:endParaRPr lang="en-US"/>
        </a:p>
      </dgm:t>
    </dgm:pt>
    <dgm:pt modelId="{CFBC6360-5CFE-4115-897F-E9BEFCBE7E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Real-Time Reporting and Monitoring</a:t>
          </a:r>
          <a:endParaRPr lang="en-US"/>
        </a:p>
      </dgm:t>
    </dgm:pt>
    <dgm:pt modelId="{6BA01351-DDF4-4990-B0FE-5DC9191FE01A}" type="parTrans" cxnId="{43550CE3-19B3-49A6-8AD4-A5A3750C42EA}">
      <dgm:prSet/>
      <dgm:spPr/>
      <dgm:t>
        <a:bodyPr/>
        <a:lstStyle/>
        <a:p>
          <a:endParaRPr lang="en-US"/>
        </a:p>
      </dgm:t>
    </dgm:pt>
    <dgm:pt modelId="{FB5340A6-F936-45F3-A917-7F5FE28B177E}" type="sibTrans" cxnId="{43550CE3-19B3-49A6-8AD4-A5A3750C42EA}">
      <dgm:prSet/>
      <dgm:spPr/>
      <dgm:t>
        <a:bodyPr/>
        <a:lstStyle/>
        <a:p>
          <a:endParaRPr lang="en-US"/>
        </a:p>
      </dgm:t>
    </dgm:pt>
    <dgm:pt modelId="{2ED38566-4B25-434A-BCAE-9E25A0E763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Implement systems for live tracking of driver behaviors and risk factors.</a:t>
          </a:r>
          <a:endParaRPr lang="en-US" sz="1200" dirty="0"/>
        </a:p>
      </dgm:t>
    </dgm:pt>
    <dgm:pt modelId="{66956D8A-64E7-45E2-8F7F-925EDE6FEDEB}" type="parTrans" cxnId="{00B7E370-C264-4A07-8D66-DA83DF877AA5}">
      <dgm:prSet/>
      <dgm:spPr/>
      <dgm:t>
        <a:bodyPr/>
        <a:lstStyle/>
        <a:p>
          <a:endParaRPr lang="en-US"/>
        </a:p>
      </dgm:t>
    </dgm:pt>
    <dgm:pt modelId="{95A92B0F-D31B-4BF1-AF4D-769DCD160D8C}" type="sibTrans" cxnId="{00B7E370-C264-4A07-8D66-DA83DF877AA5}">
      <dgm:prSet/>
      <dgm:spPr/>
      <dgm:t>
        <a:bodyPr/>
        <a:lstStyle/>
        <a:p>
          <a:endParaRPr lang="en-US"/>
        </a:p>
      </dgm:t>
    </dgm:pt>
    <dgm:pt modelId="{20A4C17D-60BC-4CF0-A327-984DC44C98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Use data to identify trends and enable proactive safety interventions.</a:t>
          </a:r>
          <a:endParaRPr lang="en-US" sz="1200" dirty="0"/>
        </a:p>
      </dgm:t>
    </dgm:pt>
    <dgm:pt modelId="{8932D7E7-2519-4E26-AFCA-76994B186CEE}" type="parTrans" cxnId="{77356E8F-7D01-456F-A29A-BD7AF41F3017}">
      <dgm:prSet/>
      <dgm:spPr/>
      <dgm:t>
        <a:bodyPr/>
        <a:lstStyle/>
        <a:p>
          <a:endParaRPr lang="en-US"/>
        </a:p>
      </dgm:t>
    </dgm:pt>
    <dgm:pt modelId="{AEFEE9A1-8366-4D14-9B9E-5554E831B057}" type="sibTrans" cxnId="{77356E8F-7D01-456F-A29A-BD7AF41F3017}">
      <dgm:prSet/>
      <dgm:spPr/>
      <dgm:t>
        <a:bodyPr/>
        <a:lstStyle/>
        <a:p>
          <a:endParaRPr lang="en-US"/>
        </a:p>
      </dgm:t>
    </dgm:pt>
    <dgm:pt modelId="{B6CFCDFB-4AAE-4A3B-AAAE-F34154EF2F7C}" type="pres">
      <dgm:prSet presAssocID="{FEE85406-E7D1-42CE-B68E-E5BCEFE11223}" presName="root" presStyleCnt="0">
        <dgm:presLayoutVars>
          <dgm:dir/>
          <dgm:resizeHandles val="exact"/>
        </dgm:presLayoutVars>
      </dgm:prSet>
      <dgm:spPr/>
    </dgm:pt>
    <dgm:pt modelId="{8C5E07F7-EF7E-454F-B2E4-5DCBFFF23B92}" type="pres">
      <dgm:prSet presAssocID="{335D7064-5458-4B8E-82A9-B415EE588B25}" presName="compNode" presStyleCnt="0"/>
      <dgm:spPr/>
    </dgm:pt>
    <dgm:pt modelId="{525AE3A4-5811-4F0A-B119-D280ADAA7573}" type="pres">
      <dgm:prSet presAssocID="{335D7064-5458-4B8E-82A9-B415EE588B25}" presName="bgRect" presStyleLbl="bgShp" presStyleIdx="0" presStyleCnt="4"/>
      <dgm:spPr/>
    </dgm:pt>
    <dgm:pt modelId="{8B466114-A298-4E58-86A9-F5D754819D82}" type="pres">
      <dgm:prSet presAssocID="{335D7064-5458-4B8E-82A9-B415EE588B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1372D28-194B-4EA3-80BD-FBB57E67B60B}" type="pres">
      <dgm:prSet presAssocID="{335D7064-5458-4B8E-82A9-B415EE588B25}" presName="spaceRect" presStyleCnt="0"/>
      <dgm:spPr/>
    </dgm:pt>
    <dgm:pt modelId="{196D1C81-7AB0-4558-AEA1-616D6F1A503A}" type="pres">
      <dgm:prSet presAssocID="{335D7064-5458-4B8E-82A9-B415EE588B25}" presName="parTx" presStyleLbl="revTx" presStyleIdx="0" presStyleCnt="8">
        <dgm:presLayoutVars>
          <dgm:chMax val="0"/>
          <dgm:chPref val="0"/>
        </dgm:presLayoutVars>
      </dgm:prSet>
      <dgm:spPr/>
    </dgm:pt>
    <dgm:pt modelId="{9ED5992A-3FCB-45A4-8E20-93EBDBF7E9C0}" type="pres">
      <dgm:prSet presAssocID="{335D7064-5458-4B8E-82A9-B415EE588B25}" presName="desTx" presStyleLbl="revTx" presStyleIdx="1" presStyleCnt="8">
        <dgm:presLayoutVars/>
      </dgm:prSet>
      <dgm:spPr/>
    </dgm:pt>
    <dgm:pt modelId="{5837FE9D-AF5A-4238-8622-3069130F8C9A}" type="pres">
      <dgm:prSet presAssocID="{2BBFB7E8-CEFA-4756-9D18-F704C994F73A}" presName="sibTrans" presStyleCnt="0"/>
      <dgm:spPr/>
    </dgm:pt>
    <dgm:pt modelId="{32ECB35B-8049-4A2D-B3C0-581D6D904A62}" type="pres">
      <dgm:prSet presAssocID="{D162BAA3-6083-4B14-95FF-216771C193D4}" presName="compNode" presStyleCnt="0"/>
      <dgm:spPr/>
    </dgm:pt>
    <dgm:pt modelId="{779814D0-C79A-4420-93D2-8245E69E01A5}" type="pres">
      <dgm:prSet presAssocID="{D162BAA3-6083-4B14-95FF-216771C193D4}" presName="bgRect" presStyleLbl="bgShp" presStyleIdx="1" presStyleCnt="4"/>
      <dgm:spPr/>
    </dgm:pt>
    <dgm:pt modelId="{840D285F-207C-47E6-9BA9-B3EC15F47A10}" type="pres">
      <dgm:prSet presAssocID="{D162BAA3-6083-4B14-95FF-216771C193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CA49042E-93BB-4EF4-8F48-B240AD21B412}" type="pres">
      <dgm:prSet presAssocID="{D162BAA3-6083-4B14-95FF-216771C193D4}" presName="spaceRect" presStyleCnt="0"/>
      <dgm:spPr/>
    </dgm:pt>
    <dgm:pt modelId="{D1D0A4D6-8299-4C94-A21E-5387093E874B}" type="pres">
      <dgm:prSet presAssocID="{D162BAA3-6083-4B14-95FF-216771C193D4}" presName="parTx" presStyleLbl="revTx" presStyleIdx="2" presStyleCnt="8">
        <dgm:presLayoutVars>
          <dgm:chMax val="0"/>
          <dgm:chPref val="0"/>
        </dgm:presLayoutVars>
      </dgm:prSet>
      <dgm:spPr/>
    </dgm:pt>
    <dgm:pt modelId="{5A3B8EA7-2BCA-482D-822A-4377407881F4}" type="pres">
      <dgm:prSet presAssocID="{D162BAA3-6083-4B14-95FF-216771C193D4}" presName="desTx" presStyleLbl="revTx" presStyleIdx="3" presStyleCnt="8">
        <dgm:presLayoutVars/>
      </dgm:prSet>
      <dgm:spPr/>
    </dgm:pt>
    <dgm:pt modelId="{4B2A888F-B920-43E8-BB7D-A8B6C431244D}" type="pres">
      <dgm:prSet presAssocID="{3572E6CF-CEBA-475E-A2B4-B008D2D248EB}" presName="sibTrans" presStyleCnt="0"/>
      <dgm:spPr/>
    </dgm:pt>
    <dgm:pt modelId="{65694792-C274-4F03-B2FD-93D968A4DB6D}" type="pres">
      <dgm:prSet presAssocID="{213507B8-32C6-4D76-8320-A4F1302C2BD3}" presName="compNode" presStyleCnt="0"/>
      <dgm:spPr/>
    </dgm:pt>
    <dgm:pt modelId="{C1C629E2-81C2-4E4F-80ED-4ED4ED3FAE5B}" type="pres">
      <dgm:prSet presAssocID="{213507B8-32C6-4D76-8320-A4F1302C2BD3}" presName="bgRect" presStyleLbl="bgShp" presStyleIdx="2" presStyleCnt="4"/>
      <dgm:spPr/>
    </dgm:pt>
    <dgm:pt modelId="{B244F021-43D0-47CD-8549-CE7322BB9110}" type="pres">
      <dgm:prSet presAssocID="{213507B8-32C6-4D76-8320-A4F1302C2B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60A66BD4-3AF0-415E-8FB2-CCD8C2A91B36}" type="pres">
      <dgm:prSet presAssocID="{213507B8-32C6-4D76-8320-A4F1302C2BD3}" presName="spaceRect" presStyleCnt="0"/>
      <dgm:spPr/>
    </dgm:pt>
    <dgm:pt modelId="{D67B6957-1C2B-4599-9C20-C91FE9C11366}" type="pres">
      <dgm:prSet presAssocID="{213507B8-32C6-4D76-8320-A4F1302C2BD3}" presName="parTx" presStyleLbl="revTx" presStyleIdx="4" presStyleCnt="8">
        <dgm:presLayoutVars>
          <dgm:chMax val="0"/>
          <dgm:chPref val="0"/>
        </dgm:presLayoutVars>
      </dgm:prSet>
      <dgm:spPr/>
    </dgm:pt>
    <dgm:pt modelId="{6043C96C-AB49-41B4-88A4-92DDA3BA00DD}" type="pres">
      <dgm:prSet presAssocID="{213507B8-32C6-4D76-8320-A4F1302C2BD3}" presName="desTx" presStyleLbl="revTx" presStyleIdx="5" presStyleCnt="8">
        <dgm:presLayoutVars/>
      </dgm:prSet>
      <dgm:spPr/>
    </dgm:pt>
    <dgm:pt modelId="{D9150A3C-3E7E-4EB3-AB4A-8A86DD16C7A2}" type="pres">
      <dgm:prSet presAssocID="{3E40BB27-7BE5-4E03-981D-4523022CDCB0}" presName="sibTrans" presStyleCnt="0"/>
      <dgm:spPr/>
    </dgm:pt>
    <dgm:pt modelId="{720E8EAE-CF84-4DEB-B053-54DCDC631FC7}" type="pres">
      <dgm:prSet presAssocID="{CFBC6360-5CFE-4115-897F-E9BEFCBE7E2A}" presName="compNode" presStyleCnt="0"/>
      <dgm:spPr/>
    </dgm:pt>
    <dgm:pt modelId="{A1560113-AAD3-420F-A647-FA173ED206B9}" type="pres">
      <dgm:prSet presAssocID="{CFBC6360-5CFE-4115-897F-E9BEFCBE7E2A}" presName="bgRect" presStyleLbl="bgShp" presStyleIdx="3" presStyleCnt="4"/>
      <dgm:spPr/>
    </dgm:pt>
    <dgm:pt modelId="{4B9815DF-4615-4B57-A36F-6BAF407C9B5F}" type="pres">
      <dgm:prSet presAssocID="{CFBC6360-5CFE-4115-897F-E9BEFCBE7E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0206B9E-24CD-4B32-A901-BE14777881E5}" type="pres">
      <dgm:prSet presAssocID="{CFBC6360-5CFE-4115-897F-E9BEFCBE7E2A}" presName="spaceRect" presStyleCnt="0"/>
      <dgm:spPr/>
    </dgm:pt>
    <dgm:pt modelId="{51AE77E4-805E-4C95-91E6-AA020CD2A2CF}" type="pres">
      <dgm:prSet presAssocID="{CFBC6360-5CFE-4115-897F-E9BEFCBE7E2A}" presName="parTx" presStyleLbl="revTx" presStyleIdx="6" presStyleCnt="8">
        <dgm:presLayoutVars>
          <dgm:chMax val="0"/>
          <dgm:chPref val="0"/>
        </dgm:presLayoutVars>
      </dgm:prSet>
      <dgm:spPr/>
    </dgm:pt>
    <dgm:pt modelId="{1C13C0C2-C31A-4FD1-9D60-8D137B52E774}" type="pres">
      <dgm:prSet presAssocID="{CFBC6360-5CFE-4115-897F-E9BEFCBE7E2A}" presName="desTx" presStyleLbl="revTx" presStyleIdx="7" presStyleCnt="8">
        <dgm:presLayoutVars/>
      </dgm:prSet>
      <dgm:spPr/>
    </dgm:pt>
  </dgm:ptLst>
  <dgm:cxnLst>
    <dgm:cxn modelId="{4242BF06-7A7E-4654-B203-412409EC143B}" srcId="{D162BAA3-6083-4B14-95FF-216771C193D4}" destId="{41526219-E4BC-4E7A-B331-C919ACE8DFB2}" srcOrd="0" destOrd="0" parTransId="{C8859D7D-FF85-454B-97D4-46F9927C634E}" sibTransId="{BF57EE5D-552A-4F69-9741-C97592217EF4}"/>
    <dgm:cxn modelId="{C9D9FC07-E7BE-48BD-A278-ABE15FD0AB9B}" type="presOf" srcId="{FEE85406-E7D1-42CE-B68E-E5BCEFE11223}" destId="{B6CFCDFB-4AAE-4A3B-AAAE-F34154EF2F7C}" srcOrd="0" destOrd="0" presId="urn:microsoft.com/office/officeart/2018/2/layout/IconVerticalSolidList"/>
    <dgm:cxn modelId="{74F05F21-163F-4000-BE08-F1BE7C006D07}" srcId="{335D7064-5458-4B8E-82A9-B415EE588B25}" destId="{4F47155C-B22C-4465-A513-810D1505EB90}" srcOrd="0" destOrd="0" parTransId="{B7D83677-D34F-46AE-AFAA-AE81B28AF60E}" sibTransId="{74CC3F50-7793-4324-AF4E-DB8C23B59B8C}"/>
    <dgm:cxn modelId="{3BCE4629-E44C-4F04-86DE-14886E5492BE}" type="presOf" srcId="{335D7064-5458-4B8E-82A9-B415EE588B25}" destId="{196D1C81-7AB0-4558-AEA1-616D6F1A503A}" srcOrd="0" destOrd="0" presId="urn:microsoft.com/office/officeart/2018/2/layout/IconVerticalSolidList"/>
    <dgm:cxn modelId="{5B8C9E36-AC5B-4670-BD4C-FF83E685E907}" type="presOf" srcId="{1B859347-C8EC-43C0-82C7-A9E0BBDCEAE9}" destId="{6043C96C-AB49-41B4-88A4-92DDA3BA00DD}" srcOrd="0" destOrd="1" presId="urn:microsoft.com/office/officeart/2018/2/layout/IconVerticalSolidList"/>
    <dgm:cxn modelId="{463ADE3E-0B76-42A4-BF4D-075A21ECF363}" type="presOf" srcId="{CFBC6360-5CFE-4115-897F-E9BEFCBE7E2A}" destId="{51AE77E4-805E-4C95-91E6-AA020CD2A2CF}" srcOrd="0" destOrd="0" presId="urn:microsoft.com/office/officeart/2018/2/layout/IconVerticalSolidList"/>
    <dgm:cxn modelId="{4D700D43-5ECA-4E21-A7A7-09047ED248C9}" srcId="{FEE85406-E7D1-42CE-B68E-E5BCEFE11223}" destId="{D162BAA3-6083-4B14-95FF-216771C193D4}" srcOrd="1" destOrd="0" parTransId="{E551FCF7-CCAE-4B27-9B13-E98ECCF9B693}" sibTransId="{3572E6CF-CEBA-475E-A2B4-B008D2D248EB}"/>
    <dgm:cxn modelId="{CE189745-8B22-4245-8563-2CE7DA72A5EC}" srcId="{D162BAA3-6083-4B14-95FF-216771C193D4}" destId="{1301581A-33E1-4749-ACC5-99C1D148DE03}" srcOrd="1" destOrd="0" parTransId="{16096145-D741-41F8-983B-E1BF207DC61C}" sibTransId="{38705CCC-4264-4BA4-AEF7-6854F04E99C8}"/>
    <dgm:cxn modelId="{844C2549-F0EE-45DB-BABA-1BAD5D84CD13}" srcId="{FEE85406-E7D1-42CE-B68E-E5BCEFE11223}" destId="{213507B8-32C6-4D76-8320-A4F1302C2BD3}" srcOrd="2" destOrd="0" parTransId="{6C5E69CE-4F48-4851-A909-2EF3B84C7041}" sibTransId="{3E40BB27-7BE5-4E03-981D-4523022CDCB0}"/>
    <dgm:cxn modelId="{D964F769-20A0-4C49-88A9-60E9540B0255}" srcId="{335D7064-5458-4B8E-82A9-B415EE588B25}" destId="{143B725A-11EB-4BD9-8E98-25D53A93B7A0}" srcOrd="1" destOrd="0" parTransId="{1ECC750D-6A55-45C3-A1E6-399771AFDB08}" sibTransId="{D4CAB999-DBC2-47A6-8B37-72C4CE031B84}"/>
    <dgm:cxn modelId="{B5A2216A-9E62-4AFD-84A4-E2AB9B2D6D28}" type="presOf" srcId="{20A4C17D-60BC-4CF0-A327-984DC44C988A}" destId="{1C13C0C2-C31A-4FD1-9D60-8D137B52E774}" srcOrd="0" destOrd="1" presId="urn:microsoft.com/office/officeart/2018/2/layout/IconVerticalSolidList"/>
    <dgm:cxn modelId="{AFA84C6C-0FCF-444E-BA99-D20F7804327A}" type="presOf" srcId="{1301581A-33E1-4749-ACC5-99C1D148DE03}" destId="{5A3B8EA7-2BCA-482D-822A-4377407881F4}" srcOrd="0" destOrd="1" presId="urn:microsoft.com/office/officeart/2018/2/layout/IconVerticalSolidList"/>
    <dgm:cxn modelId="{00B7E370-C264-4A07-8D66-DA83DF877AA5}" srcId="{CFBC6360-5CFE-4115-897F-E9BEFCBE7E2A}" destId="{2ED38566-4B25-434A-BCAE-9E25A0E76341}" srcOrd="0" destOrd="0" parTransId="{66956D8A-64E7-45E2-8F7F-925EDE6FEDEB}" sibTransId="{95A92B0F-D31B-4BF1-AF4D-769DCD160D8C}"/>
    <dgm:cxn modelId="{77356E8F-7D01-456F-A29A-BD7AF41F3017}" srcId="{CFBC6360-5CFE-4115-897F-E9BEFCBE7E2A}" destId="{20A4C17D-60BC-4CF0-A327-984DC44C988A}" srcOrd="1" destOrd="0" parTransId="{8932D7E7-2519-4E26-AFCA-76994B186CEE}" sibTransId="{AEFEE9A1-8366-4D14-9B9E-5554E831B057}"/>
    <dgm:cxn modelId="{13A49E90-5B3C-4C4E-8288-DD21684A5BDE}" type="presOf" srcId="{4F47155C-B22C-4465-A513-810D1505EB90}" destId="{9ED5992A-3FCB-45A4-8E20-93EBDBF7E9C0}" srcOrd="0" destOrd="0" presId="urn:microsoft.com/office/officeart/2018/2/layout/IconVerticalSolidList"/>
    <dgm:cxn modelId="{13BC9296-81CF-4324-B3B3-656F8D93A4C9}" type="presOf" srcId="{BBBEE3CE-D9B8-4865-927E-F85E579BC10B}" destId="{6043C96C-AB49-41B4-88A4-92DDA3BA00DD}" srcOrd="0" destOrd="0" presId="urn:microsoft.com/office/officeart/2018/2/layout/IconVerticalSolidList"/>
    <dgm:cxn modelId="{7CB0DA99-CB11-48D1-98AE-2DB3691EA5E6}" srcId="{213507B8-32C6-4D76-8320-A4F1302C2BD3}" destId="{BBBEE3CE-D9B8-4865-927E-F85E579BC10B}" srcOrd="0" destOrd="0" parTransId="{CE76F1D5-A836-4F35-B841-113EDD4237B3}" sibTransId="{FAF3E028-7938-48F9-B89D-593CEE03E99A}"/>
    <dgm:cxn modelId="{BA0CD0BD-4FDA-4400-81D0-07F8D80FF6C6}" type="presOf" srcId="{213507B8-32C6-4D76-8320-A4F1302C2BD3}" destId="{D67B6957-1C2B-4599-9C20-C91FE9C11366}" srcOrd="0" destOrd="0" presId="urn:microsoft.com/office/officeart/2018/2/layout/IconVerticalSolidList"/>
    <dgm:cxn modelId="{0A02FFC5-70DC-4058-96B9-8384D43878FD}" srcId="{213507B8-32C6-4D76-8320-A4F1302C2BD3}" destId="{1B859347-C8EC-43C0-82C7-A9E0BBDCEAE9}" srcOrd="1" destOrd="0" parTransId="{FDFE403A-3077-49DB-AB38-4517A1B842B4}" sibTransId="{8F7C165B-C1AB-46A4-AA25-C3BE8748478C}"/>
    <dgm:cxn modelId="{BD1113D1-E799-4DBA-9AE0-9DAD8DD90759}" type="presOf" srcId="{D162BAA3-6083-4B14-95FF-216771C193D4}" destId="{D1D0A4D6-8299-4C94-A21E-5387093E874B}" srcOrd="0" destOrd="0" presId="urn:microsoft.com/office/officeart/2018/2/layout/IconVerticalSolidList"/>
    <dgm:cxn modelId="{E432D8E2-C181-4F1F-80F8-C2969608768A}" type="presOf" srcId="{41526219-E4BC-4E7A-B331-C919ACE8DFB2}" destId="{5A3B8EA7-2BCA-482D-822A-4377407881F4}" srcOrd="0" destOrd="0" presId="urn:microsoft.com/office/officeart/2018/2/layout/IconVerticalSolidList"/>
    <dgm:cxn modelId="{43550CE3-19B3-49A6-8AD4-A5A3750C42EA}" srcId="{FEE85406-E7D1-42CE-B68E-E5BCEFE11223}" destId="{CFBC6360-5CFE-4115-897F-E9BEFCBE7E2A}" srcOrd="3" destOrd="0" parTransId="{6BA01351-DDF4-4990-B0FE-5DC9191FE01A}" sibTransId="{FB5340A6-F936-45F3-A917-7F5FE28B177E}"/>
    <dgm:cxn modelId="{4E6CC8E5-EA9B-4B64-80BA-164F75B03174}" type="presOf" srcId="{143B725A-11EB-4BD9-8E98-25D53A93B7A0}" destId="{9ED5992A-3FCB-45A4-8E20-93EBDBF7E9C0}" srcOrd="0" destOrd="1" presId="urn:microsoft.com/office/officeart/2018/2/layout/IconVerticalSolidList"/>
    <dgm:cxn modelId="{C43EB0ED-8E44-4480-AA2B-34B6930CAB12}" srcId="{FEE85406-E7D1-42CE-B68E-E5BCEFE11223}" destId="{335D7064-5458-4B8E-82A9-B415EE588B25}" srcOrd="0" destOrd="0" parTransId="{CB3117D1-0C4E-4DE7-9299-4AF4D105816A}" sibTransId="{2BBFB7E8-CEFA-4756-9D18-F704C994F73A}"/>
    <dgm:cxn modelId="{D807A2F9-2BD3-4818-A706-79C869412C2C}" type="presOf" srcId="{2ED38566-4B25-434A-BCAE-9E25A0E76341}" destId="{1C13C0C2-C31A-4FD1-9D60-8D137B52E774}" srcOrd="0" destOrd="0" presId="urn:microsoft.com/office/officeart/2018/2/layout/IconVerticalSolidList"/>
    <dgm:cxn modelId="{E6E230E7-3CE3-438D-A48C-47D5DA15CE52}" type="presParOf" srcId="{B6CFCDFB-4AAE-4A3B-AAAE-F34154EF2F7C}" destId="{8C5E07F7-EF7E-454F-B2E4-5DCBFFF23B92}" srcOrd="0" destOrd="0" presId="urn:microsoft.com/office/officeart/2018/2/layout/IconVerticalSolidList"/>
    <dgm:cxn modelId="{70ECC0C5-67F4-4B2C-8E8A-9024C6F0E91C}" type="presParOf" srcId="{8C5E07F7-EF7E-454F-B2E4-5DCBFFF23B92}" destId="{525AE3A4-5811-4F0A-B119-D280ADAA7573}" srcOrd="0" destOrd="0" presId="urn:microsoft.com/office/officeart/2018/2/layout/IconVerticalSolidList"/>
    <dgm:cxn modelId="{1AEB16C8-5C90-463E-987F-43EEDDF57DEA}" type="presParOf" srcId="{8C5E07F7-EF7E-454F-B2E4-5DCBFFF23B92}" destId="{8B466114-A298-4E58-86A9-F5D754819D82}" srcOrd="1" destOrd="0" presId="urn:microsoft.com/office/officeart/2018/2/layout/IconVerticalSolidList"/>
    <dgm:cxn modelId="{913048E7-2A40-419E-B29E-B64CF4182652}" type="presParOf" srcId="{8C5E07F7-EF7E-454F-B2E4-5DCBFFF23B92}" destId="{71372D28-194B-4EA3-80BD-FBB57E67B60B}" srcOrd="2" destOrd="0" presId="urn:microsoft.com/office/officeart/2018/2/layout/IconVerticalSolidList"/>
    <dgm:cxn modelId="{83905C2D-B5E6-4D9A-88BD-52D78D86DA3B}" type="presParOf" srcId="{8C5E07F7-EF7E-454F-B2E4-5DCBFFF23B92}" destId="{196D1C81-7AB0-4558-AEA1-616D6F1A503A}" srcOrd="3" destOrd="0" presId="urn:microsoft.com/office/officeart/2018/2/layout/IconVerticalSolidList"/>
    <dgm:cxn modelId="{94813841-5D4D-4DC7-8C66-C8CAF5AF8B7A}" type="presParOf" srcId="{8C5E07F7-EF7E-454F-B2E4-5DCBFFF23B92}" destId="{9ED5992A-3FCB-45A4-8E20-93EBDBF7E9C0}" srcOrd="4" destOrd="0" presId="urn:microsoft.com/office/officeart/2018/2/layout/IconVerticalSolidList"/>
    <dgm:cxn modelId="{44088D16-66D9-4FC5-A45C-55B669AF73A9}" type="presParOf" srcId="{B6CFCDFB-4AAE-4A3B-AAAE-F34154EF2F7C}" destId="{5837FE9D-AF5A-4238-8622-3069130F8C9A}" srcOrd="1" destOrd="0" presId="urn:microsoft.com/office/officeart/2018/2/layout/IconVerticalSolidList"/>
    <dgm:cxn modelId="{10424E3F-3112-4DFB-8B7B-57555882435C}" type="presParOf" srcId="{B6CFCDFB-4AAE-4A3B-AAAE-F34154EF2F7C}" destId="{32ECB35B-8049-4A2D-B3C0-581D6D904A62}" srcOrd="2" destOrd="0" presId="urn:microsoft.com/office/officeart/2018/2/layout/IconVerticalSolidList"/>
    <dgm:cxn modelId="{A1CF7EDC-CCD5-42DC-9C22-1403D3F67B02}" type="presParOf" srcId="{32ECB35B-8049-4A2D-B3C0-581D6D904A62}" destId="{779814D0-C79A-4420-93D2-8245E69E01A5}" srcOrd="0" destOrd="0" presId="urn:microsoft.com/office/officeart/2018/2/layout/IconVerticalSolidList"/>
    <dgm:cxn modelId="{3BCFE352-EF9E-4C92-BF08-3C26464F0EAA}" type="presParOf" srcId="{32ECB35B-8049-4A2D-B3C0-581D6D904A62}" destId="{840D285F-207C-47E6-9BA9-B3EC15F47A10}" srcOrd="1" destOrd="0" presId="urn:microsoft.com/office/officeart/2018/2/layout/IconVerticalSolidList"/>
    <dgm:cxn modelId="{4C296C98-02C7-4EA4-B2C5-013DD63F0073}" type="presParOf" srcId="{32ECB35B-8049-4A2D-B3C0-581D6D904A62}" destId="{CA49042E-93BB-4EF4-8F48-B240AD21B412}" srcOrd="2" destOrd="0" presId="urn:microsoft.com/office/officeart/2018/2/layout/IconVerticalSolidList"/>
    <dgm:cxn modelId="{5AF620C4-26E3-4496-AF93-755A70DF3D30}" type="presParOf" srcId="{32ECB35B-8049-4A2D-B3C0-581D6D904A62}" destId="{D1D0A4D6-8299-4C94-A21E-5387093E874B}" srcOrd="3" destOrd="0" presId="urn:microsoft.com/office/officeart/2018/2/layout/IconVerticalSolidList"/>
    <dgm:cxn modelId="{F15B4F0C-C45C-4D4E-B732-2D2A2A6D1753}" type="presParOf" srcId="{32ECB35B-8049-4A2D-B3C0-581D6D904A62}" destId="{5A3B8EA7-2BCA-482D-822A-4377407881F4}" srcOrd="4" destOrd="0" presId="urn:microsoft.com/office/officeart/2018/2/layout/IconVerticalSolidList"/>
    <dgm:cxn modelId="{5434D99F-2098-48C7-BD05-910E9D9E5658}" type="presParOf" srcId="{B6CFCDFB-4AAE-4A3B-AAAE-F34154EF2F7C}" destId="{4B2A888F-B920-43E8-BB7D-A8B6C431244D}" srcOrd="3" destOrd="0" presId="urn:microsoft.com/office/officeart/2018/2/layout/IconVerticalSolidList"/>
    <dgm:cxn modelId="{5462EA03-413C-4131-A415-3798F88E01BA}" type="presParOf" srcId="{B6CFCDFB-4AAE-4A3B-AAAE-F34154EF2F7C}" destId="{65694792-C274-4F03-B2FD-93D968A4DB6D}" srcOrd="4" destOrd="0" presId="urn:microsoft.com/office/officeart/2018/2/layout/IconVerticalSolidList"/>
    <dgm:cxn modelId="{9A2C144B-C1B8-46EC-AA0E-23191684AD9A}" type="presParOf" srcId="{65694792-C274-4F03-B2FD-93D968A4DB6D}" destId="{C1C629E2-81C2-4E4F-80ED-4ED4ED3FAE5B}" srcOrd="0" destOrd="0" presId="urn:microsoft.com/office/officeart/2018/2/layout/IconVerticalSolidList"/>
    <dgm:cxn modelId="{A56BCEC7-A8B6-4381-B95E-E63D5641A12B}" type="presParOf" srcId="{65694792-C274-4F03-B2FD-93D968A4DB6D}" destId="{B244F021-43D0-47CD-8549-CE7322BB9110}" srcOrd="1" destOrd="0" presId="urn:microsoft.com/office/officeart/2018/2/layout/IconVerticalSolidList"/>
    <dgm:cxn modelId="{BE1D72A9-9C12-4ED9-9BBA-E79DE01DBBF1}" type="presParOf" srcId="{65694792-C274-4F03-B2FD-93D968A4DB6D}" destId="{60A66BD4-3AF0-415E-8FB2-CCD8C2A91B36}" srcOrd="2" destOrd="0" presId="urn:microsoft.com/office/officeart/2018/2/layout/IconVerticalSolidList"/>
    <dgm:cxn modelId="{33E8B94A-0E71-4244-A0EF-181652714E07}" type="presParOf" srcId="{65694792-C274-4F03-B2FD-93D968A4DB6D}" destId="{D67B6957-1C2B-4599-9C20-C91FE9C11366}" srcOrd="3" destOrd="0" presId="urn:microsoft.com/office/officeart/2018/2/layout/IconVerticalSolidList"/>
    <dgm:cxn modelId="{5920E1AF-54F9-4AE2-B6E7-689CBE646F4A}" type="presParOf" srcId="{65694792-C274-4F03-B2FD-93D968A4DB6D}" destId="{6043C96C-AB49-41B4-88A4-92DDA3BA00DD}" srcOrd="4" destOrd="0" presId="urn:microsoft.com/office/officeart/2018/2/layout/IconVerticalSolidList"/>
    <dgm:cxn modelId="{71C76BB3-D068-4ADE-B418-E4726DA186B1}" type="presParOf" srcId="{B6CFCDFB-4AAE-4A3B-AAAE-F34154EF2F7C}" destId="{D9150A3C-3E7E-4EB3-AB4A-8A86DD16C7A2}" srcOrd="5" destOrd="0" presId="urn:microsoft.com/office/officeart/2018/2/layout/IconVerticalSolidList"/>
    <dgm:cxn modelId="{16F90417-BC99-4F12-8D0B-9EDCF3D12BA5}" type="presParOf" srcId="{B6CFCDFB-4AAE-4A3B-AAAE-F34154EF2F7C}" destId="{720E8EAE-CF84-4DEB-B053-54DCDC631FC7}" srcOrd="6" destOrd="0" presId="urn:microsoft.com/office/officeart/2018/2/layout/IconVerticalSolidList"/>
    <dgm:cxn modelId="{FB7FD6AA-76E5-44A6-81A7-B749900B847F}" type="presParOf" srcId="{720E8EAE-CF84-4DEB-B053-54DCDC631FC7}" destId="{A1560113-AAD3-420F-A647-FA173ED206B9}" srcOrd="0" destOrd="0" presId="urn:microsoft.com/office/officeart/2018/2/layout/IconVerticalSolidList"/>
    <dgm:cxn modelId="{87622B5F-EB8E-49E0-9F8E-C07051883DE0}" type="presParOf" srcId="{720E8EAE-CF84-4DEB-B053-54DCDC631FC7}" destId="{4B9815DF-4615-4B57-A36F-6BAF407C9B5F}" srcOrd="1" destOrd="0" presId="urn:microsoft.com/office/officeart/2018/2/layout/IconVerticalSolidList"/>
    <dgm:cxn modelId="{2CD0FDC4-DBDA-46A6-A48E-B8BBD99C1FB6}" type="presParOf" srcId="{720E8EAE-CF84-4DEB-B053-54DCDC631FC7}" destId="{E0206B9E-24CD-4B32-A901-BE14777881E5}" srcOrd="2" destOrd="0" presId="urn:microsoft.com/office/officeart/2018/2/layout/IconVerticalSolidList"/>
    <dgm:cxn modelId="{04881650-C97B-485C-9D03-9A43D36BEB93}" type="presParOf" srcId="{720E8EAE-CF84-4DEB-B053-54DCDC631FC7}" destId="{51AE77E4-805E-4C95-91E6-AA020CD2A2CF}" srcOrd="3" destOrd="0" presId="urn:microsoft.com/office/officeart/2018/2/layout/IconVerticalSolidList"/>
    <dgm:cxn modelId="{372D6A8A-C786-4540-BD30-7CFB8EF5C5FC}" type="presParOf" srcId="{720E8EAE-CF84-4DEB-B053-54DCDC631FC7}" destId="{1C13C0C2-C31A-4FD1-9D60-8D137B52E77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AE3A4-5811-4F0A-B119-D280ADAA7573}">
      <dsp:nvSpPr>
        <dsp:cNvPr id="0" name=""/>
        <dsp:cNvSpPr/>
      </dsp:nvSpPr>
      <dsp:spPr>
        <a:xfrm>
          <a:off x="0" y="4468"/>
          <a:ext cx="6873239" cy="1039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66114-A298-4E58-86A9-F5D754819D82}">
      <dsp:nvSpPr>
        <dsp:cNvPr id="0" name=""/>
        <dsp:cNvSpPr/>
      </dsp:nvSpPr>
      <dsp:spPr>
        <a:xfrm>
          <a:off x="314575" y="238450"/>
          <a:ext cx="571955" cy="571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D1C81-7AB0-4558-AEA1-616D6F1A503A}">
      <dsp:nvSpPr>
        <dsp:cNvPr id="0" name=""/>
        <dsp:cNvSpPr/>
      </dsp:nvSpPr>
      <dsp:spPr>
        <a:xfrm>
          <a:off x="1201107" y="4468"/>
          <a:ext cx="3092957" cy="1039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58" tIns="110058" rIns="110058" bIns="1100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Targeted Training for High-Risk Drivers</a:t>
          </a:r>
          <a:endParaRPr lang="en-US" sz="2200" kern="1200"/>
        </a:p>
      </dsp:txBody>
      <dsp:txXfrm>
        <a:off x="1201107" y="4468"/>
        <a:ext cx="3092957" cy="1039919"/>
      </dsp:txXfrm>
    </dsp:sp>
    <dsp:sp modelId="{9ED5992A-3FCB-45A4-8E20-93EBDBF7E9C0}">
      <dsp:nvSpPr>
        <dsp:cNvPr id="0" name=""/>
        <dsp:cNvSpPr/>
      </dsp:nvSpPr>
      <dsp:spPr>
        <a:xfrm>
          <a:off x="4294064" y="4468"/>
          <a:ext cx="2578000" cy="1039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58" tIns="110058" rIns="110058" bIns="11005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Focus on defensive driving techniques and safety regulation awareness.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Emphasize the importance of maintaining safe distances.</a:t>
          </a:r>
          <a:endParaRPr lang="en-US" sz="1200" kern="1200" dirty="0"/>
        </a:p>
      </dsp:txBody>
      <dsp:txXfrm>
        <a:off x="4294064" y="4468"/>
        <a:ext cx="2578000" cy="1039919"/>
      </dsp:txXfrm>
    </dsp:sp>
    <dsp:sp modelId="{779814D0-C79A-4420-93D2-8245E69E01A5}">
      <dsp:nvSpPr>
        <dsp:cNvPr id="0" name=""/>
        <dsp:cNvSpPr/>
      </dsp:nvSpPr>
      <dsp:spPr>
        <a:xfrm>
          <a:off x="0" y="1304367"/>
          <a:ext cx="6873239" cy="1039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D285F-207C-47E6-9BA9-B3EC15F47A10}">
      <dsp:nvSpPr>
        <dsp:cNvPr id="0" name=""/>
        <dsp:cNvSpPr/>
      </dsp:nvSpPr>
      <dsp:spPr>
        <a:xfrm>
          <a:off x="314575" y="1538349"/>
          <a:ext cx="571955" cy="571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0A4D6-8299-4C94-A21E-5387093E874B}">
      <dsp:nvSpPr>
        <dsp:cNvPr id="0" name=""/>
        <dsp:cNvSpPr/>
      </dsp:nvSpPr>
      <dsp:spPr>
        <a:xfrm>
          <a:off x="1201107" y="1304367"/>
          <a:ext cx="3092957" cy="1039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58" tIns="110058" rIns="110058" bIns="1100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Incentives for Safe Driving</a:t>
          </a:r>
          <a:endParaRPr lang="en-US" sz="2200" kern="1200"/>
        </a:p>
      </dsp:txBody>
      <dsp:txXfrm>
        <a:off x="1201107" y="1304367"/>
        <a:ext cx="3092957" cy="1039919"/>
      </dsp:txXfrm>
    </dsp:sp>
    <dsp:sp modelId="{5A3B8EA7-2BCA-482D-822A-4377407881F4}">
      <dsp:nvSpPr>
        <dsp:cNvPr id="0" name=""/>
        <dsp:cNvSpPr/>
      </dsp:nvSpPr>
      <dsp:spPr>
        <a:xfrm>
          <a:off x="4294064" y="1304367"/>
          <a:ext cx="2578000" cy="1039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58" tIns="110058" rIns="110058" bIns="11005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Reward drivers with a low risk factor and consistent safe driving records.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Motivate all drivers to prioritize road safety.</a:t>
          </a:r>
          <a:endParaRPr lang="en-US" sz="1200" kern="1200" dirty="0"/>
        </a:p>
      </dsp:txBody>
      <dsp:txXfrm>
        <a:off x="4294064" y="1304367"/>
        <a:ext cx="2578000" cy="1039919"/>
      </dsp:txXfrm>
    </dsp:sp>
    <dsp:sp modelId="{C1C629E2-81C2-4E4F-80ED-4ED4ED3FAE5B}">
      <dsp:nvSpPr>
        <dsp:cNvPr id="0" name=""/>
        <dsp:cNvSpPr/>
      </dsp:nvSpPr>
      <dsp:spPr>
        <a:xfrm>
          <a:off x="0" y="2604267"/>
          <a:ext cx="6873239" cy="1039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4F021-43D0-47CD-8549-CE7322BB9110}">
      <dsp:nvSpPr>
        <dsp:cNvPr id="0" name=""/>
        <dsp:cNvSpPr/>
      </dsp:nvSpPr>
      <dsp:spPr>
        <a:xfrm>
          <a:off x="314575" y="2838249"/>
          <a:ext cx="571955" cy="571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B6957-1C2B-4599-9C20-C91FE9C11366}">
      <dsp:nvSpPr>
        <dsp:cNvPr id="0" name=""/>
        <dsp:cNvSpPr/>
      </dsp:nvSpPr>
      <dsp:spPr>
        <a:xfrm>
          <a:off x="1201107" y="2604267"/>
          <a:ext cx="3092957" cy="1039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58" tIns="110058" rIns="110058" bIns="1100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Collaboration with Authorities</a:t>
          </a:r>
          <a:endParaRPr lang="en-US" sz="2200" kern="1200"/>
        </a:p>
      </dsp:txBody>
      <dsp:txXfrm>
        <a:off x="1201107" y="2604267"/>
        <a:ext cx="3092957" cy="1039919"/>
      </dsp:txXfrm>
    </dsp:sp>
    <dsp:sp modelId="{6043C96C-AB49-41B4-88A4-92DDA3BA00DD}">
      <dsp:nvSpPr>
        <dsp:cNvPr id="0" name=""/>
        <dsp:cNvSpPr/>
      </dsp:nvSpPr>
      <dsp:spPr>
        <a:xfrm>
          <a:off x="4294064" y="2604267"/>
          <a:ext cx="2578000" cy="1039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58" tIns="110058" rIns="110058" bIns="11005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Work with local law enforcement to boost traffic law enforcement.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Target areas with high incident rates and high-risk driver populations.</a:t>
          </a:r>
          <a:endParaRPr lang="en-US" sz="1200" kern="1200" dirty="0"/>
        </a:p>
      </dsp:txBody>
      <dsp:txXfrm>
        <a:off x="4294064" y="2604267"/>
        <a:ext cx="2578000" cy="1039919"/>
      </dsp:txXfrm>
    </dsp:sp>
    <dsp:sp modelId="{A1560113-AAD3-420F-A647-FA173ED206B9}">
      <dsp:nvSpPr>
        <dsp:cNvPr id="0" name=""/>
        <dsp:cNvSpPr/>
      </dsp:nvSpPr>
      <dsp:spPr>
        <a:xfrm>
          <a:off x="0" y="3904167"/>
          <a:ext cx="6873239" cy="10399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815DF-4615-4B57-A36F-6BAF407C9B5F}">
      <dsp:nvSpPr>
        <dsp:cNvPr id="0" name=""/>
        <dsp:cNvSpPr/>
      </dsp:nvSpPr>
      <dsp:spPr>
        <a:xfrm>
          <a:off x="314575" y="4138149"/>
          <a:ext cx="571955" cy="571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E77E4-805E-4C95-91E6-AA020CD2A2CF}">
      <dsp:nvSpPr>
        <dsp:cNvPr id="0" name=""/>
        <dsp:cNvSpPr/>
      </dsp:nvSpPr>
      <dsp:spPr>
        <a:xfrm>
          <a:off x="1201107" y="3904167"/>
          <a:ext cx="3092957" cy="1039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58" tIns="110058" rIns="110058" bIns="1100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Real-Time Reporting and Monitoring</a:t>
          </a:r>
          <a:endParaRPr lang="en-US" sz="2200" kern="1200"/>
        </a:p>
      </dsp:txBody>
      <dsp:txXfrm>
        <a:off x="1201107" y="3904167"/>
        <a:ext cx="3092957" cy="1039919"/>
      </dsp:txXfrm>
    </dsp:sp>
    <dsp:sp modelId="{1C13C0C2-C31A-4FD1-9D60-8D137B52E774}">
      <dsp:nvSpPr>
        <dsp:cNvPr id="0" name=""/>
        <dsp:cNvSpPr/>
      </dsp:nvSpPr>
      <dsp:spPr>
        <a:xfrm>
          <a:off x="4294064" y="3904167"/>
          <a:ext cx="2578000" cy="1039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58" tIns="110058" rIns="110058" bIns="11005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Implement systems for live tracking of driver behaviors and risk factors.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Use data to identify trends and enable proactive safety interventions.</a:t>
          </a:r>
          <a:endParaRPr lang="en-US" sz="1200" kern="1200" dirty="0"/>
        </a:p>
      </dsp:txBody>
      <dsp:txXfrm>
        <a:off x="4294064" y="3904167"/>
        <a:ext cx="2578000" cy="1039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E6770-8A7D-6442-BEF1-DE79154B9FB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D4BCD-99DD-A74B-AAB4-5EE025BE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3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D4BCD-99DD-A74B-AAB4-5EE025BE75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2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D4BCD-99DD-A74B-AAB4-5EE025BE75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51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D4BCD-99DD-A74B-AAB4-5EE025BE75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53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D4BCD-99DD-A74B-AAB4-5EE025BE75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14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D4BCD-99DD-A74B-AAB4-5EE025BE75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9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F174-4D81-5400-3C8E-CE446D784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BDB86-E078-9CB8-8859-DA2CCFBF0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61D3-EBF3-1D63-55EE-3AC959EB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88B5-D06F-1C46-8755-EF5E1B63A4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90C2-7CAF-9BF2-E887-6D8D6942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1FA6-7AFD-88BE-50BF-EB639FDD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88-BECA-404B-8347-1539933C9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BBF4-11E5-E301-457C-51E680CA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DE307-28F9-491A-814C-8D7C7E300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74AF-226F-2CEF-FAD1-6A6C63F9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88B5-D06F-1C46-8755-EF5E1B63A4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B2374-76E6-C5E0-5F5D-85C4EA7A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8E787-917C-3C99-752A-04BCFD5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88-BECA-404B-8347-1539933C9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89B26-41D2-2E17-67B2-70E35E4EC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0CF43-17C9-66D0-DE24-EAF5ECBDC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F467-795B-F281-CF15-B07EBF22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88B5-D06F-1C46-8755-EF5E1B63A4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FC18-2339-A864-FA30-2573A392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4041-C45B-796D-8877-D95FBA59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88-BECA-404B-8347-1539933C9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6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9CFC-DFE9-7850-32F2-9030C4E3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A73F-7C28-69A2-BE40-3F513B88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83BBE-775A-B9AE-4BBB-BD50DD15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88B5-D06F-1C46-8755-EF5E1B63A4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2AD6-BF10-E1BE-014B-99241E79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42DF9-F3EC-95F1-4787-CD841ECC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88-BECA-404B-8347-1539933C9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6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F37C-0C63-6F47-CE96-E739CF20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53825-7368-2269-6C0C-27895256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4D600-1A77-8520-27CB-055279D7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88B5-D06F-1C46-8755-EF5E1B63A4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B344-128A-DD13-6DB4-BCB0B7A8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9796F-5E66-12F0-FF9B-FA2BEA4C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88-BECA-404B-8347-1539933C9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8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F4FC-B12A-4EB3-748F-0C808E83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96F5-F26E-8A62-588E-5CBBEB155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8D768-3CAC-0ED7-E4AE-185553D39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B240C-3AD2-BC2E-5BCE-D15BCFC7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88B5-D06F-1C46-8755-EF5E1B63A4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370B4-EF88-B610-5396-E7CA12F9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C1951-A24B-3591-555F-54BFB5AC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88-BECA-404B-8347-1539933C9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8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777B-E1E8-B5C2-5159-0B12383C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3F891-6954-8018-35A0-725BE78A7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C0409-ECED-7D7D-2C04-1BFD9FD3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56904-9E93-9BC5-5DA8-3EE782564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1C35D-3E5B-6D55-F885-DD838AB06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537FB-ACD3-48E2-31DB-4D3934B9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88B5-D06F-1C46-8755-EF5E1B63A4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60F59-D76A-26C9-79A2-D53E18FE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DD05D-02BA-95EA-217C-EB51AD3B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88-BECA-404B-8347-1539933C9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9EA0-0D15-C488-A5E0-4835903E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FC3F9-7413-EC98-F9BC-205E060F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88B5-D06F-1C46-8755-EF5E1B63A4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7630A-D68F-042F-CB99-4EA90A6F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357CE-ABB0-4EFD-CFC1-A7BD8C03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88-BECA-404B-8347-1539933C9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7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2184D-B97A-4957-5B46-E4A65266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88B5-D06F-1C46-8755-EF5E1B63A4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BAC82-A460-8B0E-1453-265A4936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6766-6DA4-891A-DB8B-73649D8A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88-BECA-404B-8347-1539933C9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1549-208E-96B1-81A6-66303AB7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EB02-4777-4C87-AA2E-F147ECB0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CA7E1-2213-5357-DFFA-C4B99A5AC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D5D42-0934-B8EF-28F0-7AFD1EE8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88B5-D06F-1C46-8755-EF5E1B63A4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5FEFC-BEF3-F87B-2E56-1F9E29BB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AD0F7-743A-8258-4020-7FB67A78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88-BECA-404B-8347-1539933C9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6D06-521C-86BD-EA4A-888A32C1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3E9DA-5BC2-C8AA-B9B8-443A18B0B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64BD2-BD60-575D-13B5-7614BC465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689D7-428D-8E33-AE3D-C14E292B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88B5-D06F-1C46-8755-EF5E1B63A4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62F8B-7F09-3B5B-5497-2FA32A1B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43F6-8436-189D-06AB-F2A51F1C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88-BECA-404B-8347-1539933C9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2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32220-5350-8AE6-62F8-D6DEE86D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2DBD0-15C0-1202-D42D-988BC66A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F025-F02C-6CA3-5740-B450BD0F0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CA88B5-D06F-1C46-8755-EF5E1B63A45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CD8B4-72CC-DCB7-9C07-BD68CDABB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EDD2-6632-C40E-DAE0-779F4D4A0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92CF88-BECA-404B-8347-1539933C9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group of semi trucks parked on a road&#10;&#10;Description automatically generated">
            <a:extLst>
              <a:ext uri="{FF2B5EF4-FFF2-40B4-BE49-F238E27FC236}">
                <a16:creationId xmlns:a16="http://schemas.microsoft.com/office/drawing/2014/main" id="{A36BC64A-0D60-DD8F-BE9B-23EB817A7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61" r="13439" b="892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ADB1A-48F5-ACCE-31E6-F090B9ED2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5379466" cy="1254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/>
              <a:t>RISK ANALYSIS OF TRUCKS IN CALIFORNIA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6356E-FC4D-3BCF-7895-22A236E0B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3524504"/>
            <a:ext cx="3438906" cy="28275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1700" b="1" dirty="0"/>
              <a:t>Group 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1" dirty="0"/>
              <a:t>Jyothi Praveen </a:t>
            </a:r>
            <a:r>
              <a:rPr lang="en-US" sz="1700" b="1" dirty="0" err="1"/>
              <a:t>Seelam</a:t>
            </a:r>
            <a:endParaRPr lang="en-US" sz="17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1" dirty="0" err="1"/>
              <a:t>Snehitha</a:t>
            </a:r>
            <a:r>
              <a:rPr lang="en-US" sz="1700" b="1" dirty="0"/>
              <a:t> </a:t>
            </a:r>
            <a:r>
              <a:rPr lang="en-US" sz="1700" b="1" dirty="0" err="1"/>
              <a:t>Penumaka</a:t>
            </a:r>
            <a:endParaRPr lang="en-US" sz="17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1" dirty="0"/>
              <a:t>Pradeep </a:t>
            </a:r>
            <a:r>
              <a:rPr lang="en-US" sz="1700" b="1" dirty="0" err="1"/>
              <a:t>Mohanish</a:t>
            </a:r>
            <a:endParaRPr lang="en-US" sz="17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1" dirty="0"/>
              <a:t>Aman Sahu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1" dirty="0"/>
              <a:t>Keshav Sarraf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1" dirty="0"/>
              <a:t>Shaik, </a:t>
            </a:r>
            <a:r>
              <a:rPr lang="en-US" sz="1700" b="1" dirty="0" err="1"/>
              <a:t>Ikramulla</a:t>
            </a:r>
            <a:r>
              <a:rPr lang="en-US" sz="1700" b="1" dirty="0"/>
              <a:t> Shareef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1" dirty="0" err="1"/>
              <a:t>Singareddy</a:t>
            </a:r>
            <a:r>
              <a:rPr lang="en-US" sz="1700" b="1" dirty="0"/>
              <a:t>, Om </a:t>
            </a:r>
            <a:r>
              <a:rPr lang="en-US" sz="1700" b="1" dirty="0" err="1"/>
              <a:t>Simha</a:t>
            </a:r>
            <a:r>
              <a:rPr lang="en-US" sz="1700" b="1" dirty="0"/>
              <a:t> Reddy</a:t>
            </a:r>
          </a:p>
        </p:txBody>
      </p:sp>
    </p:spTree>
    <p:extLst>
      <p:ext uri="{BB962C8B-B14F-4D97-AF65-F5344CB8AC3E}">
        <p14:creationId xmlns:p14="http://schemas.microsoft.com/office/powerpoint/2010/main" val="36024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4AD1CF18-B2FA-A228-997A-4695DF646E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180" y="1631249"/>
            <a:ext cx="6410084" cy="360956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3.png">
            <a:extLst>
              <a:ext uri="{FF2B5EF4-FFF2-40B4-BE49-F238E27FC236}">
                <a16:creationId xmlns:a16="http://schemas.microsoft.com/office/drawing/2014/main" id="{6BFE2212-0F17-1349-4763-3E9E276FB7CE}"/>
              </a:ext>
            </a:extLst>
          </p:cNvPr>
          <p:cNvPicPr/>
          <p:nvPr/>
        </p:nvPicPr>
        <p:blipFill>
          <a:blip r:embed="rId3"/>
          <a:srcRect t="3423"/>
          <a:stretch>
            <a:fillRect/>
          </a:stretch>
        </p:blipFill>
        <p:spPr>
          <a:xfrm>
            <a:off x="7695873" y="822960"/>
            <a:ext cx="3854945" cy="21451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77D22-F745-FCE0-2B4A-E2201985D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681" y="4018832"/>
            <a:ext cx="3937327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8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88747-1C7D-44C4-B0C8-BEC6339CE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26" y="1351280"/>
            <a:ext cx="7948774" cy="773557"/>
          </a:xfrm>
          <a:prstGeom prst="rect">
            <a:avLst/>
          </a:prstGeom>
        </p:spPr>
      </p:pic>
      <p:pic>
        <p:nvPicPr>
          <p:cNvPr id="4" name="image4.png">
            <a:extLst>
              <a:ext uri="{FF2B5EF4-FFF2-40B4-BE49-F238E27FC236}">
                <a16:creationId xmlns:a16="http://schemas.microsoft.com/office/drawing/2014/main" id="{C1562398-5A92-9C4E-F64B-8C4B981B79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8893" y="2263163"/>
            <a:ext cx="4952173" cy="3482579"/>
          </a:xfrm>
          <a:prstGeom prst="rect">
            <a:avLst/>
          </a:prstGeom>
        </p:spPr>
      </p:pic>
      <p:pic>
        <p:nvPicPr>
          <p:cNvPr id="5" name="image5.png">
            <a:extLst>
              <a:ext uri="{FF2B5EF4-FFF2-40B4-BE49-F238E27FC236}">
                <a16:creationId xmlns:a16="http://schemas.microsoft.com/office/drawing/2014/main" id="{25A1E944-CAA9-F6F6-AF8B-7C3B960DD4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96426" y="2263163"/>
            <a:ext cx="6190487" cy="3637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3558C-89C5-FD51-C45D-3355CF87A178}"/>
              </a:ext>
            </a:extLst>
          </p:cNvPr>
          <p:cNvSpPr txBox="1"/>
          <p:nvPr/>
        </p:nvSpPr>
        <p:spPr>
          <a:xfrm>
            <a:off x="538893" y="307825"/>
            <a:ext cx="9178133" cy="649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30701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346A5-F68E-2880-CE2B-0CEDDB38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Violation Analysis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C59C4E-E896-C0DF-B70C-748774CE5020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effectLst/>
              </a:rPr>
              <a:t>Surprisingly, Overspeeding is not the mos</a:t>
            </a:r>
            <a:r>
              <a:rPr lang="en-US" sz="2200" b="1"/>
              <a:t>t </a:t>
            </a:r>
            <a:r>
              <a:rPr lang="en-US" sz="2200" b="1">
                <a:effectLst/>
              </a:rPr>
              <a:t>“popular” violation seen in risky truck drivers.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effectLst/>
              </a:rPr>
              <a:t>How they are driving </a:t>
            </a:r>
            <a:r>
              <a:rPr lang="en-US" sz="2200" b="1"/>
              <a:t>matters.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effectLst/>
              </a:rPr>
              <a:t>It could be the nature of traffic that leads to different driving habits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755DCEE7-F1BC-DBDF-8B1E-88AF3D133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9048" y="1033266"/>
            <a:ext cx="5458968" cy="47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3590-F78F-0581-8B6F-F8956DBE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3549649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GEOGRAPHICAL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C20F-39F5-2B57-F55F-3D1F7419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34696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/>
            <a:r>
              <a:rPr lang="en-US" sz="2000" b="1">
                <a:effectLst/>
              </a:rPr>
              <a:t>Event count</a:t>
            </a:r>
          </a:p>
          <a:p>
            <a:pPr marL="285750"/>
            <a:r>
              <a:rPr lang="en-US" sz="2000" b="1">
                <a:effectLst/>
              </a:rPr>
              <a:t>Locations on Map</a:t>
            </a:r>
          </a:p>
          <a:p>
            <a:pPr marL="285750"/>
            <a:r>
              <a:rPr lang="en-US" sz="2000" b="1">
                <a:effectLst/>
              </a:rPr>
              <a:t>Top 5 Cities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3218B52-F9B1-F4FF-8006-DEDB20409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1" b="2"/>
          <a:stretch/>
        </p:blipFill>
        <p:spPr bwMode="auto">
          <a:xfrm>
            <a:off x="5089243" y="877413"/>
            <a:ext cx="6222628" cy="504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64" name="Group 6163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6165" name="Rectangle 6164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6" name="Rectangle 6165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260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uggestions Images – Browse 142,268 Stock Photos, Vectors, and Video |  Adobe Stock">
            <a:extLst>
              <a:ext uri="{FF2B5EF4-FFF2-40B4-BE49-F238E27FC236}">
                <a16:creationId xmlns:a16="http://schemas.microsoft.com/office/drawing/2014/main" id="{1D97B6D9-2EE5-0BBE-442E-C6111B88A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t="-1" b="34667"/>
          <a:stretch/>
        </p:blipFill>
        <p:spPr bwMode="auto">
          <a:xfrm>
            <a:off x="134278" y="0"/>
            <a:ext cx="120577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876DF-02C9-0E7F-65AE-44B4054E1584}"/>
              </a:ext>
            </a:extLst>
          </p:cNvPr>
          <p:cNvSpPr txBox="1"/>
          <p:nvPr/>
        </p:nvSpPr>
        <p:spPr>
          <a:xfrm>
            <a:off x="4775200" y="0"/>
            <a:ext cx="561339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highlight>
                  <a:srgbClr val="C0C0C0"/>
                </a:highlight>
                <a:latin typeface="+mj-lt"/>
                <a:ea typeface="+mj-ea"/>
                <a:cs typeface="+mj-cs"/>
              </a:rPr>
              <a:t>Business Outcomes</a:t>
            </a:r>
          </a:p>
        </p:txBody>
      </p:sp>
      <p:graphicFrame>
        <p:nvGraphicFramePr>
          <p:cNvPr id="4107" name="TextBox 25">
            <a:extLst>
              <a:ext uri="{FF2B5EF4-FFF2-40B4-BE49-F238E27FC236}">
                <a16:creationId xmlns:a16="http://schemas.microsoft.com/office/drawing/2014/main" id="{76427CF1-353E-8946-9EE3-9B64C1270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969418"/>
              </p:ext>
            </p:extLst>
          </p:nvPr>
        </p:nvGraphicFramePr>
        <p:xfrm>
          <a:off x="4480560" y="1544320"/>
          <a:ext cx="6873239" cy="494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608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308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0" name="Freeform: Shape 308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ank you, drivers, for your highly important work!">
            <a:extLst>
              <a:ext uri="{FF2B5EF4-FFF2-40B4-BE49-F238E27FC236}">
                <a16:creationId xmlns:a16="http://schemas.microsoft.com/office/drawing/2014/main" id="{C022C899-C60A-20BA-FA35-9F152800C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52456"/>
            <a:ext cx="10905066" cy="395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7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A520B-B2D5-43D6-F025-F4D76B97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43FB-20E0-AB04-5B3C-A0EB2FEA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Identify high risk drivers in the California state.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Offer Business Solutions by highlighting the drivers whose risk factor is greater than 7.0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5 Common Errors Made While Defining Learning Objectives">
            <a:extLst>
              <a:ext uri="{FF2B5EF4-FFF2-40B4-BE49-F238E27FC236}">
                <a16:creationId xmlns:a16="http://schemas.microsoft.com/office/drawing/2014/main" id="{B6804D27-D4AB-CC52-8504-6A46A8A56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725769"/>
            <a:ext cx="4142232" cy="233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25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7" name="Group 5126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5128" name="Rectangle 5127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9" name="Rectangle 5128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95CAF4-29BF-C557-3BFF-20BE5B70B8DB}"/>
              </a:ext>
            </a:extLst>
          </p:cNvPr>
          <p:cNvSpPr txBox="1"/>
          <p:nvPr/>
        </p:nvSpPr>
        <p:spPr>
          <a:xfrm>
            <a:off x="518404" y="112344"/>
            <a:ext cx="3702580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Stories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5A06A-E66B-F526-C117-DA437C30BBDC}"/>
              </a:ext>
            </a:extLst>
          </p:cNvPr>
          <p:cNvSpPr txBox="1"/>
          <p:nvPr/>
        </p:nvSpPr>
        <p:spPr>
          <a:xfrm>
            <a:off x="396240" y="1960880"/>
            <a:ext cx="4061823" cy="4023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As a safety officer, I want to identify high-risk drivers in California, so that we can implement targeted interventions to reduce accidents and improve road safety.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 As a fleet manager, I want to have insights into drivers' behaviors, such as lane departures and over-speeding, so that we can provide training and support to improve their driving habits.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 As a data analyst, I want to analyze the dataset to identify drivers with a risk factor greater than 7.0, so that we can prioritize them for interventions and monitor their progress over time.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122" name="Picture 2" descr="Creative Storytelling PowerPoint Template and Google Slides">
            <a:extLst>
              <a:ext uri="{FF2B5EF4-FFF2-40B4-BE49-F238E27FC236}">
                <a16:creationId xmlns:a16="http://schemas.microsoft.com/office/drawing/2014/main" id="{59D28454-9FF5-3A50-8C18-7B74EC579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0"/>
          <a:stretch/>
        </p:blipFill>
        <p:spPr bwMode="auto">
          <a:xfrm>
            <a:off x="6005304" y="2915920"/>
            <a:ext cx="5407002" cy="203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6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BAD1-10A4-B6DA-B139-1C0A1714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RISK ANALYSIS</a:t>
            </a:r>
          </a:p>
        </p:txBody>
      </p:sp>
      <p:pic>
        <p:nvPicPr>
          <p:cNvPr id="9" name="Picture 8" descr="A graph of a number of drivers&#10;&#10;Description automatically generated">
            <a:extLst>
              <a:ext uri="{FF2B5EF4-FFF2-40B4-BE49-F238E27FC236}">
                <a16:creationId xmlns:a16="http://schemas.microsoft.com/office/drawing/2014/main" id="{A39871F4-808F-AE69-94E7-0F90FCF0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200150"/>
            <a:ext cx="4143375" cy="3757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5714C1-96BD-1AEA-06F8-EE96D8F4DBFC}"/>
              </a:ext>
            </a:extLst>
          </p:cNvPr>
          <p:cNvSpPr txBox="1"/>
          <p:nvPr/>
        </p:nvSpPr>
        <p:spPr>
          <a:xfrm>
            <a:off x="514350" y="5192623"/>
            <a:ext cx="1116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A97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the most risky.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Lane departures in Hollister (speed </a:t>
            </a:r>
            <a:r>
              <a:rPr lang="en-US" b="0" i="0" u="none" strike="noStrike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Söhne"/>
              </a:rPr>
              <a:t>68.0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Unsafe tailgating (velocity </a:t>
            </a:r>
            <a:r>
              <a:rPr lang="en-US" b="0" i="0" u="none" strike="noStrike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Söhne"/>
              </a:rPr>
              <a:t>66.0)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High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over-speeding in the Lodi, Markleeville, and San Diego (velocity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86.5)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14" name="Content Placeholder 1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46D12FAA-DA32-C100-B635-C8132DF69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4988" y="1200150"/>
            <a:ext cx="6154377" cy="3757613"/>
          </a:xfrm>
        </p:spPr>
      </p:pic>
    </p:spTree>
    <p:extLst>
      <p:ext uri="{BB962C8B-B14F-4D97-AF65-F5344CB8AC3E}">
        <p14:creationId xmlns:p14="http://schemas.microsoft.com/office/powerpoint/2010/main" val="253746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3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346A5-F68E-2880-CE2B-0CEDDB38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Factor for </a:t>
            </a:r>
            <a:r>
              <a:rPr lang="en-US" sz="2600" dirty="0">
                <a:solidFill>
                  <a:srgbClr val="FFFFFF"/>
                </a:solidFill>
              </a:rPr>
              <a:t>D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rivers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AF705E-CE68-92AC-E8E9-E35413EFB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001288"/>
            <a:ext cx="7188199" cy="48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7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8FCE-597F-7229-83C8-36EFD754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3549649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i="0" u="none" strike="noStrike" dirty="0">
                <a:effectLst/>
              </a:rPr>
              <a:t>Analysis of Events: Key Risk Across Cities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2F29D-EF3B-6B23-A68C-135C02C8A8DB}"/>
              </a:ext>
            </a:extLst>
          </p:cNvPr>
          <p:cNvSpPr txBox="1"/>
          <p:nvPr/>
        </p:nvSpPr>
        <p:spPr>
          <a:xfrm>
            <a:off x="876693" y="2533476"/>
            <a:ext cx="334696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FF0000"/>
                </a:solidFill>
                <a:effectLst/>
              </a:rPr>
              <a:t>Santa Rosa </a:t>
            </a:r>
            <a:r>
              <a:rPr lang="en-US" b="0" i="0" u="none" strike="noStrike" dirty="0">
                <a:effectLst/>
              </a:rPr>
              <a:t>has highest overall risk (</a:t>
            </a:r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risk factor&gt;600</a:t>
            </a:r>
            <a:r>
              <a:rPr lang="en-US" b="0" i="0" u="none" strike="noStrike" dirty="0">
                <a:effectLst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highlight>
                  <a:srgbClr val="FFFFFF"/>
                </a:highlight>
              </a:rPr>
              <a:t>-&gt; S</a:t>
            </a:r>
            <a:r>
              <a:rPr lang="en-US" b="0" i="0" u="none" strike="noStrike" dirty="0">
                <a:effectLst/>
                <a:highlight>
                  <a:srgbClr val="FFFFFF"/>
                </a:highlight>
              </a:rPr>
              <a:t>ignificant issues with unsafe following distances</a:t>
            </a:r>
            <a:r>
              <a:rPr lang="en-US" b="0" i="0" u="none" strike="noStrike" dirty="0">
                <a:effectLst/>
              </a:rPr>
              <a:t> indicating a critical need for targeted interventions.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Lane departure </a:t>
            </a:r>
            <a:r>
              <a:rPr lang="en-US" b="0" i="0" u="none" strike="noStrike" dirty="0">
                <a:effectLst/>
              </a:rPr>
              <a:t>events has the highest risk factors among all other events across multiple cities.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16CB54C-3FD5-726B-99E5-A97202CE5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" b="-1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406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46A5-F68E-2880-CE2B-0CEDDB38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DBB9F-CF14-E464-FAAC-7F9CA8ACD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/>
            <a:r>
              <a:rPr lang="en-US" sz="1700" b="1" dirty="0">
                <a:solidFill>
                  <a:srgbClr val="FF0000"/>
                </a:solidFill>
                <a:effectLst/>
              </a:rPr>
              <a:t>Santa Rosa, Willits, and Apple Valley </a:t>
            </a:r>
            <a:r>
              <a:rPr lang="en-US" sz="1700" b="1" dirty="0">
                <a:effectLst/>
              </a:rPr>
              <a:t>have highest incident rates</a:t>
            </a:r>
          </a:p>
          <a:p>
            <a:pPr marL="285750"/>
            <a:endParaRPr lang="en-US" sz="1700" b="1" dirty="0"/>
          </a:p>
          <a:p>
            <a:pPr marL="285750"/>
            <a:endParaRPr lang="en-US" sz="1700" b="1" dirty="0">
              <a:effectLst/>
            </a:endParaRPr>
          </a:p>
          <a:p>
            <a:pPr marL="285750"/>
            <a:r>
              <a:rPr lang="en-US" sz="1700" b="1" dirty="0">
                <a:solidFill>
                  <a:schemeClr val="accent6"/>
                </a:solidFill>
                <a:effectLst/>
              </a:rPr>
              <a:t>Oceano, Ojai, and Santa Maria</a:t>
            </a:r>
            <a:r>
              <a:rPr lang="en-US" sz="1700" b="1" dirty="0">
                <a:effectLst/>
              </a:rPr>
              <a:t> have lowest incident rates.</a:t>
            </a:r>
          </a:p>
        </p:txBody>
      </p:sp>
      <p:pic>
        <p:nvPicPr>
          <p:cNvPr id="6" name="Picture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EE5667E-523D-D58B-CDC6-71B01694B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72" y="861943"/>
            <a:ext cx="6389346" cy="514342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53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4549B-B323-EBD3-808C-CDAA90CF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Truck Model Risk Factor Analysis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C93A13-0C2C-D260-6261-1E85FEF41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14736"/>
            <a:ext cx="6903720" cy="42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97B93E-1185-08AA-89ED-B9A8EC38B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23" y="2741441"/>
            <a:ext cx="31051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7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43558C-89C5-FD51-C45D-3355CF87A178}"/>
              </a:ext>
            </a:extLst>
          </p:cNvPr>
          <p:cNvSpPr txBox="1"/>
          <p:nvPr/>
        </p:nvSpPr>
        <p:spPr>
          <a:xfrm>
            <a:off x="538893" y="307825"/>
            <a:ext cx="9178133" cy="649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Regression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5FB285-1EF7-12EF-A216-806408B4A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332" y="1087120"/>
            <a:ext cx="6903348" cy="914399"/>
          </a:xfrm>
          <a:prstGeom prst="rect">
            <a:avLst/>
          </a:prstGeom>
        </p:spPr>
      </p:pic>
      <p:pic>
        <p:nvPicPr>
          <p:cNvPr id="7" name="image2.png">
            <a:extLst>
              <a:ext uri="{FF2B5EF4-FFF2-40B4-BE49-F238E27FC236}">
                <a16:creationId xmlns:a16="http://schemas.microsoft.com/office/drawing/2014/main" id="{666E5BAD-B7A7-AE33-09B9-7EFA7E6ED0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41069" y="2251538"/>
            <a:ext cx="6875957" cy="40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441</Words>
  <Application>Microsoft Office PowerPoint</Application>
  <PresentationFormat>Widescreen</PresentationFormat>
  <Paragraphs>66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Söhne</vt:lpstr>
      <vt:lpstr>Wingdings</vt:lpstr>
      <vt:lpstr>Office Theme</vt:lpstr>
      <vt:lpstr>RISK ANALYSIS OF TRUCKS IN CALIFORNIA</vt:lpstr>
      <vt:lpstr>OBJECTIVE</vt:lpstr>
      <vt:lpstr>PowerPoint Presentation</vt:lpstr>
      <vt:lpstr>RISK ANALYSIS</vt:lpstr>
      <vt:lpstr>Risk Factor for Drivers</vt:lpstr>
      <vt:lpstr>Analysis of Events: Key Risk Across Cities</vt:lpstr>
      <vt:lpstr>Events Analysis</vt:lpstr>
      <vt:lpstr>Truck Model Risk Factor Analysis</vt:lpstr>
      <vt:lpstr>PowerPoint Presentation</vt:lpstr>
      <vt:lpstr>PowerPoint Presentation</vt:lpstr>
      <vt:lpstr>PowerPoint Presentation</vt:lpstr>
      <vt:lpstr>Violation Analysis</vt:lpstr>
      <vt:lpstr>GEOGRAPHICAL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ANALYSIS ON FLEET DATA</dc:title>
  <dc:creator>Seelam, Jyothi Praveen</dc:creator>
  <cp:lastModifiedBy>Keshav Sarraf</cp:lastModifiedBy>
  <cp:revision>10</cp:revision>
  <dcterms:created xsi:type="dcterms:W3CDTF">2024-05-01T23:23:17Z</dcterms:created>
  <dcterms:modified xsi:type="dcterms:W3CDTF">2024-05-03T22:58:30Z</dcterms:modified>
</cp:coreProperties>
</file>