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71" r:id="rId6"/>
    <p:sldId id="267" r:id="rId7"/>
    <p:sldId id="269" r:id="rId8"/>
    <p:sldId id="270"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images.com/documentation/TechGuides/78BingStructure.pdf" TargetMode="External"/><Relationship Id="rId2" Type="http://schemas.openxmlformats.org/officeDocument/2006/relationships/hyperlink" Target="https://msdn.microsoft.com/en-us/library/bb259689.aspx" TargetMode="External"/><Relationship Id="rId1" Type="http://schemas.openxmlformats.org/officeDocument/2006/relationships/slideLayout" Target="../slideLayouts/slideLayout2.xml"/><Relationship Id="rId4" Type="http://schemas.openxmlformats.org/officeDocument/2006/relationships/hyperlink" Target="https://courses.engr.illinois.edu/cs498dwh/fa2010/lectures/Lecture%2017%20-%20Photo%20Stitching.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3E2C-72D9-41AF-AE1C-C0603955D4AE}"/>
              </a:ext>
            </a:extLst>
          </p:cNvPr>
          <p:cNvSpPr>
            <a:spLocks noGrp="1"/>
          </p:cNvSpPr>
          <p:nvPr>
            <p:ph type="ctrTitle"/>
          </p:nvPr>
        </p:nvSpPr>
        <p:spPr>
          <a:xfrm>
            <a:off x="2589213" y="720970"/>
            <a:ext cx="8915399" cy="2328339"/>
          </a:xfrm>
        </p:spPr>
        <p:txBody>
          <a:bodyPr>
            <a:normAutofit fontScale="90000"/>
          </a:bodyPr>
          <a:lstStyle/>
          <a:p>
            <a:r>
              <a:rPr lang="en-US" b="1" dirty="0"/>
              <a:t>Satellite/Aerial Image Retrieval</a:t>
            </a:r>
            <a:br>
              <a:rPr lang="en-US" b="1" dirty="0"/>
            </a:br>
            <a:endParaRPr lang="en-US" dirty="0"/>
          </a:p>
        </p:txBody>
      </p:sp>
      <p:sp>
        <p:nvSpPr>
          <p:cNvPr id="3" name="Subtitle 2">
            <a:extLst>
              <a:ext uri="{FF2B5EF4-FFF2-40B4-BE49-F238E27FC236}">
                <a16:creationId xmlns:a16="http://schemas.microsoft.com/office/drawing/2014/main" id="{626680B1-A749-4170-B933-A53A2392F061}"/>
              </a:ext>
            </a:extLst>
          </p:cNvPr>
          <p:cNvSpPr>
            <a:spLocks noGrp="1"/>
          </p:cNvSpPr>
          <p:nvPr>
            <p:ph type="subTitle" idx="1"/>
          </p:nvPr>
        </p:nvSpPr>
        <p:spPr>
          <a:xfrm>
            <a:off x="2589213" y="3648722"/>
            <a:ext cx="8915399" cy="2254940"/>
          </a:xfrm>
        </p:spPr>
        <p:txBody>
          <a:bodyPr>
            <a:normAutofit/>
          </a:bodyPr>
          <a:lstStyle/>
          <a:p>
            <a:pPr marL="285750" indent="-285750">
              <a:buFont typeface="Arial" panose="020B0604020202020204" pitchFamily="34" charset="0"/>
              <a:buChar char="•"/>
            </a:pPr>
            <a:r>
              <a:rPr lang="en-US" sz="2000" dirty="0"/>
              <a:t>Mohan Jayaprakash       – A20405567</a:t>
            </a:r>
          </a:p>
          <a:p>
            <a:pPr marL="285750" indent="-285750">
              <a:buFont typeface="Arial" panose="020B0604020202020204" pitchFamily="34" charset="0"/>
              <a:buChar char="•"/>
            </a:pPr>
            <a:r>
              <a:rPr lang="en-US" sz="2000" dirty="0" err="1"/>
              <a:t>Herick</a:t>
            </a:r>
            <a:r>
              <a:rPr lang="en-US" sz="2000" dirty="0"/>
              <a:t> Jayesh </a:t>
            </a:r>
            <a:r>
              <a:rPr lang="en-US" sz="2000" dirty="0" err="1"/>
              <a:t>Asmani</a:t>
            </a:r>
            <a:r>
              <a:rPr lang="en-US" sz="2000" dirty="0"/>
              <a:t>     – A20399752</a:t>
            </a:r>
          </a:p>
          <a:p>
            <a:pPr marL="285750" indent="-285750">
              <a:buFont typeface="Arial" panose="020B0604020202020204" pitchFamily="34" charset="0"/>
              <a:buChar char="•"/>
            </a:pPr>
            <a:r>
              <a:rPr lang="en-US" sz="2000" dirty="0" err="1"/>
              <a:t>Sharanheer</a:t>
            </a:r>
            <a:r>
              <a:rPr lang="en-US" sz="2000" dirty="0"/>
              <a:t> </a:t>
            </a:r>
            <a:r>
              <a:rPr lang="en-US" sz="2000" dirty="0" err="1"/>
              <a:t>Choudhari</a:t>
            </a:r>
            <a:r>
              <a:rPr lang="en-US" sz="2000" dirty="0"/>
              <a:t>   – A20398615</a:t>
            </a:r>
          </a:p>
        </p:txBody>
      </p:sp>
    </p:spTree>
    <p:extLst>
      <p:ext uri="{BB962C8B-B14F-4D97-AF65-F5344CB8AC3E}">
        <p14:creationId xmlns:p14="http://schemas.microsoft.com/office/powerpoint/2010/main" val="176513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11D0-1CAA-4B47-AE2C-53FDBA23BB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82DC01-75C9-4E9A-B649-260D7B4AD40E}"/>
              </a:ext>
            </a:extLst>
          </p:cNvPr>
          <p:cNvSpPr>
            <a:spLocks noGrp="1"/>
          </p:cNvSpPr>
          <p:nvPr>
            <p:ph idx="1"/>
          </p:nvPr>
        </p:nvSpPr>
        <p:spPr>
          <a:xfrm>
            <a:off x="2589212" y="1757779"/>
            <a:ext cx="8915400" cy="4153443"/>
          </a:xfrm>
        </p:spPr>
        <p:txBody>
          <a:bodyPr/>
          <a:lstStyle/>
          <a:p>
            <a:r>
              <a:rPr lang="en-US" dirty="0">
                <a:hlinkClick r:id="rId2"/>
              </a:rPr>
              <a:t>https://msdn.microsoft.com/en-us/library/bb259689.aspx</a:t>
            </a:r>
            <a:endParaRPr lang="en-US" dirty="0"/>
          </a:p>
          <a:p>
            <a:r>
              <a:rPr lang="en-US" dirty="0">
                <a:hlinkClick r:id="rId3"/>
              </a:rPr>
              <a:t>http://www.microimages.com/documentation/TechGuides/78BingStructure.pdf</a:t>
            </a:r>
            <a:endParaRPr lang="en-US" dirty="0"/>
          </a:p>
          <a:p>
            <a:r>
              <a:rPr lang="en-GB" dirty="0">
                <a:hlinkClick r:id="rId4"/>
              </a:rPr>
              <a:t>https://courses.engr.illinois.edu/cs498dwh/fa2010/lectures/Lecture%2017%20-%20Photo%20Stitching.pdf</a:t>
            </a:r>
            <a:endParaRPr lang="en-GB" dirty="0"/>
          </a:p>
          <a:p>
            <a:endParaRPr lang="en-US" dirty="0"/>
          </a:p>
          <a:p>
            <a:endParaRPr lang="en-GB" dirty="0"/>
          </a:p>
        </p:txBody>
      </p:sp>
    </p:spTree>
    <p:extLst>
      <p:ext uri="{BB962C8B-B14F-4D97-AF65-F5344CB8AC3E}">
        <p14:creationId xmlns:p14="http://schemas.microsoft.com/office/powerpoint/2010/main" val="31442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5A646-03B8-4B27-AF57-D21374C0F2F8}"/>
              </a:ext>
            </a:extLst>
          </p:cNvPr>
          <p:cNvSpPr>
            <a:spLocks noGrp="1"/>
          </p:cNvSpPr>
          <p:nvPr>
            <p:ph idx="1"/>
          </p:nvPr>
        </p:nvSpPr>
        <p:spPr/>
        <p:txBody>
          <a:bodyPr>
            <a:normAutofit/>
          </a:bodyPr>
          <a:lstStyle/>
          <a:p>
            <a:pPr marL="0" indent="0" algn="ctr">
              <a:buNone/>
            </a:pPr>
            <a:r>
              <a:rPr lang="en-US" sz="6000" dirty="0"/>
              <a:t>Thank you </a:t>
            </a:r>
          </a:p>
        </p:txBody>
      </p:sp>
    </p:spTree>
    <p:extLst>
      <p:ext uri="{BB962C8B-B14F-4D97-AF65-F5344CB8AC3E}">
        <p14:creationId xmlns:p14="http://schemas.microsoft.com/office/powerpoint/2010/main" val="110100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009A-49D5-45D2-A4B8-78C9D0CE5C9B}"/>
              </a:ext>
            </a:extLst>
          </p:cNvPr>
          <p:cNvSpPr>
            <a:spLocks noGrp="1"/>
          </p:cNvSpPr>
          <p:nvPr>
            <p:ph type="title"/>
          </p:nvPr>
        </p:nvSpPr>
        <p:spPr>
          <a:xfrm>
            <a:off x="2592925" y="624110"/>
            <a:ext cx="8911687" cy="751929"/>
          </a:xfrm>
        </p:spPr>
        <p:txBody>
          <a:bodyPr/>
          <a:lstStyle/>
          <a:p>
            <a:r>
              <a:rPr lang="en-US" dirty="0"/>
              <a:t>Goal:</a:t>
            </a:r>
          </a:p>
        </p:txBody>
      </p:sp>
      <p:sp>
        <p:nvSpPr>
          <p:cNvPr id="3" name="Content Placeholder 2">
            <a:extLst>
              <a:ext uri="{FF2B5EF4-FFF2-40B4-BE49-F238E27FC236}">
                <a16:creationId xmlns:a16="http://schemas.microsoft.com/office/drawing/2014/main" id="{8B90BDB2-84DB-45D0-9973-C144AB551D54}"/>
              </a:ext>
            </a:extLst>
          </p:cNvPr>
          <p:cNvSpPr>
            <a:spLocks noGrp="1"/>
          </p:cNvSpPr>
          <p:nvPr>
            <p:ph idx="1"/>
          </p:nvPr>
        </p:nvSpPr>
        <p:spPr>
          <a:xfrm>
            <a:off x="2589212" y="1582615"/>
            <a:ext cx="8915400" cy="4826977"/>
          </a:xfrm>
        </p:spPr>
        <p:txBody>
          <a:bodyPr>
            <a:normAutofit/>
          </a:bodyPr>
          <a:lstStyle/>
          <a:p>
            <a:r>
              <a:rPr lang="en-US" sz="2000" dirty="0"/>
              <a:t>Given the input of Latitude and Longitude </a:t>
            </a:r>
          </a:p>
          <a:p>
            <a:pPr lvl="1" indent="-342900">
              <a:buFont typeface="Arial" panose="020B0604020202020204" pitchFamily="34" charset="0"/>
              <a:buChar char="•"/>
            </a:pPr>
            <a:r>
              <a:rPr lang="en-US" sz="2000" dirty="0"/>
              <a:t>Automatically download aerial imagery (maximum resolution available) using the latitude/longitude bounding box and Bing Maps Tile System.</a:t>
            </a:r>
          </a:p>
          <a:p>
            <a:pPr lvl="1" indent="-342900">
              <a:buFont typeface="Arial" panose="020B0604020202020204" pitchFamily="34" charset="0"/>
              <a:buChar char="•"/>
            </a:pPr>
            <a:r>
              <a:rPr lang="en-US" sz="2000" dirty="0"/>
              <a:t>Stitching the individual images to get the final resulting satellite image.</a:t>
            </a:r>
          </a:p>
          <a:p>
            <a:pPr lvl="1" indent="-342900">
              <a:buFont typeface="Arial" panose="020B0604020202020204" pitchFamily="34" charset="0"/>
              <a:buChar char="•"/>
            </a:pPr>
            <a:endParaRPr lang="en-US" sz="2200" dirty="0"/>
          </a:p>
          <a:p>
            <a:endParaRPr lang="en-US" sz="2400" dirty="0"/>
          </a:p>
        </p:txBody>
      </p:sp>
    </p:spTree>
    <p:extLst>
      <p:ext uri="{BB962C8B-B14F-4D97-AF65-F5344CB8AC3E}">
        <p14:creationId xmlns:p14="http://schemas.microsoft.com/office/powerpoint/2010/main" val="416331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F6E5-3769-49FB-8569-FBDF6CBC372C}"/>
              </a:ext>
            </a:extLst>
          </p:cNvPr>
          <p:cNvSpPr>
            <a:spLocks noGrp="1"/>
          </p:cNvSpPr>
          <p:nvPr>
            <p:ph type="title"/>
          </p:nvPr>
        </p:nvSpPr>
        <p:spPr>
          <a:xfrm>
            <a:off x="2592925" y="624110"/>
            <a:ext cx="8911687" cy="778562"/>
          </a:xfrm>
        </p:spPr>
        <p:txBody>
          <a:bodyPr/>
          <a:lstStyle/>
          <a:p>
            <a:r>
              <a:rPr lang="en-US" dirty="0"/>
              <a:t>Overview</a:t>
            </a:r>
          </a:p>
        </p:txBody>
      </p:sp>
      <p:sp>
        <p:nvSpPr>
          <p:cNvPr id="3" name="Content Placeholder 2">
            <a:extLst>
              <a:ext uri="{FF2B5EF4-FFF2-40B4-BE49-F238E27FC236}">
                <a16:creationId xmlns:a16="http://schemas.microsoft.com/office/drawing/2014/main" id="{A573B0BE-5E6A-4602-92D2-8861E405A780}"/>
              </a:ext>
            </a:extLst>
          </p:cNvPr>
          <p:cNvSpPr>
            <a:spLocks noGrp="1"/>
          </p:cNvSpPr>
          <p:nvPr>
            <p:ph idx="1"/>
          </p:nvPr>
        </p:nvSpPr>
        <p:spPr>
          <a:xfrm>
            <a:off x="2589212" y="1491449"/>
            <a:ext cx="8915400" cy="4847207"/>
          </a:xfrm>
        </p:spPr>
        <p:txBody>
          <a:bodyPr/>
          <a:lstStyle/>
          <a:p>
            <a:r>
              <a:rPr lang="en-US" sz="2000" dirty="0"/>
              <a:t>Satellite imagery offers a huge amount of useful information in many specific domains including cartography, meteorology, geology, environment sciences or archeology.</a:t>
            </a:r>
          </a:p>
          <a:p>
            <a:r>
              <a:rPr lang="en-US" sz="2000" dirty="0"/>
              <a:t>Remote sensing images have however specificity that make usual visual features and algorithms failing: very high and heterogeneous resolutions, more textural and spectral contents and high visual ambiguity.</a:t>
            </a:r>
          </a:p>
          <a:p>
            <a:r>
              <a:rPr lang="en-US" sz="2000" dirty="0"/>
              <a:t>Techniques which can be used for Satellite image retrieval are:</a:t>
            </a:r>
          </a:p>
          <a:p>
            <a:pPr lvl="1">
              <a:buFont typeface="Wingdings" panose="05000000000000000000" pitchFamily="2" charset="2"/>
              <a:buChar char="Ø"/>
            </a:pPr>
            <a:r>
              <a:rPr lang="en-US" sz="2000" dirty="0"/>
              <a:t>Content-based image retrieval .</a:t>
            </a:r>
          </a:p>
          <a:p>
            <a:pPr lvl="1">
              <a:buFont typeface="Wingdings" panose="05000000000000000000" pitchFamily="2" charset="2"/>
              <a:buChar char="Ø"/>
            </a:pPr>
            <a:r>
              <a:rPr lang="en-US" sz="2000" dirty="0"/>
              <a:t>Modified Block Truncation Coding.</a:t>
            </a:r>
          </a:p>
          <a:p>
            <a:pPr lvl="1">
              <a:buFont typeface="Wingdings" panose="05000000000000000000" pitchFamily="2" charset="2"/>
              <a:buChar char="Ø"/>
            </a:pPr>
            <a:r>
              <a:rPr lang="en-US" sz="2000" dirty="0"/>
              <a:t>Pattern Generation For Texture.</a:t>
            </a:r>
          </a:p>
        </p:txBody>
      </p:sp>
    </p:spTree>
    <p:extLst>
      <p:ext uri="{BB962C8B-B14F-4D97-AF65-F5344CB8AC3E}">
        <p14:creationId xmlns:p14="http://schemas.microsoft.com/office/powerpoint/2010/main" val="280641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307C-F9BF-4F4A-8641-E9CC6F95AE37}"/>
              </a:ext>
            </a:extLst>
          </p:cNvPr>
          <p:cNvSpPr>
            <a:spLocks noGrp="1"/>
          </p:cNvSpPr>
          <p:nvPr>
            <p:ph type="title"/>
          </p:nvPr>
        </p:nvSpPr>
        <p:spPr>
          <a:xfrm>
            <a:off x="2461041" y="125879"/>
            <a:ext cx="8911687" cy="1280890"/>
          </a:xfrm>
        </p:spPr>
        <p:txBody>
          <a:bodyPr/>
          <a:lstStyle/>
          <a:p>
            <a:r>
              <a:rPr lang="en-US" dirty="0"/>
              <a:t>Bing Map Tile System</a:t>
            </a:r>
          </a:p>
        </p:txBody>
      </p:sp>
      <p:sp>
        <p:nvSpPr>
          <p:cNvPr id="3" name="Content Placeholder 2">
            <a:extLst>
              <a:ext uri="{FF2B5EF4-FFF2-40B4-BE49-F238E27FC236}">
                <a16:creationId xmlns:a16="http://schemas.microsoft.com/office/drawing/2014/main" id="{FE836B2C-85E8-4112-BEDB-45EF1CFBAAF4}"/>
              </a:ext>
            </a:extLst>
          </p:cNvPr>
          <p:cNvSpPr>
            <a:spLocks noGrp="1"/>
          </p:cNvSpPr>
          <p:nvPr>
            <p:ph idx="1"/>
          </p:nvPr>
        </p:nvSpPr>
        <p:spPr>
          <a:xfrm>
            <a:off x="2437081" y="766324"/>
            <a:ext cx="8915400" cy="5037993"/>
          </a:xfrm>
        </p:spPr>
        <p:txBody>
          <a:bodyPr>
            <a:noAutofit/>
          </a:bodyPr>
          <a:lstStyle/>
          <a:p>
            <a:pPr lvl="0" fontAlgn="base"/>
            <a:r>
              <a:rPr lang="en-US" sz="2000" dirty="0"/>
              <a:t>Bing Maps maps the world using satellite images stitched together. As you can appreciate, these are terabytes of data we are talking about in the map processing.</a:t>
            </a:r>
          </a:p>
          <a:p>
            <a:pPr lvl="0" fontAlgn="base"/>
            <a:r>
              <a:rPr lang="en-US" sz="2000" dirty="0"/>
              <a:t>To optimize performance these images are divided into tiles of 256×256 pixels each.</a:t>
            </a:r>
          </a:p>
          <a:p>
            <a:pPr lvl="0" fontAlgn="base"/>
            <a:r>
              <a:rPr lang="en-US" sz="2000" dirty="0"/>
              <a:t>Bing Maps has the concept of </a:t>
            </a:r>
            <a:r>
              <a:rPr lang="en-US" sz="2000" b="1" dirty="0"/>
              <a:t>zoom levels</a:t>
            </a:r>
            <a:r>
              <a:rPr lang="en-US" sz="2000" dirty="0"/>
              <a:t>. There are 23 zoom levels where 1 displays the whole earth and 23 zooms at street level. When you zoom in or out at a different zoom level, different tiles (and hence satellite images) are displayed.</a:t>
            </a:r>
          </a:p>
          <a:p>
            <a:r>
              <a:rPr lang="en-US" sz="2000" dirty="0"/>
              <a:t>Tiles have their own coordinate system (a </a:t>
            </a:r>
            <a:r>
              <a:rPr lang="en-US" sz="2000" b="1" dirty="0"/>
              <a:t>“Tile XY coordinate</a:t>
            </a:r>
            <a:r>
              <a:rPr lang="en-US" sz="2000" dirty="0"/>
              <a:t>”) which can also be denoted as a single string called a </a:t>
            </a:r>
            <a:r>
              <a:rPr lang="en-US" sz="2000" b="1" dirty="0" err="1"/>
              <a:t>quadkey</a:t>
            </a:r>
            <a:r>
              <a:rPr lang="en-US" sz="2000" b="1" dirty="0"/>
              <a:t>.</a:t>
            </a:r>
          </a:p>
          <a:p>
            <a:r>
              <a:rPr lang="en-US" dirty="0"/>
              <a:t>t’s a </a:t>
            </a:r>
            <a:r>
              <a:rPr lang="en-US" b="1" dirty="0"/>
              <a:t>conformal</a:t>
            </a:r>
            <a:r>
              <a:rPr lang="en-US" dirty="0"/>
              <a:t> projection, which means that it preserves the shape of relatively small objects. This is especially important when showing aerial imagery, because we want to avoid distorting the shape of buildings. Square buildings should appear square, not rectangular.</a:t>
            </a:r>
          </a:p>
          <a:p>
            <a:r>
              <a:rPr lang="en-US" dirty="0"/>
              <a:t>It’s a </a:t>
            </a:r>
            <a:r>
              <a:rPr lang="en-US" b="1" dirty="0"/>
              <a:t>cylindrical</a:t>
            </a:r>
            <a:r>
              <a:rPr lang="en-US" dirty="0"/>
              <a:t> projection, which means that north and south are always straight up and down, and west and east are always straight left and right.</a:t>
            </a:r>
          </a:p>
          <a:p>
            <a:endParaRPr lang="en-US" sz="2000" dirty="0"/>
          </a:p>
        </p:txBody>
      </p:sp>
    </p:spTree>
    <p:extLst>
      <p:ext uri="{BB962C8B-B14F-4D97-AF65-F5344CB8AC3E}">
        <p14:creationId xmlns:p14="http://schemas.microsoft.com/office/powerpoint/2010/main" val="76858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D645-FF2B-4A0B-878E-683C913F34F7}"/>
              </a:ext>
            </a:extLst>
          </p:cNvPr>
          <p:cNvSpPr>
            <a:spLocks noGrp="1"/>
          </p:cNvSpPr>
          <p:nvPr>
            <p:ph type="title"/>
          </p:nvPr>
        </p:nvSpPr>
        <p:spPr>
          <a:xfrm>
            <a:off x="2566549" y="615318"/>
            <a:ext cx="8911687" cy="870582"/>
          </a:xfrm>
        </p:spPr>
        <p:txBody>
          <a:bodyPr/>
          <a:lstStyle/>
          <a:p>
            <a:r>
              <a:rPr lang="en-US" dirty="0"/>
              <a:t>Image Stitching</a:t>
            </a:r>
          </a:p>
        </p:txBody>
      </p:sp>
      <p:sp>
        <p:nvSpPr>
          <p:cNvPr id="3" name="Content Placeholder 2">
            <a:extLst>
              <a:ext uri="{FF2B5EF4-FFF2-40B4-BE49-F238E27FC236}">
                <a16:creationId xmlns:a16="http://schemas.microsoft.com/office/drawing/2014/main" id="{3FAC1C90-D7BC-4E55-B2FD-71A8CE98922A}"/>
              </a:ext>
            </a:extLst>
          </p:cNvPr>
          <p:cNvSpPr>
            <a:spLocks noGrp="1"/>
          </p:cNvSpPr>
          <p:nvPr>
            <p:ph idx="1"/>
          </p:nvPr>
        </p:nvSpPr>
        <p:spPr>
          <a:xfrm>
            <a:off x="2474912" y="1679330"/>
            <a:ext cx="8915400" cy="4695092"/>
          </a:xfrm>
        </p:spPr>
        <p:txBody>
          <a:bodyPr/>
          <a:lstStyle/>
          <a:p>
            <a:r>
              <a:rPr lang="en-US" sz="2000" b="1" dirty="0"/>
              <a:t>Image stitching</a:t>
            </a:r>
            <a:r>
              <a:rPr lang="en-US" sz="2000" dirty="0"/>
              <a:t> or </a:t>
            </a:r>
            <a:r>
              <a:rPr lang="en-US" sz="2000" b="1" dirty="0"/>
              <a:t>photo stitching</a:t>
            </a:r>
            <a:r>
              <a:rPr lang="en-US" sz="2000" dirty="0"/>
              <a:t> is the process of combining multiple photographic images with overlapping fields of view to produce a segmented panorama or high-resolution image.</a:t>
            </a:r>
          </a:p>
          <a:p>
            <a:r>
              <a:rPr lang="en-US" sz="2000" dirty="0"/>
              <a:t>Image stitching is done by detecting keypoints and matching them:</a:t>
            </a:r>
          </a:p>
          <a:p>
            <a:pPr marL="685800" lvl="1">
              <a:buFont typeface="Wingdings" panose="05000000000000000000" pitchFamily="2" charset="2"/>
              <a:buChar char="Ø"/>
            </a:pPr>
            <a:r>
              <a:rPr lang="en-US" sz="2000" dirty="0"/>
              <a:t> Detect keypoints </a:t>
            </a:r>
          </a:p>
          <a:p>
            <a:pPr marL="685800" lvl="1">
              <a:buFont typeface="Wingdings" panose="05000000000000000000" pitchFamily="2" charset="2"/>
              <a:buChar char="Ø"/>
            </a:pPr>
            <a:r>
              <a:rPr lang="en-US" sz="2000" dirty="0"/>
              <a:t>Match keypoints </a:t>
            </a:r>
          </a:p>
          <a:p>
            <a:pPr marL="685800" lvl="1">
              <a:buFont typeface="Wingdings" panose="05000000000000000000" pitchFamily="2" charset="2"/>
              <a:buChar char="Ø"/>
            </a:pPr>
            <a:r>
              <a:rPr lang="en-US" sz="2000" dirty="0"/>
              <a:t>Estimate </a:t>
            </a:r>
            <a:r>
              <a:rPr lang="en-US" sz="2000" dirty="0" err="1"/>
              <a:t>homography</a:t>
            </a:r>
            <a:r>
              <a:rPr lang="en-US" sz="2000" dirty="0"/>
              <a:t> with matched keypoints.</a:t>
            </a:r>
          </a:p>
          <a:p>
            <a:pPr marL="685800" lvl="1">
              <a:buFont typeface="Wingdings" panose="05000000000000000000" pitchFamily="2" charset="2"/>
              <a:buChar char="Ø"/>
            </a:pPr>
            <a:r>
              <a:rPr lang="en-US" sz="2000" dirty="0"/>
              <a:t>Project onto a surface and blend</a:t>
            </a:r>
          </a:p>
          <a:p>
            <a:endParaRPr lang="en-US" dirty="0"/>
          </a:p>
        </p:txBody>
      </p:sp>
    </p:spTree>
    <p:extLst>
      <p:ext uri="{BB962C8B-B14F-4D97-AF65-F5344CB8AC3E}">
        <p14:creationId xmlns:p14="http://schemas.microsoft.com/office/powerpoint/2010/main" val="182570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AE9E-03E9-4946-92D9-1F23D9E2C3BA}"/>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80D67EA-1BB2-45BF-8214-FC8B7C273199}"/>
              </a:ext>
            </a:extLst>
          </p:cNvPr>
          <p:cNvSpPr>
            <a:spLocks noGrp="1"/>
          </p:cNvSpPr>
          <p:nvPr>
            <p:ph idx="1"/>
          </p:nvPr>
        </p:nvSpPr>
        <p:spPr>
          <a:xfrm>
            <a:off x="2589212" y="1441937"/>
            <a:ext cx="8915400" cy="5055577"/>
          </a:xfrm>
        </p:spPr>
        <p:txBody>
          <a:bodyPr>
            <a:normAutofit/>
          </a:bodyPr>
          <a:lstStyle/>
          <a:p>
            <a:pPr lvl="1" indent="-342900">
              <a:buFont typeface="Arial" panose="020B0604020202020204" pitchFamily="34" charset="0"/>
              <a:buChar char="•"/>
            </a:pPr>
            <a:r>
              <a:rPr lang="en-US" sz="2000" dirty="0"/>
              <a:t>Convert the input latitude/longitude coordinates (in degrees) into pixel XY coordinates at a specified map size.</a:t>
            </a:r>
          </a:p>
          <a:p>
            <a:pPr lvl="1" indent="-342900">
              <a:buFont typeface="Arial" panose="020B0604020202020204" pitchFamily="34" charset="0"/>
              <a:buChar char="•"/>
            </a:pPr>
            <a:r>
              <a:rPr lang="en-US" sz="2000" dirty="0"/>
              <a:t> Convert pixel XY coordinates into tile XY coordinates of the tile containing the specified pixel. </a:t>
            </a:r>
          </a:p>
          <a:p>
            <a:pPr lvl="1" indent="-342900">
              <a:buFont typeface="Arial" panose="020B0604020202020204" pitchFamily="34" charset="0"/>
              <a:buChar char="•"/>
            </a:pPr>
            <a:r>
              <a:rPr lang="en-US" sz="2000" dirty="0"/>
              <a:t>Validate the tile values for X and Y coordinates. Proximity of points i.e. must not lie on the same tile. </a:t>
            </a:r>
          </a:p>
          <a:p>
            <a:pPr lvl="1" indent="-342900">
              <a:buFont typeface="Arial" panose="020B0604020202020204" pitchFamily="34" charset="0"/>
              <a:buChar char="•"/>
            </a:pPr>
            <a:r>
              <a:rPr lang="en-US" sz="2000" dirty="0"/>
              <a:t>Transform tiles into main diagonal form for convenience. Determine the bounding tiles with highest level of detail. </a:t>
            </a:r>
          </a:p>
          <a:p>
            <a:pPr lvl="1" indent="-342900">
              <a:buFont typeface="Arial" panose="020B0604020202020204" pitchFamily="34" charset="0"/>
              <a:buChar char="•"/>
            </a:pPr>
            <a:r>
              <a:rPr lang="en-US" sz="2000" dirty="0"/>
              <a:t>Converts tiles XY into a Quad Key and then download the images corresponding to the Quad Key save the bounding image names using hash function and stitch these images based on it. </a:t>
            </a:r>
          </a:p>
          <a:p>
            <a:pPr lvl="1" indent="-342900">
              <a:buFont typeface="Arial" panose="020B0604020202020204" pitchFamily="34" charset="0"/>
              <a:buChar char="•"/>
            </a:pPr>
            <a:r>
              <a:rPr lang="en-US" sz="2000" dirty="0"/>
              <a:t>The stitched final image is saved as the final image on the storage(Disk).</a:t>
            </a:r>
          </a:p>
        </p:txBody>
      </p:sp>
    </p:spTree>
    <p:extLst>
      <p:ext uri="{BB962C8B-B14F-4D97-AF65-F5344CB8AC3E}">
        <p14:creationId xmlns:p14="http://schemas.microsoft.com/office/powerpoint/2010/main" val="240887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89A6-447B-4FB6-94A0-A82462D0E2BA}"/>
              </a:ext>
            </a:extLst>
          </p:cNvPr>
          <p:cNvSpPr>
            <a:spLocks noGrp="1"/>
          </p:cNvSpPr>
          <p:nvPr>
            <p:ph type="title"/>
          </p:nvPr>
        </p:nvSpPr>
        <p:spPr>
          <a:xfrm>
            <a:off x="2628094" y="140533"/>
            <a:ext cx="8911687" cy="747490"/>
          </a:xfrm>
        </p:spPr>
        <p:txBody>
          <a:bodyPr/>
          <a:lstStyle/>
          <a:p>
            <a:r>
              <a:rPr lang="en-US" dirty="0"/>
              <a:t>Output images (Before Stitching)</a:t>
            </a:r>
          </a:p>
        </p:txBody>
      </p:sp>
      <p:pic>
        <p:nvPicPr>
          <p:cNvPr id="37" name="Content Placeholder 36">
            <a:extLst>
              <a:ext uri="{FF2B5EF4-FFF2-40B4-BE49-F238E27FC236}">
                <a16:creationId xmlns:a16="http://schemas.microsoft.com/office/drawing/2014/main" id="{56A7E543-0849-469A-BB3D-769056C2E723}"/>
              </a:ext>
            </a:extLst>
          </p:cNvPr>
          <p:cNvPicPr>
            <a:picLocks noGrp="1" noChangeAspect="1"/>
          </p:cNvPicPr>
          <p:nvPr>
            <p:ph idx="1"/>
          </p:nvPr>
        </p:nvPicPr>
        <p:blipFill>
          <a:blip r:embed="rId2"/>
          <a:stretch>
            <a:fillRect/>
          </a:stretch>
        </p:blipFill>
        <p:spPr>
          <a:xfrm>
            <a:off x="4585067" y="949569"/>
            <a:ext cx="1716698" cy="1716698"/>
          </a:xfrm>
        </p:spPr>
      </p:pic>
      <p:pic>
        <p:nvPicPr>
          <p:cNvPr id="39" name="Picture 38">
            <a:extLst>
              <a:ext uri="{FF2B5EF4-FFF2-40B4-BE49-F238E27FC236}">
                <a16:creationId xmlns:a16="http://schemas.microsoft.com/office/drawing/2014/main" id="{6706533C-EAB5-441A-AA83-C13A36883692}"/>
              </a:ext>
            </a:extLst>
          </p:cNvPr>
          <p:cNvPicPr>
            <a:picLocks noChangeAspect="1"/>
          </p:cNvPicPr>
          <p:nvPr/>
        </p:nvPicPr>
        <p:blipFill>
          <a:blip r:embed="rId3"/>
          <a:stretch>
            <a:fillRect/>
          </a:stretch>
        </p:blipFill>
        <p:spPr>
          <a:xfrm>
            <a:off x="2547571" y="949569"/>
            <a:ext cx="1716698" cy="1716698"/>
          </a:xfrm>
          <a:prstGeom prst="rect">
            <a:avLst/>
          </a:prstGeom>
        </p:spPr>
      </p:pic>
      <p:pic>
        <p:nvPicPr>
          <p:cNvPr id="67" name="Picture 66">
            <a:extLst>
              <a:ext uri="{FF2B5EF4-FFF2-40B4-BE49-F238E27FC236}">
                <a16:creationId xmlns:a16="http://schemas.microsoft.com/office/drawing/2014/main" id="{E5C9AF04-799C-4045-9AF7-83DDBD987EDC}"/>
              </a:ext>
            </a:extLst>
          </p:cNvPr>
          <p:cNvPicPr>
            <a:picLocks noChangeAspect="1"/>
          </p:cNvPicPr>
          <p:nvPr/>
        </p:nvPicPr>
        <p:blipFill>
          <a:blip r:embed="rId4"/>
          <a:stretch>
            <a:fillRect/>
          </a:stretch>
        </p:blipFill>
        <p:spPr>
          <a:xfrm>
            <a:off x="8801420" y="4724400"/>
            <a:ext cx="1858059" cy="1866899"/>
          </a:xfrm>
          <a:prstGeom prst="rect">
            <a:avLst/>
          </a:prstGeom>
        </p:spPr>
      </p:pic>
      <p:pic>
        <p:nvPicPr>
          <p:cNvPr id="69" name="Picture 68">
            <a:extLst>
              <a:ext uri="{FF2B5EF4-FFF2-40B4-BE49-F238E27FC236}">
                <a16:creationId xmlns:a16="http://schemas.microsoft.com/office/drawing/2014/main" id="{AB383C32-DA03-4ED1-B9DC-83441794E7E4}"/>
              </a:ext>
            </a:extLst>
          </p:cNvPr>
          <p:cNvPicPr>
            <a:picLocks noChangeAspect="1"/>
          </p:cNvPicPr>
          <p:nvPr/>
        </p:nvPicPr>
        <p:blipFill>
          <a:blip r:embed="rId5"/>
          <a:stretch>
            <a:fillRect/>
          </a:stretch>
        </p:blipFill>
        <p:spPr>
          <a:xfrm>
            <a:off x="6622562" y="2886073"/>
            <a:ext cx="1858060" cy="1675629"/>
          </a:xfrm>
          <a:prstGeom prst="rect">
            <a:avLst/>
          </a:prstGeom>
        </p:spPr>
      </p:pic>
      <p:pic>
        <p:nvPicPr>
          <p:cNvPr id="71" name="Picture 70">
            <a:extLst>
              <a:ext uri="{FF2B5EF4-FFF2-40B4-BE49-F238E27FC236}">
                <a16:creationId xmlns:a16="http://schemas.microsoft.com/office/drawing/2014/main" id="{E09D35B8-6E36-4195-8C92-2100CEC40134}"/>
              </a:ext>
            </a:extLst>
          </p:cNvPr>
          <p:cNvPicPr>
            <a:picLocks noChangeAspect="1"/>
          </p:cNvPicPr>
          <p:nvPr/>
        </p:nvPicPr>
        <p:blipFill>
          <a:blip r:embed="rId6"/>
          <a:stretch>
            <a:fillRect/>
          </a:stretch>
        </p:blipFill>
        <p:spPr>
          <a:xfrm>
            <a:off x="2547572" y="4724400"/>
            <a:ext cx="1716698" cy="1909762"/>
          </a:xfrm>
          <a:prstGeom prst="rect">
            <a:avLst/>
          </a:prstGeom>
        </p:spPr>
      </p:pic>
      <p:pic>
        <p:nvPicPr>
          <p:cNvPr id="73" name="Picture 72">
            <a:extLst>
              <a:ext uri="{FF2B5EF4-FFF2-40B4-BE49-F238E27FC236}">
                <a16:creationId xmlns:a16="http://schemas.microsoft.com/office/drawing/2014/main" id="{A2734F06-8F9A-4513-9AB8-786555B18880}"/>
              </a:ext>
            </a:extLst>
          </p:cNvPr>
          <p:cNvPicPr>
            <a:picLocks noChangeAspect="1"/>
          </p:cNvPicPr>
          <p:nvPr/>
        </p:nvPicPr>
        <p:blipFill>
          <a:blip r:embed="rId7"/>
          <a:stretch>
            <a:fillRect/>
          </a:stretch>
        </p:blipFill>
        <p:spPr>
          <a:xfrm>
            <a:off x="8801420" y="2886073"/>
            <a:ext cx="1858059" cy="1713727"/>
          </a:xfrm>
          <a:prstGeom prst="rect">
            <a:avLst/>
          </a:prstGeom>
        </p:spPr>
      </p:pic>
      <p:pic>
        <p:nvPicPr>
          <p:cNvPr id="75" name="Picture 74">
            <a:extLst>
              <a:ext uri="{FF2B5EF4-FFF2-40B4-BE49-F238E27FC236}">
                <a16:creationId xmlns:a16="http://schemas.microsoft.com/office/drawing/2014/main" id="{5984ECB6-AF97-44B0-92BA-7A593B551227}"/>
              </a:ext>
            </a:extLst>
          </p:cNvPr>
          <p:cNvPicPr>
            <a:picLocks noChangeAspect="1"/>
          </p:cNvPicPr>
          <p:nvPr/>
        </p:nvPicPr>
        <p:blipFill>
          <a:blip r:embed="rId8"/>
          <a:stretch>
            <a:fillRect/>
          </a:stretch>
        </p:blipFill>
        <p:spPr>
          <a:xfrm>
            <a:off x="6622563" y="4724401"/>
            <a:ext cx="1858060" cy="1866898"/>
          </a:xfrm>
          <a:prstGeom prst="rect">
            <a:avLst/>
          </a:prstGeom>
        </p:spPr>
      </p:pic>
      <p:pic>
        <p:nvPicPr>
          <p:cNvPr id="77" name="Picture 76">
            <a:extLst>
              <a:ext uri="{FF2B5EF4-FFF2-40B4-BE49-F238E27FC236}">
                <a16:creationId xmlns:a16="http://schemas.microsoft.com/office/drawing/2014/main" id="{5BAEA3D1-49F1-45AE-AF9D-146EA7273543}"/>
              </a:ext>
            </a:extLst>
          </p:cNvPr>
          <p:cNvPicPr>
            <a:picLocks noChangeAspect="1"/>
          </p:cNvPicPr>
          <p:nvPr/>
        </p:nvPicPr>
        <p:blipFill>
          <a:blip r:embed="rId9"/>
          <a:stretch>
            <a:fillRect/>
          </a:stretch>
        </p:blipFill>
        <p:spPr>
          <a:xfrm>
            <a:off x="4585068" y="4724401"/>
            <a:ext cx="1742108" cy="1866898"/>
          </a:xfrm>
          <a:prstGeom prst="rect">
            <a:avLst/>
          </a:prstGeom>
        </p:spPr>
      </p:pic>
      <p:pic>
        <p:nvPicPr>
          <p:cNvPr id="79" name="Picture 78">
            <a:extLst>
              <a:ext uri="{FF2B5EF4-FFF2-40B4-BE49-F238E27FC236}">
                <a16:creationId xmlns:a16="http://schemas.microsoft.com/office/drawing/2014/main" id="{5349F4DB-FFDD-4294-9D95-B1131EA63D93}"/>
              </a:ext>
            </a:extLst>
          </p:cNvPr>
          <p:cNvPicPr>
            <a:picLocks noChangeAspect="1"/>
          </p:cNvPicPr>
          <p:nvPr/>
        </p:nvPicPr>
        <p:blipFill>
          <a:blip r:embed="rId10"/>
          <a:stretch>
            <a:fillRect/>
          </a:stretch>
        </p:blipFill>
        <p:spPr>
          <a:xfrm>
            <a:off x="4585067" y="2847974"/>
            <a:ext cx="1742109" cy="1675629"/>
          </a:xfrm>
          <a:prstGeom prst="rect">
            <a:avLst/>
          </a:prstGeom>
        </p:spPr>
      </p:pic>
      <p:pic>
        <p:nvPicPr>
          <p:cNvPr id="81" name="Picture 80">
            <a:extLst>
              <a:ext uri="{FF2B5EF4-FFF2-40B4-BE49-F238E27FC236}">
                <a16:creationId xmlns:a16="http://schemas.microsoft.com/office/drawing/2014/main" id="{A6D7E00C-BB4E-457D-9753-1503F5410F29}"/>
              </a:ext>
            </a:extLst>
          </p:cNvPr>
          <p:cNvPicPr>
            <a:picLocks noChangeAspect="1"/>
          </p:cNvPicPr>
          <p:nvPr/>
        </p:nvPicPr>
        <p:blipFill>
          <a:blip r:embed="rId11"/>
          <a:stretch>
            <a:fillRect/>
          </a:stretch>
        </p:blipFill>
        <p:spPr>
          <a:xfrm>
            <a:off x="2547571" y="2886074"/>
            <a:ext cx="1716698" cy="1637529"/>
          </a:xfrm>
          <a:prstGeom prst="rect">
            <a:avLst/>
          </a:prstGeom>
        </p:spPr>
      </p:pic>
      <p:pic>
        <p:nvPicPr>
          <p:cNvPr id="83" name="Picture 82">
            <a:extLst>
              <a:ext uri="{FF2B5EF4-FFF2-40B4-BE49-F238E27FC236}">
                <a16:creationId xmlns:a16="http://schemas.microsoft.com/office/drawing/2014/main" id="{660231E7-905F-4D4D-BB95-4B13865218A6}"/>
              </a:ext>
            </a:extLst>
          </p:cNvPr>
          <p:cNvPicPr>
            <a:picLocks noChangeAspect="1"/>
          </p:cNvPicPr>
          <p:nvPr/>
        </p:nvPicPr>
        <p:blipFill>
          <a:blip r:embed="rId12"/>
          <a:stretch>
            <a:fillRect/>
          </a:stretch>
        </p:blipFill>
        <p:spPr>
          <a:xfrm>
            <a:off x="8801420" y="968213"/>
            <a:ext cx="1858059" cy="1713728"/>
          </a:xfrm>
          <a:prstGeom prst="rect">
            <a:avLst/>
          </a:prstGeom>
        </p:spPr>
      </p:pic>
      <p:pic>
        <p:nvPicPr>
          <p:cNvPr id="85" name="Picture 84">
            <a:extLst>
              <a:ext uri="{FF2B5EF4-FFF2-40B4-BE49-F238E27FC236}">
                <a16:creationId xmlns:a16="http://schemas.microsoft.com/office/drawing/2014/main" id="{6F6D5E91-52D7-42C7-8EF3-218C67A5D80E}"/>
              </a:ext>
            </a:extLst>
          </p:cNvPr>
          <p:cNvPicPr>
            <a:picLocks noChangeAspect="1"/>
          </p:cNvPicPr>
          <p:nvPr/>
        </p:nvPicPr>
        <p:blipFill>
          <a:blip r:embed="rId13"/>
          <a:stretch>
            <a:fillRect/>
          </a:stretch>
        </p:blipFill>
        <p:spPr>
          <a:xfrm>
            <a:off x="6622563" y="968213"/>
            <a:ext cx="1858059" cy="1695084"/>
          </a:xfrm>
          <a:prstGeom prst="rect">
            <a:avLst/>
          </a:prstGeom>
        </p:spPr>
      </p:pic>
    </p:spTree>
    <p:extLst>
      <p:ext uri="{BB962C8B-B14F-4D97-AF65-F5344CB8AC3E}">
        <p14:creationId xmlns:p14="http://schemas.microsoft.com/office/powerpoint/2010/main" val="413769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430C-C6A3-4659-81B0-D65E95DF3A1B}"/>
              </a:ext>
            </a:extLst>
          </p:cNvPr>
          <p:cNvSpPr>
            <a:spLocks noGrp="1"/>
          </p:cNvSpPr>
          <p:nvPr>
            <p:ph type="title"/>
          </p:nvPr>
        </p:nvSpPr>
        <p:spPr>
          <a:xfrm>
            <a:off x="2592925" y="0"/>
            <a:ext cx="8911687" cy="764931"/>
          </a:xfrm>
        </p:spPr>
        <p:txBody>
          <a:bodyPr/>
          <a:lstStyle/>
          <a:p>
            <a:r>
              <a:rPr lang="en-US" dirty="0"/>
              <a:t>Output images (After Stitching)</a:t>
            </a:r>
          </a:p>
        </p:txBody>
      </p:sp>
      <p:pic>
        <p:nvPicPr>
          <p:cNvPr id="5" name="Content Placeholder 4">
            <a:extLst>
              <a:ext uri="{FF2B5EF4-FFF2-40B4-BE49-F238E27FC236}">
                <a16:creationId xmlns:a16="http://schemas.microsoft.com/office/drawing/2014/main" id="{59E6F733-F3C9-4B96-B003-FC51DA07961E}"/>
              </a:ext>
            </a:extLst>
          </p:cNvPr>
          <p:cNvPicPr>
            <a:picLocks noGrp="1" noChangeAspect="1"/>
          </p:cNvPicPr>
          <p:nvPr>
            <p:ph idx="1"/>
          </p:nvPr>
        </p:nvPicPr>
        <p:blipFill>
          <a:blip r:embed="rId2"/>
          <a:stretch>
            <a:fillRect/>
          </a:stretch>
        </p:blipFill>
        <p:spPr>
          <a:xfrm>
            <a:off x="2592925" y="765175"/>
            <a:ext cx="9122825" cy="5881688"/>
          </a:xfrm>
        </p:spPr>
      </p:pic>
    </p:spTree>
    <p:extLst>
      <p:ext uri="{BB962C8B-B14F-4D97-AF65-F5344CB8AC3E}">
        <p14:creationId xmlns:p14="http://schemas.microsoft.com/office/powerpoint/2010/main" val="225842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94CE-8444-420E-9654-9D39A5F74918}"/>
              </a:ext>
            </a:extLst>
          </p:cNvPr>
          <p:cNvSpPr>
            <a:spLocks noGrp="1"/>
          </p:cNvSpPr>
          <p:nvPr>
            <p:ph type="title"/>
          </p:nvPr>
        </p:nvSpPr>
        <p:spPr>
          <a:xfrm>
            <a:off x="2592925" y="624110"/>
            <a:ext cx="8911687" cy="840706"/>
          </a:xfrm>
        </p:spPr>
        <p:txBody>
          <a:bodyPr/>
          <a:lstStyle/>
          <a:p>
            <a:r>
              <a:rPr lang="en-US" dirty="0"/>
              <a:t>Result</a:t>
            </a:r>
          </a:p>
        </p:txBody>
      </p:sp>
      <p:sp>
        <p:nvSpPr>
          <p:cNvPr id="3" name="Content Placeholder 2">
            <a:extLst>
              <a:ext uri="{FF2B5EF4-FFF2-40B4-BE49-F238E27FC236}">
                <a16:creationId xmlns:a16="http://schemas.microsoft.com/office/drawing/2014/main" id="{1B9E75B2-C063-40F2-BB40-8A2BAA84CBD2}"/>
              </a:ext>
            </a:extLst>
          </p:cNvPr>
          <p:cNvSpPr>
            <a:spLocks noGrp="1"/>
          </p:cNvSpPr>
          <p:nvPr>
            <p:ph idx="1"/>
          </p:nvPr>
        </p:nvSpPr>
        <p:spPr>
          <a:xfrm>
            <a:off x="2589212" y="1571348"/>
            <a:ext cx="8915400" cy="4339874"/>
          </a:xfrm>
        </p:spPr>
        <p:txBody>
          <a:bodyPr>
            <a:normAutofit/>
          </a:bodyPr>
          <a:lstStyle/>
          <a:p>
            <a:r>
              <a:rPr lang="en-US" dirty="0"/>
              <a:t>The source code is present in python file with the instructions to run the code in Readme file.</a:t>
            </a:r>
          </a:p>
          <a:p>
            <a:r>
              <a:rPr lang="en-US" dirty="0"/>
              <a:t>There are two files.</a:t>
            </a:r>
          </a:p>
          <a:p>
            <a:pPr marL="685800" lvl="1">
              <a:buFont typeface="Arial" panose="020B0604020202020204" pitchFamily="34" charset="0"/>
              <a:buChar char="•"/>
            </a:pPr>
            <a:r>
              <a:rPr lang="en-US" sz="1800" dirty="0"/>
              <a:t>First file contains the source code for retrieving satellite images based on the coordinates</a:t>
            </a:r>
          </a:p>
          <a:p>
            <a:pPr marL="685800" lvl="1">
              <a:buFont typeface="Arial" panose="020B0604020202020204" pitchFamily="34" charset="0"/>
              <a:buChar char="•"/>
            </a:pPr>
            <a:r>
              <a:rPr lang="en-US" sz="1800" dirty="0"/>
              <a:t>Second file contains the  output images of the tested latitude and longitude.</a:t>
            </a:r>
          </a:p>
        </p:txBody>
      </p:sp>
    </p:spTree>
    <p:extLst>
      <p:ext uri="{BB962C8B-B14F-4D97-AF65-F5344CB8AC3E}">
        <p14:creationId xmlns:p14="http://schemas.microsoft.com/office/powerpoint/2010/main" val="11428991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322</TotalTime>
  <Words>431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Wisp</vt:lpstr>
      <vt:lpstr>Satellite/Aerial Image Retrieval </vt:lpstr>
      <vt:lpstr>Goal:</vt:lpstr>
      <vt:lpstr>Overview</vt:lpstr>
      <vt:lpstr>Bing Map Tile System</vt:lpstr>
      <vt:lpstr>Image Stitching</vt:lpstr>
      <vt:lpstr>Approach:</vt:lpstr>
      <vt:lpstr>Output images (Before Stitching)</vt:lpstr>
      <vt:lpstr>Output images (After Stitching)</vt:lpstr>
      <vt:lpstr>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dc:title>
  <dc:creator>Herick Jayesh Asmani</dc:creator>
  <cp:lastModifiedBy>Mohan babu jayaprakash</cp:lastModifiedBy>
  <cp:revision>41</cp:revision>
  <dcterms:created xsi:type="dcterms:W3CDTF">2018-03-09T20:33:52Z</dcterms:created>
  <dcterms:modified xsi:type="dcterms:W3CDTF">2018-04-06T22:09:35Z</dcterms:modified>
</cp:coreProperties>
</file>