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98" r:id="rId2"/>
    <p:sldId id="283" r:id="rId3"/>
    <p:sldId id="258" r:id="rId4"/>
    <p:sldId id="260" r:id="rId5"/>
    <p:sldId id="262" r:id="rId6"/>
    <p:sldId id="284" r:id="rId7"/>
    <p:sldId id="293" r:id="rId8"/>
    <p:sldId id="274" r:id="rId9"/>
    <p:sldId id="294" r:id="rId10"/>
    <p:sldId id="277" r:id="rId11"/>
    <p:sldId id="269" r:id="rId12"/>
    <p:sldId id="295" r:id="rId13"/>
    <p:sldId id="296" r:id="rId14"/>
    <p:sldId id="290" r:id="rId15"/>
    <p:sldId id="270" r:id="rId16"/>
    <p:sldId id="297" r:id="rId17"/>
    <p:sldId id="271" r:id="rId18"/>
    <p:sldId id="272" r:id="rId19"/>
    <p:sldId id="264" r:id="rId20"/>
    <p:sldId id="285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31" autoAdjust="0"/>
  </p:normalViewPr>
  <p:slideViewPr>
    <p:cSldViewPr snapToGrid="0">
      <p:cViewPr varScale="1">
        <p:scale>
          <a:sx n="88" d="100"/>
          <a:sy n="88" d="100"/>
        </p:scale>
        <p:origin x="-128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E46CD-5AFE-4992-B916-65D93ABB4AEE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FF5F-8C73-440F-870C-387CAC4AA4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318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6FF5F-8C73-440F-870C-387CAC4AA4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90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FDD46B-B7A0-4B55-A512-D57122A47F5E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DD46B-B7A0-4B55-A512-D57122A47F5E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DD46B-B7A0-4B55-A512-D57122A47F5E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DD46B-B7A0-4B55-A512-D57122A47F5E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DD46B-B7A0-4B55-A512-D57122A47F5E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DD46B-B7A0-4B55-A512-D57122A47F5E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DD46B-B7A0-4B55-A512-D57122A47F5E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DD46B-B7A0-4B55-A512-D57122A47F5E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FDD46B-B7A0-4B55-A512-D57122A47F5E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6FDD46B-B7A0-4B55-A512-D57122A47F5E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FDD46B-B7A0-4B55-A512-D57122A47F5E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FDD46B-B7A0-4B55-A512-D57122A47F5E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EF5F39-9AA7-4F00-B831-BE9A759459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863" y="2049912"/>
            <a:ext cx="3557258" cy="35572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HEART DISEASE PREDICTION using MACHINE LEARNING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3539" y="2544792"/>
            <a:ext cx="42322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Mohan </a:t>
            </a:r>
            <a:r>
              <a:rPr lang="en-US" dirty="0" err="1" smtClean="0"/>
              <a:t>kandregula</a:t>
            </a:r>
            <a:r>
              <a:rPr lang="en-US" dirty="0" smtClean="0"/>
              <a:t> –    20031J0006</a:t>
            </a:r>
          </a:p>
          <a:p>
            <a:r>
              <a:rPr lang="en-US" dirty="0" err="1" smtClean="0"/>
              <a:t>Bhagath</a:t>
            </a:r>
            <a:r>
              <a:rPr lang="en-US" dirty="0" smtClean="0"/>
              <a:t> </a:t>
            </a:r>
            <a:r>
              <a:rPr lang="en-US" dirty="0" err="1" smtClean="0"/>
              <a:t>naidu</a:t>
            </a:r>
            <a:r>
              <a:rPr lang="en-US" dirty="0" smtClean="0"/>
              <a:t> –           20031J0026</a:t>
            </a:r>
          </a:p>
          <a:p>
            <a:r>
              <a:rPr lang="en-US" dirty="0" err="1" smtClean="0"/>
              <a:t>Alekhya</a:t>
            </a:r>
            <a:r>
              <a:rPr lang="en-US" dirty="0" smtClean="0"/>
              <a:t> </a:t>
            </a:r>
            <a:r>
              <a:rPr lang="en-US" dirty="0" err="1" smtClean="0"/>
              <a:t>bommakanti</a:t>
            </a:r>
            <a:r>
              <a:rPr lang="en-US" dirty="0" smtClean="0"/>
              <a:t> – 20031J0023</a:t>
            </a:r>
          </a:p>
          <a:p>
            <a:r>
              <a:rPr lang="en-US" dirty="0" smtClean="0"/>
              <a:t>Monika </a:t>
            </a:r>
            <a:r>
              <a:rPr lang="en-US" dirty="0" err="1" smtClean="0"/>
              <a:t>vadlamanu</a:t>
            </a:r>
            <a:r>
              <a:rPr lang="en-US" dirty="0" smtClean="0"/>
              <a:t> –    20031J0052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Under the guidance of </a:t>
            </a:r>
          </a:p>
          <a:p>
            <a:r>
              <a:rPr lang="en-US" dirty="0" smtClean="0"/>
              <a:t>Mohan </a:t>
            </a:r>
            <a:r>
              <a:rPr lang="en-US" dirty="0" err="1" smtClean="0"/>
              <a:t>krishna</a:t>
            </a:r>
            <a:r>
              <a:rPr lang="en-US" dirty="0" smtClean="0"/>
              <a:t> sir (HOD MSIT)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46665" y="5363117"/>
            <a:ext cx="46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Block diagram of 10-fold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92" y="1861131"/>
            <a:ext cx="6549610" cy="3188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42632" y="641444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TECHNIQUE :</a:t>
            </a:r>
          </a:p>
        </p:txBody>
      </p:sp>
    </p:spTree>
    <p:extLst>
      <p:ext uri="{BB962C8B-B14F-4D97-AF65-F5344CB8AC3E}">
        <p14:creationId xmlns:p14="http://schemas.microsoft.com/office/powerpoint/2010/main" xmlns="" val="228664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331" y="846162"/>
            <a:ext cx="7123327" cy="150125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 of 303 instances are randomly assigned to 10 sets (approximately 30 instance in each dataset)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all the 10 sets are equal in size.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train on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 on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train on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,...,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(except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test on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similarly followed by testing every single set.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5" y="1"/>
            <a:ext cx="7886700" cy="100993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10-FOLD CROSS VALIDATION: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5203752"/>
              </p:ext>
            </p:extLst>
          </p:nvPr>
        </p:nvGraphicFramePr>
        <p:xfrm>
          <a:off x="1523994" y="2456597"/>
          <a:ext cx="609600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5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60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03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104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r>
                        <a:rPr lang="en-IN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aseline="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0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1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2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3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4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5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6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7</a:t>
                      </a:r>
                      <a:r>
                        <a:rPr lang="en-IN" i="0" dirty="0"/>
                        <a:t>,d</a:t>
                      </a:r>
                      <a:r>
                        <a:rPr lang="en-IN" i="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d</a:t>
                      </a:r>
                      <a:r>
                        <a:rPr lang="en-IN" i="0" baseline="-25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4330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230" y="1187354"/>
            <a:ext cx="7519062" cy="4950395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have 76 raw attributes, only of them are actually used.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used are : 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: age in years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 : sex (1 = male; 0 = female)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:   Chest Pain Type 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typical angina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2: atypical angina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3: non‐anginal pain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4: asymptomatic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Trestbps :  Resting blood pressure (in mm Hg on admission to the hospital)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 : serum cholestoral in mg/dl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Fbs : (fasting blood sugar &gt; 120 mg/dl) (1 = true; 0 = false)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Thalach : maximum heart rate achieved</a:t>
            </a:r>
          </a:p>
          <a:p>
            <a:pPr marL="0" lv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592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USED:</a:t>
            </a:r>
          </a:p>
        </p:txBody>
      </p:sp>
    </p:spTree>
    <p:extLst>
      <p:ext uri="{BB962C8B-B14F-4D97-AF65-F5344CB8AC3E}">
        <p14:creationId xmlns:p14="http://schemas.microsoft.com/office/powerpoint/2010/main" xmlns="" val="32053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60" y="382136"/>
            <a:ext cx="7886700" cy="5822121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Restecg : resting electrocardiographic results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0: normal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having ST‐T wave abnormality (T wave   inversions and/or ST 		elevation or depression of &gt; 0.05 mV)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2: showing probable or definite left ventricular hypertrophy by 		Estes' criteria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Exang : exercise induced angina (1 = yes; 0 = no)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diagnosis of heart disease (angiographic disease status)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0: &lt; 50% diameter narrowing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&gt; 50% diameter narrowing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78332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5900"/>
            <a:ext cx="7886700" cy="33655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357794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67" y="24591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954" y="5343257"/>
            <a:ext cx="399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Comparison of Linear Regression with Logistic Regression</a:t>
            </a:r>
          </a:p>
        </p:txBody>
      </p:sp>
      <p:pic>
        <p:nvPicPr>
          <p:cNvPr id="5" name="Picture 4" descr="C:\Users\yeshvendra\Desktop\Graph0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0036" y="1403551"/>
            <a:ext cx="6112562" cy="3776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3616657" y="2470245"/>
            <a:ext cx="2074459" cy="38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619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67" y="24591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0490" y="5343256"/>
            <a:ext cx="50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Comparison of Linear Regression, Logistic Regression and SVM showing decrease in accuracy</a:t>
            </a:r>
          </a:p>
        </p:txBody>
      </p:sp>
      <p:pic>
        <p:nvPicPr>
          <p:cNvPr id="6" name="Picture 5" descr="C:\Users\yeshvendra\Desktop\Graph0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3623" y="1329265"/>
            <a:ext cx="5665386" cy="39248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3357349" y="2442949"/>
            <a:ext cx="1296538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653887" y="2825087"/>
            <a:ext cx="1282889" cy="17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57574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5645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3921" y="5687471"/>
            <a:ext cx="467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9: Accuracy obtained by varying parameters in Decision Tree</a:t>
            </a:r>
          </a:p>
        </p:txBody>
      </p:sp>
      <p:pic>
        <p:nvPicPr>
          <p:cNvPr id="6" name="Picture 5" descr="C:\Users\yeshvendra\AppData\Local\Microsoft\Windows\INetCache\Content.Word\Graph0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6662" y="1250630"/>
            <a:ext cx="6250671" cy="427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67364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69" y="29305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9180" y="5704763"/>
            <a:ext cx="394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10: Accuracy achieved with variable number of Splits and Trees</a:t>
            </a:r>
          </a:p>
        </p:txBody>
      </p:sp>
      <p:pic>
        <p:nvPicPr>
          <p:cNvPr id="6" name="Picture 5" descr="Graph0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0979" y="1287230"/>
            <a:ext cx="6537278" cy="4417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650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</a:p>
        </p:txBody>
      </p:sp>
      <p:pic>
        <p:nvPicPr>
          <p:cNvPr id="6146" name="Chart 3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6165" y="1287067"/>
            <a:ext cx="6111677" cy="407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9857" y="5595436"/>
            <a:ext cx="512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11: Comparison of result with different validation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</a:p>
        </p:txBody>
      </p:sp>
    </p:spTree>
    <p:extLst>
      <p:ext uri="{BB962C8B-B14F-4D97-AF65-F5344CB8AC3E}">
        <p14:creationId xmlns:p14="http://schemas.microsoft.com/office/powerpoint/2010/main" xmlns="" val="17529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03" y="22353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6337802"/>
              </p:ext>
            </p:extLst>
          </p:nvPr>
        </p:nvGraphicFramePr>
        <p:xfrm>
          <a:off x="997140" y="1958527"/>
          <a:ext cx="7226300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1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STRATERGY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0988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9831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set had Non-Linear dependency.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correctly adjusting the parameters of Random Forest we were able to achieve better accuracy.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had lesser amount of dataset so 10-fold cross-validation gave us better result.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strategy is not so Robust in nature, every time it needs a few adjustment in parameter.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achieved is satisfactory but can be future improved.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use data warehouses in hospital so that the amount of data increases and a greater accuracy could be achieved.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3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361897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215" y="2768826"/>
            <a:ext cx="2544455" cy="994172"/>
          </a:xfrm>
        </p:spPr>
        <p:txBody>
          <a:bodyPr>
            <a:normAutofit/>
          </a:bodyPr>
          <a:lstStyle/>
          <a:p>
            <a:r>
              <a:rPr lang="en-US" sz="22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US" sz="22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653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81" y="1350567"/>
            <a:ext cx="7540240" cy="4818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can be used to predict the Heart Disease.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dataset has some non-linear tendency.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on Heart Disease Prediction technique by correctly adjusting the Random Forest Machine Learning Model (fetching 85.81% accuracy).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data contains hidden information which is useful for making effective decisions.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patients in getting a quick diagnosis with a lot less cost.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639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</p:spTree>
    <p:extLst>
      <p:ext uri="{BB962C8B-B14F-4D97-AF65-F5344CB8AC3E}">
        <p14:creationId xmlns:p14="http://schemas.microsoft.com/office/powerpoint/2010/main" xmlns="" val="290991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65" y="349251"/>
            <a:ext cx="7886700" cy="69603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9345388"/>
              </p:ext>
            </p:extLst>
          </p:nvPr>
        </p:nvGraphicFramePr>
        <p:xfrm>
          <a:off x="450377" y="1045287"/>
          <a:ext cx="8235573" cy="512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01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5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50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85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5653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Paper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15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24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Artificial Neural Network Model for Neonatal Disease Diagnosis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Dilip Roy Chowdhury,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Mridula Chatterjee,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R.K. Samanta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-Layered Perceptron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94 attributes(which is a great number) to train the NN which gives a lesser accuracy of 75%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836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Study of Data Mining Classification Methods in Cardiovascular Disease Prediction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Milan Kumari, 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Sunila Godara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Tree,</a:t>
                      </a:r>
                    </a:p>
                    <a:p>
                      <a:pPr algn="ctr"/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closer to 80 % which could be improved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824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Support System for Heart Disease Diagnosis using 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Niti Guru,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Anil Dahiya,</a:t>
                      </a:r>
                    </a:p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Navin Rajpal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</a:t>
                      </a:r>
                      <a:r>
                        <a:rPr lang="en-US" sz="15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78 instances were used to train neural network which tends to be less effective.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83314" y="633256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xmlns="" val="89512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613681"/>
            <a:ext cx="7512619" cy="26773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has estimated that 12 million deaths occur worldwide, where heart disease is the major cause of deaths.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health related data being generated every day which is difficult to be analyzed.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amount of time and cost is required to detect heart disease.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59" y="28512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6789" y="5122484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 build a Heart Disease prediction system to overcome the shortcomings of the prior Heart Disease detection techniques.”</a:t>
            </a:r>
          </a:p>
        </p:txBody>
      </p:sp>
    </p:spTree>
    <p:extLst>
      <p:ext uri="{BB962C8B-B14F-4D97-AF65-F5344CB8AC3E}">
        <p14:creationId xmlns:p14="http://schemas.microsoft.com/office/powerpoint/2010/main" xmlns="" val="429293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866732"/>
            <a:ext cx="7512619" cy="34122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dataset for Heart Disease prediction.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dependent attributes from the total number of attributes.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dataset.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Machine Learning algorithms according to the nature of dataset.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Cross-validate the algorithms accuracy.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59" y="28512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STRATEGY:</a:t>
            </a:r>
          </a:p>
        </p:txBody>
      </p:sp>
    </p:spTree>
    <p:extLst>
      <p:ext uri="{BB962C8B-B14F-4D97-AF65-F5344CB8AC3E}">
        <p14:creationId xmlns:p14="http://schemas.microsoft.com/office/powerpoint/2010/main" xmlns="" val="30990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32" y="1540565"/>
            <a:ext cx="6753935" cy="423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used (using sklearn library of python):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 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Techniques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3-fold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5-fold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10-fold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002"/>
            <a:ext cx="7886700" cy="1325563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</p:spTree>
    <p:extLst>
      <p:ext uri="{BB962C8B-B14F-4D97-AF65-F5344CB8AC3E}">
        <p14:creationId xmlns:p14="http://schemas.microsoft.com/office/powerpoint/2010/main" xmlns="" val="188139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418421"/>
            <a:ext cx="7886700" cy="7242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09945" y="5683579"/>
            <a:ext cx="37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 : Flow Chart of implementation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8282" y="1412673"/>
            <a:ext cx="6164403" cy="3974414"/>
            <a:chOff x="2054637" y="842276"/>
            <a:chExt cx="8219204" cy="5299217"/>
          </a:xfrm>
        </p:grpSpPr>
        <p:grpSp>
          <p:nvGrpSpPr>
            <p:cNvPr id="54" name="Group 53"/>
            <p:cNvGrpSpPr/>
            <p:nvPr/>
          </p:nvGrpSpPr>
          <p:grpSpPr>
            <a:xfrm>
              <a:off x="2054637" y="842276"/>
              <a:ext cx="8219204" cy="5299217"/>
              <a:chOff x="2567073" y="1070379"/>
              <a:chExt cx="8219204" cy="556243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49713" y="1070379"/>
                <a:ext cx="1296537" cy="3684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Start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567073" y="1813291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Get dataset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67073" y="2649565"/>
                <a:ext cx="3261815" cy="680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Preprocess dataset</a:t>
                </a:r>
              </a:p>
              <a:p>
                <a:pPr algn="ctr"/>
                <a:r>
                  <a:rPr lang="en-US" sz="1351" dirty="0"/>
                  <a:t>(replace missing value, etc.)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67073" y="3729579"/>
                <a:ext cx="3261815" cy="817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Analyze dataset for different type of Machine Learning Algorithm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2685007">
                <a:off x="3686934" y="5142312"/>
                <a:ext cx="1059315" cy="1084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24461" y="2843292"/>
                <a:ext cx="3261815" cy="6427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Apply Supervised Learning Algorithm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524462" y="1762892"/>
                <a:ext cx="3261815" cy="621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Create training set and testing set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524460" y="3873804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Do cross-validation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524460" y="4667411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Show the accuracy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507098" y="5663579"/>
                <a:ext cx="1296537" cy="3684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Stop</a:t>
                </a:r>
              </a:p>
            </p:txBody>
          </p:sp>
          <p:cxnSp>
            <p:nvCxnSpPr>
              <p:cNvPr id="19" name="Straight Arrow Connector 18"/>
              <p:cNvCxnSpPr>
                <a:stCxn id="4" idx="4"/>
                <a:endCxn id="5" idx="0"/>
              </p:cNvCxnSpPr>
              <p:nvPr/>
            </p:nvCxnSpPr>
            <p:spPr>
              <a:xfrm flipH="1">
                <a:off x="4197981" y="1438868"/>
                <a:ext cx="1" cy="3744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Arrow Connector 21"/>
              <p:cNvCxnSpPr>
                <a:stCxn id="5" idx="2"/>
                <a:endCxn id="7" idx="0"/>
              </p:cNvCxnSpPr>
              <p:nvPr/>
            </p:nvCxnSpPr>
            <p:spPr>
              <a:xfrm>
                <a:off x="4197981" y="2250020"/>
                <a:ext cx="0" cy="399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/>
              <p:cNvCxnSpPr>
                <a:stCxn id="7" idx="2"/>
                <a:endCxn id="8" idx="0"/>
              </p:cNvCxnSpPr>
              <p:nvPr/>
            </p:nvCxnSpPr>
            <p:spPr>
              <a:xfrm>
                <a:off x="4197981" y="3330034"/>
                <a:ext cx="0" cy="399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Arrow Connector 25"/>
              <p:cNvCxnSpPr>
                <a:stCxn id="8" idx="2"/>
              </p:cNvCxnSpPr>
              <p:nvPr/>
            </p:nvCxnSpPr>
            <p:spPr>
              <a:xfrm flipH="1">
                <a:off x="4197980" y="4546623"/>
                <a:ext cx="1" cy="3391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4938157" y="5663580"/>
                <a:ext cx="1367109" cy="20877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305266" y="2073460"/>
                <a:ext cx="0" cy="35901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Straight Arrow Connector 34"/>
              <p:cNvCxnSpPr>
                <a:endCxn id="13" idx="1"/>
              </p:cNvCxnSpPr>
              <p:nvPr/>
            </p:nvCxnSpPr>
            <p:spPr>
              <a:xfrm>
                <a:off x="6305266" y="2073460"/>
                <a:ext cx="12191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Straight Arrow Connector 36"/>
              <p:cNvCxnSpPr>
                <a:stCxn id="13" idx="2"/>
              </p:cNvCxnSpPr>
              <p:nvPr/>
            </p:nvCxnSpPr>
            <p:spPr>
              <a:xfrm flipH="1">
                <a:off x="9155366" y="2384028"/>
                <a:ext cx="4" cy="459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Straight Arrow Connector 38"/>
              <p:cNvCxnSpPr>
                <a:stCxn id="11" idx="2"/>
                <a:endCxn id="14" idx="0"/>
              </p:cNvCxnSpPr>
              <p:nvPr/>
            </p:nvCxnSpPr>
            <p:spPr>
              <a:xfrm flipH="1">
                <a:off x="9155368" y="3486032"/>
                <a:ext cx="1" cy="387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Straight Arrow Connector 40"/>
              <p:cNvCxnSpPr>
                <a:stCxn id="14" idx="2"/>
                <a:endCxn id="15" idx="0"/>
              </p:cNvCxnSpPr>
              <p:nvPr/>
            </p:nvCxnSpPr>
            <p:spPr>
              <a:xfrm>
                <a:off x="9155368" y="4310533"/>
                <a:ext cx="0" cy="356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Straight Arrow Connector 42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9155367" y="5104140"/>
                <a:ext cx="1" cy="559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2567073" y="5663579"/>
                <a:ext cx="895249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567073" y="5663579"/>
                <a:ext cx="0" cy="96923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567073" y="6632812"/>
                <a:ext cx="4347791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6914864" y="5478491"/>
                <a:ext cx="0" cy="115432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914864" y="5478491"/>
                <a:ext cx="2240502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2916332" y="5051729"/>
              <a:ext cx="1575645" cy="954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1" dirty="0"/>
                <a:t>If supervised</a:t>
              </a:r>
            </a:p>
            <a:p>
              <a:pPr algn="ctr"/>
              <a:r>
                <a:rPr lang="en-US" sz="1351" dirty="0"/>
                <a:t>?</a:t>
              </a:r>
            </a:p>
            <a:p>
              <a:endParaRPr lang="en-US" sz="135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29302" y="4464497"/>
            <a:ext cx="41107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3739" y="4464497"/>
            <a:ext cx="38824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xmlns="" val="406663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464"/>
            <a:ext cx="7886700" cy="4351338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the dataset.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dependent attribute.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dataset for different type of machine learning algorithm.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supervised :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6.1.  Create training set and testing set using 10-fold cross-validation.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6.2.  Apply supervised learning algorithm. 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6.3   Do testing using the test set.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6.4.  Show the accuracy.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Stop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 (steps):-</a:t>
            </a:r>
          </a:p>
        </p:txBody>
      </p:sp>
    </p:spTree>
    <p:extLst>
      <p:ext uri="{BB962C8B-B14F-4D97-AF65-F5344CB8AC3E}">
        <p14:creationId xmlns:p14="http://schemas.microsoft.com/office/powerpoint/2010/main" xmlns="" val="2396643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2405</TotalTime>
  <Words>705</Words>
  <Application>Microsoft Office PowerPoint</Application>
  <PresentationFormat>On-screen Show (4:3)</PresentationFormat>
  <Paragraphs>211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HEART DISEASE PREDICTION using MACHINE LEARNING</vt:lpstr>
      <vt:lpstr>TABLE OF CONTENTS:</vt:lpstr>
      <vt:lpstr>ABSTRACT:</vt:lpstr>
      <vt:lpstr>LITERATURE SURVEY:</vt:lpstr>
      <vt:lpstr>PROBLEM DEFINITION:</vt:lpstr>
      <vt:lpstr>SOLUTION STRATEGY:</vt:lpstr>
      <vt:lpstr>METHODOLOGY:</vt:lpstr>
      <vt:lpstr>IMPLEMENTATION:</vt:lpstr>
      <vt:lpstr>IMPLEMENTATION DETAILS (steps):-</vt:lpstr>
      <vt:lpstr>Slide 10</vt:lpstr>
      <vt:lpstr>10-FOLD CROSS VALIDATION:</vt:lpstr>
      <vt:lpstr>ATTRIBUTES USED:</vt:lpstr>
      <vt:lpstr>Slide 13</vt:lpstr>
      <vt:lpstr>RESULTS</vt:lpstr>
      <vt:lpstr>LINEAR DEPENDENCY:</vt:lpstr>
      <vt:lpstr>LINEAR DEPENDENCY:</vt:lpstr>
      <vt:lpstr>DECISION TREE:</vt:lpstr>
      <vt:lpstr>RANDOM FOREST:</vt:lpstr>
      <vt:lpstr>COMPARISON:</vt:lpstr>
      <vt:lpstr>CONCLUSION:</vt:lpstr>
      <vt:lpstr>THANK YOU!!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IT</dc:title>
  <dc:creator>lenovo</dc:creator>
  <cp:lastModifiedBy>mohan kumar</cp:lastModifiedBy>
  <cp:revision>385</cp:revision>
  <dcterms:created xsi:type="dcterms:W3CDTF">2015-12-06T04:20:06Z</dcterms:created>
  <dcterms:modified xsi:type="dcterms:W3CDTF">2022-06-25T11:55:59Z</dcterms:modified>
</cp:coreProperties>
</file>