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11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7"/>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 name="Google Shape;47;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hankumar4551/Earthquake_Prediction_Syst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yavel200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MohanKumar455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15550" y="1970863"/>
            <a:ext cx="8712900" cy="19083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2430"/>
              <a:buFont typeface="Calibri"/>
              <a:buNone/>
            </a:pPr>
            <a:r>
              <a:rPr lang="en-GB" sz="2430" b="1"/>
              <a:t>DEPARTMENT OF ELECTRICAL AND ELECTRONICS ENGINEERING</a:t>
            </a:r>
            <a:br>
              <a:rPr lang="en-GB" sz="2430"/>
            </a:br>
            <a:br>
              <a:rPr lang="en-GB" sz="2160"/>
            </a:br>
            <a:r>
              <a:rPr lang="en-GB" sz="3240" b="1"/>
              <a:t>EARTHQUAKE  PREDICTION SYSTEM</a:t>
            </a:r>
            <a:br>
              <a:rPr lang="en-GB" sz="3240" b="1"/>
            </a:br>
            <a:br>
              <a:rPr lang="en-GB" sz="2160"/>
            </a:br>
            <a:endParaRPr sz="2160" b="1"/>
          </a:p>
        </p:txBody>
      </p:sp>
      <p:sp>
        <p:nvSpPr>
          <p:cNvPr id="85" name="Google Shape;85;p13"/>
          <p:cNvSpPr txBox="1">
            <a:spLocks noGrp="1"/>
          </p:cNvSpPr>
          <p:nvPr>
            <p:ph type="subTitle" idx="1"/>
          </p:nvPr>
        </p:nvSpPr>
        <p:spPr>
          <a:xfrm rot="10800000">
            <a:off x="9684545" y="5517264"/>
            <a:ext cx="2520300" cy="288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888888"/>
              </a:buClr>
              <a:buSzPts val="1520"/>
              <a:buFont typeface="Arial"/>
              <a:buNone/>
            </a:pPr>
            <a:endParaRPr sz="1520" b="1"/>
          </a:p>
        </p:txBody>
      </p:sp>
      <p:pic>
        <p:nvPicPr>
          <p:cNvPr id="86" name="Google Shape;86;p13"/>
          <p:cNvPicPr preferRelativeResize="0"/>
          <p:nvPr/>
        </p:nvPicPr>
        <p:blipFill rotWithShape="1">
          <a:blip r:embed="rId3">
            <a:alphaModFix/>
          </a:blip>
          <a:srcRect/>
          <a:stretch/>
        </p:blipFill>
        <p:spPr>
          <a:xfrm>
            <a:off x="467544" y="260648"/>
            <a:ext cx="1368152" cy="1440160"/>
          </a:xfrm>
          <a:prstGeom prst="rect">
            <a:avLst/>
          </a:prstGeom>
          <a:noFill/>
          <a:ln>
            <a:noFill/>
          </a:ln>
        </p:spPr>
      </p:pic>
      <p:pic>
        <p:nvPicPr>
          <p:cNvPr id="87" name="Google Shape;87;p13"/>
          <p:cNvPicPr preferRelativeResize="0"/>
          <p:nvPr/>
        </p:nvPicPr>
        <p:blipFill rotWithShape="1">
          <a:blip r:embed="rId4">
            <a:alphaModFix/>
          </a:blip>
          <a:srcRect/>
          <a:stretch/>
        </p:blipFill>
        <p:spPr>
          <a:xfrm>
            <a:off x="6732239" y="188641"/>
            <a:ext cx="2333907" cy="1368151"/>
          </a:xfrm>
          <a:prstGeom prst="rect">
            <a:avLst/>
          </a:prstGeom>
          <a:noFill/>
          <a:ln>
            <a:noFill/>
          </a:ln>
        </p:spPr>
      </p:pic>
      <p:sp>
        <p:nvSpPr>
          <p:cNvPr id="88" name="Google Shape;88;p13"/>
          <p:cNvSpPr/>
          <p:nvPr/>
        </p:nvSpPr>
        <p:spPr>
          <a:xfrm>
            <a:off x="1691675" y="260650"/>
            <a:ext cx="5441700" cy="144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1" i="0" u="none" strike="noStrike" cap="none">
                <a:solidFill>
                  <a:schemeClr val="dk1"/>
                </a:solidFill>
                <a:latin typeface="Calibri"/>
                <a:ea typeface="Calibri"/>
                <a:cs typeface="Calibri"/>
                <a:sym typeface="Calibri"/>
              </a:rPr>
              <a:t>  VARUVAN VADIVELAN</a:t>
            </a:r>
            <a:br>
              <a:rPr lang="en-GB" sz="2400" b="1" i="0" u="none" strike="noStrike" cap="none">
                <a:solidFill>
                  <a:schemeClr val="dk1"/>
                </a:solidFill>
                <a:latin typeface="Calibri"/>
                <a:ea typeface="Calibri"/>
                <a:cs typeface="Calibri"/>
                <a:sym typeface="Calibri"/>
              </a:rPr>
            </a:br>
            <a:r>
              <a:rPr lang="en-GB" sz="2400" b="1" i="0" u="none" strike="noStrike" cap="none">
                <a:solidFill>
                  <a:schemeClr val="dk1"/>
                </a:solidFill>
                <a:latin typeface="Calibri"/>
                <a:ea typeface="Calibri"/>
                <a:cs typeface="Calibri"/>
                <a:sym typeface="Calibri"/>
              </a:rPr>
              <a:t>        </a:t>
            </a:r>
            <a:r>
              <a:rPr lang="en-GB" sz="2800" b="1" i="0" u="none" strike="noStrike" cap="none">
                <a:solidFill>
                  <a:schemeClr val="dk1"/>
                </a:solidFill>
                <a:latin typeface="Calibri"/>
                <a:ea typeface="Calibri"/>
                <a:cs typeface="Calibri"/>
                <a:sym typeface="Calibri"/>
              </a:rPr>
              <a:t>INSTITUTE OF TECHNOLOGY</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GB" sz="2200" b="1" i="0" u="none" strike="noStrike" cap="none">
                <a:solidFill>
                  <a:schemeClr val="dk1"/>
                </a:solidFill>
                <a:latin typeface="Calibri"/>
                <a:ea typeface="Calibri"/>
                <a:cs typeface="Calibri"/>
                <a:sym typeface="Calibri"/>
              </a:rPr>
              <a:t>NAAN MUDHALVAN -AIML FUNDAMENTALS </a:t>
            </a:r>
            <a:endParaRPr sz="2200" b="1" i="0" u="none" strike="noStrike" cap="none">
              <a:solidFill>
                <a:schemeClr val="dk1"/>
              </a:solidFill>
              <a:latin typeface="Calibri"/>
              <a:ea typeface="Calibri"/>
              <a:cs typeface="Calibri"/>
              <a:sym typeface="Calibri"/>
            </a:endParaRPr>
          </a:p>
        </p:txBody>
      </p:sp>
      <p:sp>
        <p:nvSpPr>
          <p:cNvPr id="89" name="Google Shape;89;p13"/>
          <p:cNvSpPr/>
          <p:nvPr/>
        </p:nvSpPr>
        <p:spPr>
          <a:xfrm>
            <a:off x="179500" y="4149075"/>
            <a:ext cx="4752600" cy="165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chemeClr val="dk1"/>
                </a:solidFill>
                <a:latin typeface="Calibri"/>
                <a:ea typeface="Calibri"/>
                <a:cs typeface="Calibri"/>
                <a:sym typeface="Calibri"/>
              </a:rPr>
              <a:t>Presented by:</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MOHAN KUMAR. S.K (612821105319)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NM ID: autleee005</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YEAR/SEM:III/VI</a:t>
            </a:r>
            <a:endParaRPr sz="1800" b="1" i="0" u="none" strike="noStrike" cap="none">
              <a:solidFill>
                <a:schemeClr val="dk1"/>
              </a:solidFill>
              <a:latin typeface="Calibri"/>
              <a:ea typeface="Calibri"/>
              <a:cs typeface="Calibri"/>
              <a:sym typeface="Calibri"/>
            </a:endParaRPr>
          </a:p>
        </p:txBody>
      </p:sp>
      <p:sp>
        <p:nvSpPr>
          <p:cNvPr id="90" name="Google Shape;90;p13"/>
          <p:cNvSpPr/>
          <p:nvPr/>
        </p:nvSpPr>
        <p:spPr>
          <a:xfrm>
            <a:off x="5472165" y="4149064"/>
            <a:ext cx="3672300" cy="190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rgbClr val="000000"/>
                </a:solidFill>
                <a:latin typeface="Calibri"/>
                <a:ea typeface="Calibri"/>
                <a:cs typeface="Calibri"/>
                <a:sym typeface="Calibri"/>
              </a:rPr>
              <a:t>Guided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Ms. M. SHAMILIE., M.TECH.,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ASSISTANT PROFESSOR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DEPARTMENT OF CSE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PROJECT DEMO</a:t>
            </a:r>
            <a:endParaRPr/>
          </a:p>
        </p:txBody>
      </p:sp>
      <p:sp>
        <p:nvSpPr>
          <p:cNvPr id="144" name="Google Shape;144;p22"/>
          <p:cNvSpPr txBox="1">
            <a:spLocks noGrp="1"/>
          </p:cNvSpPr>
          <p:nvPr>
            <p:ph type="body" idx="1"/>
          </p:nvPr>
        </p:nvSpPr>
        <p:spPr>
          <a:xfrm>
            <a:off x="457200" y="1600200"/>
            <a:ext cx="8339328" cy="4526100"/>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r>
              <a:rPr lang="en-IN" dirty="0">
                <a:hlinkClick r:id="rId3"/>
              </a:rPr>
              <a:t>https://github.com/Mohankumar4551/Earthquake_Prediction_System</a:t>
            </a:r>
            <a:endParaRPr lang="en-IN" dirty="0"/>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57200" y="0"/>
            <a:ext cx="8229600" cy="836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CONCLUSION </a:t>
            </a:r>
            <a:endParaRPr/>
          </a:p>
        </p:txBody>
      </p:sp>
      <p:sp>
        <p:nvSpPr>
          <p:cNvPr id="150" name="Google Shape;150;p23"/>
          <p:cNvSpPr txBox="1">
            <a:spLocks noGrp="1"/>
          </p:cNvSpPr>
          <p:nvPr>
            <p:ph type="body" idx="1"/>
          </p:nvPr>
        </p:nvSpPr>
        <p:spPr>
          <a:xfrm>
            <a:off x="457194" y="836695"/>
            <a:ext cx="8229600" cy="59493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This advancement holds significant implications for disaster management, offering crucial lead time for implementing preemptive measures and optimizing resource allocation during seismic events, ultimately reducing infrastructure damage and safeguarding lives.</a:t>
            </a:r>
            <a:endParaRPr/>
          </a:p>
          <a:p>
            <a:pPr marL="342900" lvl="0" indent="-323850" algn="just" rtl="0">
              <a:lnSpc>
                <a:spcPct val="100000"/>
              </a:lnSpc>
              <a:spcBef>
                <a:spcPts val="400"/>
              </a:spcBef>
              <a:spcAft>
                <a:spcPts val="0"/>
              </a:spcAft>
              <a:buClr>
                <a:srgbClr val="0D0D0D"/>
              </a:buClr>
              <a:buSzPts val="1700"/>
              <a:buChar char="•"/>
            </a:pPr>
            <a:r>
              <a:rPr lang="en-GB" sz="1700">
                <a:solidFill>
                  <a:srgbClr val="0D0D0D"/>
                </a:solidFill>
                <a:latin typeface="Times New Roman"/>
                <a:ea typeface="Times New Roman"/>
                <a:cs typeface="Times New Roman"/>
                <a:sym typeface="Times New Roman"/>
              </a:rPr>
              <a:t>The earthquake prediction system, based on Artificial Neural Networks (ANN) trained on historical data, achieves a notable accuracy rate in forecasting earthquake magnitude and depth at specific locations.</a:t>
            </a:r>
            <a:endParaRPr sz="1700"/>
          </a:p>
          <a:p>
            <a:pPr marL="342900" lvl="0" indent="-323850" algn="just" rtl="0">
              <a:lnSpc>
                <a:spcPct val="100000"/>
              </a:lnSpc>
              <a:spcBef>
                <a:spcPts val="400"/>
              </a:spcBef>
              <a:spcAft>
                <a:spcPts val="0"/>
              </a:spcAft>
              <a:buClr>
                <a:srgbClr val="0D0D0D"/>
              </a:buClr>
              <a:buSzPts val="1700"/>
              <a:buChar char="•"/>
            </a:pPr>
            <a:r>
              <a:rPr lang="en-GB" sz="1700">
                <a:solidFill>
                  <a:srgbClr val="0D0D0D"/>
                </a:solidFill>
                <a:latin typeface="Times New Roman"/>
                <a:ea typeface="Times New Roman"/>
                <a:cs typeface="Times New Roman"/>
                <a:sym typeface="Times New Roman"/>
              </a:rPr>
              <a:t>Magnitude based prediction.</a:t>
            </a:r>
            <a:endParaRPr sz="1700"/>
          </a:p>
          <a:p>
            <a:pPr marL="342900" lvl="0" indent="-215900" algn="just" rtl="0">
              <a:lnSpc>
                <a:spcPct val="100000"/>
              </a:lnSpc>
              <a:spcBef>
                <a:spcPts val="400"/>
              </a:spcBef>
              <a:spcAft>
                <a:spcPts val="0"/>
              </a:spcAft>
              <a:buClr>
                <a:schemeClr val="dk1"/>
              </a:buClr>
              <a:buSzPts val="2000"/>
              <a:buNone/>
            </a:pPr>
            <a:endParaRPr sz="2000" b="0" i="0">
              <a:solidFill>
                <a:srgbClr val="0D0D0D"/>
              </a:solidFill>
              <a:latin typeface="Times New Roman"/>
              <a:ea typeface="Times New Roman"/>
              <a:cs typeface="Times New Roman"/>
              <a:sym typeface="Times New Roman"/>
            </a:endParaRPr>
          </a:p>
          <a:p>
            <a:pPr marL="342900" lvl="0" indent="-215900" algn="just" rtl="0">
              <a:lnSpc>
                <a:spcPct val="100000"/>
              </a:lnSpc>
              <a:spcBef>
                <a:spcPts val="400"/>
              </a:spcBef>
              <a:spcAft>
                <a:spcPts val="0"/>
              </a:spcAft>
              <a:buClr>
                <a:schemeClr val="dk1"/>
              </a:buClr>
              <a:buSzPts val="2000"/>
              <a:buNone/>
            </a:pPr>
            <a:endParaRPr sz="2000" b="0" i="0">
              <a:solidFill>
                <a:srgbClr val="0D0D0D"/>
              </a:solidFill>
            </a:endParaRPr>
          </a:p>
          <a:p>
            <a:pPr marL="342900" lvl="0" indent="-228600" algn="l" rtl="0">
              <a:lnSpc>
                <a:spcPct val="100000"/>
              </a:lnSpc>
              <a:spcBef>
                <a:spcPts val="360"/>
              </a:spcBef>
              <a:spcAft>
                <a:spcPts val="0"/>
              </a:spcAft>
              <a:buClr>
                <a:schemeClr val="dk1"/>
              </a:buClr>
              <a:buSzPts val="18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706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959"/>
              <a:buFont typeface="Calibri"/>
              <a:buNone/>
            </a:pPr>
            <a:r>
              <a:rPr lang="en-GB" sz="3959"/>
              <a:t> FUTURE SCOPE</a:t>
            </a:r>
            <a:endParaRPr sz="3959"/>
          </a:p>
        </p:txBody>
      </p:sp>
      <p:sp>
        <p:nvSpPr>
          <p:cNvPr id="156" name="Google Shape;156;p24"/>
          <p:cNvSpPr txBox="1">
            <a:spLocks noGrp="1"/>
          </p:cNvSpPr>
          <p:nvPr>
            <p:ph type="body" idx="1"/>
          </p:nvPr>
        </p:nvSpPr>
        <p:spPr>
          <a:xfrm>
            <a:off x="457200" y="980728"/>
            <a:ext cx="8229600" cy="56886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While demonstrating promising results, further research is warranted to enhance the model's accuracy and explore its potential applications in broader disaster management contexts, underscoring the system's importance in revolutionizing earthquake forecasting and risk mitigation strategies.</a:t>
            </a:r>
            <a:endParaRPr/>
          </a:p>
          <a:p>
            <a:pPr marL="342900" lvl="0" indent="-342900" algn="just" rtl="0">
              <a:lnSpc>
                <a:spcPct val="100000"/>
              </a:lnSpc>
              <a:spcBef>
                <a:spcPts val="400"/>
              </a:spcBef>
              <a:spcAft>
                <a:spcPts val="0"/>
              </a:spcAft>
              <a:buClr>
                <a:schemeClr val="dk1"/>
              </a:buClr>
              <a:buSzPts val="2000"/>
              <a:buChar char="•"/>
            </a:pPr>
            <a:r>
              <a:rPr lang="en-GB" sz="2000"/>
              <a:t>These systems could provide earlier and more accurate warnings to mitigate the impact of seismic events on communities and infrastructure.</a:t>
            </a:r>
            <a:endParaRPr/>
          </a:p>
          <a:p>
            <a:pPr marL="342900" lvl="0" indent="-342900" algn="just" rtl="0">
              <a:lnSpc>
                <a:spcPct val="100000"/>
              </a:lnSpc>
              <a:spcBef>
                <a:spcPts val="400"/>
              </a:spcBef>
              <a:spcAft>
                <a:spcPts val="0"/>
              </a:spcAft>
              <a:buClr>
                <a:schemeClr val="dk1"/>
              </a:buClr>
              <a:buSzPts val="2000"/>
              <a:buChar char="•"/>
            </a:pPr>
            <a:r>
              <a:rPr lang="en-GB" sz="2000"/>
              <a:t>Ongoing research into earthquake precursors, such as changes in groundwater levels, electromagnetic signals, and animal behaviour, may lead to the identification of new precursory indicators.</a:t>
            </a:r>
            <a:endParaRPr/>
          </a:p>
          <a:p>
            <a:pPr marL="342900" lvl="0" indent="-342900" algn="just" rtl="0">
              <a:lnSpc>
                <a:spcPct val="100000"/>
              </a:lnSpc>
              <a:spcBef>
                <a:spcPts val="400"/>
              </a:spcBef>
              <a:spcAft>
                <a:spcPts val="0"/>
              </a:spcAft>
              <a:buClr>
                <a:schemeClr val="dk1"/>
              </a:buClr>
              <a:buSzPts val="2000"/>
              <a:buChar char="•"/>
            </a:pPr>
            <a:r>
              <a:rPr lang="en-GB" sz="2000"/>
              <a:t>Future prediction systems could incorporate these additional data sources to enhance prediction accuracy.</a:t>
            </a:r>
            <a:endParaRPr/>
          </a:p>
          <a:p>
            <a:pPr marL="342900" lvl="0" indent="-342900" algn="just" rtl="0">
              <a:lnSpc>
                <a:spcPct val="100000"/>
              </a:lnSpc>
              <a:spcBef>
                <a:spcPts val="400"/>
              </a:spcBef>
              <a:spcAft>
                <a:spcPts val="0"/>
              </a:spcAft>
              <a:buClr>
                <a:schemeClr val="dk1"/>
              </a:buClr>
              <a:buSzPts val="2000"/>
              <a:buChar char="•"/>
            </a:pPr>
            <a:r>
              <a:rPr lang="en-GB" sz="2000"/>
              <a:t>Mobile apps and community-based monitoring networks could enable citizens to contribute seismic data, which could be integrated into prediction algorithms to improve overall accuracy.</a:t>
            </a:r>
            <a:endParaRPr sz="2000" b="0" i="0">
              <a:solidFill>
                <a:srgbClr val="0D0D0D"/>
              </a:solidFill>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63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ts val="3959"/>
              <a:buFont typeface="Calibri"/>
              <a:buNone/>
            </a:pPr>
            <a:r>
              <a:rPr lang="en-GB" sz="3959"/>
              <a:t> REFERENCES</a:t>
            </a:r>
            <a:endParaRPr sz="3959"/>
          </a:p>
        </p:txBody>
      </p:sp>
      <p:sp>
        <p:nvSpPr>
          <p:cNvPr id="162" name="Google Shape;162;p25"/>
          <p:cNvSpPr txBox="1">
            <a:spLocks noGrp="1"/>
          </p:cNvSpPr>
          <p:nvPr>
            <p:ph type="body" idx="1"/>
          </p:nvPr>
        </p:nvSpPr>
        <p:spPr>
          <a:xfrm>
            <a:off x="467544" y="908720"/>
            <a:ext cx="8229600" cy="57606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Martinez, J., &amp; Bernal, J. (2018). "Earthquake magnitude prediction using random forest algorithm." </a:t>
            </a:r>
            <a:r>
              <a:rPr lang="en-GB" sz="2000" b="0" i="1">
                <a:solidFill>
                  <a:srgbClr val="0D0D0D"/>
                </a:solidFill>
              </a:rPr>
              <a:t>Journal of Earthquake Engineering</a:t>
            </a:r>
            <a:r>
              <a:rPr lang="en-GB" sz="2000" b="0" i="0">
                <a:solidFill>
                  <a:srgbClr val="0D0D0D"/>
                </a:solidFill>
              </a:rPr>
              <a:t>, 22(7), 1261-1276.</a:t>
            </a:r>
            <a:endParaRPr/>
          </a:p>
          <a:p>
            <a:pPr marL="342900" lvl="0" indent="-342900" algn="just" rtl="0">
              <a:lnSpc>
                <a:spcPct val="150000"/>
              </a:lnSpc>
              <a:spcBef>
                <a:spcPts val="400"/>
              </a:spcBef>
              <a:spcAft>
                <a:spcPts val="0"/>
              </a:spcAft>
              <a:buClr>
                <a:srgbClr val="0D0D0D"/>
              </a:buClr>
              <a:buSzPts val="2000"/>
              <a:buChar char="•"/>
            </a:pPr>
            <a:r>
              <a:rPr lang="en-GB" sz="2000">
                <a:solidFill>
                  <a:srgbClr val="0D0D0D"/>
                </a:solidFill>
              </a:rPr>
              <a:t>Jaiswal, A., Singh, R., &amp; Kumar, A. (2020). "Earthquake magnitude and depth prediction using machine learning techniques." </a:t>
            </a:r>
            <a:r>
              <a:rPr lang="en-GB" sz="2000" i="1">
                <a:solidFill>
                  <a:srgbClr val="0D0D0D"/>
                </a:solidFill>
              </a:rPr>
              <a:t>Journal of Earth System Science</a:t>
            </a:r>
            <a:r>
              <a:rPr lang="en-GB" sz="2000">
                <a:solidFill>
                  <a:srgbClr val="0D0D0D"/>
                </a:solidFill>
              </a:rPr>
              <a:t>, 129(4), 1-9.</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Jaiswal, A., Singh, R., &amp; Kumar, A. (2020). "Earthquake magnitude and depth prediction using machine learning techniques." </a:t>
            </a:r>
            <a:r>
              <a:rPr lang="en-GB" sz="2000" i="1">
                <a:solidFill>
                  <a:srgbClr val="0D0D0D"/>
                </a:solidFill>
              </a:rPr>
              <a:t>Journal of Earth System Science</a:t>
            </a:r>
            <a:r>
              <a:rPr lang="en-GB" sz="2000">
                <a:solidFill>
                  <a:srgbClr val="0D0D0D"/>
                </a:solidFill>
              </a:rPr>
              <a:t>, 129(4), 1-9.</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Zhu,W.et al.(2020)- This study  investigates the application of  machine learning algorithms , including deep neural networks, for earthquake prediction using seismic waveform data.</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Allen , R.M. (2021)-This review provides an overview of earthquake early warning systems,discussing their principles,capabilities,and challenges.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632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D0D0D"/>
              </a:buClr>
              <a:buSzPts val="6600"/>
              <a:buFont typeface="Times New Roman"/>
              <a:buNone/>
            </a:pPr>
            <a:r>
              <a:rPr lang="en-GB" sz="6600">
                <a:solidFill>
                  <a:srgbClr val="0D0D0D"/>
                </a:solidFill>
                <a:latin typeface="Times New Roman"/>
                <a:ea typeface="Times New Roman"/>
                <a:cs typeface="Times New Roman"/>
                <a:sym typeface="Times New Roman"/>
              </a:rPr>
              <a:t>THANK 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OUTLINE</a:t>
            </a:r>
            <a:endParaRPr/>
          </a:p>
        </p:txBody>
      </p:sp>
      <p:sp>
        <p:nvSpPr>
          <p:cNvPr id="96" name="Google Shape;96;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GB" sz="2400"/>
              <a:t>Problem statement (should not include solution)</a:t>
            </a:r>
            <a:endParaRPr/>
          </a:p>
          <a:p>
            <a:pPr marL="342900" lvl="0" indent="-342900" algn="l" rtl="0">
              <a:lnSpc>
                <a:spcPct val="100000"/>
              </a:lnSpc>
              <a:spcBef>
                <a:spcPts val="480"/>
              </a:spcBef>
              <a:spcAft>
                <a:spcPts val="0"/>
              </a:spcAft>
              <a:buClr>
                <a:schemeClr val="dk1"/>
              </a:buClr>
              <a:buSzPts val="2400"/>
              <a:buChar char="•"/>
            </a:pPr>
            <a:r>
              <a:rPr lang="en-GB" sz="2400"/>
              <a:t>Proposed  system / solution </a:t>
            </a:r>
            <a:endParaRPr/>
          </a:p>
          <a:p>
            <a:pPr marL="342900" lvl="0" indent="-342900" algn="l" rtl="0">
              <a:lnSpc>
                <a:spcPct val="100000"/>
              </a:lnSpc>
              <a:spcBef>
                <a:spcPts val="480"/>
              </a:spcBef>
              <a:spcAft>
                <a:spcPts val="0"/>
              </a:spcAft>
              <a:buClr>
                <a:schemeClr val="dk1"/>
              </a:buClr>
              <a:buSzPts val="2400"/>
              <a:buChar char="•"/>
            </a:pPr>
            <a:r>
              <a:rPr lang="en-GB" sz="2400"/>
              <a:t>Algorithm &amp; Deployment</a:t>
            </a:r>
            <a:endParaRPr/>
          </a:p>
          <a:p>
            <a:pPr marL="342900" lvl="0" indent="-342900" algn="l" rtl="0">
              <a:lnSpc>
                <a:spcPct val="100000"/>
              </a:lnSpc>
              <a:spcBef>
                <a:spcPts val="480"/>
              </a:spcBef>
              <a:spcAft>
                <a:spcPts val="0"/>
              </a:spcAft>
              <a:buClr>
                <a:schemeClr val="dk1"/>
              </a:buClr>
              <a:buSzPts val="2400"/>
              <a:buChar char="•"/>
            </a:pPr>
            <a:r>
              <a:rPr lang="en-GB" sz="2400"/>
              <a:t>Git Hub Link</a:t>
            </a:r>
            <a:endParaRPr/>
          </a:p>
          <a:p>
            <a:pPr marL="342900" lvl="0" indent="-342900" algn="l" rtl="0">
              <a:lnSpc>
                <a:spcPct val="100000"/>
              </a:lnSpc>
              <a:spcBef>
                <a:spcPts val="480"/>
              </a:spcBef>
              <a:spcAft>
                <a:spcPts val="0"/>
              </a:spcAft>
              <a:buClr>
                <a:schemeClr val="dk1"/>
              </a:buClr>
              <a:buSzPts val="2400"/>
              <a:buChar char="•"/>
            </a:pPr>
            <a:r>
              <a:rPr lang="en-GB" sz="2400"/>
              <a:t>Project Demo (photos/videos)</a:t>
            </a:r>
            <a:endParaRPr/>
          </a:p>
          <a:p>
            <a:pPr marL="342900" lvl="0" indent="-342900" algn="l" rtl="0">
              <a:lnSpc>
                <a:spcPct val="100000"/>
              </a:lnSpc>
              <a:spcBef>
                <a:spcPts val="480"/>
              </a:spcBef>
              <a:spcAft>
                <a:spcPts val="0"/>
              </a:spcAft>
              <a:buClr>
                <a:schemeClr val="dk1"/>
              </a:buClr>
              <a:buSzPts val="2400"/>
              <a:buChar char="•"/>
            </a:pPr>
            <a:r>
              <a:rPr lang="en-GB" sz="2400"/>
              <a:t>Conclusion</a:t>
            </a:r>
            <a:endParaRPr/>
          </a:p>
          <a:p>
            <a:pPr marL="342900" lvl="0" indent="-342900" algn="l" rtl="0">
              <a:lnSpc>
                <a:spcPct val="100000"/>
              </a:lnSpc>
              <a:spcBef>
                <a:spcPts val="480"/>
              </a:spcBef>
              <a:spcAft>
                <a:spcPts val="0"/>
              </a:spcAft>
              <a:buClr>
                <a:schemeClr val="dk1"/>
              </a:buClr>
              <a:buSzPts val="2400"/>
              <a:buChar char="•"/>
            </a:pPr>
            <a:r>
              <a:rPr lang="en-GB" sz="2400"/>
              <a:t>Future Scope</a:t>
            </a:r>
            <a:endParaRPr/>
          </a:p>
          <a:p>
            <a:pPr marL="342900" lvl="0" indent="-342900" algn="l" rtl="0">
              <a:lnSpc>
                <a:spcPct val="100000"/>
              </a:lnSpc>
              <a:spcBef>
                <a:spcPts val="480"/>
              </a:spcBef>
              <a:spcAft>
                <a:spcPts val="0"/>
              </a:spcAft>
              <a:buClr>
                <a:schemeClr val="dk1"/>
              </a:buClr>
              <a:buSzPts val="2400"/>
              <a:buChar char="•"/>
            </a:pPr>
            <a:r>
              <a:rPr lang="en-GB" sz="2400"/>
              <a:t>References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PROBLEM STATEMENT</a:t>
            </a:r>
            <a:endParaRPr/>
          </a:p>
        </p:txBody>
      </p:sp>
      <p:sp>
        <p:nvSpPr>
          <p:cNvPr id="102" name="Google Shape;102;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Char char="•"/>
            </a:pPr>
            <a:r>
              <a:rPr lang="en-GB" sz="2800"/>
              <a:t>Predicting earthquakes, including their magnitude, is a complex scientific problem that involves seismology, geophysics , and other disciplines.</a:t>
            </a:r>
            <a:endParaRPr/>
          </a:p>
          <a:p>
            <a:pPr marL="342900" lvl="0" indent="-342900" algn="l" rtl="0">
              <a:lnSpc>
                <a:spcPct val="100000"/>
              </a:lnSpc>
              <a:spcBef>
                <a:spcPts val="560"/>
              </a:spcBef>
              <a:spcAft>
                <a:spcPts val="0"/>
              </a:spcAft>
              <a:buClr>
                <a:schemeClr val="dk1"/>
              </a:buClr>
              <a:buSzPts val="2800"/>
              <a:buChar char="•"/>
            </a:pPr>
            <a:r>
              <a:rPr lang="en-GB" sz="2800"/>
              <a:t> Analyzing  data from seismic sensor, historical patters, and various modelling techniques which typically fall outside the scope of AIML due to lack of  accurate predicting the magnitude of earthquake.</a:t>
            </a:r>
            <a:endParaRPr/>
          </a:p>
          <a:p>
            <a:pPr marL="342900" lvl="0" indent="-165100" algn="l" rtl="0">
              <a:lnSpc>
                <a:spcPct val="100000"/>
              </a:lnSpc>
              <a:spcBef>
                <a:spcPts val="560"/>
              </a:spcBef>
              <a:spcAft>
                <a:spcPts val="0"/>
              </a:spcAft>
              <a:buClr>
                <a:schemeClr val="dk1"/>
              </a:buClr>
              <a:buSzPts val="2800"/>
              <a:buNone/>
            </a:pPr>
            <a:endParaRPr sz="2800"/>
          </a:p>
          <a:p>
            <a:pPr marL="342900" lvl="0" indent="-165100" algn="l" rtl="0">
              <a:lnSpc>
                <a:spcPct val="100000"/>
              </a:lnSpc>
              <a:spcBef>
                <a:spcPts val="560"/>
              </a:spcBef>
              <a:spcAft>
                <a:spcPts val="0"/>
              </a:spcAft>
              <a:buClr>
                <a:schemeClr val="dk1"/>
              </a:buClr>
              <a:buSzPts val="280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PROPOSED SYSTEM</a:t>
            </a:r>
            <a:endParaRPr/>
          </a:p>
        </p:txBody>
      </p:sp>
      <p:sp>
        <p:nvSpPr>
          <p:cNvPr id="108" name="Google Shape;108;p16"/>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50"/>
              <a:buChar char="•"/>
            </a:pPr>
            <a:r>
              <a:rPr lang="en-GB" sz="1850"/>
              <a:t>For predicting the magnitude of an earthquake when it’s not known, regression  algorithms are typically used in earthquake prediction  systems.</a:t>
            </a:r>
            <a:endParaRPr/>
          </a:p>
          <a:p>
            <a:pPr marL="342900" lvl="0" indent="-342900" algn="just" rtl="0">
              <a:lnSpc>
                <a:spcPct val="90000"/>
              </a:lnSpc>
              <a:spcBef>
                <a:spcPts val="370"/>
              </a:spcBef>
              <a:spcAft>
                <a:spcPts val="0"/>
              </a:spcAft>
              <a:buClr>
                <a:schemeClr val="dk1"/>
              </a:buClr>
              <a:buSzPts val="1850"/>
              <a:buChar char="•"/>
            </a:pPr>
            <a:r>
              <a:rPr lang="en-GB" sz="1850"/>
              <a:t>Linear regression: This is one of the simplest regression algorithms, which fits a linear relationship between the input features and the target variable (earthquake magnitude in this case).</a:t>
            </a:r>
            <a:endParaRPr/>
          </a:p>
          <a:p>
            <a:pPr marL="342900" lvl="0" indent="-342900" algn="just" rtl="0">
              <a:lnSpc>
                <a:spcPct val="90000"/>
              </a:lnSpc>
              <a:spcBef>
                <a:spcPts val="370"/>
              </a:spcBef>
              <a:spcAft>
                <a:spcPts val="0"/>
              </a:spcAft>
              <a:buClr>
                <a:schemeClr val="dk1"/>
              </a:buClr>
              <a:buSzPts val="1850"/>
              <a:buChar char="•"/>
            </a:pPr>
            <a:r>
              <a:rPr lang="en-GB" sz="1850"/>
              <a:t>They  analyze and historical earthquake magnitudes to estimate the magnitude of an impending earthquake</a:t>
            </a:r>
            <a:endParaRPr/>
          </a:p>
          <a:p>
            <a:pPr marL="342900" lvl="0" indent="-342900" algn="just" rtl="0">
              <a:lnSpc>
                <a:spcPct val="90000"/>
              </a:lnSpc>
              <a:spcBef>
                <a:spcPts val="370"/>
              </a:spcBef>
              <a:spcAft>
                <a:spcPts val="0"/>
              </a:spcAft>
              <a:buClr>
                <a:schemeClr val="dk1"/>
              </a:buClr>
              <a:buSzPts val="1850"/>
              <a:buChar char="•"/>
            </a:pPr>
            <a:r>
              <a:rPr lang="en-GB" sz="1850"/>
              <a:t>Development of a prediction model utilizing  Artificial Neural Networks  (ANN) to forecast the magnitude and depth of earthquake based on historical data.</a:t>
            </a:r>
            <a:endParaRPr/>
          </a:p>
          <a:p>
            <a:pPr marL="342900" lvl="0" indent="-342900" algn="just" rtl="0">
              <a:lnSpc>
                <a:spcPct val="90000"/>
              </a:lnSpc>
              <a:spcBef>
                <a:spcPts val="370"/>
              </a:spcBef>
              <a:spcAft>
                <a:spcPts val="0"/>
              </a:spcAft>
              <a:buClr>
                <a:schemeClr val="dk1"/>
              </a:buClr>
              <a:buSzPts val="1850"/>
              <a:buChar char="•"/>
            </a:pPr>
            <a:r>
              <a:rPr lang="en-GB" sz="1850"/>
              <a:t>Utilization of a dataset containing various earthquake parameter fields for training the ANN model enabling it to predict earthquake characteristics at specific latitude and longitude coordinates.</a:t>
            </a:r>
            <a:endParaRPr/>
          </a:p>
          <a:p>
            <a:pPr marL="342900" lvl="0" indent="-342900" algn="just" rtl="0">
              <a:lnSpc>
                <a:spcPct val="90000"/>
              </a:lnSpc>
              <a:spcBef>
                <a:spcPts val="370"/>
              </a:spcBef>
              <a:spcAft>
                <a:spcPts val="0"/>
              </a:spcAft>
              <a:buClr>
                <a:schemeClr val="dk1"/>
              </a:buClr>
              <a:buSzPts val="1850"/>
              <a:buChar char="•"/>
            </a:pPr>
            <a:r>
              <a:rPr lang="en-GB" sz="1850"/>
              <a:t>Achievement of a accuracy rate in predicting earthquake magnitude and depth at given  locations, showcasing the effectiveness of the proposed model in earthquake forecasting.</a:t>
            </a:r>
            <a:endParaRPr/>
          </a:p>
          <a:p>
            <a:pPr marL="342900" lvl="0" indent="-342900" algn="just" rtl="0">
              <a:lnSpc>
                <a:spcPct val="90000"/>
              </a:lnSpc>
              <a:spcBef>
                <a:spcPts val="370"/>
              </a:spcBef>
              <a:spcAft>
                <a:spcPts val="0"/>
              </a:spcAft>
              <a:buClr>
                <a:schemeClr val="dk1"/>
              </a:buClr>
              <a:buSzPts val="1850"/>
              <a:buChar char="•"/>
            </a:pPr>
            <a:r>
              <a:rPr lang="en-GB" sz="1850"/>
              <a:t>Significance  of the developed earthquake prediction model in enhancing seismology practices and disaster management strategies, ultimately contributing to reducing damage, saving infrastructure, and safeguarding human lives   </a:t>
            </a:r>
            <a:endParaRPr sz="18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ALGORITHM</a:t>
            </a:r>
            <a:endParaRPr/>
          </a:p>
        </p:txBody>
      </p:sp>
      <p:sp>
        <p:nvSpPr>
          <p:cNvPr id="114" name="Google Shape;114;p17"/>
          <p:cNvSpPr txBox="1">
            <a:spLocks noGrp="1"/>
          </p:cNvSpPr>
          <p:nvPr>
            <p:ph type="body" idx="1"/>
          </p:nvPr>
        </p:nvSpPr>
        <p:spPr>
          <a:xfrm rot="125">
            <a:off x="457238" y="1196846"/>
            <a:ext cx="8229600" cy="56613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r>
              <a:rPr lang="en-GB" sz="2000" b="1"/>
              <a:t>Random Forest Regression:</a:t>
            </a:r>
            <a:endParaRPr sz="2000" b="1"/>
          </a:p>
          <a:p>
            <a:pPr marL="342900" lvl="0" indent="-342900" algn="just" rtl="0">
              <a:lnSpc>
                <a:spcPct val="100000"/>
              </a:lnSpc>
              <a:spcBef>
                <a:spcPts val="0"/>
              </a:spcBef>
              <a:spcAft>
                <a:spcPts val="0"/>
              </a:spcAft>
              <a:buSzPts val="2000"/>
              <a:buChar char="•"/>
            </a:pPr>
            <a:r>
              <a:rPr lang="en-GB" sz="2000"/>
              <a:t>In a random forest regression for predicting the magnitude of earthquake,the algorithm typically used in based on decision trees.</a:t>
            </a:r>
            <a:endParaRPr sz="2000"/>
          </a:p>
          <a:p>
            <a:pPr marL="342900" lvl="0" indent="-342900" algn="just" rtl="0">
              <a:lnSpc>
                <a:spcPct val="100000"/>
              </a:lnSpc>
              <a:spcBef>
                <a:spcPts val="0"/>
              </a:spcBef>
              <a:spcAft>
                <a:spcPts val="0"/>
              </a:spcAft>
              <a:buSzPts val="2000"/>
              <a:buChar char="•"/>
            </a:pPr>
            <a:r>
              <a:rPr lang="en-GB" sz="2000"/>
              <a:t>This ensemble approach helps to improve the accuracy and generalization of the model.</a:t>
            </a:r>
            <a:endParaRPr sz="2000"/>
          </a:p>
          <a:p>
            <a:pPr marL="342900" lvl="0" indent="-342900" algn="just" rtl="0">
              <a:lnSpc>
                <a:spcPct val="100000"/>
              </a:lnSpc>
              <a:spcBef>
                <a:spcPts val="0"/>
              </a:spcBef>
              <a:spcAft>
                <a:spcPts val="0"/>
              </a:spcAft>
              <a:buSzPts val="2000"/>
              <a:buChar char="•"/>
            </a:pPr>
            <a:r>
              <a:rPr lang="en-GB" sz="2000"/>
              <a:t>Data Collection and Preprocessing: Preprocess the data by handling missing values, scaling features, and encoding categorical variables if necessary.</a:t>
            </a:r>
            <a:endParaRPr/>
          </a:p>
          <a:p>
            <a:pPr marL="342900" lvl="0" indent="-342900" algn="just" rtl="0">
              <a:lnSpc>
                <a:spcPct val="100000"/>
              </a:lnSpc>
              <a:spcBef>
                <a:spcPts val="400"/>
              </a:spcBef>
              <a:spcAft>
                <a:spcPts val="0"/>
              </a:spcAft>
              <a:buClr>
                <a:schemeClr val="dk1"/>
              </a:buClr>
              <a:buSzPts val="2000"/>
              <a:buChar char="•"/>
            </a:pPr>
            <a:r>
              <a:rPr lang="en-GB" sz="2000"/>
              <a:t>Feature Selection and Engineering: Extract additional features if needed and perform feature engineering to enhance the predictive power of the model.</a:t>
            </a:r>
            <a:endParaRPr/>
          </a:p>
          <a:p>
            <a:pPr marL="342900" lvl="0" indent="-342900" algn="just" rtl="0">
              <a:lnSpc>
                <a:spcPct val="100000"/>
              </a:lnSpc>
              <a:spcBef>
                <a:spcPts val="400"/>
              </a:spcBef>
              <a:spcAft>
                <a:spcPts val="0"/>
              </a:spcAft>
              <a:buClr>
                <a:schemeClr val="dk1"/>
              </a:buClr>
              <a:buSzPts val="2000"/>
              <a:buChar char="•"/>
            </a:pPr>
            <a:r>
              <a:rPr lang="en-GB" sz="2000"/>
              <a:t>Model Training: Train a Random Forest Regression model using the training data. Random Forest combines multiple decision trees, each trained on a random subset of the data and features, to make predictions..</a:t>
            </a:r>
            <a:endParaRPr sz="2000"/>
          </a:p>
          <a:p>
            <a:pPr marL="342900" lvl="0" indent="-342900" algn="just" rtl="0">
              <a:lnSpc>
                <a:spcPct val="100000"/>
              </a:lnSpc>
              <a:spcBef>
                <a:spcPts val="400"/>
              </a:spcBef>
              <a:spcAft>
                <a:spcPts val="0"/>
              </a:spcAft>
              <a:buClr>
                <a:schemeClr val="dk1"/>
              </a:buClr>
              <a:buSzPts val="2000"/>
              <a:buChar char="•"/>
            </a:pPr>
            <a:r>
              <a:rPr lang="en-GB" sz="2000"/>
              <a:t>Model Evaluation: Evaluate the trained model using the testing data. Utilize regression metrics such as Mean Squared Error (MSE), Root Mean Squared Error (RMSE), Mean Absolute Error (MAE), and R-squared to assess the model's performance</a:t>
            </a:r>
            <a:r>
              <a:rPr lang="en-GB" sz="1400"/>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490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ts val="3959"/>
              <a:buFont typeface="Calibri"/>
              <a:buNone/>
            </a:pPr>
            <a:r>
              <a:rPr lang="en-GB" sz="3959"/>
              <a:t>ALGORITHM</a:t>
            </a:r>
            <a:endParaRPr sz="3959"/>
          </a:p>
        </p:txBody>
      </p:sp>
      <p:sp>
        <p:nvSpPr>
          <p:cNvPr id="120" name="Google Shape;120;p18"/>
          <p:cNvSpPr txBox="1">
            <a:spLocks noGrp="1"/>
          </p:cNvSpPr>
          <p:nvPr>
            <p:ph type="body" idx="1"/>
          </p:nvPr>
        </p:nvSpPr>
        <p:spPr>
          <a:xfrm>
            <a:off x="457200" y="908720"/>
            <a:ext cx="8229600" cy="52173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GB" sz="2400"/>
              <a:t>Hyper parameter Tuning (Optional): Fine-tune the Hyper parameters of the Random Forest Regression model to optimize its performance. This can be done using techniques like grid search, random search, or Bayesian optimization.</a:t>
            </a:r>
            <a:endParaRPr/>
          </a:p>
          <a:p>
            <a:pPr marL="342900" lvl="0" indent="-342900" algn="just" rtl="0">
              <a:lnSpc>
                <a:spcPct val="100000"/>
              </a:lnSpc>
              <a:spcBef>
                <a:spcPts val="480"/>
              </a:spcBef>
              <a:spcAft>
                <a:spcPts val="0"/>
              </a:spcAft>
              <a:buClr>
                <a:schemeClr val="dk1"/>
              </a:buClr>
              <a:buSzPts val="2400"/>
              <a:buChar char="•"/>
            </a:pPr>
            <a:r>
              <a:rPr lang="en-GB" sz="2400"/>
              <a:t>Prediction: Once the model is trained and evaluated satisfactorily, use it to make predictions on new or unseen earthquake data. Input relevant features of the earthquake to predict its magnitude.</a:t>
            </a:r>
            <a:endParaRPr/>
          </a:p>
          <a:p>
            <a:pPr marL="342900" lvl="0" indent="-342900" algn="just" rtl="0">
              <a:lnSpc>
                <a:spcPct val="100000"/>
              </a:lnSpc>
              <a:spcBef>
                <a:spcPts val="480"/>
              </a:spcBef>
              <a:spcAft>
                <a:spcPts val="0"/>
              </a:spcAft>
              <a:buClr>
                <a:schemeClr val="dk1"/>
              </a:buClr>
              <a:buSzPts val="2400"/>
              <a:buChar char="•"/>
            </a:pPr>
            <a:r>
              <a:rPr lang="en-GB" sz="2400"/>
              <a:t>Validation and Refinement</a:t>
            </a:r>
            <a:r>
              <a:rPr lang="en-GB" sz="2400" b="1"/>
              <a:t>: </a:t>
            </a:r>
            <a:r>
              <a:rPr lang="en-GB" sz="2400"/>
              <a:t>Continuously validate the model's predictions against new earthquake data. Refine the model and feature selection based on feedback and new insights.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0"/>
            <a:ext cx="8229600" cy="764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DEPLOYMENT</a:t>
            </a:r>
            <a:endParaRPr/>
          </a:p>
        </p:txBody>
      </p:sp>
      <p:sp>
        <p:nvSpPr>
          <p:cNvPr id="126" name="Google Shape;126;p19"/>
          <p:cNvSpPr txBox="1">
            <a:spLocks noGrp="1"/>
          </p:cNvSpPr>
          <p:nvPr>
            <p:ph type="body" idx="1"/>
          </p:nvPr>
        </p:nvSpPr>
        <p:spPr>
          <a:xfrm>
            <a:off x="457200" y="836712"/>
            <a:ext cx="8229600" cy="60213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Char char="•"/>
            </a:pPr>
            <a:r>
              <a:rPr lang="en-GB" sz="2000"/>
              <a:t>Train your earthquake magnitude prediction model using historical seismic data . Evaluate the models performance using appropriate matrics such as mean absolute error (MAE), mean squared error (MSE), or root mean squared error (RMSE) on a validation data </a:t>
            </a:r>
            <a:endParaRPr/>
          </a:p>
          <a:p>
            <a:pPr marL="342900" lvl="0" indent="-342900" algn="l" rtl="0">
              <a:lnSpc>
                <a:spcPct val="100000"/>
              </a:lnSpc>
              <a:spcBef>
                <a:spcPts val="400"/>
              </a:spcBef>
              <a:spcAft>
                <a:spcPts val="0"/>
              </a:spcAft>
              <a:buClr>
                <a:schemeClr val="dk1"/>
              </a:buClr>
              <a:buSzPts val="2000"/>
              <a:buChar char="•"/>
            </a:pPr>
            <a:r>
              <a:rPr lang="en-GB" sz="2000"/>
              <a:t>Serialize the trained model into a format that can be easily deployed and used in production environments.</a:t>
            </a:r>
            <a:endParaRPr/>
          </a:p>
          <a:p>
            <a:pPr marL="342900" lvl="0" indent="-342900" algn="l" rtl="0">
              <a:lnSpc>
                <a:spcPct val="100000"/>
              </a:lnSpc>
              <a:spcBef>
                <a:spcPts val="400"/>
              </a:spcBef>
              <a:spcAft>
                <a:spcPts val="0"/>
              </a:spcAft>
              <a:buClr>
                <a:schemeClr val="dk1"/>
              </a:buClr>
              <a:buSzPts val="2000"/>
              <a:buChar char="•"/>
            </a:pPr>
            <a:r>
              <a:rPr lang="en-GB" sz="2000"/>
              <a:t>Create an application programming interface (API) that exposes endpoints for receiving input data and returning earthquake magnitude predictions.</a:t>
            </a:r>
            <a:endParaRPr/>
          </a:p>
          <a:p>
            <a:pPr marL="342900" lvl="0" indent="-342900" algn="l" rtl="0">
              <a:lnSpc>
                <a:spcPct val="100000"/>
              </a:lnSpc>
              <a:spcBef>
                <a:spcPts val="400"/>
              </a:spcBef>
              <a:spcAft>
                <a:spcPts val="0"/>
              </a:spcAft>
              <a:buClr>
                <a:schemeClr val="dk1"/>
              </a:buClr>
              <a:buSzPts val="2000"/>
              <a:buChar char="•"/>
            </a:pPr>
            <a:r>
              <a:rPr lang="en-GB" sz="2000"/>
              <a:t>Optimize your deployment infrastructure for scalability and performance to handle varying loads of incoming prediction requests.</a:t>
            </a:r>
            <a:endParaRPr/>
          </a:p>
          <a:p>
            <a:pPr marL="342900" lvl="0" indent="-342900" algn="l" rtl="0">
              <a:lnSpc>
                <a:spcPct val="100000"/>
              </a:lnSpc>
              <a:spcBef>
                <a:spcPts val="400"/>
              </a:spcBef>
              <a:spcAft>
                <a:spcPts val="0"/>
              </a:spcAft>
              <a:buClr>
                <a:schemeClr val="dk1"/>
              </a:buClr>
              <a:buSzPts val="2000"/>
              <a:buChar char="•"/>
            </a:pPr>
            <a:r>
              <a:rPr lang="en-GB" sz="2000"/>
              <a:t>Consider using cloud services like AWS, Google cloud, or Azure for scalable and reliable infrastructure.</a:t>
            </a:r>
            <a:endParaRPr/>
          </a:p>
          <a:p>
            <a:pPr marL="342900" lvl="0" indent="-342900" algn="l" rtl="0">
              <a:lnSpc>
                <a:spcPct val="100000"/>
              </a:lnSpc>
              <a:spcBef>
                <a:spcPts val="400"/>
              </a:spcBef>
              <a:spcAft>
                <a:spcPts val="0"/>
              </a:spcAft>
              <a:buClr>
                <a:schemeClr val="dk1"/>
              </a:buClr>
              <a:buSzPts val="2000"/>
              <a:buChar char="•"/>
            </a:pPr>
            <a:r>
              <a:rPr lang="en-GB" sz="2000"/>
              <a:t>Implement caching mechanism and load balancers to distribute incoming requests efficiently.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DEPLOYMENT </a:t>
            </a:r>
            <a:endParaRPr/>
          </a:p>
        </p:txBody>
      </p:sp>
      <p:sp>
        <p:nvSpPr>
          <p:cNvPr id="132" name="Google Shape;132;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Char char="•"/>
            </a:pPr>
            <a:r>
              <a:rPr lang="en-GB" sz="2000"/>
              <a:t> Ensure that your system can continuously ingest and process incoming data streams to provide up-to-date earthquake magnitude predictions.</a:t>
            </a:r>
            <a:endParaRPr/>
          </a:p>
          <a:p>
            <a:pPr marL="342900" lvl="0" indent="-342900" algn="just" rtl="0">
              <a:lnSpc>
                <a:spcPct val="100000"/>
              </a:lnSpc>
              <a:spcBef>
                <a:spcPts val="400"/>
              </a:spcBef>
              <a:spcAft>
                <a:spcPts val="0"/>
              </a:spcAft>
              <a:buClr>
                <a:schemeClr val="dk1"/>
              </a:buClr>
              <a:buSzPts val="2000"/>
              <a:buChar char="•"/>
            </a:pPr>
            <a:r>
              <a:rPr lang="en-GB" sz="2000"/>
              <a:t>Implement monitoring and alerting systems to detect anomalies, monitor system health, and ensure uptime.</a:t>
            </a:r>
            <a:endParaRPr/>
          </a:p>
          <a:p>
            <a:pPr marL="342900" lvl="0" indent="-342900" algn="just" rtl="0">
              <a:lnSpc>
                <a:spcPct val="100000"/>
              </a:lnSpc>
              <a:spcBef>
                <a:spcPts val="400"/>
              </a:spcBef>
              <a:spcAft>
                <a:spcPts val="0"/>
              </a:spcAft>
              <a:buClr>
                <a:schemeClr val="dk1"/>
              </a:buClr>
              <a:buSzPts val="2000"/>
              <a:buChar char="•"/>
            </a:pPr>
            <a:r>
              <a:rPr lang="en-GB" sz="2000"/>
              <a:t>Implement security measures to protect sensitive data and prevent unauthorized access to your prediction system.</a:t>
            </a:r>
            <a:endParaRPr/>
          </a:p>
          <a:p>
            <a:pPr marL="342900" lvl="0" indent="-342900" algn="just" rtl="0">
              <a:lnSpc>
                <a:spcPct val="100000"/>
              </a:lnSpc>
              <a:spcBef>
                <a:spcPts val="400"/>
              </a:spcBef>
              <a:spcAft>
                <a:spcPts val="0"/>
              </a:spcAft>
              <a:buClr>
                <a:schemeClr val="dk1"/>
              </a:buClr>
              <a:buSzPts val="2000"/>
              <a:buChar char="•"/>
            </a:pPr>
            <a:r>
              <a:rPr lang="en-GB" sz="2000"/>
              <a:t>Develop user interfaces (UI) or dashboards to visualize earthquake magnitude predictions and relevant data for end-users.</a:t>
            </a:r>
            <a:endParaRPr/>
          </a:p>
          <a:p>
            <a:pPr marL="342900" lvl="0" indent="-342900" algn="just" rtl="0">
              <a:lnSpc>
                <a:spcPct val="100000"/>
              </a:lnSpc>
              <a:spcBef>
                <a:spcPts val="400"/>
              </a:spcBef>
              <a:spcAft>
                <a:spcPts val="0"/>
              </a:spcAft>
              <a:buClr>
                <a:schemeClr val="dk1"/>
              </a:buClr>
              <a:buSzPts val="2000"/>
              <a:buChar char="•"/>
            </a:pPr>
            <a:r>
              <a:rPr lang="en-GB" sz="2000"/>
              <a:t>Document the deployment process, API endpoints, and usage instructions for your earthquake prediction system.</a:t>
            </a:r>
            <a:endParaRPr/>
          </a:p>
          <a:p>
            <a:pPr marL="342900" lvl="0" indent="-342900" algn="just" rtl="0">
              <a:lnSpc>
                <a:spcPct val="100000"/>
              </a:lnSpc>
              <a:spcBef>
                <a:spcPts val="400"/>
              </a:spcBef>
              <a:spcAft>
                <a:spcPts val="0"/>
              </a:spcAft>
              <a:buClr>
                <a:schemeClr val="dk1"/>
              </a:buClr>
              <a:buSzPts val="2000"/>
              <a:buChar char="•"/>
            </a:pPr>
            <a:r>
              <a:rPr lang="en-GB" sz="2000"/>
              <a:t>Incorporate new data, update models, and refine algorithms to enhance prediction accuracy and adapt to evolving seismic conditions.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GITHUB LINK</a:t>
            </a:r>
            <a:endParaRPr/>
          </a:p>
        </p:txBody>
      </p:sp>
      <p:sp>
        <p:nvSpPr>
          <p:cNvPr id="138" name="Google Shape;138;p21"/>
          <p:cNvSpPr txBox="1">
            <a:spLocks noGrp="1"/>
          </p:cNvSpPr>
          <p:nvPr>
            <p:ph type="body" idx="1"/>
          </p:nvPr>
        </p:nvSpPr>
        <p:spPr>
          <a:xfrm>
            <a:off x="457200" y="1884802"/>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None/>
            </a:pPr>
            <a:r>
              <a:rPr lang="en-GB" u="sng">
                <a:solidFill>
                  <a:schemeClr val="hlink"/>
                </a:solidFill>
                <a:hlinkClick r:id="rId3"/>
              </a:rPr>
              <a:t> </a:t>
            </a:r>
            <a:r>
              <a:rPr lang="en-GB" u="sng">
                <a:solidFill>
                  <a:schemeClr val="hlink"/>
                </a:solidFill>
                <a:hlinkClick r:id="rId4"/>
              </a:rPr>
              <a:t>https://github.com/MohanKumar4551</a:t>
            </a:r>
            <a:endParaRPr/>
          </a:p>
          <a:p>
            <a:pPr marL="342900" lvl="0" indent="-342900" algn="l" rtl="0">
              <a:lnSpc>
                <a:spcPct val="100000"/>
              </a:lnSpc>
              <a:spcBef>
                <a:spcPts val="0"/>
              </a:spcBef>
              <a:spcAft>
                <a:spcPts val="0"/>
              </a:spcAft>
              <a:buClr>
                <a:schemeClr val="dk1"/>
              </a:buClr>
              <a:buSzPts val="3200"/>
              <a:buNone/>
            </a:pPr>
            <a:r>
              <a:rPr lang="en-GB" u="sng">
                <a:solidFill>
                  <a:schemeClr val="hlink"/>
                </a:solidFill>
                <a:hlinkClick r:id="rId4"/>
              </a:rPr>
              <a:t> </a:t>
            </a: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342900" algn="l" rtl="0">
              <a:lnSpc>
                <a:spcPct val="100000"/>
              </a:lnSpc>
              <a:spcBef>
                <a:spcPts val="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1250</Words>
  <Application>Microsoft Office PowerPoint</Application>
  <PresentationFormat>On-screen Show (4:3)</PresentationFormat>
  <Paragraphs>88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DEPARTMENT OF ELECTRICAL AND ELECTRONICS ENGINEERING  EARTHQUAKE  PREDICTION SYSTEM  </vt:lpstr>
      <vt:lpstr>   OUTLINE</vt:lpstr>
      <vt:lpstr> PROBLEM STATEMENT</vt:lpstr>
      <vt:lpstr>PROPOSED SYSTEM</vt:lpstr>
      <vt:lpstr> ALGORITHM</vt:lpstr>
      <vt:lpstr>ALGORITHM</vt:lpstr>
      <vt:lpstr> DEPLOYMENT</vt:lpstr>
      <vt:lpstr> DEPLOYMENT </vt:lpstr>
      <vt:lpstr> GITHUB LINK</vt:lpstr>
      <vt:lpstr> PROJECT DEMO</vt:lpstr>
      <vt:lpstr> CONCLUSION </vt:lpstr>
      <vt:lpstr> FUTURE SCOPE</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  EARTHQUAKE  PREDICTION SYSTEM  </dc:title>
  <cp:lastModifiedBy>Sivakumar C</cp:lastModifiedBy>
  <cp:revision>1</cp:revision>
  <dcterms:modified xsi:type="dcterms:W3CDTF">2024-04-16T05:42:45Z</dcterms:modified>
</cp:coreProperties>
</file>